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notesSlides/notesSlide1.xml" ContentType="application/vnd.openxmlformats-officedocument.presentationml.notesSlide+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notesSlides/notesSlide2.xml" ContentType="application/vnd.openxmlformats-officedocument.presentationml.notesSlide+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notesSlides/notesSlide3.xml" ContentType="application/vnd.openxmlformats-officedocument.presentationml.notesSlide+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notesSlides/notesSlide4.xml" ContentType="application/vnd.openxmlformats-officedocument.presentationml.notesSlide+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notesSlides/notesSlide5.xml" ContentType="application/vnd.openxmlformats-officedocument.presentationml.notesSlide+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notesSlides/notesSlide6.xml" ContentType="application/vnd.openxmlformats-officedocument.presentationml.notesSlide+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notesSlides/notesSlide7.xml" ContentType="application/vnd.openxmlformats-officedocument.presentationml.notesSlide+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notesSlides/notesSlide8.xml" ContentType="application/vnd.openxmlformats-officedocument.presentationml.notesSlide+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notesSlides/notesSlide9.xml" ContentType="application/vnd.openxmlformats-officedocument.presentationml.notesSlide+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notesSlides/notesSlide10.xml" ContentType="application/vnd.openxmlformats-officedocument.presentationml.notesSlide+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notesSlides/notesSlide11.xml" ContentType="application/vnd.openxmlformats-officedocument.presentationml.notesSlide+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notesSlides/notesSlide12.xml" ContentType="application/vnd.openxmlformats-officedocument.presentationml.notesSlide+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notesSlides/notesSlide14.xml" ContentType="application/vnd.openxmlformats-officedocument.presentationml.notesSlide+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notesSlides/notesSlide15.xml" ContentType="application/vnd.openxmlformats-officedocument.presentationml.notesSlide+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notesSlides/notesSlide16.xml" ContentType="application/vnd.openxmlformats-officedocument.presentationml.notesSlide+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notesSlides/notesSlide17.xml" ContentType="application/vnd.openxmlformats-officedocument.presentationml.notesSlide+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notesSlides/notesSlide18.xml" ContentType="application/vnd.openxmlformats-officedocument.presentationml.notesSlide+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notesSlides/notesSlide19.xml" ContentType="application/vnd.openxmlformats-officedocument.presentationml.notesSlide+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notesSlides/notesSlide20.xml" ContentType="application/vnd.openxmlformats-officedocument.presentationml.notesSlide+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notesSlides/notesSlide21.xml" ContentType="application/vnd.openxmlformats-officedocument.presentationml.notesSlide+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notesSlides/notesSlide22.xml" ContentType="application/vnd.openxmlformats-officedocument.presentationml.notesSlide+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notesSlides/notesSlide23.xml" ContentType="application/vnd.openxmlformats-officedocument.presentationml.notesSlide+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notesSlides/notesSlide24.xml" ContentType="application/vnd.openxmlformats-officedocument.presentationml.notesSlide+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notesSlides/notesSlide25.xml" ContentType="application/vnd.openxmlformats-officedocument.presentationml.notesSlide+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notesSlides/notesSlide26.xml" ContentType="application/vnd.openxmlformats-officedocument.presentationml.notesSlide+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notesSlides/notesSlide27.xml" ContentType="application/vnd.openxmlformats-officedocument.presentationml.notesSlide+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notesSlides/notesSlide28.xml" ContentType="application/vnd.openxmlformats-officedocument.presentationml.notesSlide+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notesSlides/notesSlide29.xml" ContentType="application/vnd.openxmlformats-officedocument.presentationml.notesSlide+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notesSlides/notesSlide30.xml" ContentType="application/vnd.openxmlformats-officedocument.presentationml.notesSlide+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notesSlides/notesSlide31.xml" ContentType="application/vnd.openxmlformats-officedocument.presentationml.notesSlide+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notesSlides/notesSlide32.xml" ContentType="application/vnd.openxmlformats-officedocument.presentationml.notesSlide+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notesSlides/notesSlide33.xml" ContentType="application/vnd.openxmlformats-officedocument.presentationml.notesSlide+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notesSlides/notesSlide34.xml" ContentType="application/vnd.openxmlformats-officedocument.presentationml.notesSlide+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notesSlides/notesSlide35.xml" ContentType="application/vnd.openxmlformats-officedocument.presentationml.notesSlide+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notesSlides/notesSlide36.xml" ContentType="application/vnd.openxmlformats-officedocument.presentationml.notesSlide+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notesSlides/notesSlide37.xml" ContentType="application/vnd.openxmlformats-officedocument.presentationml.notesSlide+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notesSlides/notesSlide38.xml" ContentType="application/vnd.openxmlformats-officedocument.presentationml.notesSlide+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notesSlides/notesSlide39.xml" ContentType="application/vnd.openxmlformats-officedocument.presentationml.notesSlide+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notesSlides/notesSlide40.xml" ContentType="application/vnd.openxmlformats-officedocument.presentationml.notesSlide+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notesSlides/notesSlide41.xml" ContentType="application/vnd.openxmlformats-officedocument.presentationml.notesSlide+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notesSlides/notesSlide42.xml" ContentType="application/vnd.openxmlformats-officedocument.presentationml.notesSlide+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notesSlides/notesSlide43.xml" ContentType="application/vnd.openxmlformats-officedocument.presentationml.notesSlide+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notesSlides/notesSlide44.xml" ContentType="application/vnd.openxmlformats-officedocument.presentationml.notesSlide+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notesSlides/notesSlide45.xml" ContentType="application/vnd.openxmlformats-officedocument.presentationml.notesSlide+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notesSlides/notesSlide46.xml" ContentType="application/vnd.openxmlformats-officedocument.presentationml.notesSlide+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notesSlides/notesSlide47.xml" ContentType="application/vnd.openxmlformats-officedocument.presentationml.notesSlide+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notesSlides/notesSlide48.xml" ContentType="application/vnd.openxmlformats-officedocument.presentationml.notesSlide+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notesSlides/notesSlide49.xml" ContentType="application/vnd.openxmlformats-officedocument.presentationml.notesSlide+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notesSlides/notesSlide50.xml" ContentType="application/vnd.openxmlformats-officedocument.presentationml.notesSlide+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notesSlides/notesSlide51.xml" ContentType="application/vnd.openxmlformats-officedocument.presentationml.notesSlide+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notesSlides/notesSlide52.xml" ContentType="application/vnd.openxmlformats-officedocument.presentationml.notesSlide+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notesSlides/notesSlide53.xml" ContentType="application/vnd.openxmlformats-officedocument.presentationml.notesSlide+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notesSlides/notesSlide54.xml" ContentType="application/vnd.openxmlformats-officedocument.presentationml.notesSlide+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notesSlides/notesSlide55.xml" ContentType="application/vnd.openxmlformats-officedocument.presentationml.notesSlide+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notesSlides/notesSlide56.xml" ContentType="application/vnd.openxmlformats-officedocument.presentationml.notesSlide+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notesSlides/notesSlide57.xml" ContentType="application/vnd.openxmlformats-officedocument.presentationml.notesSlide+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notesSlides/notesSlide58.xml" ContentType="application/vnd.openxmlformats-officedocument.presentationml.notesSlide+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notesSlides/notesSlide59.xml" ContentType="application/vnd.openxmlformats-officedocument.presentationml.notesSlide+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notesSlides/notesSlide60.xml" ContentType="application/vnd.openxmlformats-officedocument.presentationml.notesSlide+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notesSlides/notesSlide61.xml" ContentType="application/vnd.openxmlformats-officedocument.presentationml.notesSlide+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notesSlides/notesSlide62.xml" ContentType="application/vnd.openxmlformats-officedocument.presentationml.notesSlide+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notesSlides/notesSlide63.xml" ContentType="application/vnd.openxmlformats-officedocument.presentationml.notesSlide+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notesSlides/notesSlide64.xml" ContentType="application/vnd.openxmlformats-officedocument.presentationml.notesSlide+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notesSlides/notesSlide65.xml" ContentType="application/vnd.openxmlformats-officedocument.presentationml.notesSlide+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notesSlides/notesSlide66.xml" ContentType="application/vnd.openxmlformats-officedocument.presentationml.notesSlide+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notesSlides/notesSlide67.xml" ContentType="application/vnd.openxmlformats-officedocument.presentationml.notesSlide+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notesSlides/notesSlide68.xml" ContentType="application/vnd.openxmlformats-officedocument.presentationml.notesSlide+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notesSlides/notesSlide69.xml" ContentType="application/vnd.openxmlformats-officedocument.presentationml.notesSlide+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notesSlides/notesSlide70.xml" ContentType="application/vnd.openxmlformats-officedocument.presentationml.notesSlide+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notesSlides/notesSlide71.xml" ContentType="application/vnd.openxmlformats-officedocument.presentationml.notesSlide+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notesSlides/notesSlide72.xml" ContentType="application/vnd.openxmlformats-officedocument.presentationml.notesSlide+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notesSlides/notesSlide73.xml" ContentType="application/vnd.openxmlformats-officedocument.presentationml.notesSlide+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notesSlides/notesSlide74.xml" ContentType="application/vnd.openxmlformats-officedocument.presentationml.notesSlide+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notesSlides/notesSlide75.xml" ContentType="application/vnd.openxmlformats-officedocument.presentationml.notesSlide+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notesSlides/notesSlide76.xml" ContentType="application/vnd.openxmlformats-officedocument.presentationml.notesSlide+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notesSlides/notesSlide77.xml" ContentType="application/vnd.openxmlformats-officedocument.presentationml.notesSlide+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notesSlides/notesSlide78.xml" ContentType="application/vnd.openxmlformats-officedocument.presentationml.notesSlide+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notesSlides/notesSlide79.xml" ContentType="application/vnd.openxmlformats-officedocument.presentationml.notesSlide+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notesSlides/notesSlide80.xml" ContentType="application/vnd.openxmlformats-officedocument.presentationml.notesSlide+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notesSlides/notesSlide81.xml" ContentType="application/vnd.openxmlformats-officedocument.presentationml.notesSlide+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notesSlides/notesSlide82.xml" ContentType="application/vnd.openxmlformats-officedocument.presentationml.notesSlide+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notesSlides/notesSlide83.xml" ContentType="application/vnd.openxmlformats-officedocument.presentationml.notesSlide+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notesSlides/notesSlide84.xml" ContentType="application/vnd.openxmlformats-officedocument.presentationml.notesSlide+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409.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notesSlides/notesSlide85.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notesSlides/notesSlide86.xml" ContentType="application/vnd.openxmlformats-officedocument.presentationml.notesSlide+xml"/>
  <Override PartName="/ppt/tags/tag438.xml" ContentType="application/vnd.openxmlformats-officedocument.presentationml.tags+xml"/>
  <Override PartName="/ppt/tags/tag439.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25" r:id="rId1"/>
    <p:sldMasterId id="2147483743" r:id="rId2"/>
  </p:sldMasterIdLst>
  <p:notesMasterIdLst>
    <p:notesMasterId r:id="rId130"/>
  </p:notesMasterIdLst>
  <p:sldIdLst>
    <p:sldId id="415" r:id="rId3"/>
    <p:sldId id="417" r:id="rId4"/>
    <p:sldId id="279" r:id="rId5"/>
    <p:sldId id="421" r:id="rId6"/>
    <p:sldId id="422" r:id="rId7"/>
    <p:sldId id="259" r:id="rId8"/>
    <p:sldId id="275" r:id="rId9"/>
    <p:sldId id="257" r:id="rId10"/>
    <p:sldId id="277" r:id="rId11"/>
    <p:sldId id="409" r:id="rId12"/>
    <p:sldId id="418" r:id="rId13"/>
    <p:sldId id="281" r:id="rId14"/>
    <p:sldId id="282" r:id="rId15"/>
    <p:sldId id="280" r:id="rId16"/>
    <p:sldId id="283" r:id="rId17"/>
    <p:sldId id="276" r:id="rId18"/>
    <p:sldId id="284" r:id="rId19"/>
    <p:sldId id="285" r:id="rId20"/>
    <p:sldId id="286" r:id="rId21"/>
    <p:sldId id="287" r:id="rId22"/>
    <p:sldId id="411" r:id="rId23"/>
    <p:sldId id="413" r:id="rId24"/>
    <p:sldId id="412" r:id="rId25"/>
    <p:sldId id="357" r:id="rId26"/>
    <p:sldId id="424" r:id="rId27"/>
    <p:sldId id="288" r:id="rId28"/>
    <p:sldId id="290" r:id="rId29"/>
    <p:sldId id="291" r:id="rId30"/>
    <p:sldId id="416" r:id="rId31"/>
    <p:sldId id="289" r:id="rId32"/>
    <p:sldId id="294" r:id="rId33"/>
    <p:sldId id="405" r:id="rId34"/>
    <p:sldId id="299" r:id="rId35"/>
    <p:sldId id="300" r:id="rId36"/>
    <p:sldId id="301" r:id="rId37"/>
    <p:sldId id="302" r:id="rId38"/>
    <p:sldId id="295" r:id="rId39"/>
    <p:sldId id="296" r:id="rId40"/>
    <p:sldId id="297" r:id="rId41"/>
    <p:sldId id="298" r:id="rId42"/>
    <p:sldId id="303" r:id="rId43"/>
    <p:sldId id="304" r:id="rId44"/>
    <p:sldId id="305" r:id="rId45"/>
    <p:sldId id="306" r:id="rId46"/>
    <p:sldId id="307" r:id="rId47"/>
    <p:sldId id="308" r:id="rId48"/>
    <p:sldId id="309" r:id="rId49"/>
    <p:sldId id="310" r:id="rId50"/>
    <p:sldId id="311" r:id="rId51"/>
    <p:sldId id="312" r:id="rId52"/>
    <p:sldId id="313" r:id="rId53"/>
    <p:sldId id="314" r:id="rId54"/>
    <p:sldId id="315" r:id="rId55"/>
    <p:sldId id="316" r:id="rId56"/>
    <p:sldId id="317" r:id="rId57"/>
    <p:sldId id="318" r:id="rId58"/>
    <p:sldId id="319" r:id="rId59"/>
    <p:sldId id="320" r:id="rId60"/>
    <p:sldId id="321" r:id="rId61"/>
    <p:sldId id="322" r:id="rId62"/>
    <p:sldId id="323" r:id="rId63"/>
    <p:sldId id="324" r:id="rId64"/>
    <p:sldId id="325" r:id="rId65"/>
    <p:sldId id="326" r:id="rId66"/>
    <p:sldId id="327" r:id="rId67"/>
    <p:sldId id="328" r:id="rId68"/>
    <p:sldId id="329" r:id="rId69"/>
    <p:sldId id="330" r:id="rId70"/>
    <p:sldId id="331" r:id="rId71"/>
    <p:sldId id="332" r:id="rId72"/>
    <p:sldId id="333" r:id="rId73"/>
    <p:sldId id="334" r:id="rId74"/>
    <p:sldId id="335" r:id="rId75"/>
    <p:sldId id="336" r:id="rId76"/>
    <p:sldId id="337" r:id="rId77"/>
    <p:sldId id="339" r:id="rId78"/>
    <p:sldId id="338" r:id="rId79"/>
    <p:sldId id="340" r:id="rId80"/>
    <p:sldId id="341" r:id="rId81"/>
    <p:sldId id="342" r:id="rId82"/>
    <p:sldId id="343" r:id="rId83"/>
    <p:sldId id="344" r:id="rId84"/>
    <p:sldId id="345" r:id="rId85"/>
    <p:sldId id="346" r:id="rId86"/>
    <p:sldId id="347" r:id="rId87"/>
    <p:sldId id="356" r:id="rId88"/>
    <p:sldId id="425" r:id="rId89"/>
    <p:sldId id="350" r:id="rId90"/>
    <p:sldId id="419" r:id="rId91"/>
    <p:sldId id="420" r:id="rId92"/>
    <p:sldId id="351" r:id="rId93"/>
    <p:sldId id="352" r:id="rId94"/>
    <p:sldId id="353" r:id="rId95"/>
    <p:sldId id="354" r:id="rId96"/>
    <p:sldId id="355" r:id="rId97"/>
    <p:sldId id="358" r:id="rId98"/>
    <p:sldId id="426" r:id="rId99"/>
    <p:sldId id="360" r:id="rId100"/>
    <p:sldId id="362" r:id="rId101"/>
    <p:sldId id="367" r:id="rId102"/>
    <p:sldId id="369" r:id="rId103"/>
    <p:sldId id="371" r:id="rId104"/>
    <p:sldId id="373" r:id="rId105"/>
    <p:sldId id="374" r:id="rId106"/>
    <p:sldId id="375" r:id="rId107"/>
    <p:sldId id="377" r:id="rId108"/>
    <p:sldId id="376" r:id="rId109"/>
    <p:sldId id="423" r:id="rId110"/>
    <p:sldId id="379" r:id="rId111"/>
    <p:sldId id="361" r:id="rId112"/>
    <p:sldId id="378" r:id="rId113"/>
    <p:sldId id="427" r:id="rId114"/>
    <p:sldId id="381" r:id="rId115"/>
    <p:sldId id="383" r:id="rId116"/>
    <p:sldId id="390" r:id="rId117"/>
    <p:sldId id="387" r:id="rId118"/>
    <p:sldId id="392" r:id="rId119"/>
    <p:sldId id="388" r:id="rId120"/>
    <p:sldId id="395" r:id="rId121"/>
    <p:sldId id="397" r:id="rId122"/>
    <p:sldId id="399" r:id="rId123"/>
    <p:sldId id="404" r:id="rId124"/>
    <p:sldId id="400" r:id="rId125"/>
    <p:sldId id="401" r:id="rId126"/>
    <p:sldId id="402" r:id="rId127"/>
    <p:sldId id="414" r:id="rId128"/>
    <p:sldId id="406" r:id="rId12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83395" autoAdjust="0"/>
  </p:normalViewPr>
  <p:slideViewPr>
    <p:cSldViewPr snapToGrid="0">
      <p:cViewPr varScale="1">
        <p:scale>
          <a:sx n="60" d="100"/>
          <a:sy n="60" d="100"/>
        </p:scale>
        <p:origin x="1140" y="66"/>
      </p:cViewPr>
      <p:guideLst/>
    </p:cSldViewPr>
  </p:slideViewPr>
  <p:outlineViewPr>
    <p:cViewPr>
      <p:scale>
        <a:sx n="33" d="100"/>
        <a:sy n="33" d="100"/>
      </p:scale>
      <p:origin x="0" y="-20028"/>
    </p:cViewPr>
  </p:outlineViewPr>
  <p:notesTextViewPr>
    <p:cViewPr>
      <p:scale>
        <a:sx n="1" d="1"/>
        <a:sy n="1" d="1"/>
      </p:scale>
      <p:origin x="0" y="0"/>
    </p:cViewPr>
  </p:notesTextViewPr>
  <p:sorterViewPr>
    <p:cViewPr>
      <p:scale>
        <a:sx n="70" d="100"/>
        <a:sy n="7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theme" Target="theme/theme1.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slide" Target="slides/slide126.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13" Type="http://schemas.openxmlformats.org/officeDocument/2006/relationships/slide" Target="slides/slide111.xml"/><Relationship Id="rId118" Type="http://schemas.openxmlformats.org/officeDocument/2006/relationships/slide" Target="slides/slide116.xml"/><Relationship Id="rId126" Type="http://schemas.openxmlformats.org/officeDocument/2006/relationships/slide" Target="slides/slide124.xml"/><Relationship Id="rId134"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slide" Target="slides/slide101.xml"/><Relationship Id="rId108" Type="http://schemas.openxmlformats.org/officeDocument/2006/relationships/slide" Target="slides/slide106.xml"/><Relationship Id="rId116" Type="http://schemas.openxmlformats.org/officeDocument/2006/relationships/slide" Target="slides/slide114.xml"/><Relationship Id="rId124" Type="http://schemas.openxmlformats.org/officeDocument/2006/relationships/slide" Target="slides/slide122.xml"/><Relationship Id="rId129" Type="http://schemas.openxmlformats.org/officeDocument/2006/relationships/slide" Target="slides/slide127.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11" Type="http://schemas.openxmlformats.org/officeDocument/2006/relationships/slide" Target="slides/slide109.xml"/><Relationship Id="rId13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14" Type="http://schemas.openxmlformats.org/officeDocument/2006/relationships/slide" Target="slides/slide112.xml"/><Relationship Id="rId119" Type="http://schemas.openxmlformats.org/officeDocument/2006/relationships/slide" Target="slides/slide117.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30"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presProps" Target="presProps.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20A0EE5-489F-4338-A3DD-5089AFF4326C}" type="doc">
      <dgm:prSet loTypeId="urn:microsoft.com/office/officeart/2005/8/layout/arrow4" loCatId="relationship" qsTypeId="urn:microsoft.com/office/officeart/2005/8/quickstyle/simple1" qsCatId="simple" csTypeId="urn:microsoft.com/office/officeart/2005/8/colors/accent1_2" csCatId="accent1" phldr="1"/>
      <dgm:spPr/>
      <dgm:t>
        <a:bodyPr/>
        <a:lstStyle/>
        <a:p>
          <a:endParaRPr lang="en-US"/>
        </a:p>
      </dgm:t>
    </dgm:pt>
    <dgm:pt modelId="{B38B7A86-CB75-406A-8213-D7BE13F29F93}">
      <dgm:prSet phldrT="[Text]"/>
      <dgm:spPr/>
      <dgm:t>
        <a:bodyPr/>
        <a:lstStyle/>
        <a:p>
          <a:endParaRPr lang="en-US" sz="3900" dirty="0"/>
        </a:p>
      </dgm:t>
    </dgm:pt>
    <dgm:pt modelId="{86A7A90B-2027-4366-9E1E-666BF3646580}" type="parTrans" cxnId="{845B8E59-5B68-4398-BB0D-39C7169CE5E4}">
      <dgm:prSet/>
      <dgm:spPr/>
      <dgm:t>
        <a:bodyPr/>
        <a:lstStyle/>
        <a:p>
          <a:endParaRPr lang="en-US"/>
        </a:p>
      </dgm:t>
    </dgm:pt>
    <dgm:pt modelId="{A41BA184-BB87-450E-93DB-4B0B92A47A6F}" type="sibTrans" cxnId="{845B8E59-5B68-4398-BB0D-39C7169CE5E4}">
      <dgm:prSet/>
      <dgm:spPr/>
      <dgm:t>
        <a:bodyPr/>
        <a:lstStyle/>
        <a:p>
          <a:endParaRPr lang="en-US"/>
        </a:p>
      </dgm:t>
    </dgm:pt>
    <dgm:pt modelId="{C150EF35-E074-4E91-A1CF-1DB36EE3069D}">
      <dgm:prSet phldrT="[Text]" custT="1"/>
      <dgm:spPr/>
      <dgm:t>
        <a:bodyPr/>
        <a:lstStyle/>
        <a:p>
          <a:endParaRPr lang="en-US" sz="3600" dirty="0"/>
        </a:p>
      </dgm:t>
    </dgm:pt>
    <dgm:pt modelId="{8D9EA313-42E4-48EA-A0E9-918C7EDE8BA9}" type="parTrans" cxnId="{713E3CD5-9F4A-43AD-A2E3-ACDE5A1B2419}">
      <dgm:prSet/>
      <dgm:spPr/>
      <dgm:t>
        <a:bodyPr/>
        <a:lstStyle/>
        <a:p>
          <a:endParaRPr lang="en-US"/>
        </a:p>
      </dgm:t>
    </dgm:pt>
    <dgm:pt modelId="{2AB86EB6-8238-40A6-8DA8-4915EE7FE15E}" type="sibTrans" cxnId="{713E3CD5-9F4A-43AD-A2E3-ACDE5A1B2419}">
      <dgm:prSet/>
      <dgm:spPr/>
      <dgm:t>
        <a:bodyPr/>
        <a:lstStyle/>
        <a:p>
          <a:endParaRPr lang="en-US"/>
        </a:p>
      </dgm:t>
    </dgm:pt>
    <dgm:pt modelId="{47C95A57-BADA-4AA9-BE5F-CA7146CB05A2}">
      <dgm:prSet custT="1"/>
      <dgm:spPr/>
      <dgm:t>
        <a:bodyPr/>
        <a:lstStyle/>
        <a:p>
          <a:r>
            <a:rPr lang="en-US" sz="2800" dirty="0" err="1"/>
            <a:t>Productivité</a:t>
          </a:r>
          <a:endParaRPr lang="en-US" sz="2800" dirty="0"/>
        </a:p>
      </dgm:t>
    </dgm:pt>
    <dgm:pt modelId="{FB7E47BA-91DC-46F8-8039-C2BDAB22D0CA}" type="parTrans" cxnId="{9EBC9065-35EB-4415-9BF5-FE9F2A9D34EC}">
      <dgm:prSet/>
      <dgm:spPr/>
      <dgm:t>
        <a:bodyPr/>
        <a:lstStyle/>
        <a:p>
          <a:endParaRPr lang="en-US"/>
        </a:p>
      </dgm:t>
    </dgm:pt>
    <dgm:pt modelId="{AE0472F0-7F69-4DAC-BC76-98CD90DA4C8E}" type="sibTrans" cxnId="{9EBC9065-35EB-4415-9BF5-FE9F2A9D34EC}">
      <dgm:prSet/>
      <dgm:spPr/>
      <dgm:t>
        <a:bodyPr/>
        <a:lstStyle/>
        <a:p>
          <a:endParaRPr lang="en-US"/>
        </a:p>
      </dgm:t>
    </dgm:pt>
    <dgm:pt modelId="{32BFB807-0BFA-40BE-91E6-B3C684D22850}">
      <dgm:prSet custT="1"/>
      <dgm:spPr/>
      <dgm:t>
        <a:bodyPr/>
        <a:lstStyle/>
        <a:p>
          <a:r>
            <a:rPr lang="en-US" sz="2800" dirty="0"/>
            <a:t>Engagement</a:t>
          </a:r>
        </a:p>
      </dgm:t>
    </dgm:pt>
    <dgm:pt modelId="{4559AFA3-D5A6-4327-B378-B2659AE97325}" type="parTrans" cxnId="{B0F82F14-EB85-44A7-A38A-06BFE5D7FDD3}">
      <dgm:prSet/>
      <dgm:spPr/>
      <dgm:t>
        <a:bodyPr/>
        <a:lstStyle/>
        <a:p>
          <a:endParaRPr lang="en-US"/>
        </a:p>
      </dgm:t>
    </dgm:pt>
    <dgm:pt modelId="{51299AC5-6B11-4A4E-9CAD-02DA7BD478BA}" type="sibTrans" cxnId="{B0F82F14-EB85-44A7-A38A-06BFE5D7FDD3}">
      <dgm:prSet/>
      <dgm:spPr/>
      <dgm:t>
        <a:bodyPr/>
        <a:lstStyle/>
        <a:p>
          <a:endParaRPr lang="en-US"/>
        </a:p>
      </dgm:t>
    </dgm:pt>
    <dgm:pt modelId="{A6C0C08C-C993-4FA2-9C1A-D7579C8DDE28}">
      <dgm:prSet custT="1"/>
      <dgm:spPr/>
      <dgm:t>
        <a:bodyPr/>
        <a:lstStyle/>
        <a:p>
          <a:endParaRPr lang="en-US" sz="2800" dirty="0"/>
        </a:p>
      </dgm:t>
    </dgm:pt>
    <dgm:pt modelId="{217E8976-BC4A-49E3-957E-24606CC20439}" type="parTrans" cxnId="{3DB983F8-1FEC-46C1-B258-55E665EA8DEA}">
      <dgm:prSet/>
      <dgm:spPr/>
      <dgm:t>
        <a:bodyPr/>
        <a:lstStyle/>
        <a:p>
          <a:endParaRPr lang="en-US"/>
        </a:p>
      </dgm:t>
    </dgm:pt>
    <dgm:pt modelId="{1CD6757B-7F4A-4100-BF72-6BBE3443EDB3}" type="sibTrans" cxnId="{3DB983F8-1FEC-46C1-B258-55E665EA8DEA}">
      <dgm:prSet/>
      <dgm:spPr/>
      <dgm:t>
        <a:bodyPr/>
        <a:lstStyle/>
        <a:p>
          <a:endParaRPr lang="en-US"/>
        </a:p>
      </dgm:t>
    </dgm:pt>
    <dgm:pt modelId="{04C71CEF-5EDE-46F9-9AB8-9D9C709F12E8}">
      <dgm:prSet custT="1"/>
      <dgm:spPr/>
      <dgm:t>
        <a:bodyPr/>
        <a:lstStyle/>
        <a:p>
          <a:r>
            <a:rPr lang="en-US" sz="2800" dirty="0" err="1"/>
            <a:t>Roulement</a:t>
          </a:r>
          <a:r>
            <a:rPr lang="en-US" sz="2800" dirty="0"/>
            <a:t> du personnel</a:t>
          </a:r>
        </a:p>
      </dgm:t>
    </dgm:pt>
    <dgm:pt modelId="{36FE46C5-0580-4B1B-90AB-1302418F88CC}" type="parTrans" cxnId="{DC12B103-214E-433F-8C83-0AF2F081519B}">
      <dgm:prSet/>
      <dgm:spPr/>
      <dgm:t>
        <a:bodyPr/>
        <a:lstStyle/>
        <a:p>
          <a:endParaRPr lang="en-US"/>
        </a:p>
      </dgm:t>
    </dgm:pt>
    <dgm:pt modelId="{C9F97986-E9EA-4FB2-AF6C-CDEC21BF6B5F}" type="sibTrans" cxnId="{DC12B103-214E-433F-8C83-0AF2F081519B}">
      <dgm:prSet/>
      <dgm:spPr/>
      <dgm:t>
        <a:bodyPr/>
        <a:lstStyle/>
        <a:p>
          <a:endParaRPr lang="en-US"/>
        </a:p>
      </dgm:t>
    </dgm:pt>
    <dgm:pt modelId="{09C2C91D-867F-4672-87E3-BE0226E25634}">
      <dgm:prSet custT="1"/>
      <dgm:spPr/>
      <dgm:t>
        <a:bodyPr/>
        <a:lstStyle/>
        <a:p>
          <a:r>
            <a:rPr lang="en-US" sz="2800" dirty="0" err="1"/>
            <a:t>Absentéisme</a:t>
          </a:r>
          <a:r>
            <a:rPr lang="en-US" sz="2800" dirty="0"/>
            <a:t>/</a:t>
          </a:r>
          <a:r>
            <a:rPr lang="en-US" sz="2800" dirty="0" err="1"/>
            <a:t>Invalidité</a:t>
          </a:r>
          <a:endParaRPr lang="en-US" sz="2800" dirty="0"/>
        </a:p>
      </dgm:t>
    </dgm:pt>
    <dgm:pt modelId="{0FC2D1BB-1F2C-4D3C-BFEB-C6B0969FF2E4}" type="parTrans" cxnId="{639AD638-917E-41BC-A526-619FDBE464A8}">
      <dgm:prSet/>
      <dgm:spPr/>
      <dgm:t>
        <a:bodyPr/>
        <a:lstStyle/>
        <a:p>
          <a:endParaRPr lang="en-US"/>
        </a:p>
      </dgm:t>
    </dgm:pt>
    <dgm:pt modelId="{2F80DBC2-7C95-45C8-B1EA-128CC0314C8B}" type="sibTrans" cxnId="{639AD638-917E-41BC-A526-619FDBE464A8}">
      <dgm:prSet/>
      <dgm:spPr/>
      <dgm:t>
        <a:bodyPr/>
        <a:lstStyle/>
        <a:p>
          <a:endParaRPr lang="en-US"/>
        </a:p>
      </dgm:t>
    </dgm:pt>
    <dgm:pt modelId="{3F890B30-F271-414E-8D2E-AEF0927EEC32}">
      <dgm:prSet custT="1"/>
      <dgm:spPr/>
      <dgm:t>
        <a:bodyPr/>
        <a:lstStyle/>
        <a:p>
          <a:endParaRPr lang="en-US" sz="2800" dirty="0"/>
        </a:p>
      </dgm:t>
    </dgm:pt>
    <dgm:pt modelId="{84C37F67-5B7C-45AF-AC11-38E0C74825C1}" type="parTrans" cxnId="{4DCC5538-A881-4F19-992B-54028A3B10AA}">
      <dgm:prSet/>
      <dgm:spPr/>
      <dgm:t>
        <a:bodyPr/>
        <a:lstStyle/>
        <a:p>
          <a:endParaRPr lang="en-US"/>
        </a:p>
      </dgm:t>
    </dgm:pt>
    <dgm:pt modelId="{09597F03-F1E4-495F-A880-2972F0AA9B63}" type="sibTrans" cxnId="{4DCC5538-A881-4F19-992B-54028A3B10AA}">
      <dgm:prSet/>
      <dgm:spPr/>
      <dgm:t>
        <a:bodyPr/>
        <a:lstStyle/>
        <a:p>
          <a:endParaRPr lang="en-US"/>
        </a:p>
      </dgm:t>
    </dgm:pt>
    <dgm:pt modelId="{D9306BE7-CC34-4BE4-B1FE-28D34C46BD8C}">
      <dgm:prSet custT="1"/>
      <dgm:spPr/>
      <dgm:t>
        <a:bodyPr/>
        <a:lstStyle/>
        <a:p>
          <a:r>
            <a:rPr lang="en-US" sz="2800" dirty="0" err="1"/>
            <a:t>Blessures</a:t>
          </a:r>
          <a:endParaRPr lang="en-US" sz="2800" dirty="0"/>
        </a:p>
      </dgm:t>
    </dgm:pt>
    <dgm:pt modelId="{1AC2982E-8D26-471B-90F1-B95F93A8545D}" type="parTrans" cxnId="{18342900-26FC-4C07-87AF-652603C19B59}">
      <dgm:prSet/>
      <dgm:spPr/>
      <dgm:t>
        <a:bodyPr/>
        <a:lstStyle/>
        <a:p>
          <a:endParaRPr lang="en-US"/>
        </a:p>
      </dgm:t>
    </dgm:pt>
    <dgm:pt modelId="{B3D313FE-0578-4146-92C1-74C45B5AD39D}" type="sibTrans" cxnId="{18342900-26FC-4C07-87AF-652603C19B59}">
      <dgm:prSet/>
      <dgm:spPr/>
      <dgm:t>
        <a:bodyPr/>
        <a:lstStyle/>
        <a:p>
          <a:endParaRPr lang="en-US"/>
        </a:p>
      </dgm:t>
    </dgm:pt>
    <dgm:pt modelId="{81F74C45-839A-4A4D-9060-573A8A3A0427}">
      <dgm:prSet custT="1"/>
      <dgm:spPr/>
      <dgm:t>
        <a:bodyPr/>
        <a:lstStyle/>
        <a:p>
          <a:r>
            <a:rPr lang="en-US" sz="2800" dirty="0"/>
            <a:t>Griefs</a:t>
          </a:r>
        </a:p>
      </dgm:t>
    </dgm:pt>
    <dgm:pt modelId="{AC625CF7-C24E-427F-8EFD-5A1F97DDAAB6}" type="parTrans" cxnId="{D2327519-09FA-419F-A6D3-AB4534B5680F}">
      <dgm:prSet/>
      <dgm:spPr/>
      <dgm:t>
        <a:bodyPr/>
        <a:lstStyle/>
        <a:p>
          <a:endParaRPr lang="en-US"/>
        </a:p>
      </dgm:t>
    </dgm:pt>
    <dgm:pt modelId="{21413E3A-1D06-4B7D-A904-440215A4999E}" type="sibTrans" cxnId="{D2327519-09FA-419F-A6D3-AB4534B5680F}">
      <dgm:prSet/>
      <dgm:spPr/>
      <dgm:t>
        <a:bodyPr/>
        <a:lstStyle/>
        <a:p>
          <a:endParaRPr lang="en-US"/>
        </a:p>
      </dgm:t>
    </dgm:pt>
    <dgm:pt modelId="{6303B2E8-7649-4BCB-BBF3-CF07513CAE3F}" type="pres">
      <dgm:prSet presAssocID="{120A0EE5-489F-4338-A3DD-5089AFF4326C}" presName="compositeShape" presStyleCnt="0">
        <dgm:presLayoutVars>
          <dgm:chMax val="2"/>
          <dgm:dir/>
          <dgm:resizeHandles val="exact"/>
        </dgm:presLayoutVars>
      </dgm:prSet>
      <dgm:spPr/>
    </dgm:pt>
    <dgm:pt modelId="{DF46318F-3465-4DD2-8B40-AFAD6A363509}" type="pres">
      <dgm:prSet presAssocID="{B38B7A86-CB75-406A-8213-D7BE13F29F93}" presName="upArrow" presStyleLbl="node1" presStyleIdx="0" presStyleCnt="2">
        <dgm:style>
          <a:lnRef idx="2">
            <a:schemeClr val="accent1">
              <a:shade val="50000"/>
            </a:schemeClr>
          </a:lnRef>
          <a:fillRef idx="1">
            <a:schemeClr val="accent1"/>
          </a:fillRef>
          <a:effectRef idx="0">
            <a:schemeClr val="accent1"/>
          </a:effectRef>
          <a:fontRef idx="minor">
            <a:schemeClr val="lt1"/>
          </a:fontRef>
        </dgm:style>
      </dgm:prSet>
      <dgm:spPr>
        <a:ln>
          <a:noFill/>
        </a:ln>
      </dgm:spPr>
    </dgm:pt>
    <dgm:pt modelId="{496F663E-4B99-4631-8CE1-5B17B787A973}" type="pres">
      <dgm:prSet presAssocID="{B38B7A86-CB75-406A-8213-D7BE13F29F93}" presName="upArrowText" presStyleLbl="revTx" presStyleIdx="0" presStyleCnt="2">
        <dgm:presLayoutVars>
          <dgm:chMax val="0"/>
          <dgm:bulletEnabled val="1"/>
        </dgm:presLayoutVars>
      </dgm:prSet>
      <dgm:spPr/>
    </dgm:pt>
    <dgm:pt modelId="{D0F46EF5-11D2-4788-B780-1A09DD404E28}" type="pres">
      <dgm:prSet presAssocID="{C150EF35-E074-4E91-A1CF-1DB36EE3069D}" presName="downArrow" presStyleLbl="node1" presStyleIdx="1" presStyleCnt="2" custLinFactNeighborY="13633">
        <dgm:style>
          <a:lnRef idx="2">
            <a:schemeClr val="accent1">
              <a:shade val="50000"/>
            </a:schemeClr>
          </a:lnRef>
          <a:fillRef idx="1">
            <a:schemeClr val="accent1"/>
          </a:fillRef>
          <a:effectRef idx="0">
            <a:schemeClr val="accent1"/>
          </a:effectRef>
          <a:fontRef idx="minor">
            <a:schemeClr val="lt1"/>
          </a:fontRef>
        </dgm:style>
      </dgm:prSet>
      <dgm:spPr>
        <a:ln>
          <a:noFill/>
        </a:ln>
      </dgm:spPr>
    </dgm:pt>
    <dgm:pt modelId="{9E994725-783A-4B7F-BAE7-302B13055A10}" type="pres">
      <dgm:prSet presAssocID="{C150EF35-E074-4E91-A1CF-1DB36EE3069D}" presName="downArrowText" presStyleLbl="revTx" presStyleIdx="1" presStyleCnt="2" custLinFactNeighborX="95" custLinFactNeighborY="-11909">
        <dgm:presLayoutVars>
          <dgm:chMax val="0"/>
          <dgm:bulletEnabled val="1"/>
        </dgm:presLayoutVars>
      </dgm:prSet>
      <dgm:spPr/>
    </dgm:pt>
  </dgm:ptLst>
  <dgm:cxnLst>
    <dgm:cxn modelId="{18342900-26FC-4C07-87AF-652603C19B59}" srcId="{C150EF35-E074-4E91-A1CF-1DB36EE3069D}" destId="{D9306BE7-CC34-4BE4-B1FE-28D34C46BD8C}" srcOrd="3" destOrd="0" parTransId="{1AC2982E-8D26-471B-90F1-B95F93A8545D}" sibTransId="{B3D313FE-0578-4146-92C1-74C45B5AD39D}"/>
    <dgm:cxn modelId="{DC12B103-214E-433F-8C83-0AF2F081519B}" srcId="{C150EF35-E074-4E91-A1CF-1DB36EE3069D}" destId="{04C71CEF-5EDE-46F9-9AB8-9D9C709F12E8}" srcOrd="1" destOrd="0" parTransId="{36FE46C5-0580-4B1B-90AB-1302418F88CC}" sibTransId="{C9F97986-E9EA-4FB2-AF6C-CDEC21BF6B5F}"/>
    <dgm:cxn modelId="{0A7DD410-0E3C-4AD2-A3B9-5C887F7B32DC}" type="presOf" srcId="{32BFB807-0BFA-40BE-91E6-B3C684D22850}" destId="{496F663E-4B99-4631-8CE1-5B17B787A973}" srcOrd="0" destOrd="2" presId="urn:microsoft.com/office/officeart/2005/8/layout/arrow4"/>
    <dgm:cxn modelId="{B0F82F14-EB85-44A7-A38A-06BFE5D7FDD3}" srcId="{B38B7A86-CB75-406A-8213-D7BE13F29F93}" destId="{32BFB807-0BFA-40BE-91E6-B3C684D22850}" srcOrd="1" destOrd="0" parTransId="{4559AFA3-D5A6-4327-B378-B2659AE97325}" sibTransId="{51299AC5-6B11-4A4E-9CAD-02DA7BD478BA}"/>
    <dgm:cxn modelId="{D2327519-09FA-419F-A6D3-AB4534B5680F}" srcId="{C150EF35-E074-4E91-A1CF-1DB36EE3069D}" destId="{81F74C45-839A-4A4D-9060-573A8A3A0427}" srcOrd="4" destOrd="0" parTransId="{AC625CF7-C24E-427F-8EFD-5A1F97DDAAB6}" sibTransId="{21413E3A-1D06-4B7D-A904-440215A4999E}"/>
    <dgm:cxn modelId="{4DE93A37-350D-4942-9A6E-A3BB7B33BA2F}" type="presOf" srcId="{09C2C91D-867F-4672-87E3-BE0226E25634}" destId="{9E994725-783A-4B7F-BAE7-302B13055A10}" srcOrd="0" destOrd="3" presId="urn:microsoft.com/office/officeart/2005/8/layout/arrow4"/>
    <dgm:cxn modelId="{4DCC5538-A881-4F19-992B-54028A3B10AA}" srcId="{C150EF35-E074-4E91-A1CF-1DB36EE3069D}" destId="{3F890B30-F271-414E-8D2E-AEF0927EEC32}" srcOrd="5" destOrd="0" parTransId="{84C37F67-5B7C-45AF-AC11-38E0C74825C1}" sibTransId="{09597F03-F1E4-495F-A880-2972F0AA9B63}"/>
    <dgm:cxn modelId="{639AD638-917E-41BC-A526-619FDBE464A8}" srcId="{C150EF35-E074-4E91-A1CF-1DB36EE3069D}" destId="{09C2C91D-867F-4672-87E3-BE0226E25634}" srcOrd="2" destOrd="0" parTransId="{0FC2D1BB-1F2C-4D3C-BFEB-C6B0969FF2E4}" sibTransId="{2F80DBC2-7C95-45C8-B1EA-128CC0314C8B}"/>
    <dgm:cxn modelId="{A0E69A3E-DEB7-4739-B29F-BB0A203BE974}" type="presOf" srcId="{A6C0C08C-C993-4FA2-9C1A-D7579C8DDE28}" destId="{9E994725-783A-4B7F-BAE7-302B13055A10}" srcOrd="0" destOrd="1" presId="urn:microsoft.com/office/officeart/2005/8/layout/arrow4"/>
    <dgm:cxn modelId="{9EBC9065-35EB-4415-9BF5-FE9F2A9D34EC}" srcId="{B38B7A86-CB75-406A-8213-D7BE13F29F93}" destId="{47C95A57-BADA-4AA9-BE5F-CA7146CB05A2}" srcOrd="0" destOrd="0" parTransId="{FB7E47BA-91DC-46F8-8039-C2BDAB22D0CA}" sibTransId="{AE0472F0-7F69-4DAC-BC76-98CD90DA4C8E}"/>
    <dgm:cxn modelId="{8E4EEC47-8621-4B7C-8A5C-020D18C363C2}" type="presOf" srcId="{B38B7A86-CB75-406A-8213-D7BE13F29F93}" destId="{496F663E-4B99-4631-8CE1-5B17B787A973}" srcOrd="0" destOrd="0" presId="urn:microsoft.com/office/officeart/2005/8/layout/arrow4"/>
    <dgm:cxn modelId="{845B8E59-5B68-4398-BB0D-39C7169CE5E4}" srcId="{120A0EE5-489F-4338-A3DD-5089AFF4326C}" destId="{B38B7A86-CB75-406A-8213-D7BE13F29F93}" srcOrd="0" destOrd="0" parTransId="{86A7A90B-2027-4366-9E1E-666BF3646580}" sibTransId="{A41BA184-BB87-450E-93DB-4B0B92A47A6F}"/>
    <dgm:cxn modelId="{49AFD986-67BB-460B-BAD4-2298A24A33D1}" type="presOf" srcId="{81F74C45-839A-4A4D-9060-573A8A3A0427}" destId="{9E994725-783A-4B7F-BAE7-302B13055A10}" srcOrd="0" destOrd="5" presId="urn:microsoft.com/office/officeart/2005/8/layout/arrow4"/>
    <dgm:cxn modelId="{11863C87-BD33-4668-BFF5-72D8D7E0BC79}" type="presOf" srcId="{04C71CEF-5EDE-46F9-9AB8-9D9C709F12E8}" destId="{9E994725-783A-4B7F-BAE7-302B13055A10}" srcOrd="0" destOrd="2" presId="urn:microsoft.com/office/officeart/2005/8/layout/arrow4"/>
    <dgm:cxn modelId="{6BD433C8-AC4E-4892-A631-FF36E2DAD696}" type="presOf" srcId="{3F890B30-F271-414E-8D2E-AEF0927EEC32}" destId="{9E994725-783A-4B7F-BAE7-302B13055A10}" srcOrd="0" destOrd="6" presId="urn:microsoft.com/office/officeart/2005/8/layout/arrow4"/>
    <dgm:cxn modelId="{D250CFCD-E105-4534-A03B-50C0D94EAAC7}" type="presOf" srcId="{47C95A57-BADA-4AA9-BE5F-CA7146CB05A2}" destId="{496F663E-4B99-4631-8CE1-5B17B787A973}" srcOrd="0" destOrd="1" presId="urn:microsoft.com/office/officeart/2005/8/layout/arrow4"/>
    <dgm:cxn modelId="{5C30B5D0-3731-4888-80F8-1C77554F6EB2}" type="presOf" srcId="{120A0EE5-489F-4338-A3DD-5089AFF4326C}" destId="{6303B2E8-7649-4BCB-BBF3-CF07513CAE3F}" srcOrd="0" destOrd="0" presId="urn:microsoft.com/office/officeart/2005/8/layout/arrow4"/>
    <dgm:cxn modelId="{713E3CD5-9F4A-43AD-A2E3-ACDE5A1B2419}" srcId="{120A0EE5-489F-4338-A3DD-5089AFF4326C}" destId="{C150EF35-E074-4E91-A1CF-1DB36EE3069D}" srcOrd="1" destOrd="0" parTransId="{8D9EA313-42E4-48EA-A0E9-918C7EDE8BA9}" sibTransId="{2AB86EB6-8238-40A6-8DA8-4915EE7FE15E}"/>
    <dgm:cxn modelId="{107CF7DA-DFC4-4466-A3A4-17C4382C5A3F}" type="presOf" srcId="{C150EF35-E074-4E91-A1CF-1DB36EE3069D}" destId="{9E994725-783A-4B7F-BAE7-302B13055A10}" srcOrd="0" destOrd="0" presId="urn:microsoft.com/office/officeart/2005/8/layout/arrow4"/>
    <dgm:cxn modelId="{2935F1EC-0F23-4087-82C4-EAE805E2A47A}" type="presOf" srcId="{D9306BE7-CC34-4BE4-B1FE-28D34C46BD8C}" destId="{9E994725-783A-4B7F-BAE7-302B13055A10}" srcOrd="0" destOrd="4" presId="urn:microsoft.com/office/officeart/2005/8/layout/arrow4"/>
    <dgm:cxn modelId="{3DB983F8-1FEC-46C1-B258-55E665EA8DEA}" srcId="{C150EF35-E074-4E91-A1CF-1DB36EE3069D}" destId="{A6C0C08C-C993-4FA2-9C1A-D7579C8DDE28}" srcOrd="0" destOrd="0" parTransId="{217E8976-BC4A-49E3-957E-24606CC20439}" sibTransId="{1CD6757B-7F4A-4100-BF72-6BBE3443EDB3}"/>
    <dgm:cxn modelId="{3C2FCB86-62BF-4238-A431-735EFD39D589}" type="presParOf" srcId="{6303B2E8-7649-4BCB-BBF3-CF07513CAE3F}" destId="{DF46318F-3465-4DD2-8B40-AFAD6A363509}" srcOrd="0" destOrd="0" presId="urn:microsoft.com/office/officeart/2005/8/layout/arrow4"/>
    <dgm:cxn modelId="{6791B889-BE23-4616-B815-CC0E0B40FD49}" type="presParOf" srcId="{6303B2E8-7649-4BCB-BBF3-CF07513CAE3F}" destId="{496F663E-4B99-4631-8CE1-5B17B787A973}" srcOrd="1" destOrd="0" presId="urn:microsoft.com/office/officeart/2005/8/layout/arrow4"/>
    <dgm:cxn modelId="{F0175364-5C18-4966-90DF-9E5477630BD2}" type="presParOf" srcId="{6303B2E8-7649-4BCB-BBF3-CF07513CAE3F}" destId="{D0F46EF5-11D2-4788-B780-1A09DD404E28}" srcOrd="2" destOrd="0" presId="urn:microsoft.com/office/officeart/2005/8/layout/arrow4"/>
    <dgm:cxn modelId="{8DB00145-4918-427A-886C-98492253A306}" type="presParOf" srcId="{6303B2E8-7649-4BCB-BBF3-CF07513CAE3F}" destId="{9E994725-783A-4B7F-BAE7-302B13055A10}" srcOrd="3" destOrd="0" presId="urn:microsoft.com/office/officeart/2005/8/layout/arrow4"/>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97CA37D-708C-471B-9D7E-F43C92C1BB5D}" type="doc">
      <dgm:prSet loTypeId="urn:microsoft.com/office/officeart/2008/layout/VerticalCurvedList" loCatId="list" qsTypeId="urn:microsoft.com/office/officeart/2005/8/quickstyle/simple1" qsCatId="simple" csTypeId="urn:microsoft.com/office/officeart/2005/8/colors/accent2_2" csCatId="accent2" phldr="1"/>
      <dgm:spPr/>
      <dgm:t>
        <a:bodyPr/>
        <a:lstStyle/>
        <a:p>
          <a:endParaRPr lang="en-US"/>
        </a:p>
      </dgm:t>
    </dgm:pt>
    <dgm:pt modelId="{1A430DF2-99FE-42FB-8E1A-592122DE498E}">
      <dgm:prSet phldrT="[Text]" custT="1"/>
      <dgm:spPr/>
      <dgm:t>
        <a:bodyPr/>
        <a:lstStyle/>
        <a:p>
          <a:r>
            <a:rPr lang="en-US" sz="2000" b="1" dirty="0" err="1">
              <a:solidFill>
                <a:schemeClr val="tx1"/>
              </a:solidFill>
            </a:rPr>
            <a:t>S’assurer</a:t>
          </a:r>
          <a:r>
            <a:rPr lang="en-US" sz="2000" b="1" dirty="0">
              <a:solidFill>
                <a:schemeClr val="tx1"/>
              </a:solidFill>
            </a:rPr>
            <a:t> que </a:t>
          </a:r>
          <a:r>
            <a:rPr lang="en-US" sz="2000" b="1" dirty="0" err="1">
              <a:solidFill>
                <a:schemeClr val="tx1"/>
              </a:solidFill>
            </a:rPr>
            <a:t>personne</a:t>
          </a:r>
          <a:r>
            <a:rPr lang="en-US" sz="2000" b="1" dirty="0">
              <a:solidFill>
                <a:schemeClr val="tx1"/>
              </a:solidFill>
            </a:rPr>
            <a:t> </a:t>
          </a:r>
          <a:r>
            <a:rPr lang="en-US" sz="2000" b="1" dirty="0" err="1">
              <a:solidFill>
                <a:schemeClr val="tx1"/>
              </a:solidFill>
            </a:rPr>
            <a:t>n’est</a:t>
          </a:r>
          <a:r>
            <a:rPr lang="en-US" sz="2000" b="1" dirty="0">
              <a:solidFill>
                <a:schemeClr val="tx1"/>
              </a:solidFill>
            </a:rPr>
            <a:t> triste	</a:t>
          </a:r>
        </a:p>
      </dgm:t>
    </dgm:pt>
    <dgm:pt modelId="{50C408DC-C077-4B39-B560-635DB1570DC2}" type="parTrans" cxnId="{6DFA7C5B-CA60-4F2B-9C78-623006F33F2F}">
      <dgm:prSet/>
      <dgm:spPr/>
      <dgm:t>
        <a:bodyPr/>
        <a:lstStyle/>
        <a:p>
          <a:endParaRPr lang="en-US" b="1">
            <a:solidFill>
              <a:schemeClr val="tx1"/>
            </a:solidFill>
          </a:endParaRPr>
        </a:p>
      </dgm:t>
    </dgm:pt>
    <dgm:pt modelId="{F264E7ED-67E8-4B0E-8F8A-7CD41E8AAF90}" type="sibTrans" cxnId="{6DFA7C5B-CA60-4F2B-9C78-623006F33F2F}">
      <dgm:prSet/>
      <dgm:spPr/>
      <dgm:t>
        <a:bodyPr/>
        <a:lstStyle/>
        <a:p>
          <a:endParaRPr lang="en-US" b="1">
            <a:solidFill>
              <a:schemeClr val="tx1"/>
            </a:solidFill>
          </a:endParaRPr>
        </a:p>
      </dgm:t>
    </dgm:pt>
    <dgm:pt modelId="{66625751-1D34-4047-A10C-4D6FB042DB41}">
      <dgm:prSet phldrT="[Text]" custT="1"/>
      <dgm:spPr/>
      <dgm:t>
        <a:bodyPr/>
        <a:lstStyle/>
        <a:p>
          <a:r>
            <a:rPr lang="en-US" sz="2000" b="1" dirty="0" err="1">
              <a:solidFill>
                <a:schemeClr val="tx1"/>
              </a:solidFill>
            </a:rPr>
            <a:t>Aucune</a:t>
          </a:r>
          <a:r>
            <a:rPr lang="en-US" sz="2000" b="1" dirty="0">
              <a:solidFill>
                <a:schemeClr val="tx1"/>
              </a:solidFill>
            </a:rPr>
            <a:t> des </a:t>
          </a:r>
          <a:r>
            <a:rPr lang="en-US" sz="2000" b="1" dirty="0" err="1">
              <a:solidFill>
                <a:schemeClr val="tx1"/>
              </a:solidFill>
            </a:rPr>
            <a:t>réponses</a:t>
          </a:r>
          <a:endParaRPr lang="en-US" sz="2000" b="1" dirty="0">
            <a:solidFill>
              <a:schemeClr val="tx1"/>
            </a:solidFill>
          </a:endParaRPr>
        </a:p>
      </dgm:t>
    </dgm:pt>
    <dgm:pt modelId="{3EAE4050-33F5-41C0-9FA6-6C1FAA4693F1}" type="parTrans" cxnId="{FBC161B7-BF62-427F-B239-B3335FA9AF13}">
      <dgm:prSet/>
      <dgm:spPr/>
      <dgm:t>
        <a:bodyPr/>
        <a:lstStyle/>
        <a:p>
          <a:endParaRPr lang="en-US" b="1">
            <a:solidFill>
              <a:schemeClr val="tx1"/>
            </a:solidFill>
          </a:endParaRPr>
        </a:p>
      </dgm:t>
    </dgm:pt>
    <dgm:pt modelId="{A7F2FBD3-743B-4323-8809-BDFFB7F316D5}" type="sibTrans" cxnId="{FBC161B7-BF62-427F-B239-B3335FA9AF13}">
      <dgm:prSet/>
      <dgm:spPr/>
      <dgm:t>
        <a:bodyPr/>
        <a:lstStyle/>
        <a:p>
          <a:endParaRPr lang="en-US" b="1">
            <a:solidFill>
              <a:schemeClr val="tx1"/>
            </a:solidFill>
          </a:endParaRPr>
        </a:p>
      </dgm:t>
    </dgm:pt>
    <dgm:pt modelId="{05D10022-A7D2-46CB-8EED-047F05A69FE9}">
      <dgm:prSet phldrT="[Text]" custT="1"/>
      <dgm:spPr/>
      <dgm:t>
        <a:bodyPr/>
        <a:lstStyle/>
        <a:p>
          <a:r>
            <a:rPr lang="en-US" sz="2400" b="1" dirty="0">
              <a:solidFill>
                <a:schemeClr val="tx1"/>
              </a:solidFill>
            </a:rPr>
            <a:t>b et c</a:t>
          </a:r>
        </a:p>
      </dgm:t>
    </dgm:pt>
    <dgm:pt modelId="{2608AF00-9DE5-400E-9FA6-18A0F8227144}" type="parTrans" cxnId="{44FA9E54-EFD3-4DBC-A531-C6C911B5F89F}">
      <dgm:prSet/>
      <dgm:spPr/>
      <dgm:t>
        <a:bodyPr/>
        <a:lstStyle/>
        <a:p>
          <a:endParaRPr lang="en-US" b="1">
            <a:solidFill>
              <a:schemeClr val="tx1"/>
            </a:solidFill>
          </a:endParaRPr>
        </a:p>
      </dgm:t>
    </dgm:pt>
    <dgm:pt modelId="{A2E5D2E0-D770-4C38-A233-3A10A6EDC929}" type="sibTrans" cxnId="{44FA9E54-EFD3-4DBC-A531-C6C911B5F89F}">
      <dgm:prSet/>
      <dgm:spPr/>
      <dgm:t>
        <a:bodyPr/>
        <a:lstStyle/>
        <a:p>
          <a:endParaRPr lang="en-US" b="1">
            <a:solidFill>
              <a:schemeClr val="tx1"/>
            </a:solidFill>
          </a:endParaRPr>
        </a:p>
      </dgm:t>
    </dgm:pt>
    <dgm:pt modelId="{D722DF12-F883-4314-8228-78818E154CDE}">
      <dgm:prSet custT="1"/>
      <dgm:spPr/>
      <dgm:t>
        <a:bodyPr/>
        <a:lstStyle/>
        <a:p>
          <a:r>
            <a:rPr lang="en-US" sz="1800" b="1" dirty="0">
              <a:solidFill>
                <a:schemeClr val="tx1"/>
              </a:solidFill>
            </a:rPr>
            <a:t>R</a:t>
          </a:r>
          <a:r>
            <a:rPr lang="fr-CA" sz="1800" b="1" dirty="0" err="1">
              <a:solidFill>
                <a:schemeClr val="tx1"/>
              </a:solidFill>
            </a:rPr>
            <a:t>éduire</a:t>
          </a:r>
          <a:r>
            <a:rPr lang="fr-CA" sz="1800" b="1" dirty="0">
              <a:solidFill>
                <a:schemeClr val="tx1"/>
              </a:solidFill>
            </a:rPr>
            <a:t> au minimum les risques </a:t>
          </a:r>
          <a:r>
            <a:rPr lang="en-US" sz="1800" b="1" dirty="0">
              <a:solidFill>
                <a:schemeClr val="tx1"/>
              </a:solidFill>
            </a:rPr>
            <a:t>à la santé </a:t>
          </a:r>
          <a:r>
            <a:rPr lang="en-US" sz="1800" b="1" dirty="0" err="1">
              <a:solidFill>
                <a:schemeClr val="tx1"/>
              </a:solidFill>
            </a:rPr>
            <a:t>mentale</a:t>
          </a:r>
          <a:endParaRPr lang="en-US" sz="1800" b="1" dirty="0">
            <a:solidFill>
              <a:schemeClr val="tx1"/>
            </a:solidFill>
          </a:endParaRPr>
        </a:p>
      </dgm:t>
    </dgm:pt>
    <dgm:pt modelId="{5E566951-DA98-4C02-B201-FE47AAEAE4ED}" type="parTrans" cxnId="{38768DAD-C557-4D3C-89A7-E5D6DE28BCE6}">
      <dgm:prSet/>
      <dgm:spPr/>
      <dgm:t>
        <a:bodyPr/>
        <a:lstStyle/>
        <a:p>
          <a:endParaRPr lang="en-US" b="1">
            <a:solidFill>
              <a:schemeClr val="tx1"/>
            </a:solidFill>
          </a:endParaRPr>
        </a:p>
      </dgm:t>
    </dgm:pt>
    <dgm:pt modelId="{9FC77E8B-91D4-4DBC-A5EB-DC3692171B32}" type="sibTrans" cxnId="{38768DAD-C557-4D3C-89A7-E5D6DE28BCE6}">
      <dgm:prSet/>
      <dgm:spPr/>
      <dgm:t>
        <a:bodyPr/>
        <a:lstStyle/>
        <a:p>
          <a:endParaRPr lang="en-US" b="1">
            <a:solidFill>
              <a:schemeClr val="tx1"/>
            </a:solidFill>
          </a:endParaRPr>
        </a:p>
      </dgm:t>
    </dgm:pt>
    <dgm:pt modelId="{AC298B76-7631-44A3-9218-0B3427C982D8}">
      <dgm:prSet custT="1"/>
      <dgm:spPr/>
      <dgm:t>
        <a:bodyPr/>
        <a:lstStyle/>
        <a:p>
          <a:r>
            <a:rPr lang="en-US" sz="2000" b="1" dirty="0">
              <a:solidFill>
                <a:schemeClr val="tx1"/>
              </a:solidFill>
            </a:rPr>
            <a:t>La promotion du </a:t>
          </a:r>
          <a:r>
            <a:rPr lang="en-US" sz="2000" b="1" dirty="0" err="1">
              <a:solidFill>
                <a:schemeClr val="tx1"/>
              </a:solidFill>
            </a:rPr>
            <a:t>bien-être</a:t>
          </a:r>
          <a:r>
            <a:rPr lang="en-US" sz="2000" b="1" dirty="0">
              <a:solidFill>
                <a:schemeClr val="tx1"/>
              </a:solidFill>
            </a:rPr>
            <a:t> </a:t>
          </a:r>
          <a:r>
            <a:rPr lang="en-US" sz="2000" b="1" dirty="0" err="1">
              <a:solidFill>
                <a:schemeClr val="tx1"/>
              </a:solidFill>
            </a:rPr>
            <a:t>psychologique</a:t>
          </a:r>
          <a:endParaRPr lang="en-US" sz="2000" b="1" dirty="0">
            <a:solidFill>
              <a:schemeClr val="tx1"/>
            </a:solidFill>
          </a:endParaRPr>
        </a:p>
      </dgm:t>
    </dgm:pt>
    <dgm:pt modelId="{26DC86CD-F0A4-4C3D-9E3B-6E919756C196}" type="parTrans" cxnId="{A23EA7E6-0A96-4C14-AB35-C560D9D97018}">
      <dgm:prSet/>
      <dgm:spPr/>
      <dgm:t>
        <a:bodyPr/>
        <a:lstStyle/>
        <a:p>
          <a:endParaRPr lang="en-US" b="1">
            <a:solidFill>
              <a:schemeClr val="tx1"/>
            </a:solidFill>
          </a:endParaRPr>
        </a:p>
      </dgm:t>
    </dgm:pt>
    <dgm:pt modelId="{8096CCC1-E6F5-4D3F-9180-81F2C2D4917D}" type="sibTrans" cxnId="{A23EA7E6-0A96-4C14-AB35-C560D9D97018}">
      <dgm:prSet/>
      <dgm:spPr/>
      <dgm:t>
        <a:bodyPr/>
        <a:lstStyle/>
        <a:p>
          <a:endParaRPr lang="en-US" b="1">
            <a:solidFill>
              <a:schemeClr val="tx1"/>
            </a:solidFill>
          </a:endParaRPr>
        </a:p>
      </dgm:t>
    </dgm:pt>
    <dgm:pt modelId="{A0355F88-AA1A-41E9-9A61-B774993BC673}" type="pres">
      <dgm:prSet presAssocID="{497CA37D-708C-471B-9D7E-F43C92C1BB5D}" presName="Name0" presStyleCnt="0">
        <dgm:presLayoutVars>
          <dgm:chMax val="7"/>
          <dgm:chPref val="7"/>
          <dgm:dir/>
        </dgm:presLayoutVars>
      </dgm:prSet>
      <dgm:spPr/>
    </dgm:pt>
    <dgm:pt modelId="{53B79E0F-0C8F-415C-823F-ADFFB533CD36}" type="pres">
      <dgm:prSet presAssocID="{497CA37D-708C-471B-9D7E-F43C92C1BB5D}" presName="Name1" presStyleCnt="0"/>
      <dgm:spPr/>
    </dgm:pt>
    <dgm:pt modelId="{530E3F7B-62FB-4B2E-82AC-E8D08BCC9E19}" type="pres">
      <dgm:prSet presAssocID="{497CA37D-708C-471B-9D7E-F43C92C1BB5D}" presName="cycle" presStyleCnt="0"/>
      <dgm:spPr/>
    </dgm:pt>
    <dgm:pt modelId="{39FFE48E-BFC2-4D1D-99A0-2CD7C30C9800}" type="pres">
      <dgm:prSet presAssocID="{497CA37D-708C-471B-9D7E-F43C92C1BB5D}" presName="srcNode" presStyleLbl="node1" presStyleIdx="0" presStyleCnt="5"/>
      <dgm:spPr/>
    </dgm:pt>
    <dgm:pt modelId="{2D4B0675-6A9C-49DA-9DD1-F93F723CDFE2}" type="pres">
      <dgm:prSet presAssocID="{497CA37D-708C-471B-9D7E-F43C92C1BB5D}" presName="conn" presStyleLbl="parChTrans1D2" presStyleIdx="0" presStyleCnt="1"/>
      <dgm:spPr/>
    </dgm:pt>
    <dgm:pt modelId="{07BA91AD-E47A-49B3-94A6-11ECDD6B9DA1}" type="pres">
      <dgm:prSet presAssocID="{497CA37D-708C-471B-9D7E-F43C92C1BB5D}" presName="extraNode" presStyleLbl="node1" presStyleIdx="0" presStyleCnt="5"/>
      <dgm:spPr/>
    </dgm:pt>
    <dgm:pt modelId="{145FCD64-A94D-4079-A654-D8535067724A}" type="pres">
      <dgm:prSet presAssocID="{497CA37D-708C-471B-9D7E-F43C92C1BB5D}" presName="dstNode" presStyleLbl="node1" presStyleIdx="0" presStyleCnt="5"/>
      <dgm:spPr/>
    </dgm:pt>
    <dgm:pt modelId="{8C75A65E-7A55-46EE-AFC8-B924035BF41A}" type="pres">
      <dgm:prSet presAssocID="{1A430DF2-99FE-42FB-8E1A-592122DE498E}" presName="text_1" presStyleLbl="node1" presStyleIdx="0" presStyleCnt="5">
        <dgm:presLayoutVars>
          <dgm:bulletEnabled val="1"/>
        </dgm:presLayoutVars>
      </dgm:prSet>
      <dgm:spPr/>
    </dgm:pt>
    <dgm:pt modelId="{BB924493-725E-4E05-87B3-E4E40E8B0C07}" type="pres">
      <dgm:prSet presAssocID="{1A430DF2-99FE-42FB-8E1A-592122DE498E}" presName="accent_1" presStyleCnt="0"/>
      <dgm:spPr/>
    </dgm:pt>
    <dgm:pt modelId="{B90F0F06-F43F-4D82-A6B2-8B211C4CC36F}" type="pres">
      <dgm:prSet presAssocID="{1A430DF2-99FE-42FB-8E1A-592122DE498E}" presName="accentRepeatNode" presStyleLbl="solidFgAcc1" presStyleIdx="0" presStyleCnt="5"/>
      <dgm:spPr/>
    </dgm:pt>
    <dgm:pt modelId="{050794B2-FA5B-47F1-AB8B-9E762BA5F571}" type="pres">
      <dgm:prSet presAssocID="{D722DF12-F883-4314-8228-78818E154CDE}" presName="text_2" presStyleLbl="node1" presStyleIdx="1" presStyleCnt="5">
        <dgm:presLayoutVars>
          <dgm:bulletEnabled val="1"/>
        </dgm:presLayoutVars>
      </dgm:prSet>
      <dgm:spPr/>
    </dgm:pt>
    <dgm:pt modelId="{FC9B5C51-872D-42C8-939C-7C28D324EBC2}" type="pres">
      <dgm:prSet presAssocID="{D722DF12-F883-4314-8228-78818E154CDE}" presName="accent_2" presStyleCnt="0"/>
      <dgm:spPr/>
    </dgm:pt>
    <dgm:pt modelId="{83B0AFA9-5DF2-4A1D-AF09-68BD0087D5A8}" type="pres">
      <dgm:prSet presAssocID="{D722DF12-F883-4314-8228-78818E154CDE}" presName="accentRepeatNode" presStyleLbl="solidFgAcc1" presStyleIdx="1" presStyleCnt="5"/>
      <dgm:spPr/>
    </dgm:pt>
    <dgm:pt modelId="{BABB93D8-B666-4EC3-9C54-05A16AAD8E4B}" type="pres">
      <dgm:prSet presAssocID="{AC298B76-7631-44A3-9218-0B3427C982D8}" presName="text_3" presStyleLbl="node1" presStyleIdx="2" presStyleCnt="5">
        <dgm:presLayoutVars>
          <dgm:bulletEnabled val="1"/>
        </dgm:presLayoutVars>
      </dgm:prSet>
      <dgm:spPr/>
    </dgm:pt>
    <dgm:pt modelId="{FA1655EF-803E-42B7-A021-0880922AFC8C}" type="pres">
      <dgm:prSet presAssocID="{AC298B76-7631-44A3-9218-0B3427C982D8}" presName="accent_3" presStyleCnt="0"/>
      <dgm:spPr/>
    </dgm:pt>
    <dgm:pt modelId="{65F7BA0F-A478-4F10-91CA-112ED6A4807E}" type="pres">
      <dgm:prSet presAssocID="{AC298B76-7631-44A3-9218-0B3427C982D8}" presName="accentRepeatNode" presStyleLbl="solidFgAcc1" presStyleIdx="2" presStyleCnt="5"/>
      <dgm:spPr/>
    </dgm:pt>
    <dgm:pt modelId="{A7B1549E-3B20-4461-9EC3-BF829AAF15EE}" type="pres">
      <dgm:prSet presAssocID="{66625751-1D34-4047-A10C-4D6FB042DB41}" presName="text_4" presStyleLbl="node1" presStyleIdx="3" presStyleCnt="5">
        <dgm:presLayoutVars>
          <dgm:bulletEnabled val="1"/>
        </dgm:presLayoutVars>
      </dgm:prSet>
      <dgm:spPr/>
    </dgm:pt>
    <dgm:pt modelId="{31C631F3-E3BF-4310-AEE2-D32F919CB6CD}" type="pres">
      <dgm:prSet presAssocID="{66625751-1D34-4047-A10C-4D6FB042DB41}" presName="accent_4" presStyleCnt="0"/>
      <dgm:spPr/>
    </dgm:pt>
    <dgm:pt modelId="{D48DAD59-19B1-4144-941A-87C4475AAE8A}" type="pres">
      <dgm:prSet presAssocID="{66625751-1D34-4047-A10C-4D6FB042DB41}" presName="accentRepeatNode" presStyleLbl="solidFgAcc1" presStyleIdx="3" presStyleCnt="5"/>
      <dgm:spPr/>
    </dgm:pt>
    <dgm:pt modelId="{6EF7CDDF-4362-4D1B-9CCA-7867BA3233BA}" type="pres">
      <dgm:prSet presAssocID="{05D10022-A7D2-46CB-8EED-047F05A69FE9}" presName="text_5" presStyleLbl="node1" presStyleIdx="4" presStyleCnt="5">
        <dgm:presLayoutVars>
          <dgm:bulletEnabled val="1"/>
        </dgm:presLayoutVars>
      </dgm:prSet>
      <dgm:spPr/>
    </dgm:pt>
    <dgm:pt modelId="{23CFC3AB-7296-4F27-895D-62892123B175}" type="pres">
      <dgm:prSet presAssocID="{05D10022-A7D2-46CB-8EED-047F05A69FE9}" presName="accent_5" presStyleCnt="0"/>
      <dgm:spPr/>
    </dgm:pt>
    <dgm:pt modelId="{10EA28F5-B1EB-4BD5-BBF4-B44C298A93C1}" type="pres">
      <dgm:prSet presAssocID="{05D10022-A7D2-46CB-8EED-047F05A69FE9}" presName="accentRepeatNode" presStyleLbl="solidFgAcc1" presStyleIdx="4" presStyleCnt="5"/>
      <dgm:spPr/>
    </dgm:pt>
  </dgm:ptLst>
  <dgm:cxnLst>
    <dgm:cxn modelId="{FAB6870A-7241-402F-81EF-F7B3F061C6B5}" type="presOf" srcId="{05D10022-A7D2-46CB-8EED-047F05A69FE9}" destId="{6EF7CDDF-4362-4D1B-9CCA-7867BA3233BA}" srcOrd="0" destOrd="0" presId="urn:microsoft.com/office/officeart/2008/layout/VerticalCurvedList"/>
    <dgm:cxn modelId="{74EF7932-BC15-43E6-B229-DF37351B6FA1}" type="presOf" srcId="{497CA37D-708C-471B-9D7E-F43C92C1BB5D}" destId="{A0355F88-AA1A-41E9-9A61-B774993BC673}" srcOrd="0" destOrd="0" presId="urn:microsoft.com/office/officeart/2008/layout/VerticalCurvedList"/>
    <dgm:cxn modelId="{6DFA7C5B-CA60-4F2B-9C78-623006F33F2F}" srcId="{497CA37D-708C-471B-9D7E-F43C92C1BB5D}" destId="{1A430DF2-99FE-42FB-8E1A-592122DE498E}" srcOrd="0" destOrd="0" parTransId="{50C408DC-C077-4B39-B560-635DB1570DC2}" sibTransId="{F264E7ED-67E8-4B0E-8F8A-7CD41E8AAF90}"/>
    <dgm:cxn modelId="{2579AF41-DF96-418E-A15E-977A90A96B02}" type="presOf" srcId="{66625751-1D34-4047-A10C-4D6FB042DB41}" destId="{A7B1549E-3B20-4461-9EC3-BF829AAF15EE}" srcOrd="0" destOrd="0" presId="urn:microsoft.com/office/officeart/2008/layout/VerticalCurvedList"/>
    <dgm:cxn modelId="{9CEAED50-FD29-4592-BC6A-DC3C9E830884}" type="presOf" srcId="{AC298B76-7631-44A3-9218-0B3427C982D8}" destId="{BABB93D8-B666-4EC3-9C54-05A16AAD8E4B}" srcOrd="0" destOrd="0" presId="urn:microsoft.com/office/officeart/2008/layout/VerticalCurvedList"/>
    <dgm:cxn modelId="{44FA9E54-EFD3-4DBC-A531-C6C911B5F89F}" srcId="{497CA37D-708C-471B-9D7E-F43C92C1BB5D}" destId="{05D10022-A7D2-46CB-8EED-047F05A69FE9}" srcOrd="4" destOrd="0" parTransId="{2608AF00-9DE5-400E-9FA6-18A0F8227144}" sibTransId="{A2E5D2E0-D770-4C38-A233-3A10A6EDC929}"/>
    <dgm:cxn modelId="{C54C0556-50C3-44D6-B982-0916A0B99F19}" type="presOf" srcId="{D722DF12-F883-4314-8228-78818E154CDE}" destId="{050794B2-FA5B-47F1-AB8B-9E762BA5F571}" srcOrd="0" destOrd="0" presId="urn:microsoft.com/office/officeart/2008/layout/VerticalCurvedList"/>
    <dgm:cxn modelId="{38768DAD-C557-4D3C-89A7-E5D6DE28BCE6}" srcId="{497CA37D-708C-471B-9D7E-F43C92C1BB5D}" destId="{D722DF12-F883-4314-8228-78818E154CDE}" srcOrd="1" destOrd="0" parTransId="{5E566951-DA98-4C02-B201-FE47AAEAE4ED}" sibTransId="{9FC77E8B-91D4-4DBC-A5EB-DC3692171B32}"/>
    <dgm:cxn modelId="{D7B4D2B1-7325-4D1A-8977-6C4FF0AA097B}" type="presOf" srcId="{1A430DF2-99FE-42FB-8E1A-592122DE498E}" destId="{8C75A65E-7A55-46EE-AFC8-B924035BF41A}" srcOrd="0" destOrd="0" presId="urn:microsoft.com/office/officeart/2008/layout/VerticalCurvedList"/>
    <dgm:cxn modelId="{FBC161B7-BF62-427F-B239-B3335FA9AF13}" srcId="{497CA37D-708C-471B-9D7E-F43C92C1BB5D}" destId="{66625751-1D34-4047-A10C-4D6FB042DB41}" srcOrd="3" destOrd="0" parTransId="{3EAE4050-33F5-41C0-9FA6-6C1FAA4693F1}" sibTransId="{A7F2FBD3-743B-4323-8809-BDFFB7F316D5}"/>
    <dgm:cxn modelId="{EDE878CF-28D7-43EF-BC04-294A36947F68}" type="presOf" srcId="{F264E7ED-67E8-4B0E-8F8A-7CD41E8AAF90}" destId="{2D4B0675-6A9C-49DA-9DD1-F93F723CDFE2}" srcOrd="0" destOrd="0" presId="urn:microsoft.com/office/officeart/2008/layout/VerticalCurvedList"/>
    <dgm:cxn modelId="{A23EA7E6-0A96-4C14-AB35-C560D9D97018}" srcId="{497CA37D-708C-471B-9D7E-F43C92C1BB5D}" destId="{AC298B76-7631-44A3-9218-0B3427C982D8}" srcOrd="2" destOrd="0" parTransId="{26DC86CD-F0A4-4C3D-9E3B-6E919756C196}" sibTransId="{8096CCC1-E6F5-4D3F-9180-81F2C2D4917D}"/>
    <dgm:cxn modelId="{3FB57A61-0D13-4860-A6F0-E97B49EBF503}" type="presParOf" srcId="{A0355F88-AA1A-41E9-9A61-B774993BC673}" destId="{53B79E0F-0C8F-415C-823F-ADFFB533CD36}" srcOrd="0" destOrd="0" presId="urn:microsoft.com/office/officeart/2008/layout/VerticalCurvedList"/>
    <dgm:cxn modelId="{0F3D2EE3-3498-4F2D-8AFA-E0CCD7D7F129}" type="presParOf" srcId="{53B79E0F-0C8F-415C-823F-ADFFB533CD36}" destId="{530E3F7B-62FB-4B2E-82AC-E8D08BCC9E19}" srcOrd="0" destOrd="0" presId="urn:microsoft.com/office/officeart/2008/layout/VerticalCurvedList"/>
    <dgm:cxn modelId="{2173C09D-B0D6-4B78-8889-A5A33474540B}" type="presParOf" srcId="{530E3F7B-62FB-4B2E-82AC-E8D08BCC9E19}" destId="{39FFE48E-BFC2-4D1D-99A0-2CD7C30C9800}" srcOrd="0" destOrd="0" presId="urn:microsoft.com/office/officeart/2008/layout/VerticalCurvedList"/>
    <dgm:cxn modelId="{12D618C1-EBE1-4E8E-8DAF-A22514595523}" type="presParOf" srcId="{530E3F7B-62FB-4B2E-82AC-E8D08BCC9E19}" destId="{2D4B0675-6A9C-49DA-9DD1-F93F723CDFE2}" srcOrd="1" destOrd="0" presId="urn:microsoft.com/office/officeart/2008/layout/VerticalCurvedList"/>
    <dgm:cxn modelId="{7C2E02FF-0777-4E6D-9E48-480AB6B86F0E}" type="presParOf" srcId="{530E3F7B-62FB-4B2E-82AC-E8D08BCC9E19}" destId="{07BA91AD-E47A-49B3-94A6-11ECDD6B9DA1}" srcOrd="2" destOrd="0" presId="urn:microsoft.com/office/officeart/2008/layout/VerticalCurvedList"/>
    <dgm:cxn modelId="{81B8032D-76C0-4F09-93FE-F5E7DF4D8884}" type="presParOf" srcId="{530E3F7B-62FB-4B2E-82AC-E8D08BCC9E19}" destId="{145FCD64-A94D-4079-A654-D8535067724A}" srcOrd="3" destOrd="0" presId="urn:microsoft.com/office/officeart/2008/layout/VerticalCurvedList"/>
    <dgm:cxn modelId="{19E39B10-D20F-4797-BD04-044D7CD6D151}" type="presParOf" srcId="{53B79E0F-0C8F-415C-823F-ADFFB533CD36}" destId="{8C75A65E-7A55-46EE-AFC8-B924035BF41A}" srcOrd="1" destOrd="0" presId="urn:microsoft.com/office/officeart/2008/layout/VerticalCurvedList"/>
    <dgm:cxn modelId="{D7248749-C89A-4B04-A696-2FCF86E71665}" type="presParOf" srcId="{53B79E0F-0C8F-415C-823F-ADFFB533CD36}" destId="{BB924493-725E-4E05-87B3-E4E40E8B0C07}" srcOrd="2" destOrd="0" presId="urn:microsoft.com/office/officeart/2008/layout/VerticalCurvedList"/>
    <dgm:cxn modelId="{31C0AF40-DD73-4911-A163-589DA640F556}" type="presParOf" srcId="{BB924493-725E-4E05-87B3-E4E40E8B0C07}" destId="{B90F0F06-F43F-4D82-A6B2-8B211C4CC36F}" srcOrd="0" destOrd="0" presId="urn:microsoft.com/office/officeart/2008/layout/VerticalCurvedList"/>
    <dgm:cxn modelId="{63BECD5E-0FA2-4ED7-8018-9BBC3B65333C}" type="presParOf" srcId="{53B79E0F-0C8F-415C-823F-ADFFB533CD36}" destId="{050794B2-FA5B-47F1-AB8B-9E762BA5F571}" srcOrd="3" destOrd="0" presId="urn:microsoft.com/office/officeart/2008/layout/VerticalCurvedList"/>
    <dgm:cxn modelId="{A917F4FE-DC8A-4568-A659-0D7D976B32C2}" type="presParOf" srcId="{53B79E0F-0C8F-415C-823F-ADFFB533CD36}" destId="{FC9B5C51-872D-42C8-939C-7C28D324EBC2}" srcOrd="4" destOrd="0" presId="urn:microsoft.com/office/officeart/2008/layout/VerticalCurvedList"/>
    <dgm:cxn modelId="{3BD2D4C5-7530-4B1F-9628-EC8A8A459736}" type="presParOf" srcId="{FC9B5C51-872D-42C8-939C-7C28D324EBC2}" destId="{83B0AFA9-5DF2-4A1D-AF09-68BD0087D5A8}" srcOrd="0" destOrd="0" presId="urn:microsoft.com/office/officeart/2008/layout/VerticalCurvedList"/>
    <dgm:cxn modelId="{219D5769-58A1-42DE-B8AF-EB85849C2C0A}" type="presParOf" srcId="{53B79E0F-0C8F-415C-823F-ADFFB533CD36}" destId="{BABB93D8-B666-4EC3-9C54-05A16AAD8E4B}" srcOrd="5" destOrd="0" presId="urn:microsoft.com/office/officeart/2008/layout/VerticalCurvedList"/>
    <dgm:cxn modelId="{48D47E34-BAC3-479F-8272-C2DD13A245FF}" type="presParOf" srcId="{53B79E0F-0C8F-415C-823F-ADFFB533CD36}" destId="{FA1655EF-803E-42B7-A021-0880922AFC8C}" srcOrd="6" destOrd="0" presId="urn:microsoft.com/office/officeart/2008/layout/VerticalCurvedList"/>
    <dgm:cxn modelId="{7E578A86-6001-417F-BCFC-56D6092634FC}" type="presParOf" srcId="{FA1655EF-803E-42B7-A021-0880922AFC8C}" destId="{65F7BA0F-A478-4F10-91CA-112ED6A4807E}" srcOrd="0" destOrd="0" presId="urn:microsoft.com/office/officeart/2008/layout/VerticalCurvedList"/>
    <dgm:cxn modelId="{9EE99B3B-98BA-401C-BD86-DEFFC3260233}" type="presParOf" srcId="{53B79E0F-0C8F-415C-823F-ADFFB533CD36}" destId="{A7B1549E-3B20-4461-9EC3-BF829AAF15EE}" srcOrd="7" destOrd="0" presId="urn:microsoft.com/office/officeart/2008/layout/VerticalCurvedList"/>
    <dgm:cxn modelId="{13FBC091-EB03-4E8D-A9ED-8E0FBF5571B6}" type="presParOf" srcId="{53B79E0F-0C8F-415C-823F-ADFFB533CD36}" destId="{31C631F3-E3BF-4310-AEE2-D32F919CB6CD}" srcOrd="8" destOrd="0" presId="urn:microsoft.com/office/officeart/2008/layout/VerticalCurvedList"/>
    <dgm:cxn modelId="{F02FC9D7-125C-43AC-B4CE-78A8B276DE88}" type="presParOf" srcId="{31C631F3-E3BF-4310-AEE2-D32F919CB6CD}" destId="{D48DAD59-19B1-4144-941A-87C4475AAE8A}" srcOrd="0" destOrd="0" presId="urn:microsoft.com/office/officeart/2008/layout/VerticalCurvedList"/>
    <dgm:cxn modelId="{69107098-D0B8-4ED5-9EA0-5476DDD25D01}" type="presParOf" srcId="{53B79E0F-0C8F-415C-823F-ADFFB533CD36}" destId="{6EF7CDDF-4362-4D1B-9CCA-7867BA3233BA}" srcOrd="9" destOrd="0" presId="urn:microsoft.com/office/officeart/2008/layout/VerticalCurvedList"/>
    <dgm:cxn modelId="{9CD038D0-7005-4C98-86E9-B5ED36DFD2DC}" type="presParOf" srcId="{53B79E0F-0C8F-415C-823F-ADFFB533CD36}" destId="{23CFC3AB-7296-4F27-895D-62892123B175}" srcOrd="10" destOrd="0" presId="urn:microsoft.com/office/officeart/2008/layout/VerticalCurvedList"/>
    <dgm:cxn modelId="{7A25CDC2-573A-4DF1-A9AD-47A946622DF1}" type="presParOf" srcId="{23CFC3AB-7296-4F27-895D-62892123B175}" destId="{10EA28F5-B1EB-4BD5-BBF4-B44C298A93C1}" srcOrd="0" destOrd="0" presId="urn:microsoft.com/office/officeart/2008/layout/VerticalCurvedList"/>
  </dgm:cxnLst>
  <dgm:bg>
    <a:noFill/>
  </dgm:bg>
  <dgm:whole/>
  <dgm:extLst>
    <a:ext uri="http://schemas.microsoft.com/office/drawing/2008/diagram">
      <dsp:dataModelExt xmlns:dsp="http://schemas.microsoft.com/office/drawing/2008/diagram" relId="rId14"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97CA37D-708C-471B-9D7E-F43C92C1BB5D}" type="doc">
      <dgm:prSet loTypeId="urn:microsoft.com/office/officeart/2008/layout/VerticalCurvedList" loCatId="list" qsTypeId="urn:microsoft.com/office/officeart/2005/8/quickstyle/simple1" qsCatId="simple" csTypeId="urn:microsoft.com/office/officeart/2005/8/colors/accent2_2" csCatId="accent2" phldr="1"/>
      <dgm:spPr/>
      <dgm:t>
        <a:bodyPr/>
        <a:lstStyle/>
        <a:p>
          <a:endParaRPr lang="en-US"/>
        </a:p>
      </dgm:t>
    </dgm:pt>
    <dgm:pt modelId="{66625751-1D34-4047-A10C-4D6FB042DB41}">
      <dgm:prSet phldrT="[Text]" custT="1"/>
      <dgm:spPr/>
      <dgm:t>
        <a:bodyPr/>
        <a:lstStyle/>
        <a:p>
          <a:r>
            <a:rPr lang="en-US" sz="2000" b="1" dirty="0" err="1">
              <a:solidFill>
                <a:schemeClr val="tx1"/>
              </a:solidFill>
            </a:rPr>
            <a:t>Aucune</a:t>
          </a:r>
          <a:r>
            <a:rPr lang="en-US" sz="2000" b="1" dirty="0">
              <a:solidFill>
                <a:schemeClr val="tx1"/>
              </a:solidFill>
            </a:rPr>
            <a:t> des </a:t>
          </a:r>
          <a:r>
            <a:rPr lang="en-US" sz="2000" b="1" dirty="0" err="1">
              <a:solidFill>
                <a:schemeClr val="tx1"/>
              </a:solidFill>
            </a:rPr>
            <a:t>réponses</a:t>
          </a:r>
          <a:endParaRPr lang="en-US" sz="2000" b="1" dirty="0">
            <a:solidFill>
              <a:schemeClr val="tx1"/>
            </a:solidFill>
          </a:endParaRPr>
        </a:p>
      </dgm:t>
    </dgm:pt>
    <dgm:pt modelId="{3EAE4050-33F5-41C0-9FA6-6C1FAA4693F1}" type="parTrans" cxnId="{FBC161B7-BF62-427F-B239-B3335FA9AF13}">
      <dgm:prSet/>
      <dgm:spPr/>
      <dgm:t>
        <a:bodyPr/>
        <a:lstStyle/>
        <a:p>
          <a:endParaRPr lang="en-US" b="1">
            <a:solidFill>
              <a:schemeClr val="tx1"/>
            </a:solidFill>
          </a:endParaRPr>
        </a:p>
      </dgm:t>
    </dgm:pt>
    <dgm:pt modelId="{A7F2FBD3-743B-4323-8809-BDFFB7F316D5}" type="sibTrans" cxnId="{FBC161B7-BF62-427F-B239-B3335FA9AF13}">
      <dgm:prSet/>
      <dgm:spPr/>
      <dgm:t>
        <a:bodyPr/>
        <a:lstStyle/>
        <a:p>
          <a:endParaRPr lang="en-US" b="1">
            <a:solidFill>
              <a:schemeClr val="tx1"/>
            </a:solidFill>
          </a:endParaRPr>
        </a:p>
      </dgm:t>
    </dgm:pt>
    <dgm:pt modelId="{05D10022-A7D2-46CB-8EED-047F05A69FE9}">
      <dgm:prSet phldrT="[Text]" custT="1"/>
      <dgm:spPr>
        <a:solidFill>
          <a:schemeClr val="tx1"/>
        </a:solidFill>
      </dgm:spPr>
      <dgm:t>
        <a:bodyPr/>
        <a:lstStyle/>
        <a:p>
          <a:r>
            <a:rPr lang="en-US" sz="2400" b="1" dirty="0">
              <a:solidFill>
                <a:schemeClr val="accent2"/>
              </a:solidFill>
            </a:rPr>
            <a:t>b et c</a:t>
          </a:r>
        </a:p>
      </dgm:t>
    </dgm:pt>
    <dgm:pt modelId="{2608AF00-9DE5-400E-9FA6-18A0F8227144}" type="parTrans" cxnId="{44FA9E54-EFD3-4DBC-A531-C6C911B5F89F}">
      <dgm:prSet/>
      <dgm:spPr/>
      <dgm:t>
        <a:bodyPr/>
        <a:lstStyle/>
        <a:p>
          <a:endParaRPr lang="en-US" b="1">
            <a:solidFill>
              <a:schemeClr val="tx1"/>
            </a:solidFill>
          </a:endParaRPr>
        </a:p>
      </dgm:t>
    </dgm:pt>
    <dgm:pt modelId="{A2E5D2E0-D770-4C38-A233-3A10A6EDC929}" type="sibTrans" cxnId="{44FA9E54-EFD3-4DBC-A531-C6C911B5F89F}">
      <dgm:prSet/>
      <dgm:spPr/>
      <dgm:t>
        <a:bodyPr/>
        <a:lstStyle/>
        <a:p>
          <a:endParaRPr lang="en-US" b="1">
            <a:solidFill>
              <a:schemeClr val="tx1"/>
            </a:solidFill>
          </a:endParaRPr>
        </a:p>
      </dgm:t>
    </dgm:pt>
    <dgm:pt modelId="{D722DF12-F883-4314-8228-78818E154CDE}">
      <dgm:prSet custT="1"/>
      <dgm:spPr/>
      <dgm:t>
        <a:bodyPr/>
        <a:lstStyle/>
        <a:p>
          <a:r>
            <a:rPr lang="en-US" sz="1800" b="1" dirty="0" err="1">
              <a:solidFill>
                <a:schemeClr val="tx1"/>
              </a:solidFill>
            </a:rPr>
            <a:t>Réduire</a:t>
          </a:r>
          <a:r>
            <a:rPr lang="en-US" sz="1800" b="1" dirty="0">
              <a:solidFill>
                <a:schemeClr val="tx1"/>
              </a:solidFill>
            </a:rPr>
            <a:t> au minimum les </a:t>
          </a:r>
          <a:r>
            <a:rPr lang="en-US" sz="1800" b="1" dirty="0" err="1">
              <a:solidFill>
                <a:schemeClr val="tx1"/>
              </a:solidFill>
            </a:rPr>
            <a:t>risques</a:t>
          </a:r>
          <a:r>
            <a:rPr lang="en-US" sz="1800" b="1" dirty="0">
              <a:solidFill>
                <a:schemeClr val="tx1"/>
              </a:solidFill>
            </a:rPr>
            <a:t> à la santé </a:t>
          </a:r>
          <a:r>
            <a:rPr lang="en-US" sz="1800" b="1" dirty="0" err="1">
              <a:solidFill>
                <a:schemeClr val="tx1"/>
              </a:solidFill>
            </a:rPr>
            <a:t>mentale</a:t>
          </a:r>
          <a:endParaRPr lang="en-US" sz="1800" b="1" dirty="0">
            <a:solidFill>
              <a:schemeClr val="tx1"/>
            </a:solidFill>
          </a:endParaRPr>
        </a:p>
      </dgm:t>
    </dgm:pt>
    <dgm:pt modelId="{5E566951-DA98-4C02-B201-FE47AAEAE4ED}" type="parTrans" cxnId="{38768DAD-C557-4D3C-89A7-E5D6DE28BCE6}">
      <dgm:prSet/>
      <dgm:spPr/>
      <dgm:t>
        <a:bodyPr/>
        <a:lstStyle/>
        <a:p>
          <a:endParaRPr lang="en-US" b="1">
            <a:solidFill>
              <a:schemeClr val="tx1"/>
            </a:solidFill>
          </a:endParaRPr>
        </a:p>
      </dgm:t>
    </dgm:pt>
    <dgm:pt modelId="{9FC77E8B-91D4-4DBC-A5EB-DC3692171B32}" type="sibTrans" cxnId="{38768DAD-C557-4D3C-89A7-E5D6DE28BCE6}">
      <dgm:prSet/>
      <dgm:spPr/>
      <dgm:t>
        <a:bodyPr/>
        <a:lstStyle/>
        <a:p>
          <a:endParaRPr lang="en-US" b="1">
            <a:solidFill>
              <a:schemeClr val="tx1"/>
            </a:solidFill>
          </a:endParaRPr>
        </a:p>
      </dgm:t>
    </dgm:pt>
    <dgm:pt modelId="{AC298B76-7631-44A3-9218-0B3427C982D8}">
      <dgm:prSet custT="1"/>
      <dgm:spPr/>
      <dgm:t>
        <a:bodyPr/>
        <a:lstStyle/>
        <a:p>
          <a:r>
            <a:rPr lang="en-US" sz="2000" b="1" dirty="0">
              <a:solidFill>
                <a:schemeClr val="tx1"/>
              </a:solidFill>
            </a:rPr>
            <a:t>La promotion du </a:t>
          </a:r>
          <a:r>
            <a:rPr lang="en-US" sz="2000" b="1" dirty="0" err="1">
              <a:solidFill>
                <a:schemeClr val="tx1"/>
              </a:solidFill>
            </a:rPr>
            <a:t>bien-être</a:t>
          </a:r>
          <a:r>
            <a:rPr lang="en-US" sz="2000" b="1" dirty="0">
              <a:solidFill>
                <a:schemeClr val="tx1"/>
              </a:solidFill>
            </a:rPr>
            <a:t> </a:t>
          </a:r>
          <a:r>
            <a:rPr lang="en-US" sz="2000" b="1" dirty="0" err="1">
              <a:solidFill>
                <a:schemeClr val="tx1"/>
              </a:solidFill>
            </a:rPr>
            <a:t>psychologique</a:t>
          </a:r>
          <a:endParaRPr lang="en-US" sz="2000" b="1" dirty="0">
            <a:solidFill>
              <a:schemeClr val="tx1"/>
            </a:solidFill>
          </a:endParaRPr>
        </a:p>
      </dgm:t>
    </dgm:pt>
    <dgm:pt modelId="{26DC86CD-F0A4-4C3D-9E3B-6E919756C196}" type="parTrans" cxnId="{A23EA7E6-0A96-4C14-AB35-C560D9D97018}">
      <dgm:prSet/>
      <dgm:spPr/>
      <dgm:t>
        <a:bodyPr/>
        <a:lstStyle/>
        <a:p>
          <a:endParaRPr lang="en-US" b="1">
            <a:solidFill>
              <a:schemeClr val="tx1"/>
            </a:solidFill>
          </a:endParaRPr>
        </a:p>
      </dgm:t>
    </dgm:pt>
    <dgm:pt modelId="{8096CCC1-E6F5-4D3F-9180-81F2C2D4917D}" type="sibTrans" cxnId="{A23EA7E6-0A96-4C14-AB35-C560D9D97018}">
      <dgm:prSet/>
      <dgm:spPr/>
      <dgm:t>
        <a:bodyPr/>
        <a:lstStyle/>
        <a:p>
          <a:endParaRPr lang="en-US" b="1">
            <a:solidFill>
              <a:schemeClr val="tx1"/>
            </a:solidFill>
          </a:endParaRPr>
        </a:p>
      </dgm:t>
    </dgm:pt>
    <dgm:pt modelId="{C39D7A83-0046-430F-9A45-98CE99D218D3}">
      <dgm:prSet phldrT="[Text]" custT="1"/>
      <dgm:spPr/>
      <dgm:t>
        <a:bodyPr/>
        <a:lstStyle/>
        <a:p>
          <a:r>
            <a:rPr lang="en-US" sz="2000" b="1" dirty="0" err="1">
              <a:solidFill>
                <a:schemeClr val="tx1"/>
              </a:solidFill>
            </a:rPr>
            <a:t>S’assurer</a:t>
          </a:r>
          <a:r>
            <a:rPr lang="en-US" sz="2000" b="1" dirty="0">
              <a:solidFill>
                <a:schemeClr val="tx1"/>
              </a:solidFill>
            </a:rPr>
            <a:t> que </a:t>
          </a:r>
          <a:r>
            <a:rPr lang="en-US" sz="2000" b="1" dirty="0" err="1">
              <a:solidFill>
                <a:schemeClr val="tx1"/>
              </a:solidFill>
            </a:rPr>
            <a:t>personne</a:t>
          </a:r>
          <a:r>
            <a:rPr lang="en-US" sz="2000" b="1" dirty="0">
              <a:solidFill>
                <a:schemeClr val="tx1"/>
              </a:solidFill>
            </a:rPr>
            <a:t> </a:t>
          </a:r>
          <a:r>
            <a:rPr lang="en-US" sz="2000" b="1" dirty="0" err="1">
              <a:solidFill>
                <a:schemeClr val="tx1"/>
              </a:solidFill>
            </a:rPr>
            <a:t>n’est</a:t>
          </a:r>
          <a:r>
            <a:rPr lang="en-US" sz="2000" b="1" dirty="0">
              <a:solidFill>
                <a:schemeClr val="tx1"/>
              </a:solidFill>
            </a:rPr>
            <a:t> triste	</a:t>
          </a:r>
        </a:p>
      </dgm:t>
    </dgm:pt>
    <dgm:pt modelId="{294E88AD-B897-4D29-8F0B-4C4D6BD716D7}" type="parTrans" cxnId="{44B23E74-376B-4042-9B5D-2446E4BFBC32}">
      <dgm:prSet/>
      <dgm:spPr/>
      <dgm:t>
        <a:bodyPr/>
        <a:lstStyle/>
        <a:p>
          <a:endParaRPr lang="en-US"/>
        </a:p>
      </dgm:t>
    </dgm:pt>
    <dgm:pt modelId="{85A82D0B-3E22-4345-A99B-DC132C13B5EE}" type="sibTrans" cxnId="{44B23E74-376B-4042-9B5D-2446E4BFBC32}">
      <dgm:prSet/>
      <dgm:spPr/>
      <dgm:t>
        <a:bodyPr/>
        <a:lstStyle/>
        <a:p>
          <a:endParaRPr lang="en-US"/>
        </a:p>
      </dgm:t>
    </dgm:pt>
    <dgm:pt modelId="{A0355F88-AA1A-41E9-9A61-B774993BC673}" type="pres">
      <dgm:prSet presAssocID="{497CA37D-708C-471B-9D7E-F43C92C1BB5D}" presName="Name0" presStyleCnt="0">
        <dgm:presLayoutVars>
          <dgm:chMax val="7"/>
          <dgm:chPref val="7"/>
          <dgm:dir/>
        </dgm:presLayoutVars>
      </dgm:prSet>
      <dgm:spPr/>
    </dgm:pt>
    <dgm:pt modelId="{53B79E0F-0C8F-415C-823F-ADFFB533CD36}" type="pres">
      <dgm:prSet presAssocID="{497CA37D-708C-471B-9D7E-F43C92C1BB5D}" presName="Name1" presStyleCnt="0"/>
      <dgm:spPr/>
    </dgm:pt>
    <dgm:pt modelId="{530E3F7B-62FB-4B2E-82AC-E8D08BCC9E19}" type="pres">
      <dgm:prSet presAssocID="{497CA37D-708C-471B-9D7E-F43C92C1BB5D}" presName="cycle" presStyleCnt="0"/>
      <dgm:spPr/>
    </dgm:pt>
    <dgm:pt modelId="{39FFE48E-BFC2-4D1D-99A0-2CD7C30C9800}" type="pres">
      <dgm:prSet presAssocID="{497CA37D-708C-471B-9D7E-F43C92C1BB5D}" presName="srcNode" presStyleLbl="node1" presStyleIdx="0" presStyleCnt="5"/>
      <dgm:spPr/>
    </dgm:pt>
    <dgm:pt modelId="{2D4B0675-6A9C-49DA-9DD1-F93F723CDFE2}" type="pres">
      <dgm:prSet presAssocID="{497CA37D-708C-471B-9D7E-F43C92C1BB5D}" presName="conn" presStyleLbl="parChTrans1D2" presStyleIdx="0" presStyleCnt="1"/>
      <dgm:spPr/>
    </dgm:pt>
    <dgm:pt modelId="{07BA91AD-E47A-49B3-94A6-11ECDD6B9DA1}" type="pres">
      <dgm:prSet presAssocID="{497CA37D-708C-471B-9D7E-F43C92C1BB5D}" presName="extraNode" presStyleLbl="node1" presStyleIdx="0" presStyleCnt="5"/>
      <dgm:spPr/>
    </dgm:pt>
    <dgm:pt modelId="{145FCD64-A94D-4079-A654-D8535067724A}" type="pres">
      <dgm:prSet presAssocID="{497CA37D-708C-471B-9D7E-F43C92C1BB5D}" presName="dstNode" presStyleLbl="node1" presStyleIdx="0" presStyleCnt="5"/>
      <dgm:spPr/>
    </dgm:pt>
    <dgm:pt modelId="{2EE0D967-A376-4D50-98C5-8A2572D7649B}" type="pres">
      <dgm:prSet presAssocID="{C39D7A83-0046-430F-9A45-98CE99D218D3}" presName="text_1" presStyleLbl="node1" presStyleIdx="0" presStyleCnt="5">
        <dgm:presLayoutVars>
          <dgm:bulletEnabled val="1"/>
        </dgm:presLayoutVars>
      </dgm:prSet>
      <dgm:spPr/>
    </dgm:pt>
    <dgm:pt modelId="{07A073B5-FFF1-418D-BA0C-F94520E052D1}" type="pres">
      <dgm:prSet presAssocID="{C39D7A83-0046-430F-9A45-98CE99D218D3}" presName="accent_1" presStyleCnt="0"/>
      <dgm:spPr/>
    </dgm:pt>
    <dgm:pt modelId="{D8E0888E-0FD0-4B62-ABDE-0FC49A674BC1}" type="pres">
      <dgm:prSet presAssocID="{C39D7A83-0046-430F-9A45-98CE99D218D3}" presName="accentRepeatNode" presStyleLbl="solidFgAcc1" presStyleIdx="0" presStyleCnt="5"/>
      <dgm:spPr/>
    </dgm:pt>
    <dgm:pt modelId="{7DEACB9E-08B5-4346-BD80-42121FA39783}" type="pres">
      <dgm:prSet presAssocID="{D722DF12-F883-4314-8228-78818E154CDE}" presName="text_2" presStyleLbl="node1" presStyleIdx="1" presStyleCnt="5">
        <dgm:presLayoutVars>
          <dgm:bulletEnabled val="1"/>
        </dgm:presLayoutVars>
      </dgm:prSet>
      <dgm:spPr/>
    </dgm:pt>
    <dgm:pt modelId="{480A7289-74E7-436A-A517-60C2A1909E2F}" type="pres">
      <dgm:prSet presAssocID="{D722DF12-F883-4314-8228-78818E154CDE}" presName="accent_2" presStyleCnt="0"/>
      <dgm:spPr/>
    </dgm:pt>
    <dgm:pt modelId="{83B0AFA9-5DF2-4A1D-AF09-68BD0087D5A8}" type="pres">
      <dgm:prSet presAssocID="{D722DF12-F883-4314-8228-78818E154CDE}" presName="accentRepeatNode" presStyleLbl="solidFgAcc1" presStyleIdx="1" presStyleCnt="5"/>
      <dgm:spPr/>
    </dgm:pt>
    <dgm:pt modelId="{398DFEAB-F1F3-46A2-9EE4-E4F351D10ECC}" type="pres">
      <dgm:prSet presAssocID="{AC298B76-7631-44A3-9218-0B3427C982D8}" presName="text_3" presStyleLbl="node1" presStyleIdx="2" presStyleCnt="5">
        <dgm:presLayoutVars>
          <dgm:bulletEnabled val="1"/>
        </dgm:presLayoutVars>
      </dgm:prSet>
      <dgm:spPr/>
    </dgm:pt>
    <dgm:pt modelId="{EADFCDE3-C5EF-4F51-AB3A-48A9A759D2C6}" type="pres">
      <dgm:prSet presAssocID="{AC298B76-7631-44A3-9218-0B3427C982D8}" presName="accent_3" presStyleCnt="0"/>
      <dgm:spPr/>
    </dgm:pt>
    <dgm:pt modelId="{65F7BA0F-A478-4F10-91CA-112ED6A4807E}" type="pres">
      <dgm:prSet presAssocID="{AC298B76-7631-44A3-9218-0B3427C982D8}" presName="accentRepeatNode" presStyleLbl="solidFgAcc1" presStyleIdx="2" presStyleCnt="5"/>
      <dgm:spPr/>
    </dgm:pt>
    <dgm:pt modelId="{D80A1A95-79C9-4F4A-9D5D-8F014C61B00B}" type="pres">
      <dgm:prSet presAssocID="{66625751-1D34-4047-A10C-4D6FB042DB41}" presName="text_4" presStyleLbl="node1" presStyleIdx="3" presStyleCnt="5">
        <dgm:presLayoutVars>
          <dgm:bulletEnabled val="1"/>
        </dgm:presLayoutVars>
      </dgm:prSet>
      <dgm:spPr/>
    </dgm:pt>
    <dgm:pt modelId="{B3CE696D-4A20-4CFF-B541-D5399FE46AE0}" type="pres">
      <dgm:prSet presAssocID="{66625751-1D34-4047-A10C-4D6FB042DB41}" presName="accent_4" presStyleCnt="0"/>
      <dgm:spPr/>
    </dgm:pt>
    <dgm:pt modelId="{D48DAD59-19B1-4144-941A-87C4475AAE8A}" type="pres">
      <dgm:prSet presAssocID="{66625751-1D34-4047-A10C-4D6FB042DB41}" presName="accentRepeatNode" presStyleLbl="solidFgAcc1" presStyleIdx="3" presStyleCnt="5"/>
      <dgm:spPr/>
    </dgm:pt>
    <dgm:pt modelId="{341E5D20-E448-4A9C-90AC-F6C71BFE6EAB}" type="pres">
      <dgm:prSet presAssocID="{05D10022-A7D2-46CB-8EED-047F05A69FE9}" presName="text_5" presStyleLbl="node1" presStyleIdx="4" presStyleCnt="5">
        <dgm:presLayoutVars>
          <dgm:bulletEnabled val="1"/>
        </dgm:presLayoutVars>
      </dgm:prSet>
      <dgm:spPr/>
    </dgm:pt>
    <dgm:pt modelId="{1E630D8E-2011-4FAC-AA75-BA2C7ECEE0BF}" type="pres">
      <dgm:prSet presAssocID="{05D10022-A7D2-46CB-8EED-047F05A69FE9}" presName="accent_5" presStyleCnt="0"/>
      <dgm:spPr/>
    </dgm:pt>
    <dgm:pt modelId="{10EA28F5-B1EB-4BD5-BBF4-B44C298A93C1}" type="pres">
      <dgm:prSet presAssocID="{05D10022-A7D2-46CB-8EED-047F05A69FE9}" presName="accentRepeatNode" presStyleLbl="solidFgAcc1" presStyleIdx="4" presStyleCnt="5"/>
      <dgm:spPr>
        <a:solidFill>
          <a:schemeClr val="accent2"/>
        </a:solidFill>
      </dgm:spPr>
    </dgm:pt>
  </dgm:ptLst>
  <dgm:cxnLst>
    <dgm:cxn modelId="{627F1A22-CFBD-4E2C-B8A8-6151E85A6867}" type="presOf" srcId="{C39D7A83-0046-430F-9A45-98CE99D218D3}" destId="{2EE0D967-A376-4D50-98C5-8A2572D7649B}" srcOrd="0" destOrd="0" presId="urn:microsoft.com/office/officeart/2008/layout/VerticalCurvedList"/>
    <dgm:cxn modelId="{74EF7932-BC15-43E6-B229-DF37351B6FA1}" type="presOf" srcId="{497CA37D-708C-471B-9D7E-F43C92C1BB5D}" destId="{A0355F88-AA1A-41E9-9A61-B774993BC673}" srcOrd="0" destOrd="0" presId="urn:microsoft.com/office/officeart/2008/layout/VerticalCurvedList"/>
    <dgm:cxn modelId="{B6F0755F-12E3-472A-A52A-A3532EFEDB41}" type="presOf" srcId="{D722DF12-F883-4314-8228-78818E154CDE}" destId="{7DEACB9E-08B5-4346-BD80-42121FA39783}" srcOrd="0" destOrd="0" presId="urn:microsoft.com/office/officeart/2008/layout/VerticalCurvedList"/>
    <dgm:cxn modelId="{5A14AF4C-CFB1-4ABE-9A08-3226AED53749}" type="presOf" srcId="{85A82D0B-3E22-4345-A99B-DC132C13B5EE}" destId="{2D4B0675-6A9C-49DA-9DD1-F93F723CDFE2}" srcOrd="0" destOrd="0" presId="urn:microsoft.com/office/officeart/2008/layout/VerticalCurvedList"/>
    <dgm:cxn modelId="{216C456E-E202-45DC-8BEB-9930964C96CF}" type="presOf" srcId="{AC298B76-7631-44A3-9218-0B3427C982D8}" destId="{398DFEAB-F1F3-46A2-9EE4-E4F351D10ECC}" srcOrd="0" destOrd="0" presId="urn:microsoft.com/office/officeart/2008/layout/VerticalCurvedList"/>
    <dgm:cxn modelId="{44B23E74-376B-4042-9B5D-2446E4BFBC32}" srcId="{497CA37D-708C-471B-9D7E-F43C92C1BB5D}" destId="{C39D7A83-0046-430F-9A45-98CE99D218D3}" srcOrd="0" destOrd="0" parTransId="{294E88AD-B897-4D29-8F0B-4C4D6BD716D7}" sibTransId="{85A82D0B-3E22-4345-A99B-DC132C13B5EE}"/>
    <dgm:cxn modelId="{44FA9E54-EFD3-4DBC-A531-C6C911B5F89F}" srcId="{497CA37D-708C-471B-9D7E-F43C92C1BB5D}" destId="{05D10022-A7D2-46CB-8EED-047F05A69FE9}" srcOrd="4" destOrd="0" parTransId="{2608AF00-9DE5-400E-9FA6-18A0F8227144}" sibTransId="{A2E5D2E0-D770-4C38-A233-3A10A6EDC929}"/>
    <dgm:cxn modelId="{38768DAD-C557-4D3C-89A7-E5D6DE28BCE6}" srcId="{497CA37D-708C-471B-9D7E-F43C92C1BB5D}" destId="{D722DF12-F883-4314-8228-78818E154CDE}" srcOrd="1" destOrd="0" parTransId="{5E566951-DA98-4C02-B201-FE47AAEAE4ED}" sibTransId="{9FC77E8B-91D4-4DBC-A5EB-DC3692171B32}"/>
    <dgm:cxn modelId="{FBC161B7-BF62-427F-B239-B3335FA9AF13}" srcId="{497CA37D-708C-471B-9D7E-F43C92C1BB5D}" destId="{66625751-1D34-4047-A10C-4D6FB042DB41}" srcOrd="3" destOrd="0" parTransId="{3EAE4050-33F5-41C0-9FA6-6C1FAA4693F1}" sibTransId="{A7F2FBD3-743B-4323-8809-BDFFB7F316D5}"/>
    <dgm:cxn modelId="{970727C8-5030-4B97-B43A-2AC8DBB5A039}" type="presOf" srcId="{05D10022-A7D2-46CB-8EED-047F05A69FE9}" destId="{341E5D20-E448-4A9C-90AC-F6C71BFE6EAB}" srcOrd="0" destOrd="0" presId="urn:microsoft.com/office/officeart/2008/layout/VerticalCurvedList"/>
    <dgm:cxn modelId="{A23EA7E6-0A96-4C14-AB35-C560D9D97018}" srcId="{497CA37D-708C-471B-9D7E-F43C92C1BB5D}" destId="{AC298B76-7631-44A3-9218-0B3427C982D8}" srcOrd="2" destOrd="0" parTransId="{26DC86CD-F0A4-4C3D-9E3B-6E919756C196}" sibTransId="{8096CCC1-E6F5-4D3F-9180-81F2C2D4917D}"/>
    <dgm:cxn modelId="{2C997DF1-F7FC-4868-BAB2-E040CC928B2C}" type="presOf" srcId="{66625751-1D34-4047-A10C-4D6FB042DB41}" destId="{D80A1A95-79C9-4F4A-9D5D-8F014C61B00B}" srcOrd="0" destOrd="0" presId="urn:microsoft.com/office/officeart/2008/layout/VerticalCurvedList"/>
    <dgm:cxn modelId="{3FB57A61-0D13-4860-A6F0-E97B49EBF503}" type="presParOf" srcId="{A0355F88-AA1A-41E9-9A61-B774993BC673}" destId="{53B79E0F-0C8F-415C-823F-ADFFB533CD36}" srcOrd="0" destOrd="0" presId="urn:microsoft.com/office/officeart/2008/layout/VerticalCurvedList"/>
    <dgm:cxn modelId="{0F3D2EE3-3498-4F2D-8AFA-E0CCD7D7F129}" type="presParOf" srcId="{53B79E0F-0C8F-415C-823F-ADFFB533CD36}" destId="{530E3F7B-62FB-4B2E-82AC-E8D08BCC9E19}" srcOrd="0" destOrd="0" presId="urn:microsoft.com/office/officeart/2008/layout/VerticalCurvedList"/>
    <dgm:cxn modelId="{2173C09D-B0D6-4B78-8889-A5A33474540B}" type="presParOf" srcId="{530E3F7B-62FB-4B2E-82AC-E8D08BCC9E19}" destId="{39FFE48E-BFC2-4D1D-99A0-2CD7C30C9800}" srcOrd="0" destOrd="0" presId="urn:microsoft.com/office/officeart/2008/layout/VerticalCurvedList"/>
    <dgm:cxn modelId="{12D618C1-EBE1-4E8E-8DAF-A22514595523}" type="presParOf" srcId="{530E3F7B-62FB-4B2E-82AC-E8D08BCC9E19}" destId="{2D4B0675-6A9C-49DA-9DD1-F93F723CDFE2}" srcOrd="1" destOrd="0" presId="urn:microsoft.com/office/officeart/2008/layout/VerticalCurvedList"/>
    <dgm:cxn modelId="{7C2E02FF-0777-4E6D-9E48-480AB6B86F0E}" type="presParOf" srcId="{530E3F7B-62FB-4B2E-82AC-E8D08BCC9E19}" destId="{07BA91AD-E47A-49B3-94A6-11ECDD6B9DA1}" srcOrd="2" destOrd="0" presId="urn:microsoft.com/office/officeart/2008/layout/VerticalCurvedList"/>
    <dgm:cxn modelId="{81B8032D-76C0-4F09-93FE-F5E7DF4D8884}" type="presParOf" srcId="{530E3F7B-62FB-4B2E-82AC-E8D08BCC9E19}" destId="{145FCD64-A94D-4079-A654-D8535067724A}" srcOrd="3" destOrd="0" presId="urn:microsoft.com/office/officeart/2008/layout/VerticalCurvedList"/>
    <dgm:cxn modelId="{63888D86-7C20-4659-B570-DDB1EBBA54A2}" type="presParOf" srcId="{53B79E0F-0C8F-415C-823F-ADFFB533CD36}" destId="{2EE0D967-A376-4D50-98C5-8A2572D7649B}" srcOrd="1" destOrd="0" presId="urn:microsoft.com/office/officeart/2008/layout/VerticalCurvedList"/>
    <dgm:cxn modelId="{44AD699A-803A-4A97-A41D-2F3FECF0B483}" type="presParOf" srcId="{53B79E0F-0C8F-415C-823F-ADFFB533CD36}" destId="{07A073B5-FFF1-418D-BA0C-F94520E052D1}" srcOrd="2" destOrd="0" presId="urn:microsoft.com/office/officeart/2008/layout/VerticalCurvedList"/>
    <dgm:cxn modelId="{B55E0386-AEA2-4553-971A-9DF43FDF178F}" type="presParOf" srcId="{07A073B5-FFF1-418D-BA0C-F94520E052D1}" destId="{D8E0888E-0FD0-4B62-ABDE-0FC49A674BC1}" srcOrd="0" destOrd="0" presId="urn:microsoft.com/office/officeart/2008/layout/VerticalCurvedList"/>
    <dgm:cxn modelId="{95BFD7C1-7F74-4EE3-8925-CA1834B522B8}" type="presParOf" srcId="{53B79E0F-0C8F-415C-823F-ADFFB533CD36}" destId="{7DEACB9E-08B5-4346-BD80-42121FA39783}" srcOrd="3" destOrd="0" presId="urn:microsoft.com/office/officeart/2008/layout/VerticalCurvedList"/>
    <dgm:cxn modelId="{40F27302-0810-47C3-90B6-C3EBA531EEF3}" type="presParOf" srcId="{53B79E0F-0C8F-415C-823F-ADFFB533CD36}" destId="{480A7289-74E7-436A-A517-60C2A1909E2F}" srcOrd="4" destOrd="0" presId="urn:microsoft.com/office/officeart/2008/layout/VerticalCurvedList"/>
    <dgm:cxn modelId="{8123E1D1-9037-4A1C-8D17-C5919F77AF2F}" type="presParOf" srcId="{480A7289-74E7-436A-A517-60C2A1909E2F}" destId="{83B0AFA9-5DF2-4A1D-AF09-68BD0087D5A8}" srcOrd="0" destOrd="0" presId="urn:microsoft.com/office/officeart/2008/layout/VerticalCurvedList"/>
    <dgm:cxn modelId="{C38B36DC-A64B-4BEA-B03C-E63E1E42CBF1}" type="presParOf" srcId="{53B79E0F-0C8F-415C-823F-ADFFB533CD36}" destId="{398DFEAB-F1F3-46A2-9EE4-E4F351D10ECC}" srcOrd="5" destOrd="0" presId="urn:microsoft.com/office/officeart/2008/layout/VerticalCurvedList"/>
    <dgm:cxn modelId="{A91947F1-4749-4227-818C-9FC574AC4426}" type="presParOf" srcId="{53B79E0F-0C8F-415C-823F-ADFFB533CD36}" destId="{EADFCDE3-C5EF-4F51-AB3A-48A9A759D2C6}" srcOrd="6" destOrd="0" presId="urn:microsoft.com/office/officeart/2008/layout/VerticalCurvedList"/>
    <dgm:cxn modelId="{102F986E-3F99-47A3-B1D4-0D4B8C0EFCF4}" type="presParOf" srcId="{EADFCDE3-C5EF-4F51-AB3A-48A9A759D2C6}" destId="{65F7BA0F-A478-4F10-91CA-112ED6A4807E}" srcOrd="0" destOrd="0" presId="urn:microsoft.com/office/officeart/2008/layout/VerticalCurvedList"/>
    <dgm:cxn modelId="{4FA98137-29F6-437A-8914-8B81FD5C11AE}" type="presParOf" srcId="{53B79E0F-0C8F-415C-823F-ADFFB533CD36}" destId="{D80A1A95-79C9-4F4A-9D5D-8F014C61B00B}" srcOrd="7" destOrd="0" presId="urn:microsoft.com/office/officeart/2008/layout/VerticalCurvedList"/>
    <dgm:cxn modelId="{57747538-00B5-446E-9E81-0466F2357B85}" type="presParOf" srcId="{53B79E0F-0C8F-415C-823F-ADFFB533CD36}" destId="{B3CE696D-4A20-4CFF-B541-D5399FE46AE0}" srcOrd="8" destOrd="0" presId="urn:microsoft.com/office/officeart/2008/layout/VerticalCurvedList"/>
    <dgm:cxn modelId="{04E00C73-9247-405C-BBC0-D78CC27F7F39}" type="presParOf" srcId="{B3CE696D-4A20-4CFF-B541-D5399FE46AE0}" destId="{D48DAD59-19B1-4144-941A-87C4475AAE8A}" srcOrd="0" destOrd="0" presId="urn:microsoft.com/office/officeart/2008/layout/VerticalCurvedList"/>
    <dgm:cxn modelId="{9C9EC41A-3B37-46A7-BB51-DCC3B69D9529}" type="presParOf" srcId="{53B79E0F-0C8F-415C-823F-ADFFB533CD36}" destId="{341E5D20-E448-4A9C-90AC-F6C71BFE6EAB}" srcOrd="9" destOrd="0" presId="urn:microsoft.com/office/officeart/2008/layout/VerticalCurvedList"/>
    <dgm:cxn modelId="{10A8BC7B-E4B7-4137-883C-A32223C30FFF}" type="presParOf" srcId="{53B79E0F-0C8F-415C-823F-ADFFB533CD36}" destId="{1E630D8E-2011-4FAC-AA75-BA2C7ECEE0BF}" srcOrd="10" destOrd="0" presId="urn:microsoft.com/office/officeart/2008/layout/VerticalCurvedList"/>
    <dgm:cxn modelId="{E0EBCEF6-51AA-4BDA-852D-B853E3BBE745}" type="presParOf" srcId="{1E630D8E-2011-4FAC-AA75-BA2C7ECEE0BF}" destId="{10EA28F5-B1EB-4BD5-BBF4-B44C298A93C1}" srcOrd="0" destOrd="0" presId="urn:microsoft.com/office/officeart/2008/layout/VerticalCurvedList"/>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93C7732-6113-4B3C-9268-120F354C87E9}" type="doc">
      <dgm:prSet loTypeId="urn:microsoft.com/office/officeart/2008/layout/VerticalCurvedList" loCatId="list" qsTypeId="urn:microsoft.com/office/officeart/2005/8/quickstyle/simple1" qsCatId="simple" csTypeId="urn:microsoft.com/office/officeart/2005/8/colors/accent5_2" csCatId="accent5" phldr="1"/>
      <dgm:spPr/>
      <dgm:t>
        <a:bodyPr/>
        <a:lstStyle/>
        <a:p>
          <a:endParaRPr lang="en-US"/>
        </a:p>
      </dgm:t>
    </dgm:pt>
    <dgm:pt modelId="{8A1CA9E4-B68D-4EB4-BEAB-438114CB84C6}">
      <dgm:prSet phldrT="[Text]" custT="1"/>
      <dgm:spPr>
        <a:ln>
          <a:solidFill>
            <a:schemeClr val="accent5"/>
          </a:solidFill>
        </a:ln>
      </dgm:spPr>
      <dgm:t>
        <a:bodyPr/>
        <a:lstStyle/>
        <a:p>
          <a:pPr>
            <a:buFont typeface="+mj-lt"/>
            <a:buAutoNum type="alphaLcParenR"/>
          </a:pPr>
          <a:r>
            <a:rPr lang="en-CA" sz="2200" b="1" dirty="0">
              <a:solidFill>
                <a:schemeClr val="tx1"/>
              </a:solidFill>
            </a:rPr>
            <a:t>Une </a:t>
          </a:r>
          <a:r>
            <a:rPr lang="en-CA" sz="2200" b="1" dirty="0" err="1">
              <a:solidFill>
                <a:schemeClr val="tx1"/>
              </a:solidFill>
            </a:rPr>
            <a:t>mauvaise</a:t>
          </a:r>
          <a:r>
            <a:rPr lang="en-CA" sz="2200" b="1" dirty="0">
              <a:solidFill>
                <a:schemeClr val="tx1"/>
              </a:solidFill>
            </a:rPr>
            <a:t> santé </a:t>
          </a:r>
          <a:r>
            <a:rPr lang="en-CA" sz="2200" b="1" dirty="0" err="1">
              <a:solidFill>
                <a:schemeClr val="tx1"/>
              </a:solidFill>
            </a:rPr>
            <a:t>mentale</a:t>
          </a:r>
          <a:r>
            <a:rPr lang="en-CA" sz="2200" b="1" dirty="0">
              <a:solidFill>
                <a:schemeClr val="tx1"/>
              </a:solidFill>
            </a:rPr>
            <a:t> </a:t>
          </a:r>
          <a:r>
            <a:rPr lang="en-CA" sz="2200" b="1" dirty="0" err="1">
              <a:solidFill>
                <a:schemeClr val="tx1"/>
              </a:solidFill>
            </a:rPr>
            <a:t>n’affecte</a:t>
          </a:r>
          <a:r>
            <a:rPr lang="en-CA" sz="2200" b="1" dirty="0">
              <a:solidFill>
                <a:schemeClr val="tx1"/>
              </a:solidFill>
            </a:rPr>
            <a:t> pas la </a:t>
          </a:r>
          <a:r>
            <a:rPr lang="en-CA" sz="2200" b="1" dirty="0" err="1">
              <a:solidFill>
                <a:schemeClr val="tx1"/>
              </a:solidFill>
            </a:rPr>
            <a:t>productivité</a:t>
          </a:r>
          <a:r>
            <a:rPr lang="en-CA" sz="2200" b="1" dirty="0">
              <a:solidFill>
                <a:schemeClr val="tx1"/>
              </a:solidFill>
            </a:rPr>
            <a:t> au travail</a:t>
          </a:r>
          <a:endParaRPr lang="en-US" sz="2200" b="1" dirty="0">
            <a:solidFill>
              <a:schemeClr val="tx1"/>
            </a:solidFill>
          </a:endParaRPr>
        </a:p>
      </dgm:t>
    </dgm:pt>
    <dgm:pt modelId="{6A72AB8D-A0AA-4399-BB37-F9C8F1F067A9}" type="parTrans" cxnId="{CA17AE62-6264-420E-8B85-7094F39A3903}">
      <dgm:prSet/>
      <dgm:spPr/>
      <dgm:t>
        <a:bodyPr/>
        <a:lstStyle/>
        <a:p>
          <a:endParaRPr lang="en-US" sz="2200" b="1">
            <a:solidFill>
              <a:schemeClr val="bg1"/>
            </a:solidFill>
          </a:endParaRPr>
        </a:p>
      </dgm:t>
    </dgm:pt>
    <dgm:pt modelId="{ED0E7758-0B4C-4A3B-B411-0CEA7AA24404}" type="sibTrans" cxnId="{CA17AE62-6264-420E-8B85-7094F39A3903}">
      <dgm:prSet/>
      <dgm:spPr/>
      <dgm:t>
        <a:bodyPr/>
        <a:lstStyle/>
        <a:p>
          <a:endParaRPr lang="en-US" sz="2200" b="1">
            <a:solidFill>
              <a:schemeClr val="bg1"/>
            </a:solidFill>
          </a:endParaRPr>
        </a:p>
      </dgm:t>
    </dgm:pt>
    <dgm:pt modelId="{85532247-49CF-464E-A80E-606CAFCE115C}">
      <dgm:prSet phldrT="[Text]" custT="1"/>
      <dgm:spPr>
        <a:ln>
          <a:solidFill>
            <a:schemeClr val="accent5"/>
          </a:solidFill>
        </a:ln>
      </dgm:spPr>
      <dgm:t>
        <a:bodyPr/>
        <a:lstStyle/>
        <a:p>
          <a:pPr>
            <a:buFont typeface="+mj-lt"/>
            <a:buAutoNum type="alphaLcParenR"/>
          </a:pPr>
          <a:r>
            <a:rPr lang="fr-FR" sz="2200" b="1" dirty="0">
              <a:solidFill>
                <a:schemeClr val="tx1"/>
              </a:solidFill>
            </a:rPr>
            <a:t>Une mauvaise santé mentale en milieu de travail augmente le risque d’un accident au travail</a:t>
          </a:r>
          <a:endParaRPr lang="en-US" sz="2200" b="1" dirty="0">
            <a:solidFill>
              <a:schemeClr val="tx1"/>
            </a:solidFill>
          </a:endParaRPr>
        </a:p>
      </dgm:t>
    </dgm:pt>
    <dgm:pt modelId="{0C38CF2A-AA60-4D24-AEF9-2B45CC15D2BB}" type="parTrans" cxnId="{EC7CF1EF-BC1A-4403-ACC0-DBA2E7C005EF}">
      <dgm:prSet/>
      <dgm:spPr/>
      <dgm:t>
        <a:bodyPr/>
        <a:lstStyle/>
        <a:p>
          <a:endParaRPr lang="en-US" sz="2200" b="1">
            <a:solidFill>
              <a:schemeClr val="bg1"/>
            </a:solidFill>
          </a:endParaRPr>
        </a:p>
      </dgm:t>
    </dgm:pt>
    <dgm:pt modelId="{8945622B-DAE5-4C4C-8AF2-9498E13E072C}" type="sibTrans" cxnId="{EC7CF1EF-BC1A-4403-ACC0-DBA2E7C005EF}">
      <dgm:prSet/>
      <dgm:spPr/>
      <dgm:t>
        <a:bodyPr/>
        <a:lstStyle/>
        <a:p>
          <a:endParaRPr lang="en-US" sz="2200" b="1">
            <a:solidFill>
              <a:schemeClr val="bg1"/>
            </a:solidFill>
          </a:endParaRPr>
        </a:p>
      </dgm:t>
    </dgm:pt>
    <dgm:pt modelId="{3E96C03C-9A1C-4991-85F0-458EA2B267AB}">
      <dgm:prSet phldrT="[Text]" custT="1"/>
      <dgm:spPr>
        <a:ln>
          <a:solidFill>
            <a:schemeClr val="accent5"/>
          </a:solidFill>
        </a:ln>
      </dgm:spPr>
      <dgm:t>
        <a:bodyPr/>
        <a:lstStyle/>
        <a:p>
          <a:pPr>
            <a:buFont typeface="+mj-lt"/>
            <a:buAutoNum type="alphaLcParenR"/>
          </a:pPr>
          <a:r>
            <a:rPr lang="en-CA" sz="2200" b="1" dirty="0">
              <a:solidFill>
                <a:schemeClr val="tx1"/>
              </a:solidFill>
            </a:rPr>
            <a:t>La stigmatisation </a:t>
          </a:r>
          <a:r>
            <a:rPr lang="en-CA" sz="2200" b="1" dirty="0" err="1">
              <a:solidFill>
                <a:schemeClr val="tx1"/>
              </a:solidFill>
            </a:rPr>
            <a:t>en</a:t>
          </a:r>
          <a:r>
            <a:rPr lang="en-CA" sz="2200" b="1" dirty="0">
              <a:solidFill>
                <a:schemeClr val="tx1"/>
              </a:solidFill>
            </a:rPr>
            <a:t> </a:t>
          </a:r>
          <a:r>
            <a:rPr lang="en-CA" sz="2200" b="1" dirty="0" err="1">
              <a:solidFill>
                <a:schemeClr val="tx1"/>
              </a:solidFill>
            </a:rPr>
            <a:t>matière</a:t>
          </a:r>
          <a:r>
            <a:rPr lang="en-CA" sz="2200" b="1" dirty="0">
              <a:solidFill>
                <a:schemeClr val="tx1"/>
              </a:solidFill>
            </a:rPr>
            <a:t> de santé </a:t>
          </a:r>
          <a:r>
            <a:rPr lang="en-CA" sz="2200" b="1" dirty="0" err="1">
              <a:solidFill>
                <a:schemeClr val="tx1"/>
              </a:solidFill>
            </a:rPr>
            <a:t>mentale</a:t>
          </a:r>
          <a:r>
            <a:rPr lang="en-CA" sz="2200" b="1" dirty="0">
              <a:solidFill>
                <a:schemeClr val="tx1"/>
              </a:solidFill>
            </a:rPr>
            <a:t> </a:t>
          </a:r>
          <a:r>
            <a:rPr lang="en-CA" sz="2200" b="1" dirty="0" err="1">
              <a:solidFill>
                <a:schemeClr val="tx1"/>
              </a:solidFill>
            </a:rPr>
            <a:t>n’existe</a:t>
          </a:r>
          <a:r>
            <a:rPr lang="en-CA" sz="2200" b="1" dirty="0">
              <a:solidFill>
                <a:schemeClr val="tx1"/>
              </a:solidFill>
            </a:rPr>
            <a:t> plus</a:t>
          </a:r>
          <a:endParaRPr lang="en-US" sz="2200" b="1" dirty="0">
            <a:solidFill>
              <a:schemeClr val="tx1"/>
            </a:solidFill>
          </a:endParaRPr>
        </a:p>
      </dgm:t>
    </dgm:pt>
    <dgm:pt modelId="{FCD151AC-8C9F-4162-B03F-73244E260BA0}" type="parTrans" cxnId="{6AD72EB0-987A-4B10-AFF5-10CBD5F55974}">
      <dgm:prSet/>
      <dgm:spPr/>
      <dgm:t>
        <a:bodyPr/>
        <a:lstStyle/>
        <a:p>
          <a:endParaRPr lang="en-US" sz="2200" b="1">
            <a:solidFill>
              <a:schemeClr val="bg1"/>
            </a:solidFill>
          </a:endParaRPr>
        </a:p>
      </dgm:t>
    </dgm:pt>
    <dgm:pt modelId="{E4BA4C95-B9B5-46E5-BF66-F9B02882BC61}" type="sibTrans" cxnId="{6AD72EB0-987A-4B10-AFF5-10CBD5F55974}">
      <dgm:prSet/>
      <dgm:spPr/>
      <dgm:t>
        <a:bodyPr/>
        <a:lstStyle/>
        <a:p>
          <a:endParaRPr lang="en-US" sz="2200" b="1">
            <a:solidFill>
              <a:schemeClr val="bg1"/>
            </a:solidFill>
          </a:endParaRPr>
        </a:p>
      </dgm:t>
    </dgm:pt>
    <dgm:pt modelId="{9BFC4734-2BCF-4508-AF1C-1916AC71DC3E}">
      <dgm:prSet custT="1"/>
      <dgm:spPr>
        <a:ln>
          <a:solidFill>
            <a:schemeClr val="accent5"/>
          </a:solidFill>
        </a:ln>
      </dgm:spPr>
      <dgm:t>
        <a:bodyPr/>
        <a:lstStyle/>
        <a:p>
          <a:pPr>
            <a:buFont typeface="+mj-lt"/>
            <a:buAutoNum type="alphaLcParenR"/>
          </a:pPr>
          <a:r>
            <a:rPr lang="fr-FR" sz="2200" b="1" dirty="0">
              <a:solidFill>
                <a:schemeClr val="tx1"/>
              </a:solidFill>
            </a:rPr>
            <a:t>Les taux de roulement du personnel diminuent quand la santé mentale en milieu de travail n’est pas bonne </a:t>
          </a:r>
          <a:endParaRPr lang="en-US" sz="2200" b="1" dirty="0">
            <a:solidFill>
              <a:schemeClr val="tx1"/>
            </a:solidFill>
          </a:endParaRPr>
        </a:p>
      </dgm:t>
    </dgm:pt>
    <dgm:pt modelId="{E687A6CE-D449-4405-B8BF-C0DCE33FA6E1}" type="parTrans" cxnId="{A95E6424-0BE0-4AA9-AD20-18FFABB7E365}">
      <dgm:prSet/>
      <dgm:spPr/>
      <dgm:t>
        <a:bodyPr/>
        <a:lstStyle/>
        <a:p>
          <a:endParaRPr lang="en-US" sz="2200" b="1">
            <a:solidFill>
              <a:schemeClr val="bg1"/>
            </a:solidFill>
          </a:endParaRPr>
        </a:p>
      </dgm:t>
    </dgm:pt>
    <dgm:pt modelId="{CDD3CC8A-EF01-4F2B-8569-886B0C3F02AC}" type="sibTrans" cxnId="{A95E6424-0BE0-4AA9-AD20-18FFABB7E365}">
      <dgm:prSet/>
      <dgm:spPr/>
      <dgm:t>
        <a:bodyPr/>
        <a:lstStyle/>
        <a:p>
          <a:endParaRPr lang="en-US" sz="2200" b="1">
            <a:solidFill>
              <a:schemeClr val="bg1"/>
            </a:solidFill>
          </a:endParaRPr>
        </a:p>
      </dgm:t>
    </dgm:pt>
    <dgm:pt modelId="{276A7E0B-5412-41FE-B6E6-163C53EFFC23}" type="pres">
      <dgm:prSet presAssocID="{293C7732-6113-4B3C-9268-120F354C87E9}" presName="Name0" presStyleCnt="0">
        <dgm:presLayoutVars>
          <dgm:chMax val="7"/>
          <dgm:chPref val="7"/>
          <dgm:dir/>
        </dgm:presLayoutVars>
      </dgm:prSet>
      <dgm:spPr/>
    </dgm:pt>
    <dgm:pt modelId="{2674DF2A-81E6-4EF0-90C0-9F6527368914}" type="pres">
      <dgm:prSet presAssocID="{293C7732-6113-4B3C-9268-120F354C87E9}" presName="Name1" presStyleCnt="0"/>
      <dgm:spPr/>
    </dgm:pt>
    <dgm:pt modelId="{98620ABB-5271-4E4F-B021-BFFFE1B82BC5}" type="pres">
      <dgm:prSet presAssocID="{293C7732-6113-4B3C-9268-120F354C87E9}" presName="cycle" presStyleCnt="0"/>
      <dgm:spPr/>
    </dgm:pt>
    <dgm:pt modelId="{8180A09F-C355-4B27-949F-4876F9F4C885}" type="pres">
      <dgm:prSet presAssocID="{293C7732-6113-4B3C-9268-120F354C87E9}" presName="srcNode" presStyleLbl="node1" presStyleIdx="0" presStyleCnt="4"/>
      <dgm:spPr/>
    </dgm:pt>
    <dgm:pt modelId="{410A1156-FE2D-484D-853B-B6504B9D3D14}" type="pres">
      <dgm:prSet presAssocID="{293C7732-6113-4B3C-9268-120F354C87E9}" presName="conn" presStyleLbl="parChTrans1D2" presStyleIdx="0" presStyleCnt="1"/>
      <dgm:spPr/>
    </dgm:pt>
    <dgm:pt modelId="{28960D7C-7998-4326-A616-A90F69F074B9}" type="pres">
      <dgm:prSet presAssocID="{293C7732-6113-4B3C-9268-120F354C87E9}" presName="extraNode" presStyleLbl="node1" presStyleIdx="0" presStyleCnt="4"/>
      <dgm:spPr/>
    </dgm:pt>
    <dgm:pt modelId="{B5AB2EDB-BBED-4E7F-98B1-155C24958ADD}" type="pres">
      <dgm:prSet presAssocID="{293C7732-6113-4B3C-9268-120F354C87E9}" presName="dstNode" presStyleLbl="node1" presStyleIdx="0" presStyleCnt="4"/>
      <dgm:spPr/>
    </dgm:pt>
    <dgm:pt modelId="{93E87D1C-9761-43AC-B05D-6159805AF1A8}" type="pres">
      <dgm:prSet presAssocID="{8A1CA9E4-B68D-4EB4-BEAB-438114CB84C6}" presName="text_1" presStyleLbl="node1" presStyleIdx="0" presStyleCnt="4">
        <dgm:presLayoutVars>
          <dgm:bulletEnabled val="1"/>
        </dgm:presLayoutVars>
      </dgm:prSet>
      <dgm:spPr/>
    </dgm:pt>
    <dgm:pt modelId="{5BBE8C5D-96FA-4AB6-9ED4-8B130E83467D}" type="pres">
      <dgm:prSet presAssocID="{8A1CA9E4-B68D-4EB4-BEAB-438114CB84C6}" presName="accent_1" presStyleCnt="0"/>
      <dgm:spPr/>
    </dgm:pt>
    <dgm:pt modelId="{A3A03FC0-E793-48B8-9F33-00CF44581E05}" type="pres">
      <dgm:prSet presAssocID="{8A1CA9E4-B68D-4EB4-BEAB-438114CB84C6}" presName="accentRepeatNode" presStyleLbl="solidFgAcc1" presStyleIdx="0" presStyleCnt="4"/>
      <dgm:spPr/>
    </dgm:pt>
    <dgm:pt modelId="{168FC9B6-0539-4828-9A0A-450BCC0A0327}" type="pres">
      <dgm:prSet presAssocID="{9BFC4734-2BCF-4508-AF1C-1916AC71DC3E}" presName="text_2" presStyleLbl="node1" presStyleIdx="1" presStyleCnt="4">
        <dgm:presLayoutVars>
          <dgm:bulletEnabled val="1"/>
        </dgm:presLayoutVars>
      </dgm:prSet>
      <dgm:spPr/>
    </dgm:pt>
    <dgm:pt modelId="{A0232A9E-A3B4-4349-9E80-D85601B96812}" type="pres">
      <dgm:prSet presAssocID="{9BFC4734-2BCF-4508-AF1C-1916AC71DC3E}" presName="accent_2" presStyleCnt="0"/>
      <dgm:spPr/>
    </dgm:pt>
    <dgm:pt modelId="{D1E6E117-9A61-44CB-8C46-EBAD31F1DF25}" type="pres">
      <dgm:prSet presAssocID="{9BFC4734-2BCF-4508-AF1C-1916AC71DC3E}" presName="accentRepeatNode" presStyleLbl="solidFgAcc1" presStyleIdx="1" presStyleCnt="4"/>
      <dgm:spPr/>
    </dgm:pt>
    <dgm:pt modelId="{41226498-9ACD-45FF-87A8-54CA35B5B6AF}" type="pres">
      <dgm:prSet presAssocID="{85532247-49CF-464E-A80E-606CAFCE115C}" presName="text_3" presStyleLbl="node1" presStyleIdx="2" presStyleCnt="4">
        <dgm:presLayoutVars>
          <dgm:bulletEnabled val="1"/>
        </dgm:presLayoutVars>
      </dgm:prSet>
      <dgm:spPr/>
    </dgm:pt>
    <dgm:pt modelId="{D5483129-53EA-484A-B7B5-50E1DA3A2345}" type="pres">
      <dgm:prSet presAssocID="{85532247-49CF-464E-A80E-606CAFCE115C}" presName="accent_3" presStyleCnt="0"/>
      <dgm:spPr/>
    </dgm:pt>
    <dgm:pt modelId="{9A31D363-27A8-4004-8F69-53E0076FB85C}" type="pres">
      <dgm:prSet presAssocID="{85532247-49CF-464E-A80E-606CAFCE115C}" presName="accentRepeatNode" presStyleLbl="solidFgAcc1" presStyleIdx="2" presStyleCnt="4"/>
      <dgm:spPr/>
    </dgm:pt>
    <dgm:pt modelId="{B0F177C1-233F-4BC1-93AA-65C305569BFD}" type="pres">
      <dgm:prSet presAssocID="{3E96C03C-9A1C-4991-85F0-458EA2B267AB}" presName="text_4" presStyleLbl="node1" presStyleIdx="3" presStyleCnt="4">
        <dgm:presLayoutVars>
          <dgm:bulletEnabled val="1"/>
        </dgm:presLayoutVars>
      </dgm:prSet>
      <dgm:spPr/>
    </dgm:pt>
    <dgm:pt modelId="{2B3FDB49-A21D-44D5-9FC4-6F41EFAE9A6E}" type="pres">
      <dgm:prSet presAssocID="{3E96C03C-9A1C-4991-85F0-458EA2B267AB}" presName="accent_4" presStyleCnt="0"/>
      <dgm:spPr/>
    </dgm:pt>
    <dgm:pt modelId="{68B7FCA8-2566-4E21-A898-35BB9E1EF5DE}" type="pres">
      <dgm:prSet presAssocID="{3E96C03C-9A1C-4991-85F0-458EA2B267AB}" presName="accentRepeatNode" presStyleLbl="solidFgAcc1" presStyleIdx="3" presStyleCnt="4"/>
      <dgm:spPr/>
    </dgm:pt>
  </dgm:ptLst>
  <dgm:cxnLst>
    <dgm:cxn modelId="{98B43418-62D4-46B5-90AA-A4ABD406FB54}" type="presOf" srcId="{85532247-49CF-464E-A80E-606CAFCE115C}" destId="{41226498-9ACD-45FF-87A8-54CA35B5B6AF}" srcOrd="0" destOrd="0" presId="urn:microsoft.com/office/officeart/2008/layout/VerticalCurvedList"/>
    <dgm:cxn modelId="{A95E6424-0BE0-4AA9-AD20-18FFABB7E365}" srcId="{293C7732-6113-4B3C-9268-120F354C87E9}" destId="{9BFC4734-2BCF-4508-AF1C-1916AC71DC3E}" srcOrd="1" destOrd="0" parTransId="{E687A6CE-D449-4405-B8BF-C0DCE33FA6E1}" sibTransId="{CDD3CC8A-EF01-4F2B-8569-886B0C3F02AC}"/>
    <dgm:cxn modelId="{CA17AE62-6264-420E-8B85-7094F39A3903}" srcId="{293C7732-6113-4B3C-9268-120F354C87E9}" destId="{8A1CA9E4-B68D-4EB4-BEAB-438114CB84C6}" srcOrd="0" destOrd="0" parTransId="{6A72AB8D-A0AA-4399-BB37-F9C8F1F067A9}" sibTransId="{ED0E7758-0B4C-4A3B-B411-0CEA7AA24404}"/>
    <dgm:cxn modelId="{5D3C1A45-6C1F-414C-8DD0-FA341BD901A2}" type="presOf" srcId="{3E96C03C-9A1C-4991-85F0-458EA2B267AB}" destId="{B0F177C1-233F-4BC1-93AA-65C305569BFD}" srcOrd="0" destOrd="0" presId="urn:microsoft.com/office/officeart/2008/layout/VerticalCurvedList"/>
    <dgm:cxn modelId="{8F72E594-793C-4B33-97A2-F78B060DFD04}" type="presOf" srcId="{293C7732-6113-4B3C-9268-120F354C87E9}" destId="{276A7E0B-5412-41FE-B6E6-163C53EFFC23}" srcOrd="0" destOrd="0" presId="urn:microsoft.com/office/officeart/2008/layout/VerticalCurvedList"/>
    <dgm:cxn modelId="{6DE3D7AD-EBDA-47F4-97E7-7C3FB65713EA}" type="presOf" srcId="{ED0E7758-0B4C-4A3B-B411-0CEA7AA24404}" destId="{410A1156-FE2D-484D-853B-B6504B9D3D14}" srcOrd="0" destOrd="0" presId="urn:microsoft.com/office/officeart/2008/layout/VerticalCurvedList"/>
    <dgm:cxn modelId="{6AD72EB0-987A-4B10-AFF5-10CBD5F55974}" srcId="{293C7732-6113-4B3C-9268-120F354C87E9}" destId="{3E96C03C-9A1C-4991-85F0-458EA2B267AB}" srcOrd="3" destOrd="0" parTransId="{FCD151AC-8C9F-4162-B03F-73244E260BA0}" sibTransId="{E4BA4C95-B9B5-46E5-BF66-F9B02882BC61}"/>
    <dgm:cxn modelId="{32183ABC-0F2F-48AA-AD2D-D4B3B5F9615D}" type="presOf" srcId="{9BFC4734-2BCF-4508-AF1C-1916AC71DC3E}" destId="{168FC9B6-0539-4828-9A0A-450BCC0A0327}" srcOrd="0" destOrd="0" presId="urn:microsoft.com/office/officeart/2008/layout/VerticalCurvedList"/>
    <dgm:cxn modelId="{DBC6D1EC-88F1-49CD-AFE1-C1963B9BC294}" type="presOf" srcId="{8A1CA9E4-B68D-4EB4-BEAB-438114CB84C6}" destId="{93E87D1C-9761-43AC-B05D-6159805AF1A8}" srcOrd="0" destOrd="0" presId="urn:microsoft.com/office/officeart/2008/layout/VerticalCurvedList"/>
    <dgm:cxn modelId="{EC7CF1EF-BC1A-4403-ACC0-DBA2E7C005EF}" srcId="{293C7732-6113-4B3C-9268-120F354C87E9}" destId="{85532247-49CF-464E-A80E-606CAFCE115C}" srcOrd="2" destOrd="0" parTransId="{0C38CF2A-AA60-4D24-AEF9-2B45CC15D2BB}" sibTransId="{8945622B-DAE5-4C4C-8AF2-9498E13E072C}"/>
    <dgm:cxn modelId="{C479AB38-CF32-439B-9075-855046BF1E5E}" type="presParOf" srcId="{276A7E0B-5412-41FE-B6E6-163C53EFFC23}" destId="{2674DF2A-81E6-4EF0-90C0-9F6527368914}" srcOrd="0" destOrd="0" presId="urn:microsoft.com/office/officeart/2008/layout/VerticalCurvedList"/>
    <dgm:cxn modelId="{BDA899D8-4A55-482B-98D4-2B9C9AA1A4A6}" type="presParOf" srcId="{2674DF2A-81E6-4EF0-90C0-9F6527368914}" destId="{98620ABB-5271-4E4F-B021-BFFFE1B82BC5}" srcOrd="0" destOrd="0" presId="urn:microsoft.com/office/officeart/2008/layout/VerticalCurvedList"/>
    <dgm:cxn modelId="{9015AAC7-25E7-4C8D-813A-5E143F13A81D}" type="presParOf" srcId="{98620ABB-5271-4E4F-B021-BFFFE1B82BC5}" destId="{8180A09F-C355-4B27-949F-4876F9F4C885}" srcOrd="0" destOrd="0" presId="urn:microsoft.com/office/officeart/2008/layout/VerticalCurvedList"/>
    <dgm:cxn modelId="{C22A7447-EAC9-4BDE-A62E-8DF01A892EA0}" type="presParOf" srcId="{98620ABB-5271-4E4F-B021-BFFFE1B82BC5}" destId="{410A1156-FE2D-484D-853B-B6504B9D3D14}" srcOrd="1" destOrd="0" presId="urn:microsoft.com/office/officeart/2008/layout/VerticalCurvedList"/>
    <dgm:cxn modelId="{0F68B4C7-F15F-41CC-9375-BCBE62D74B81}" type="presParOf" srcId="{98620ABB-5271-4E4F-B021-BFFFE1B82BC5}" destId="{28960D7C-7998-4326-A616-A90F69F074B9}" srcOrd="2" destOrd="0" presId="urn:microsoft.com/office/officeart/2008/layout/VerticalCurvedList"/>
    <dgm:cxn modelId="{AA94C401-6EF4-4045-AA7F-FE22DA50589D}" type="presParOf" srcId="{98620ABB-5271-4E4F-B021-BFFFE1B82BC5}" destId="{B5AB2EDB-BBED-4E7F-98B1-155C24958ADD}" srcOrd="3" destOrd="0" presId="urn:microsoft.com/office/officeart/2008/layout/VerticalCurvedList"/>
    <dgm:cxn modelId="{8C6911D2-FB06-4DF2-92C7-96F6BCCF297F}" type="presParOf" srcId="{2674DF2A-81E6-4EF0-90C0-9F6527368914}" destId="{93E87D1C-9761-43AC-B05D-6159805AF1A8}" srcOrd="1" destOrd="0" presId="urn:microsoft.com/office/officeart/2008/layout/VerticalCurvedList"/>
    <dgm:cxn modelId="{F0278FF4-1851-4A4E-95D1-ABFC4FE5716F}" type="presParOf" srcId="{2674DF2A-81E6-4EF0-90C0-9F6527368914}" destId="{5BBE8C5D-96FA-4AB6-9ED4-8B130E83467D}" srcOrd="2" destOrd="0" presId="urn:microsoft.com/office/officeart/2008/layout/VerticalCurvedList"/>
    <dgm:cxn modelId="{D2873DEC-8F6F-4A0B-801A-CDCEAE9B6FDC}" type="presParOf" srcId="{5BBE8C5D-96FA-4AB6-9ED4-8B130E83467D}" destId="{A3A03FC0-E793-48B8-9F33-00CF44581E05}" srcOrd="0" destOrd="0" presId="urn:microsoft.com/office/officeart/2008/layout/VerticalCurvedList"/>
    <dgm:cxn modelId="{3FAE870A-84AD-4C7D-9011-823F4BF06469}" type="presParOf" srcId="{2674DF2A-81E6-4EF0-90C0-9F6527368914}" destId="{168FC9B6-0539-4828-9A0A-450BCC0A0327}" srcOrd="3" destOrd="0" presId="urn:microsoft.com/office/officeart/2008/layout/VerticalCurvedList"/>
    <dgm:cxn modelId="{795BEEF5-412E-4F20-8C22-7F89750FAA66}" type="presParOf" srcId="{2674DF2A-81E6-4EF0-90C0-9F6527368914}" destId="{A0232A9E-A3B4-4349-9E80-D85601B96812}" srcOrd="4" destOrd="0" presId="urn:microsoft.com/office/officeart/2008/layout/VerticalCurvedList"/>
    <dgm:cxn modelId="{DFC9F0C3-554E-4068-99D0-FA7F8AC775FA}" type="presParOf" srcId="{A0232A9E-A3B4-4349-9E80-D85601B96812}" destId="{D1E6E117-9A61-44CB-8C46-EBAD31F1DF25}" srcOrd="0" destOrd="0" presId="urn:microsoft.com/office/officeart/2008/layout/VerticalCurvedList"/>
    <dgm:cxn modelId="{D05F67CF-517F-4C1E-B839-470381F2CA02}" type="presParOf" srcId="{2674DF2A-81E6-4EF0-90C0-9F6527368914}" destId="{41226498-9ACD-45FF-87A8-54CA35B5B6AF}" srcOrd="5" destOrd="0" presId="urn:microsoft.com/office/officeart/2008/layout/VerticalCurvedList"/>
    <dgm:cxn modelId="{680924C3-F7EF-40C6-8EEF-79F73D9712E8}" type="presParOf" srcId="{2674DF2A-81E6-4EF0-90C0-9F6527368914}" destId="{D5483129-53EA-484A-B7B5-50E1DA3A2345}" srcOrd="6" destOrd="0" presId="urn:microsoft.com/office/officeart/2008/layout/VerticalCurvedList"/>
    <dgm:cxn modelId="{8480BDA3-A563-405F-A592-F0A050612043}" type="presParOf" srcId="{D5483129-53EA-484A-B7B5-50E1DA3A2345}" destId="{9A31D363-27A8-4004-8F69-53E0076FB85C}" srcOrd="0" destOrd="0" presId="urn:microsoft.com/office/officeart/2008/layout/VerticalCurvedList"/>
    <dgm:cxn modelId="{98A7F267-A307-4EBB-A42C-D1E3307A23D1}" type="presParOf" srcId="{2674DF2A-81E6-4EF0-90C0-9F6527368914}" destId="{B0F177C1-233F-4BC1-93AA-65C305569BFD}" srcOrd="7" destOrd="0" presId="urn:microsoft.com/office/officeart/2008/layout/VerticalCurvedList"/>
    <dgm:cxn modelId="{DF245A1B-8527-4317-B386-57598345095B}" type="presParOf" srcId="{2674DF2A-81E6-4EF0-90C0-9F6527368914}" destId="{2B3FDB49-A21D-44D5-9FC4-6F41EFAE9A6E}" srcOrd="8" destOrd="0" presId="urn:microsoft.com/office/officeart/2008/layout/VerticalCurvedList"/>
    <dgm:cxn modelId="{B7994CA0-25DD-4196-A741-806797D47789}" type="presParOf" srcId="{2B3FDB49-A21D-44D5-9FC4-6F41EFAE9A6E}" destId="{68B7FCA8-2566-4E21-A898-35BB9E1EF5DE}"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93C7732-6113-4B3C-9268-120F354C87E9}" type="doc">
      <dgm:prSet loTypeId="urn:microsoft.com/office/officeart/2008/layout/VerticalCurvedList" loCatId="list" qsTypeId="urn:microsoft.com/office/officeart/2005/8/quickstyle/simple1" qsCatId="simple" csTypeId="urn:microsoft.com/office/officeart/2005/8/colors/accent5_2" csCatId="accent5" phldr="1"/>
      <dgm:spPr/>
      <dgm:t>
        <a:bodyPr/>
        <a:lstStyle/>
        <a:p>
          <a:endParaRPr lang="en-US"/>
        </a:p>
      </dgm:t>
    </dgm:pt>
    <dgm:pt modelId="{8A1CA9E4-B68D-4EB4-BEAB-438114CB84C6}">
      <dgm:prSet phldrT="[Text]" custT="1"/>
      <dgm:spPr>
        <a:ln>
          <a:solidFill>
            <a:schemeClr val="accent5"/>
          </a:solidFill>
        </a:ln>
      </dgm:spPr>
      <dgm:t>
        <a:bodyPr/>
        <a:lstStyle/>
        <a:p>
          <a:pPr>
            <a:buFont typeface="+mj-lt"/>
            <a:buAutoNum type="alphaLcParenR"/>
          </a:pPr>
          <a:r>
            <a:rPr lang="fr-FR" sz="1500" b="1" dirty="0">
              <a:solidFill>
                <a:schemeClr val="tx1"/>
              </a:solidFill>
            </a:rPr>
            <a:t>travailler conformément aux dispositions de la présente loi et des règlements</a:t>
          </a:r>
          <a:endParaRPr lang="en-US" sz="1500" b="1" dirty="0">
            <a:solidFill>
              <a:schemeClr val="tx1"/>
            </a:solidFill>
          </a:endParaRPr>
        </a:p>
      </dgm:t>
    </dgm:pt>
    <dgm:pt modelId="{6A72AB8D-A0AA-4399-BB37-F9C8F1F067A9}" type="parTrans" cxnId="{CA17AE62-6264-420E-8B85-7094F39A3903}">
      <dgm:prSet/>
      <dgm:spPr/>
      <dgm:t>
        <a:bodyPr/>
        <a:lstStyle/>
        <a:p>
          <a:endParaRPr lang="en-US" b="1">
            <a:solidFill>
              <a:schemeClr val="bg1"/>
            </a:solidFill>
          </a:endParaRPr>
        </a:p>
      </dgm:t>
    </dgm:pt>
    <dgm:pt modelId="{ED0E7758-0B4C-4A3B-B411-0CEA7AA24404}" type="sibTrans" cxnId="{CA17AE62-6264-420E-8B85-7094F39A3903}">
      <dgm:prSet/>
      <dgm:spPr/>
      <dgm:t>
        <a:bodyPr/>
        <a:lstStyle/>
        <a:p>
          <a:endParaRPr lang="en-US" b="1">
            <a:solidFill>
              <a:schemeClr val="bg1"/>
            </a:solidFill>
          </a:endParaRPr>
        </a:p>
      </dgm:t>
    </dgm:pt>
    <dgm:pt modelId="{85532247-49CF-464E-A80E-606CAFCE115C}">
      <dgm:prSet phldrT="[Text]" custT="1"/>
      <dgm:spPr>
        <a:ln>
          <a:solidFill>
            <a:schemeClr val="accent5"/>
          </a:solidFill>
        </a:ln>
      </dgm:spPr>
      <dgm:t>
        <a:bodyPr/>
        <a:lstStyle/>
        <a:p>
          <a:pPr>
            <a:buFont typeface="+mj-lt"/>
            <a:buAutoNum type="alphaLcParenR"/>
          </a:pPr>
          <a:r>
            <a:rPr lang="fr-FR" sz="1400" b="1" dirty="0">
              <a:solidFill>
                <a:schemeClr val="tx1"/>
              </a:solidFill>
            </a:rPr>
            <a:t>signaler à l’employeur ou au superviseur l’absence de matériel ou d’appareil de protection ou, si ceux-ci existent, les défectuosités dont il a connaissance et qui peuvent le mettre en danger ou mettre un autre travailleur en danger</a:t>
          </a:r>
          <a:endParaRPr lang="en-US" sz="1400" b="1" dirty="0">
            <a:solidFill>
              <a:schemeClr val="tx1"/>
            </a:solidFill>
          </a:endParaRPr>
        </a:p>
      </dgm:t>
    </dgm:pt>
    <dgm:pt modelId="{0C38CF2A-AA60-4D24-AEF9-2B45CC15D2BB}" type="parTrans" cxnId="{EC7CF1EF-BC1A-4403-ACC0-DBA2E7C005EF}">
      <dgm:prSet/>
      <dgm:spPr/>
      <dgm:t>
        <a:bodyPr/>
        <a:lstStyle/>
        <a:p>
          <a:endParaRPr lang="en-US" b="1">
            <a:solidFill>
              <a:schemeClr val="bg1"/>
            </a:solidFill>
          </a:endParaRPr>
        </a:p>
      </dgm:t>
    </dgm:pt>
    <dgm:pt modelId="{8945622B-DAE5-4C4C-8AF2-9498E13E072C}" type="sibTrans" cxnId="{EC7CF1EF-BC1A-4403-ACC0-DBA2E7C005EF}">
      <dgm:prSet/>
      <dgm:spPr/>
      <dgm:t>
        <a:bodyPr/>
        <a:lstStyle/>
        <a:p>
          <a:endParaRPr lang="en-US" b="1">
            <a:solidFill>
              <a:schemeClr val="bg1"/>
            </a:solidFill>
          </a:endParaRPr>
        </a:p>
      </dgm:t>
    </dgm:pt>
    <dgm:pt modelId="{3E96C03C-9A1C-4991-85F0-458EA2B267AB}">
      <dgm:prSet phldrT="[Text]" custT="1"/>
      <dgm:spPr>
        <a:ln>
          <a:solidFill>
            <a:schemeClr val="accent5"/>
          </a:solidFill>
        </a:ln>
      </dgm:spPr>
      <dgm:t>
        <a:bodyPr/>
        <a:lstStyle/>
        <a:p>
          <a:pPr>
            <a:buFont typeface="+mj-lt"/>
            <a:buAutoNum type="alphaLcParenR"/>
          </a:pPr>
          <a:r>
            <a:rPr lang="fr-FR" sz="1500" b="1" dirty="0">
              <a:solidFill>
                <a:schemeClr val="tx1"/>
              </a:solidFill>
            </a:rPr>
            <a:t>signaler à l’employeur ou au superviseur toute infraction à la présente loi ou aux règlements ou l’existence de tout risque dont il a connaissance</a:t>
          </a:r>
          <a:endParaRPr lang="en-US" sz="1500" b="1" dirty="0">
            <a:solidFill>
              <a:schemeClr val="tx1"/>
            </a:solidFill>
          </a:endParaRPr>
        </a:p>
      </dgm:t>
    </dgm:pt>
    <dgm:pt modelId="{FCD151AC-8C9F-4162-B03F-73244E260BA0}" type="parTrans" cxnId="{6AD72EB0-987A-4B10-AFF5-10CBD5F55974}">
      <dgm:prSet/>
      <dgm:spPr/>
      <dgm:t>
        <a:bodyPr/>
        <a:lstStyle/>
        <a:p>
          <a:endParaRPr lang="en-US" b="1">
            <a:solidFill>
              <a:schemeClr val="bg1"/>
            </a:solidFill>
          </a:endParaRPr>
        </a:p>
      </dgm:t>
    </dgm:pt>
    <dgm:pt modelId="{E4BA4C95-B9B5-46E5-BF66-F9B02882BC61}" type="sibTrans" cxnId="{6AD72EB0-987A-4B10-AFF5-10CBD5F55974}">
      <dgm:prSet/>
      <dgm:spPr/>
      <dgm:t>
        <a:bodyPr/>
        <a:lstStyle/>
        <a:p>
          <a:endParaRPr lang="en-US" b="1">
            <a:solidFill>
              <a:schemeClr val="bg1"/>
            </a:solidFill>
          </a:endParaRPr>
        </a:p>
      </dgm:t>
    </dgm:pt>
    <dgm:pt modelId="{9BFC4734-2BCF-4508-AF1C-1916AC71DC3E}">
      <dgm:prSet custT="1"/>
      <dgm:spPr>
        <a:ln>
          <a:solidFill>
            <a:schemeClr val="accent5"/>
          </a:solidFill>
        </a:ln>
      </dgm:spPr>
      <dgm:t>
        <a:bodyPr/>
        <a:lstStyle/>
        <a:p>
          <a:pPr>
            <a:buFont typeface="+mj-lt"/>
            <a:buAutoNum type="alphaLcParenR"/>
          </a:pPr>
          <a:r>
            <a:rPr lang="en-CA" sz="1500" b="1" dirty="0" err="1">
              <a:solidFill>
                <a:schemeClr val="tx1"/>
              </a:solidFill>
            </a:rPr>
            <a:t>divulguer</a:t>
          </a:r>
          <a:r>
            <a:rPr lang="en-CA" sz="1500" b="1" dirty="0">
              <a:solidFill>
                <a:schemeClr val="tx1"/>
              </a:solidFill>
            </a:rPr>
            <a:t> un diagnostic de trouble de santé </a:t>
          </a:r>
          <a:r>
            <a:rPr lang="en-CA" sz="1500" b="1" dirty="0" err="1">
              <a:solidFill>
                <a:schemeClr val="tx1"/>
              </a:solidFill>
            </a:rPr>
            <a:t>mentale</a:t>
          </a:r>
          <a:r>
            <a:rPr lang="en-CA" sz="1500" b="1" dirty="0">
              <a:solidFill>
                <a:schemeClr val="tx1"/>
              </a:solidFill>
            </a:rPr>
            <a:t> à </a:t>
          </a:r>
          <a:r>
            <a:rPr lang="en-CA" sz="1500" b="1" dirty="0" err="1">
              <a:solidFill>
                <a:schemeClr val="tx1"/>
              </a:solidFill>
            </a:rPr>
            <a:t>l’employeur</a:t>
          </a:r>
          <a:endParaRPr lang="en-US" sz="1500" b="1" dirty="0">
            <a:solidFill>
              <a:schemeClr val="tx1"/>
            </a:solidFill>
          </a:endParaRPr>
        </a:p>
      </dgm:t>
    </dgm:pt>
    <dgm:pt modelId="{E687A6CE-D449-4405-B8BF-C0DCE33FA6E1}" type="parTrans" cxnId="{A95E6424-0BE0-4AA9-AD20-18FFABB7E365}">
      <dgm:prSet/>
      <dgm:spPr/>
      <dgm:t>
        <a:bodyPr/>
        <a:lstStyle/>
        <a:p>
          <a:endParaRPr lang="en-US" b="1">
            <a:solidFill>
              <a:schemeClr val="bg1"/>
            </a:solidFill>
          </a:endParaRPr>
        </a:p>
      </dgm:t>
    </dgm:pt>
    <dgm:pt modelId="{CDD3CC8A-EF01-4F2B-8569-886B0C3F02AC}" type="sibTrans" cxnId="{A95E6424-0BE0-4AA9-AD20-18FFABB7E365}">
      <dgm:prSet/>
      <dgm:spPr/>
      <dgm:t>
        <a:bodyPr/>
        <a:lstStyle/>
        <a:p>
          <a:endParaRPr lang="en-US" b="1">
            <a:solidFill>
              <a:schemeClr val="bg1"/>
            </a:solidFill>
          </a:endParaRPr>
        </a:p>
      </dgm:t>
    </dgm:pt>
    <dgm:pt modelId="{276A7E0B-5412-41FE-B6E6-163C53EFFC23}" type="pres">
      <dgm:prSet presAssocID="{293C7732-6113-4B3C-9268-120F354C87E9}" presName="Name0" presStyleCnt="0">
        <dgm:presLayoutVars>
          <dgm:chMax val="7"/>
          <dgm:chPref val="7"/>
          <dgm:dir/>
        </dgm:presLayoutVars>
      </dgm:prSet>
      <dgm:spPr/>
    </dgm:pt>
    <dgm:pt modelId="{2674DF2A-81E6-4EF0-90C0-9F6527368914}" type="pres">
      <dgm:prSet presAssocID="{293C7732-6113-4B3C-9268-120F354C87E9}" presName="Name1" presStyleCnt="0"/>
      <dgm:spPr/>
    </dgm:pt>
    <dgm:pt modelId="{98620ABB-5271-4E4F-B021-BFFFE1B82BC5}" type="pres">
      <dgm:prSet presAssocID="{293C7732-6113-4B3C-9268-120F354C87E9}" presName="cycle" presStyleCnt="0"/>
      <dgm:spPr/>
    </dgm:pt>
    <dgm:pt modelId="{8180A09F-C355-4B27-949F-4876F9F4C885}" type="pres">
      <dgm:prSet presAssocID="{293C7732-6113-4B3C-9268-120F354C87E9}" presName="srcNode" presStyleLbl="node1" presStyleIdx="0" presStyleCnt="4"/>
      <dgm:spPr/>
    </dgm:pt>
    <dgm:pt modelId="{410A1156-FE2D-484D-853B-B6504B9D3D14}" type="pres">
      <dgm:prSet presAssocID="{293C7732-6113-4B3C-9268-120F354C87E9}" presName="conn" presStyleLbl="parChTrans1D2" presStyleIdx="0" presStyleCnt="1"/>
      <dgm:spPr/>
    </dgm:pt>
    <dgm:pt modelId="{28960D7C-7998-4326-A616-A90F69F074B9}" type="pres">
      <dgm:prSet presAssocID="{293C7732-6113-4B3C-9268-120F354C87E9}" presName="extraNode" presStyleLbl="node1" presStyleIdx="0" presStyleCnt="4"/>
      <dgm:spPr/>
    </dgm:pt>
    <dgm:pt modelId="{B5AB2EDB-BBED-4E7F-98B1-155C24958ADD}" type="pres">
      <dgm:prSet presAssocID="{293C7732-6113-4B3C-9268-120F354C87E9}" presName="dstNode" presStyleLbl="node1" presStyleIdx="0" presStyleCnt="4"/>
      <dgm:spPr/>
    </dgm:pt>
    <dgm:pt modelId="{93E87D1C-9761-43AC-B05D-6159805AF1A8}" type="pres">
      <dgm:prSet presAssocID="{8A1CA9E4-B68D-4EB4-BEAB-438114CB84C6}" presName="text_1" presStyleLbl="node1" presStyleIdx="0" presStyleCnt="4">
        <dgm:presLayoutVars>
          <dgm:bulletEnabled val="1"/>
        </dgm:presLayoutVars>
      </dgm:prSet>
      <dgm:spPr/>
    </dgm:pt>
    <dgm:pt modelId="{5BBE8C5D-96FA-4AB6-9ED4-8B130E83467D}" type="pres">
      <dgm:prSet presAssocID="{8A1CA9E4-B68D-4EB4-BEAB-438114CB84C6}" presName="accent_1" presStyleCnt="0"/>
      <dgm:spPr/>
    </dgm:pt>
    <dgm:pt modelId="{A3A03FC0-E793-48B8-9F33-00CF44581E05}" type="pres">
      <dgm:prSet presAssocID="{8A1CA9E4-B68D-4EB4-BEAB-438114CB84C6}" presName="accentRepeatNode" presStyleLbl="solidFgAcc1" presStyleIdx="0" presStyleCnt="4"/>
      <dgm:spPr/>
    </dgm:pt>
    <dgm:pt modelId="{168FC9B6-0539-4828-9A0A-450BCC0A0327}" type="pres">
      <dgm:prSet presAssocID="{9BFC4734-2BCF-4508-AF1C-1916AC71DC3E}" presName="text_2" presStyleLbl="node1" presStyleIdx="1" presStyleCnt="4">
        <dgm:presLayoutVars>
          <dgm:bulletEnabled val="1"/>
        </dgm:presLayoutVars>
      </dgm:prSet>
      <dgm:spPr/>
    </dgm:pt>
    <dgm:pt modelId="{A0232A9E-A3B4-4349-9E80-D85601B96812}" type="pres">
      <dgm:prSet presAssocID="{9BFC4734-2BCF-4508-AF1C-1916AC71DC3E}" presName="accent_2" presStyleCnt="0"/>
      <dgm:spPr/>
    </dgm:pt>
    <dgm:pt modelId="{D1E6E117-9A61-44CB-8C46-EBAD31F1DF25}" type="pres">
      <dgm:prSet presAssocID="{9BFC4734-2BCF-4508-AF1C-1916AC71DC3E}" presName="accentRepeatNode" presStyleLbl="solidFgAcc1" presStyleIdx="1" presStyleCnt="4"/>
      <dgm:spPr/>
    </dgm:pt>
    <dgm:pt modelId="{41226498-9ACD-45FF-87A8-54CA35B5B6AF}" type="pres">
      <dgm:prSet presAssocID="{85532247-49CF-464E-A80E-606CAFCE115C}" presName="text_3" presStyleLbl="node1" presStyleIdx="2" presStyleCnt="4">
        <dgm:presLayoutVars>
          <dgm:bulletEnabled val="1"/>
        </dgm:presLayoutVars>
      </dgm:prSet>
      <dgm:spPr/>
    </dgm:pt>
    <dgm:pt modelId="{D5483129-53EA-484A-B7B5-50E1DA3A2345}" type="pres">
      <dgm:prSet presAssocID="{85532247-49CF-464E-A80E-606CAFCE115C}" presName="accent_3" presStyleCnt="0"/>
      <dgm:spPr/>
    </dgm:pt>
    <dgm:pt modelId="{9A31D363-27A8-4004-8F69-53E0076FB85C}" type="pres">
      <dgm:prSet presAssocID="{85532247-49CF-464E-A80E-606CAFCE115C}" presName="accentRepeatNode" presStyleLbl="solidFgAcc1" presStyleIdx="2" presStyleCnt="4"/>
      <dgm:spPr/>
    </dgm:pt>
    <dgm:pt modelId="{B0F177C1-233F-4BC1-93AA-65C305569BFD}" type="pres">
      <dgm:prSet presAssocID="{3E96C03C-9A1C-4991-85F0-458EA2B267AB}" presName="text_4" presStyleLbl="node1" presStyleIdx="3" presStyleCnt="4">
        <dgm:presLayoutVars>
          <dgm:bulletEnabled val="1"/>
        </dgm:presLayoutVars>
      </dgm:prSet>
      <dgm:spPr/>
    </dgm:pt>
    <dgm:pt modelId="{2B3FDB49-A21D-44D5-9FC4-6F41EFAE9A6E}" type="pres">
      <dgm:prSet presAssocID="{3E96C03C-9A1C-4991-85F0-458EA2B267AB}" presName="accent_4" presStyleCnt="0"/>
      <dgm:spPr/>
    </dgm:pt>
    <dgm:pt modelId="{68B7FCA8-2566-4E21-A898-35BB9E1EF5DE}" type="pres">
      <dgm:prSet presAssocID="{3E96C03C-9A1C-4991-85F0-458EA2B267AB}" presName="accentRepeatNode" presStyleLbl="solidFgAcc1" presStyleIdx="3" presStyleCnt="4"/>
      <dgm:spPr/>
    </dgm:pt>
  </dgm:ptLst>
  <dgm:cxnLst>
    <dgm:cxn modelId="{98B43418-62D4-46B5-90AA-A4ABD406FB54}" type="presOf" srcId="{85532247-49CF-464E-A80E-606CAFCE115C}" destId="{41226498-9ACD-45FF-87A8-54CA35B5B6AF}" srcOrd="0" destOrd="0" presId="urn:microsoft.com/office/officeart/2008/layout/VerticalCurvedList"/>
    <dgm:cxn modelId="{A95E6424-0BE0-4AA9-AD20-18FFABB7E365}" srcId="{293C7732-6113-4B3C-9268-120F354C87E9}" destId="{9BFC4734-2BCF-4508-AF1C-1916AC71DC3E}" srcOrd="1" destOrd="0" parTransId="{E687A6CE-D449-4405-B8BF-C0DCE33FA6E1}" sibTransId="{CDD3CC8A-EF01-4F2B-8569-886B0C3F02AC}"/>
    <dgm:cxn modelId="{CA17AE62-6264-420E-8B85-7094F39A3903}" srcId="{293C7732-6113-4B3C-9268-120F354C87E9}" destId="{8A1CA9E4-B68D-4EB4-BEAB-438114CB84C6}" srcOrd="0" destOrd="0" parTransId="{6A72AB8D-A0AA-4399-BB37-F9C8F1F067A9}" sibTransId="{ED0E7758-0B4C-4A3B-B411-0CEA7AA24404}"/>
    <dgm:cxn modelId="{5D3C1A45-6C1F-414C-8DD0-FA341BD901A2}" type="presOf" srcId="{3E96C03C-9A1C-4991-85F0-458EA2B267AB}" destId="{B0F177C1-233F-4BC1-93AA-65C305569BFD}" srcOrd="0" destOrd="0" presId="urn:microsoft.com/office/officeart/2008/layout/VerticalCurvedList"/>
    <dgm:cxn modelId="{8F72E594-793C-4B33-97A2-F78B060DFD04}" type="presOf" srcId="{293C7732-6113-4B3C-9268-120F354C87E9}" destId="{276A7E0B-5412-41FE-B6E6-163C53EFFC23}" srcOrd="0" destOrd="0" presId="urn:microsoft.com/office/officeart/2008/layout/VerticalCurvedList"/>
    <dgm:cxn modelId="{6DE3D7AD-EBDA-47F4-97E7-7C3FB65713EA}" type="presOf" srcId="{ED0E7758-0B4C-4A3B-B411-0CEA7AA24404}" destId="{410A1156-FE2D-484D-853B-B6504B9D3D14}" srcOrd="0" destOrd="0" presId="urn:microsoft.com/office/officeart/2008/layout/VerticalCurvedList"/>
    <dgm:cxn modelId="{6AD72EB0-987A-4B10-AFF5-10CBD5F55974}" srcId="{293C7732-6113-4B3C-9268-120F354C87E9}" destId="{3E96C03C-9A1C-4991-85F0-458EA2B267AB}" srcOrd="3" destOrd="0" parTransId="{FCD151AC-8C9F-4162-B03F-73244E260BA0}" sibTransId="{E4BA4C95-B9B5-46E5-BF66-F9B02882BC61}"/>
    <dgm:cxn modelId="{32183ABC-0F2F-48AA-AD2D-D4B3B5F9615D}" type="presOf" srcId="{9BFC4734-2BCF-4508-AF1C-1916AC71DC3E}" destId="{168FC9B6-0539-4828-9A0A-450BCC0A0327}" srcOrd="0" destOrd="0" presId="urn:microsoft.com/office/officeart/2008/layout/VerticalCurvedList"/>
    <dgm:cxn modelId="{DBC6D1EC-88F1-49CD-AFE1-C1963B9BC294}" type="presOf" srcId="{8A1CA9E4-B68D-4EB4-BEAB-438114CB84C6}" destId="{93E87D1C-9761-43AC-B05D-6159805AF1A8}" srcOrd="0" destOrd="0" presId="urn:microsoft.com/office/officeart/2008/layout/VerticalCurvedList"/>
    <dgm:cxn modelId="{EC7CF1EF-BC1A-4403-ACC0-DBA2E7C005EF}" srcId="{293C7732-6113-4B3C-9268-120F354C87E9}" destId="{85532247-49CF-464E-A80E-606CAFCE115C}" srcOrd="2" destOrd="0" parTransId="{0C38CF2A-AA60-4D24-AEF9-2B45CC15D2BB}" sibTransId="{8945622B-DAE5-4C4C-8AF2-9498E13E072C}"/>
    <dgm:cxn modelId="{C479AB38-CF32-439B-9075-855046BF1E5E}" type="presParOf" srcId="{276A7E0B-5412-41FE-B6E6-163C53EFFC23}" destId="{2674DF2A-81E6-4EF0-90C0-9F6527368914}" srcOrd="0" destOrd="0" presId="urn:microsoft.com/office/officeart/2008/layout/VerticalCurvedList"/>
    <dgm:cxn modelId="{BDA899D8-4A55-482B-98D4-2B9C9AA1A4A6}" type="presParOf" srcId="{2674DF2A-81E6-4EF0-90C0-9F6527368914}" destId="{98620ABB-5271-4E4F-B021-BFFFE1B82BC5}" srcOrd="0" destOrd="0" presId="urn:microsoft.com/office/officeart/2008/layout/VerticalCurvedList"/>
    <dgm:cxn modelId="{9015AAC7-25E7-4C8D-813A-5E143F13A81D}" type="presParOf" srcId="{98620ABB-5271-4E4F-B021-BFFFE1B82BC5}" destId="{8180A09F-C355-4B27-949F-4876F9F4C885}" srcOrd="0" destOrd="0" presId="urn:microsoft.com/office/officeart/2008/layout/VerticalCurvedList"/>
    <dgm:cxn modelId="{C22A7447-EAC9-4BDE-A62E-8DF01A892EA0}" type="presParOf" srcId="{98620ABB-5271-4E4F-B021-BFFFE1B82BC5}" destId="{410A1156-FE2D-484D-853B-B6504B9D3D14}" srcOrd="1" destOrd="0" presId="urn:microsoft.com/office/officeart/2008/layout/VerticalCurvedList"/>
    <dgm:cxn modelId="{0F68B4C7-F15F-41CC-9375-BCBE62D74B81}" type="presParOf" srcId="{98620ABB-5271-4E4F-B021-BFFFE1B82BC5}" destId="{28960D7C-7998-4326-A616-A90F69F074B9}" srcOrd="2" destOrd="0" presId="urn:microsoft.com/office/officeart/2008/layout/VerticalCurvedList"/>
    <dgm:cxn modelId="{AA94C401-6EF4-4045-AA7F-FE22DA50589D}" type="presParOf" srcId="{98620ABB-5271-4E4F-B021-BFFFE1B82BC5}" destId="{B5AB2EDB-BBED-4E7F-98B1-155C24958ADD}" srcOrd="3" destOrd="0" presId="urn:microsoft.com/office/officeart/2008/layout/VerticalCurvedList"/>
    <dgm:cxn modelId="{8C6911D2-FB06-4DF2-92C7-96F6BCCF297F}" type="presParOf" srcId="{2674DF2A-81E6-4EF0-90C0-9F6527368914}" destId="{93E87D1C-9761-43AC-B05D-6159805AF1A8}" srcOrd="1" destOrd="0" presId="urn:microsoft.com/office/officeart/2008/layout/VerticalCurvedList"/>
    <dgm:cxn modelId="{F0278FF4-1851-4A4E-95D1-ABFC4FE5716F}" type="presParOf" srcId="{2674DF2A-81E6-4EF0-90C0-9F6527368914}" destId="{5BBE8C5D-96FA-4AB6-9ED4-8B130E83467D}" srcOrd="2" destOrd="0" presId="urn:microsoft.com/office/officeart/2008/layout/VerticalCurvedList"/>
    <dgm:cxn modelId="{D2873DEC-8F6F-4A0B-801A-CDCEAE9B6FDC}" type="presParOf" srcId="{5BBE8C5D-96FA-4AB6-9ED4-8B130E83467D}" destId="{A3A03FC0-E793-48B8-9F33-00CF44581E05}" srcOrd="0" destOrd="0" presId="urn:microsoft.com/office/officeart/2008/layout/VerticalCurvedList"/>
    <dgm:cxn modelId="{3FAE870A-84AD-4C7D-9011-823F4BF06469}" type="presParOf" srcId="{2674DF2A-81E6-4EF0-90C0-9F6527368914}" destId="{168FC9B6-0539-4828-9A0A-450BCC0A0327}" srcOrd="3" destOrd="0" presId="urn:microsoft.com/office/officeart/2008/layout/VerticalCurvedList"/>
    <dgm:cxn modelId="{795BEEF5-412E-4F20-8C22-7F89750FAA66}" type="presParOf" srcId="{2674DF2A-81E6-4EF0-90C0-9F6527368914}" destId="{A0232A9E-A3B4-4349-9E80-D85601B96812}" srcOrd="4" destOrd="0" presId="urn:microsoft.com/office/officeart/2008/layout/VerticalCurvedList"/>
    <dgm:cxn modelId="{DFC9F0C3-554E-4068-99D0-FA7F8AC775FA}" type="presParOf" srcId="{A0232A9E-A3B4-4349-9E80-D85601B96812}" destId="{D1E6E117-9A61-44CB-8C46-EBAD31F1DF25}" srcOrd="0" destOrd="0" presId="urn:microsoft.com/office/officeart/2008/layout/VerticalCurvedList"/>
    <dgm:cxn modelId="{D05F67CF-517F-4C1E-B839-470381F2CA02}" type="presParOf" srcId="{2674DF2A-81E6-4EF0-90C0-9F6527368914}" destId="{41226498-9ACD-45FF-87A8-54CA35B5B6AF}" srcOrd="5" destOrd="0" presId="urn:microsoft.com/office/officeart/2008/layout/VerticalCurvedList"/>
    <dgm:cxn modelId="{680924C3-F7EF-40C6-8EEF-79F73D9712E8}" type="presParOf" srcId="{2674DF2A-81E6-4EF0-90C0-9F6527368914}" destId="{D5483129-53EA-484A-B7B5-50E1DA3A2345}" srcOrd="6" destOrd="0" presId="urn:microsoft.com/office/officeart/2008/layout/VerticalCurvedList"/>
    <dgm:cxn modelId="{8480BDA3-A563-405F-A592-F0A050612043}" type="presParOf" srcId="{D5483129-53EA-484A-B7B5-50E1DA3A2345}" destId="{9A31D363-27A8-4004-8F69-53E0076FB85C}" srcOrd="0" destOrd="0" presId="urn:microsoft.com/office/officeart/2008/layout/VerticalCurvedList"/>
    <dgm:cxn modelId="{98A7F267-A307-4EBB-A42C-D1E3307A23D1}" type="presParOf" srcId="{2674DF2A-81E6-4EF0-90C0-9F6527368914}" destId="{B0F177C1-233F-4BC1-93AA-65C305569BFD}" srcOrd="7" destOrd="0" presId="urn:microsoft.com/office/officeart/2008/layout/VerticalCurvedList"/>
    <dgm:cxn modelId="{DF245A1B-8527-4317-B386-57598345095B}" type="presParOf" srcId="{2674DF2A-81E6-4EF0-90C0-9F6527368914}" destId="{2B3FDB49-A21D-44D5-9FC4-6F41EFAE9A6E}" srcOrd="8" destOrd="0" presId="urn:microsoft.com/office/officeart/2008/layout/VerticalCurvedList"/>
    <dgm:cxn modelId="{B7994CA0-25DD-4196-A741-806797D47789}" type="presParOf" srcId="{2B3FDB49-A21D-44D5-9FC4-6F41EFAE9A6E}" destId="{68B7FCA8-2566-4E21-A898-35BB9E1EF5DE}"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93C7732-6113-4B3C-9268-120F354C87E9}" type="doc">
      <dgm:prSet loTypeId="urn:microsoft.com/office/officeart/2008/layout/VerticalCurvedList" loCatId="list" qsTypeId="urn:microsoft.com/office/officeart/2005/8/quickstyle/simple1" qsCatId="simple" csTypeId="urn:microsoft.com/office/officeart/2005/8/colors/accent5_2" csCatId="accent5" phldr="1"/>
      <dgm:spPr/>
      <dgm:t>
        <a:bodyPr/>
        <a:lstStyle/>
        <a:p>
          <a:endParaRPr lang="en-US"/>
        </a:p>
      </dgm:t>
    </dgm:pt>
    <dgm:pt modelId="{8A1CA9E4-B68D-4EB4-BEAB-438114CB84C6}">
      <dgm:prSet phldrT="[Text]" custT="1"/>
      <dgm:spPr>
        <a:ln>
          <a:solidFill>
            <a:schemeClr val="accent5"/>
          </a:solidFill>
        </a:ln>
      </dgm:spPr>
      <dgm:t>
        <a:bodyPr/>
        <a:lstStyle/>
        <a:p>
          <a:pPr>
            <a:buFont typeface="+mj-lt"/>
            <a:buAutoNum type="alphaLcParenR"/>
          </a:pPr>
          <a:r>
            <a:rPr lang="en-CA" sz="2800" b="1" dirty="0" err="1">
              <a:solidFill>
                <a:schemeClr val="tx1"/>
              </a:solidFill>
            </a:rPr>
            <a:t>Croissance</a:t>
          </a:r>
          <a:r>
            <a:rPr lang="en-CA" sz="2800" b="1" dirty="0">
              <a:solidFill>
                <a:schemeClr val="tx1"/>
              </a:solidFill>
            </a:rPr>
            <a:t> et </a:t>
          </a:r>
          <a:r>
            <a:rPr lang="en-CA" sz="2800" b="1" dirty="0" err="1">
              <a:solidFill>
                <a:schemeClr val="tx1"/>
              </a:solidFill>
            </a:rPr>
            <a:t>Perfectionnement</a:t>
          </a:r>
          <a:endParaRPr lang="en-US" sz="2800" b="1" dirty="0">
            <a:solidFill>
              <a:schemeClr val="tx1"/>
            </a:solidFill>
          </a:endParaRPr>
        </a:p>
      </dgm:t>
    </dgm:pt>
    <dgm:pt modelId="{6A72AB8D-A0AA-4399-BB37-F9C8F1F067A9}" type="parTrans" cxnId="{CA17AE62-6264-420E-8B85-7094F39A3903}">
      <dgm:prSet/>
      <dgm:spPr/>
      <dgm:t>
        <a:bodyPr/>
        <a:lstStyle/>
        <a:p>
          <a:endParaRPr lang="en-US" sz="1600" b="1">
            <a:solidFill>
              <a:schemeClr val="bg1"/>
            </a:solidFill>
          </a:endParaRPr>
        </a:p>
      </dgm:t>
    </dgm:pt>
    <dgm:pt modelId="{ED0E7758-0B4C-4A3B-B411-0CEA7AA24404}" type="sibTrans" cxnId="{CA17AE62-6264-420E-8B85-7094F39A3903}">
      <dgm:prSet/>
      <dgm:spPr/>
      <dgm:t>
        <a:bodyPr/>
        <a:lstStyle/>
        <a:p>
          <a:endParaRPr lang="en-US" sz="1600" b="1">
            <a:solidFill>
              <a:schemeClr val="bg1"/>
            </a:solidFill>
          </a:endParaRPr>
        </a:p>
      </dgm:t>
    </dgm:pt>
    <dgm:pt modelId="{85532247-49CF-464E-A80E-606CAFCE115C}">
      <dgm:prSet phldrT="[Text]" custT="1"/>
      <dgm:spPr>
        <a:ln>
          <a:solidFill>
            <a:schemeClr val="accent5"/>
          </a:solidFill>
        </a:ln>
      </dgm:spPr>
      <dgm:t>
        <a:bodyPr/>
        <a:lstStyle/>
        <a:p>
          <a:pPr>
            <a:buFont typeface="+mj-lt"/>
            <a:buAutoNum type="alphaLcParenR"/>
          </a:pPr>
          <a:r>
            <a:rPr lang="en-CA" sz="2800" b="1" dirty="0">
              <a:solidFill>
                <a:schemeClr val="tx1"/>
              </a:solidFill>
            </a:rPr>
            <a:t>Protection de la </a:t>
          </a:r>
          <a:r>
            <a:rPr lang="en-CA" sz="2800" b="1" dirty="0" err="1">
              <a:solidFill>
                <a:schemeClr val="tx1"/>
              </a:solidFill>
            </a:rPr>
            <a:t>sécurité</a:t>
          </a:r>
          <a:r>
            <a:rPr lang="en-CA" sz="2800" b="1" dirty="0">
              <a:solidFill>
                <a:schemeClr val="tx1"/>
              </a:solidFill>
            </a:rPr>
            <a:t> </a:t>
          </a:r>
          <a:r>
            <a:rPr lang="en-CA" sz="2800" b="1" dirty="0" err="1">
              <a:solidFill>
                <a:schemeClr val="tx1"/>
              </a:solidFill>
            </a:rPr>
            <a:t>psychologique</a:t>
          </a:r>
          <a:endParaRPr lang="en-US" sz="2800" b="1" dirty="0">
            <a:solidFill>
              <a:schemeClr val="tx1"/>
            </a:solidFill>
          </a:endParaRPr>
        </a:p>
      </dgm:t>
    </dgm:pt>
    <dgm:pt modelId="{0C38CF2A-AA60-4D24-AEF9-2B45CC15D2BB}" type="parTrans" cxnId="{EC7CF1EF-BC1A-4403-ACC0-DBA2E7C005EF}">
      <dgm:prSet/>
      <dgm:spPr/>
      <dgm:t>
        <a:bodyPr/>
        <a:lstStyle/>
        <a:p>
          <a:endParaRPr lang="en-US" sz="1600" b="1">
            <a:solidFill>
              <a:schemeClr val="bg1"/>
            </a:solidFill>
          </a:endParaRPr>
        </a:p>
      </dgm:t>
    </dgm:pt>
    <dgm:pt modelId="{8945622B-DAE5-4C4C-8AF2-9498E13E072C}" type="sibTrans" cxnId="{EC7CF1EF-BC1A-4403-ACC0-DBA2E7C005EF}">
      <dgm:prSet/>
      <dgm:spPr/>
      <dgm:t>
        <a:bodyPr/>
        <a:lstStyle/>
        <a:p>
          <a:endParaRPr lang="en-US" sz="1600" b="1">
            <a:solidFill>
              <a:schemeClr val="bg1"/>
            </a:solidFill>
          </a:endParaRPr>
        </a:p>
      </dgm:t>
    </dgm:pt>
    <dgm:pt modelId="{3E96C03C-9A1C-4991-85F0-458EA2B267AB}">
      <dgm:prSet phldrT="[Text]" custT="1"/>
      <dgm:spPr>
        <a:ln>
          <a:solidFill>
            <a:schemeClr val="accent5"/>
          </a:solidFill>
        </a:ln>
      </dgm:spPr>
      <dgm:t>
        <a:bodyPr/>
        <a:lstStyle/>
        <a:p>
          <a:pPr>
            <a:buFont typeface="+mj-lt"/>
            <a:buAutoNum type="alphaLcParenR"/>
          </a:pPr>
          <a:r>
            <a:rPr lang="en-CA" sz="2800" b="1" dirty="0" err="1">
              <a:solidFill>
                <a:schemeClr val="tx1"/>
              </a:solidFill>
            </a:rPr>
            <a:t>Clarté</a:t>
          </a:r>
          <a:r>
            <a:rPr lang="en-CA" sz="2800" b="1" dirty="0">
              <a:solidFill>
                <a:schemeClr val="tx1"/>
              </a:solidFill>
            </a:rPr>
            <a:t> du leadership et des </a:t>
          </a:r>
          <a:r>
            <a:rPr lang="en-CA" sz="2800" b="1" dirty="0" err="1">
              <a:solidFill>
                <a:schemeClr val="tx1"/>
              </a:solidFill>
            </a:rPr>
            <a:t>attentes</a:t>
          </a:r>
          <a:endParaRPr lang="en-US" sz="2800" b="1" dirty="0">
            <a:solidFill>
              <a:schemeClr val="tx1"/>
            </a:solidFill>
          </a:endParaRPr>
        </a:p>
      </dgm:t>
    </dgm:pt>
    <dgm:pt modelId="{FCD151AC-8C9F-4162-B03F-73244E260BA0}" type="parTrans" cxnId="{6AD72EB0-987A-4B10-AFF5-10CBD5F55974}">
      <dgm:prSet/>
      <dgm:spPr/>
      <dgm:t>
        <a:bodyPr/>
        <a:lstStyle/>
        <a:p>
          <a:endParaRPr lang="en-US" sz="1600" b="1">
            <a:solidFill>
              <a:schemeClr val="bg1"/>
            </a:solidFill>
          </a:endParaRPr>
        </a:p>
      </dgm:t>
    </dgm:pt>
    <dgm:pt modelId="{E4BA4C95-B9B5-46E5-BF66-F9B02882BC61}" type="sibTrans" cxnId="{6AD72EB0-987A-4B10-AFF5-10CBD5F55974}">
      <dgm:prSet/>
      <dgm:spPr/>
      <dgm:t>
        <a:bodyPr/>
        <a:lstStyle/>
        <a:p>
          <a:endParaRPr lang="en-US" sz="1600" b="1">
            <a:solidFill>
              <a:schemeClr val="bg1"/>
            </a:solidFill>
          </a:endParaRPr>
        </a:p>
      </dgm:t>
    </dgm:pt>
    <dgm:pt modelId="{9BFC4734-2BCF-4508-AF1C-1916AC71DC3E}">
      <dgm:prSet custT="1"/>
      <dgm:spPr>
        <a:ln>
          <a:solidFill>
            <a:schemeClr val="accent5"/>
          </a:solidFill>
        </a:ln>
      </dgm:spPr>
      <dgm:t>
        <a:bodyPr/>
        <a:lstStyle/>
        <a:p>
          <a:pPr>
            <a:buFont typeface="+mj-lt"/>
            <a:buAutoNum type="alphaLcParenR"/>
          </a:pPr>
          <a:r>
            <a:rPr lang="en-CA" sz="2800" b="1" dirty="0" err="1">
              <a:solidFill>
                <a:schemeClr val="tx1"/>
              </a:solidFill>
            </a:rPr>
            <a:t>Courtoisie</a:t>
          </a:r>
          <a:r>
            <a:rPr lang="en-CA" sz="2800" b="1" dirty="0">
              <a:solidFill>
                <a:schemeClr val="tx1"/>
              </a:solidFill>
            </a:rPr>
            <a:t> et Respect</a:t>
          </a:r>
          <a:endParaRPr lang="en-US" sz="2800" b="1" dirty="0">
            <a:solidFill>
              <a:schemeClr val="tx1"/>
            </a:solidFill>
          </a:endParaRPr>
        </a:p>
      </dgm:t>
    </dgm:pt>
    <dgm:pt modelId="{E687A6CE-D449-4405-B8BF-C0DCE33FA6E1}" type="parTrans" cxnId="{A95E6424-0BE0-4AA9-AD20-18FFABB7E365}">
      <dgm:prSet/>
      <dgm:spPr/>
      <dgm:t>
        <a:bodyPr/>
        <a:lstStyle/>
        <a:p>
          <a:endParaRPr lang="en-US" sz="1600" b="1">
            <a:solidFill>
              <a:schemeClr val="bg1"/>
            </a:solidFill>
          </a:endParaRPr>
        </a:p>
      </dgm:t>
    </dgm:pt>
    <dgm:pt modelId="{CDD3CC8A-EF01-4F2B-8569-886B0C3F02AC}" type="sibTrans" cxnId="{A95E6424-0BE0-4AA9-AD20-18FFABB7E365}">
      <dgm:prSet/>
      <dgm:spPr/>
      <dgm:t>
        <a:bodyPr/>
        <a:lstStyle/>
        <a:p>
          <a:endParaRPr lang="en-US" sz="1600" b="1">
            <a:solidFill>
              <a:schemeClr val="bg1"/>
            </a:solidFill>
          </a:endParaRPr>
        </a:p>
      </dgm:t>
    </dgm:pt>
    <dgm:pt modelId="{276A7E0B-5412-41FE-B6E6-163C53EFFC23}" type="pres">
      <dgm:prSet presAssocID="{293C7732-6113-4B3C-9268-120F354C87E9}" presName="Name0" presStyleCnt="0">
        <dgm:presLayoutVars>
          <dgm:chMax val="7"/>
          <dgm:chPref val="7"/>
          <dgm:dir/>
        </dgm:presLayoutVars>
      </dgm:prSet>
      <dgm:spPr/>
    </dgm:pt>
    <dgm:pt modelId="{2674DF2A-81E6-4EF0-90C0-9F6527368914}" type="pres">
      <dgm:prSet presAssocID="{293C7732-6113-4B3C-9268-120F354C87E9}" presName="Name1" presStyleCnt="0"/>
      <dgm:spPr/>
    </dgm:pt>
    <dgm:pt modelId="{98620ABB-5271-4E4F-B021-BFFFE1B82BC5}" type="pres">
      <dgm:prSet presAssocID="{293C7732-6113-4B3C-9268-120F354C87E9}" presName="cycle" presStyleCnt="0"/>
      <dgm:spPr/>
    </dgm:pt>
    <dgm:pt modelId="{8180A09F-C355-4B27-949F-4876F9F4C885}" type="pres">
      <dgm:prSet presAssocID="{293C7732-6113-4B3C-9268-120F354C87E9}" presName="srcNode" presStyleLbl="node1" presStyleIdx="0" presStyleCnt="4"/>
      <dgm:spPr/>
    </dgm:pt>
    <dgm:pt modelId="{410A1156-FE2D-484D-853B-B6504B9D3D14}" type="pres">
      <dgm:prSet presAssocID="{293C7732-6113-4B3C-9268-120F354C87E9}" presName="conn" presStyleLbl="parChTrans1D2" presStyleIdx="0" presStyleCnt="1"/>
      <dgm:spPr/>
    </dgm:pt>
    <dgm:pt modelId="{28960D7C-7998-4326-A616-A90F69F074B9}" type="pres">
      <dgm:prSet presAssocID="{293C7732-6113-4B3C-9268-120F354C87E9}" presName="extraNode" presStyleLbl="node1" presStyleIdx="0" presStyleCnt="4"/>
      <dgm:spPr/>
    </dgm:pt>
    <dgm:pt modelId="{B5AB2EDB-BBED-4E7F-98B1-155C24958ADD}" type="pres">
      <dgm:prSet presAssocID="{293C7732-6113-4B3C-9268-120F354C87E9}" presName="dstNode" presStyleLbl="node1" presStyleIdx="0" presStyleCnt="4"/>
      <dgm:spPr/>
    </dgm:pt>
    <dgm:pt modelId="{93E87D1C-9761-43AC-B05D-6159805AF1A8}" type="pres">
      <dgm:prSet presAssocID="{8A1CA9E4-B68D-4EB4-BEAB-438114CB84C6}" presName="text_1" presStyleLbl="node1" presStyleIdx="0" presStyleCnt="4">
        <dgm:presLayoutVars>
          <dgm:bulletEnabled val="1"/>
        </dgm:presLayoutVars>
      </dgm:prSet>
      <dgm:spPr/>
    </dgm:pt>
    <dgm:pt modelId="{5BBE8C5D-96FA-4AB6-9ED4-8B130E83467D}" type="pres">
      <dgm:prSet presAssocID="{8A1CA9E4-B68D-4EB4-BEAB-438114CB84C6}" presName="accent_1" presStyleCnt="0"/>
      <dgm:spPr/>
    </dgm:pt>
    <dgm:pt modelId="{A3A03FC0-E793-48B8-9F33-00CF44581E05}" type="pres">
      <dgm:prSet presAssocID="{8A1CA9E4-B68D-4EB4-BEAB-438114CB84C6}" presName="accentRepeatNode" presStyleLbl="solidFgAcc1" presStyleIdx="0" presStyleCnt="4"/>
      <dgm:spPr/>
    </dgm:pt>
    <dgm:pt modelId="{168FC9B6-0539-4828-9A0A-450BCC0A0327}" type="pres">
      <dgm:prSet presAssocID="{9BFC4734-2BCF-4508-AF1C-1916AC71DC3E}" presName="text_2" presStyleLbl="node1" presStyleIdx="1" presStyleCnt="4">
        <dgm:presLayoutVars>
          <dgm:bulletEnabled val="1"/>
        </dgm:presLayoutVars>
      </dgm:prSet>
      <dgm:spPr/>
    </dgm:pt>
    <dgm:pt modelId="{A0232A9E-A3B4-4349-9E80-D85601B96812}" type="pres">
      <dgm:prSet presAssocID="{9BFC4734-2BCF-4508-AF1C-1916AC71DC3E}" presName="accent_2" presStyleCnt="0"/>
      <dgm:spPr/>
    </dgm:pt>
    <dgm:pt modelId="{D1E6E117-9A61-44CB-8C46-EBAD31F1DF25}" type="pres">
      <dgm:prSet presAssocID="{9BFC4734-2BCF-4508-AF1C-1916AC71DC3E}" presName="accentRepeatNode" presStyleLbl="solidFgAcc1" presStyleIdx="1" presStyleCnt="4"/>
      <dgm:spPr/>
    </dgm:pt>
    <dgm:pt modelId="{41226498-9ACD-45FF-87A8-54CA35B5B6AF}" type="pres">
      <dgm:prSet presAssocID="{85532247-49CF-464E-A80E-606CAFCE115C}" presName="text_3" presStyleLbl="node1" presStyleIdx="2" presStyleCnt="4">
        <dgm:presLayoutVars>
          <dgm:bulletEnabled val="1"/>
        </dgm:presLayoutVars>
      </dgm:prSet>
      <dgm:spPr/>
    </dgm:pt>
    <dgm:pt modelId="{D5483129-53EA-484A-B7B5-50E1DA3A2345}" type="pres">
      <dgm:prSet presAssocID="{85532247-49CF-464E-A80E-606CAFCE115C}" presName="accent_3" presStyleCnt="0"/>
      <dgm:spPr/>
    </dgm:pt>
    <dgm:pt modelId="{9A31D363-27A8-4004-8F69-53E0076FB85C}" type="pres">
      <dgm:prSet presAssocID="{85532247-49CF-464E-A80E-606CAFCE115C}" presName="accentRepeatNode" presStyleLbl="solidFgAcc1" presStyleIdx="2" presStyleCnt="4"/>
      <dgm:spPr/>
    </dgm:pt>
    <dgm:pt modelId="{B0F177C1-233F-4BC1-93AA-65C305569BFD}" type="pres">
      <dgm:prSet presAssocID="{3E96C03C-9A1C-4991-85F0-458EA2B267AB}" presName="text_4" presStyleLbl="node1" presStyleIdx="3" presStyleCnt="4">
        <dgm:presLayoutVars>
          <dgm:bulletEnabled val="1"/>
        </dgm:presLayoutVars>
      </dgm:prSet>
      <dgm:spPr/>
    </dgm:pt>
    <dgm:pt modelId="{2B3FDB49-A21D-44D5-9FC4-6F41EFAE9A6E}" type="pres">
      <dgm:prSet presAssocID="{3E96C03C-9A1C-4991-85F0-458EA2B267AB}" presName="accent_4" presStyleCnt="0"/>
      <dgm:spPr/>
    </dgm:pt>
    <dgm:pt modelId="{68B7FCA8-2566-4E21-A898-35BB9E1EF5DE}" type="pres">
      <dgm:prSet presAssocID="{3E96C03C-9A1C-4991-85F0-458EA2B267AB}" presName="accentRepeatNode" presStyleLbl="solidFgAcc1" presStyleIdx="3" presStyleCnt="4"/>
      <dgm:spPr/>
    </dgm:pt>
  </dgm:ptLst>
  <dgm:cxnLst>
    <dgm:cxn modelId="{98B43418-62D4-46B5-90AA-A4ABD406FB54}" type="presOf" srcId="{85532247-49CF-464E-A80E-606CAFCE115C}" destId="{41226498-9ACD-45FF-87A8-54CA35B5B6AF}" srcOrd="0" destOrd="0" presId="urn:microsoft.com/office/officeart/2008/layout/VerticalCurvedList"/>
    <dgm:cxn modelId="{A95E6424-0BE0-4AA9-AD20-18FFABB7E365}" srcId="{293C7732-6113-4B3C-9268-120F354C87E9}" destId="{9BFC4734-2BCF-4508-AF1C-1916AC71DC3E}" srcOrd="1" destOrd="0" parTransId="{E687A6CE-D449-4405-B8BF-C0DCE33FA6E1}" sibTransId="{CDD3CC8A-EF01-4F2B-8569-886B0C3F02AC}"/>
    <dgm:cxn modelId="{CA17AE62-6264-420E-8B85-7094F39A3903}" srcId="{293C7732-6113-4B3C-9268-120F354C87E9}" destId="{8A1CA9E4-B68D-4EB4-BEAB-438114CB84C6}" srcOrd="0" destOrd="0" parTransId="{6A72AB8D-A0AA-4399-BB37-F9C8F1F067A9}" sibTransId="{ED0E7758-0B4C-4A3B-B411-0CEA7AA24404}"/>
    <dgm:cxn modelId="{5D3C1A45-6C1F-414C-8DD0-FA341BD901A2}" type="presOf" srcId="{3E96C03C-9A1C-4991-85F0-458EA2B267AB}" destId="{B0F177C1-233F-4BC1-93AA-65C305569BFD}" srcOrd="0" destOrd="0" presId="urn:microsoft.com/office/officeart/2008/layout/VerticalCurvedList"/>
    <dgm:cxn modelId="{8F72E594-793C-4B33-97A2-F78B060DFD04}" type="presOf" srcId="{293C7732-6113-4B3C-9268-120F354C87E9}" destId="{276A7E0B-5412-41FE-B6E6-163C53EFFC23}" srcOrd="0" destOrd="0" presId="urn:microsoft.com/office/officeart/2008/layout/VerticalCurvedList"/>
    <dgm:cxn modelId="{6DE3D7AD-EBDA-47F4-97E7-7C3FB65713EA}" type="presOf" srcId="{ED0E7758-0B4C-4A3B-B411-0CEA7AA24404}" destId="{410A1156-FE2D-484D-853B-B6504B9D3D14}" srcOrd="0" destOrd="0" presId="urn:microsoft.com/office/officeart/2008/layout/VerticalCurvedList"/>
    <dgm:cxn modelId="{6AD72EB0-987A-4B10-AFF5-10CBD5F55974}" srcId="{293C7732-6113-4B3C-9268-120F354C87E9}" destId="{3E96C03C-9A1C-4991-85F0-458EA2B267AB}" srcOrd="3" destOrd="0" parTransId="{FCD151AC-8C9F-4162-B03F-73244E260BA0}" sibTransId="{E4BA4C95-B9B5-46E5-BF66-F9B02882BC61}"/>
    <dgm:cxn modelId="{32183ABC-0F2F-48AA-AD2D-D4B3B5F9615D}" type="presOf" srcId="{9BFC4734-2BCF-4508-AF1C-1916AC71DC3E}" destId="{168FC9B6-0539-4828-9A0A-450BCC0A0327}" srcOrd="0" destOrd="0" presId="urn:microsoft.com/office/officeart/2008/layout/VerticalCurvedList"/>
    <dgm:cxn modelId="{DBC6D1EC-88F1-49CD-AFE1-C1963B9BC294}" type="presOf" srcId="{8A1CA9E4-B68D-4EB4-BEAB-438114CB84C6}" destId="{93E87D1C-9761-43AC-B05D-6159805AF1A8}" srcOrd="0" destOrd="0" presId="urn:microsoft.com/office/officeart/2008/layout/VerticalCurvedList"/>
    <dgm:cxn modelId="{EC7CF1EF-BC1A-4403-ACC0-DBA2E7C005EF}" srcId="{293C7732-6113-4B3C-9268-120F354C87E9}" destId="{85532247-49CF-464E-A80E-606CAFCE115C}" srcOrd="2" destOrd="0" parTransId="{0C38CF2A-AA60-4D24-AEF9-2B45CC15D2BB}" sibTransId="{8945622B-DAE5-4C4C-8AF2-9498E13E072C}"/>
    <dgm:cxn modelId="{C479AB38-CF32-439B-9075-855046BF1E5E}" type="presParOf" srcId="{276A7E0B-5412-41FE-B6E6-163C53EFFC23}" destId="{2674DF2A-81E6-4EF0-90C0-9F6527368914}" srcOrd="0" destOrd="0" presId="urn:microsoft.com/office/officeart/2008/layout/VerticalCurvedList"/>
    <dgm:cxn modelId="{BDA899D8-4A55-482B-98D4-2B9C9AA1A4A6}" type="presParOf" srcId="{2674DF2A-81E6-4EF0-90C0-9F6527368914}" destId="{98620ABB-5271-4E4F-B021-BFFFE1B82BC5}" srcOrd="0" destOrd="0" presId="urn:microsoft.com/office/officeart/2008/layout/VerticalCurvedList"/>
    <dgm:cxn modelId="{9015AAC7-25E7-4C8D-813A-5E143F13A81D}" type="presParOf" srcId="{98620ABB-5271-4E4F-B021-BFFFE1B82BC5}" destId="{8180A09F-C355-4B27-949F-4876F9F4C885}" srcOrd="0" destOrd="0" presId="urn:microsoft.com/office/officeart/2008/layout/VerticalCurvedList"/>
    <dgm:cxn modelId="{C22A7447-EAC9-4BDE-A62E-8DF01A892EA0}" type="presParOf" srcId="{98620ABB-5271-4E4F-B021-BFFFE1B82BC5}" destId="{410A1156-FE2D-484D-853B-B6504B9D3D14}" srcOrd="1" destOrd="0" presId="urn:microsoft.com/office/officeart/2008/layout/VerticalCurvedList"/>
    <dgm:cxn modelId="{0F68B4C7-F15F-41CC-9375-BCBE62D74B81}" type="presParOf" srcId="{98620ABB-5271-4E4F-B021-BFFFE1B82BC5}" destId="{28960D7C-7998-4326-A616-A90F69F074B9}" srcOrd="2" destOrd="0" presId="urn:microsoft.com/office/officeart/2008/layout/VerticalCurvedList"/>
    <dgm:cxn modelId="{AA94C401-6EF4-4045-AA7F-FE22DA50589D}" type="presParOf" srcId="{98620ABB-5271-4E4F-B021-BFFFE1B82BC5}" destId="{B5AB2EDB-BBED-4E7F-98B1-155C24958ADD}" srcOrd="3" destOrd="0" presId="urn:microsoft.com/office/officeart/2008/layout/VerticalCurvedList"/>
    <dgm:cxn modelId="{8C6911D2-FB06-4DF2-92C7-96F6BCCF297F}" type="presParOf" srcId="{2674DF2A-81E6-4EF0-90C0-9F6527368914}" destId="{93E87D1C-9761-43AC-B05D-6159805AF1A8}" srcOrd="1" destOrd="0" presId="urn:microsoft.com/office/officeart/2008/layout/VerticalCurvedList"/>
    <dgm:cxn modelId="{F0278FF4-1851-4A4E-95D1-ABFC4FE5716F}" type="presParOf" srcId="{2674DF2A-81E6-4EF0-90C0-9F6527368914}" destId="{5BBE8C5D-96FA-4AB6-9ED4-8B130E83467D}" srcOrd="2" destOrd="0" presId="urn:microsoft.com/office/officeart/2008/layout/VerticalCurvedList"/>
    <dgm:cxn modelId="{D2873DEC-8F6F-4A0B-801A-CDCEAE9B6FDC}" type="presParOf" srcId="{5BBE8C5D-96FA-4AB6-9ED4-8B130E83467D}" destId="{A3A03FC0-E793-48B8-9F33-00CF44581E05}" srcOrd="0" destOrd="0" presId="urn:microsoft.com/office/officeart/2008/layout/VerticalCurvedList"/>
    <dgm:cxn modelId="{3FAE870A-84AD-4C7D-9011-823F4BF06469}" type="presParOf" srcId="{2674DF2A-81E6-4EF0-90C0-9F6527368914}" destId="{168FC9B6-0539-4828-9A0A-450BCC0A0327}" srcOrd="3" destOrd="0" presId="urn:microsoft.com/office/officeart/2008/layout/VerticalCurvedList"/>
    <dgm:cxn modelId="{795BEEF5-412E-4F20-8C22-7F89750FAA66}" type="presParOf" srcId="{2674DF2A-81E6-4EF0-90C0-9F6527368914}" destId="{A0232A9E-A3B4-4349-9E80-D85601B96812}" srcOrd="4" destOrd="0" presId="urn:microsoft.com/office/officeart/2008/layout/VerticalCurvedList"/>
    <dgm:cxn modelId="{DFC9F0C3-554E-4068-99D0-FA7F8AC775FA}" type="presParOf" srcId="{A0232A9E-A3B4-4349-9E80-D85601B96812}" destId="{D1E6E117-9A61-44CB-8C46-EBAD31F1DF25}" srcOrd="0" destOrd="0" presId="urn:microsoft.com/office/officeart/2008/layout/VerticalCurvedList"/>
    <dgm:cxn modelId="{D05F67CF-517F-4C1E-B839-470381F2CA02}" type="presParOf" srcId="{2674DF2A-81E6-4EF0-90C0-9F6527368914}" destId="{41226498-9ACD-45FF-87A8-54CA35B5B6AF}" srcOrd="5" destOrd="0" presId="urn:microsoft.com/office/officeart/2008/layout/VerticalCurvedList"/>
    <dgm:cxn modelId="{680924C3-F7EF-40C6-8EEF-79F73D9712E8}" type="presParOf" srcId="{2674DF2A-81E6-4EF0-90C0-9F6527368914}" destId="{D5483129-53EA-484A-B7B5-50E1DA3A2345}" srcOrd="6" destOrd="0" presId="urn:microsoft.com/office/officeart/2008/layout/VerticalCurvedList"/>
    <dgm:cxn modelId="{8480BDA3-A563-405F-A592-F0A050612043}" type="presParOf" srcId="{D5483129-53EA-484A-B7B5-50E1DA3A2345}" destId="{9A31D363-27A8-4004-8F69-53E0076FB85C}" srcOrd="0" destOrd="0" presId="urn:microsoft.com/office/officeart/2008/layout/VerticalCurvedList"/>
    <dgm:cxn modelId="{98A7F267-A307-4EBB-A42C-D1E3307A23D1}" type="presParOf" srcId="{2674DF2A-81E6-4EF0-90C0-9F6527368914}" destId="{B0F177C1-233F-4BC1-93AA-65C305569BFD}" srcOrd="7" destOrd="0" presId="urn:microsoft.com/office/officeart/2008/layout/VerticalCurvedList"/>
    <dgm:cxn modelId="{DF245A1B-8527-4317-B386-57598345095B}" type="presParOf" srcId="{2674DF2A-81E6-4EF0-90C0-9F6527368914}" destId="{2B3FDB49-A21D-44D5-9FC4-6F41EFAE9A6E}" srcOrd="8" destOrd="0" presId="urn:microsoft.com/office/officeart/2008/layout/VerticalCurvedList"/>
    <dgm:cxn modelId="{B7994CA0-25DD-4196-A741-806797D47789}" type="presParOf" srcId="{2B3FDB49-A21D-44D5-9FC4-6F41EFAE9A6E}" destId="{68B7FCA8-2566-4E21-A898-35BB9E1EF5DE}"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93C7732-6113-4B3C-9268-120F354C87E9}" type="doc">
      <dgm:prSet loTypeId="urn:microsoft.com/office/officeart/2008/layout/VerticalCurvedList" loCatId="list" qsTypeId="urn:microsoft.com/office/officeart/2005/8/quickstyle/simple1" qsCatId="simple" csTypeId="urn:microsoft.com/office/officeart/2005/8/colors/accent5_2" csCatId="accent5" phldr="1"/>
      <dgm:spPr/>
      <dgm:t>
        <a:bodyPr/>
        <a:lstStyle/>
        <a:p>
          <a:endParaRPr lang="en-US"/>
        </a:p>
      </dgm:t>
    </dgm:pt>
    <dgm:pt modelId="{8A1CA9E4-B68D-4EB4-BEAB-438114CB84C6}">
      <dgm:prSet phldrT="[Text]" custT="1"/>
      <dgm:spPr>
        <a:ln>
          <a:solidFill>
            <a:schemeClr val="accent5"/>
          </a:solidFill>
        </a:ln>
      </dgm:spPr>
      <dgm:t>
        <a:bodyPr/>
        <a:lstStyle/>
        <a:p>
          <a:pPr>
            <a:buFont typeface="+mj-lt"/>
            <a:buAutoNum type="alphaLcParenR"/>
          </a:pPr>
          <a:r>
            <a:rPr lang="en-CA" sz="2800" b="1" dirty="0" err="1">
              <a:solidFill>
                <a:schemeClr val="tx1"/>
              </a:solidFill>
            </a:rPr>
            <a:t>Soutien</a:t>
          </a:r>
          <a:r>
            <a:rPr lang="en-CA" sz="2800" b="1" dirty="0">
              <a:solidFill>
                <a:schemeClr val="tx1"/>
              </a:solidFill>
            </a:rPr>
            <a:t> </a:t>
          </a:r>
          <a:r>
            <a:rPr lang="en-CA" sz="2800" b="1" dirty="0" err="1">
              <a:solidFill>
                <a:schemeClr val="tx1"/>
              </a:solidFill>
            </a:rPr>
            <a:t>psychologique</a:t>
          </a:r>
          <a:endParaRPr lang="en-US" sz="2800" b="1" dirty="0">
            <a:solidFill>
              <a:schemeClr val="tx1"/>
            </a:solidFill>
          </a:endParaRPr>
        </a:p>
      </dgm:t>
    </dgm:pt>
    <dgm:pt modelId="{6A72AB8D-A0AA-4399-BB37-F9C8F1F067A9}" type="parTrans" cxnId="{CA17AE62-6264-420E-8B85-7094F39A3903}">
      <dgm:prSet/>
      <dgm:spPr/>
      <dgm:t>
        <a:bodyPr/>
        <a:lstStyle/>
        <a:p>
          <a:endParaRPr lang="en-US" sz="1600" b="1">
            <a:solidFill>
              <a:schemeClr val="bg1"/>
            </a:solidFill>
          </a:endParaRPr>
        </a:p>
      </dgm:t>
    </dgm:pt>
    <dgm:pt modelId="{ED0E7758-0B4C-4A3B-B411-0CEA7AA24404}" type="sibTrans" cxnId="{CA17AE62-6264-420E-8B85-7094F39A3903}">
      <dgm:prSet/>
      <dgm:spPr/>
      <dgm:t>
        <a:bodyPr/>
        <a:lstStyle/>
        <a:p>
          <a:endParaRPr lang="en-US" sz="1600" b="1">
            <a:solidFill>
              <a:schemeClr val="bg1"/>
            </a:solidFill>
          </a:endParaRPr>
        </a:p>
      </dgm:t>
    </dgm:pt>
    <dgm:pt modelId="{85532247-49CF-464E-A80E-606CAFCE115C}">
      <dgm:prSet phldrT="[Text]" custT="1"/>
      <dgm:spPr>
        <a:ln>
          <a:solidFill>
            <a:schemeClr val="accent5"/>
          </a:solidFill>
        </a:ln>
      </dgm:spPr>
      <dgm:t>
        <a:bodyPr/>
        <a:lstStyle/>
        <a:p>
          <a:pPr>
            <a:buFont typeface="+mj-lt"/>
            <a:buAutoNum type="alphaLcParenR"/>
          </a:pPr>
          <a:r>
            <a:rPr lang="en-CA" sz="2800" b="1" dirty="0" err="1">
              <a:solidFill>
                <a:schemeClr val="tx1"/>
              </a:solidFill>
            </a:rPr>
            <a:t>Gestion</a:t>
          </a:r>
          <a:r>
            <a:rPr lang="en-CA" sz="2800" b="1" dirty="0">
              <a:solidFill>
                <a:schemeClr val="tx1"/>
              </a:solidFill>
            </a:rPr>
            <a:t> de la charge de travail</a:t>
          </a:r>
          <a:endParaRPr lang="en-US" sz="2800" b="1" dirty="0">
            <a:solidFill>
              <a:schemeClr val="tx1"/>
            </a:solidFill>
          </a:endParaRPr>
        </a:p>
      </dgm:t>
    </dgm:pt>
    <dgm:pt modelId="{0C38CF2A-AA60-4D24-AEF9-2B45CC15D2BB}" type="parTrans" cxnId="{EC7CF1EF-BC1A-4403-ACC0-DBA2E7C005EF}">
      <dgm:prSet/>
      <dgm:spPr/>
      <dgm:t>
        <a:bodyPr/>
        <a:lstStyle/>
        <a:p>
          <a:endParaRPr lang="en-US" sz="1600" b="1">
            <a:solidFill>
              <a:schemeClr val="bg1"/>
            </a:solidFill>
          </a:endParaRPr>
        </a:p>
      </dgm:t>
    </dgm:pt>
    <dgm:pt modelId="{8945622B-DAE5-4C4C-8AF2-9498E13E072C}" type="sibTrans" cxnId="{EC7CF1EF-BC1A-4403-ACC0-DBA2E7C005EF}">
      <dgm:prSet/>
      <dgm:spPr/>
      <dgm:t>
        <a:bodyPr/>
        <a:lstStyle/>
        <a:p>
          <a:endParaRPr lang="en-US" sz="1600" b="1">
            <a:solidFill>
              <a:schemeClr val="bg1"/>
            </a:solidFill>
          </a:endParaRPr>
        </a:p>
      </dgm:t>
    </dgm:pt>
    <dgm:pt modelId="{3E96C03C-9A1C-4991-85F0-458EA2B267AB}">
      <dgm:prSet phldrT="[Text]" custT="1"/>
      <dgm:spPr>
        <a:ln>
          <a:solidFill>
            <a:schemeClr val="accent5"/>
          </a:solidFill>
        </a:ln>
      </dgm:spPr>
      <dgm:t>
        <a:bodyPr/>
        <a:lstStyle/>
        <a:p>
          <a:pPr>
            <a:buFont typeface="+mj-lt"/>
            <a:buAutoNum type="alphaLcParenR"/>
          </a:pPr>
          <a:r>
            <a:rPr lang="en-CA" sz="2800" b="1" dirty="0" err="1">
              <a:solidFill>
                <a:schemeClr val="tx1"/>
              </a:solidFill>
            </a:rPr>
            <a:t>Équilibre</a:t>
          </a:r>
          <a:endParaRPr lang="en-US" sz="2800" b="1" dirty="0">
            <a:solidFill>
              <a:schemeClr val="tx1"/>
            </a:solidFill>
          </a:endParaRPr>
        </a:p>
      </dgm:t>
    </dgm:pt>
    <dgm:pt modelId="{FCD151AC-8C9F-4162-B03F-73244E260BA0}" type="parTrans" cxnId="{6AD72EB0-987A-4B10-AFF5-10CBD5F55974}">
      <dgm:prSet/>
      <dgm:spPr/>
      <dgm:t>
        <a:bodyPr/>
        <a:lstStyle/>
        <a:p>
          <a:endParaRPr lang="en-US" sz="1600" b="1">
            <a:solidFill>
              <a:schemeClr val="bg1"/>
            </a:solidFill>
          </a:endParaRPr>
        </a:p>
      </dgm:t>
    </dgm:pt>
    <dgm:pt modelId="{E4BA4C95-B9B5-46E5-BF66-F9B02882BC61}" type="sibTrans" cxnId="{6AD72EB0-987A-4B10-AFF5-10CBD5F55974}">
      <dgm:prSet/>
      <dgm:spPr/>
      <dgm:t>
        <a:bodyPr/>
        <a:lstStyle/>
        <a:p>
          <a:endParaRPr lang="en-US" sz="1600" b="1">
            <a:solidFill>
              <a:schemeClr val="bg1"/>
            </a:solidFill>
          </a:endParaRPr>
        </a:p>
      </dgm:t>
    </dgm:pt>
    <dgm:pt modelId="{9BFC4734-2BCF-4508-AF1C-1916AC71DC3E}">
      <dgm:prSet custT="1"/>
      <dgm:spPr>
        <a:ln>
          <a:solidFill>
            <a:schemeClr val="accent5"/>
          </a:solidFill>
        </a:ln>
      </dgm:spPr>
      <dgm:t>
        <a:bodyPr/>
        <a:lstStyle/>
        <a:p>
          <a:pPr>
            <a:buFont typeface="+mj-lt"/>
            <a:buAutoNum type="alphaLcParenR"/>
          </a:pPr>
          <a:r>
            <a:rPr lang="en-CA" sz="2800" b="1" dirty="0" err="1">
              <a:solidFill>
                <a:schemeClr val="tx1"/>
              </a:solidFill>
            </a:rPr>
            <a:t>Compétences</a:t>
          </a:r>
          <a:r>
            <a:rPr lang="en-CA" sz="2800" b="1" dirty="0">
              <a:solidFill>
                <a:schemeClr val="tx1"/>
              </a:solidFill>
            </a:rPr>
            <a:t> et </a:t>
          </a:r>
          <a:r>
            <a:rPr lang="en-CA" sz="2800" b="1" dirty="0" err="1">
              <a:solidFill>
                <a:schemeClr val="tx1"/>
              </a:solidFill>
            </a:rPr>
            <a:t>exigences</a:t>
          </a:r>
          <a:r>
            <a:rPr lang="en-CA" sz="2800" b="1" dirty="0">
              <a:solidFill>
                <a:schemeClr val="tx1"/>
              </a:solidFill>
            </a:rPr>
            <a:t> </a:t>
          </a:r>
          <a:r>
            <a:rPr lang="en-CA" sz="2800" b="1" dirty="0" err="1">
              <a:solidFill>
                <a:schemeClr val="tx1"/>
              </a:solidFill>
            </a:rPr>
            <a:t>psychologiques</a:t>
          </a:r>
          <a:endParaRPr lang="en-US" sz="2800" b="1" dirty="0">
            <a:solidFill>
              <a:schemeClr val="tx1"/>
            </a:solidFill>
          </a:endParaRPr>
        </a:p>
      </dgm:t>
    </dgm:pt>
    <dgm:pt modelId="{E687A6CE-D449-4405-B8BF-C0DCE33FA6E1}" type="parTrans" cxnId="{A95E6424-0BE0-4AA9-AD20-18FFABB7E365}">
      <dgm:prSet/>
      <dgm:spPr/>
      <dgm:t>
        <a:bodyPr/>
        <a:lstStyle/>
        <a:p>
          <a:endParaRPr lang="en-US" sz="1600" b="1">
            <a:solidFill>
              <a:schemeClr val="bg1"/>
            </a:solidFill>
          </a:endParaRPr>
        </a:p>
      </dgm:t>
    </dgm:pt>
    <dgm:pt modelId="{CDD3CC8A-EF01-4F2B-8569-886B0C3F02AC}" type="sibTrans" cxnId="{A95E6424-0BE0-4AA9-AD20-18FFABB7E365}">
      <dgm:prSet/>
      <dgm:spPr/>
      <dgm:t>
        <a:bodyPr/>
        <a:lstStyle/>
        <a:p>
          <a:endParaRPr lang="en-US" sz="1600" b="1">
            <a:solidFill>
              <a:schemeClr val="bg1"/>
            </a:solidFill>
          </a:endParaRPr>
        </a:p>
      </dgm:t>
    </dgm:pt>
    <dgm:pt modelId="{276A7E0B-5412-41FE-B6E6-163C53EFFC23}" type="pres">
      <dgm:prSet presAssocID="{293C7732-6113-4B3C-9268-120F354C87E9}" presName="Name0" presStyleCnt="0">
        <dgm:presLayoutVars>
          <dgm:chMax val="7"/>
          <dgm:chPref val="7"/>
          <dgm:dir/>
        </dgm:presLayoutVars>
      </dgm:prSet>
      <dgm:spPr/>
    </dgm:pt>
    <dgm:pt modelId="{2674DF2A-81E6-4EF0-90C0-9F6527368914}" type="pres">
      <dgm:prSet presAssocID="{293C7732-6113-4B3C-9268-120F354C87E9}" presName="Name1" presStyleCnt="0"/>
      <dgm:spPr/>
    </dgm:pt>
    <dgm:pt modelId="{98620ABB-5271-4E4F-B021-BFFFE1B82BC5}" type="pres">
      <dgm:prSet presAssocID="{293C7732-6113-4B3C-9268-120F354C87E9}" presName="cycle" presStyleCnt="0"/>
      <dgm:spPr/>
    </dgm:pt>
    <dgm:pt modelId="{8180A09F-C355-4B27-949F-4876F9F4C885}" type="pres">
      <dgm:prSet presAssocID="{293C7732-6113-4B3C-9268-120F354C87E9}" presName="srcNode" presStyleLbl="node1" presStyleIdx="0" presStyleCnt="4"/>
      <dgm:spPr/>
    </dgm:pt>
    <dgm:pt modelId="{410A1156-FE2D-484D-853B-B6504B9D3D14}" type="pres">
      <dgm:prSet presAssocID="{293C7732-6113-4B3C-9268-120F354C87E9}" presName="conn" presStyleLbl="parChTrans1D2" presStyleIdx="0" presStyleCnt="1"/>
      <dgm:spPr/>
    </dgm:pt>
    <dgm:pt modelId="{28960D7C-7998-4326-A616-A90F69F074B9}" type="pres">
      <dgm:prSet presAssocID="{293C7732-6113-4B3C-9268-120F354C87E9}" presName="extraNode" presStyleLbl="node1" presStyleIdx="0" presStyleCnt="4"/>
      <dgm:spPr/>
    </dgm:pt>
    <dgm:pt modelId="{B5AB2EDB-BBED-4E7F-98B1-155C24958ADD}" type="pres">
      <dgm:prSet presAssocID="{293C7732-6113-4B3C-9268-120F354C87E9}" presName="dstNode" presStyleLbl="node1" presStyleIdx="0" presStyleCnt="4"/>
      <dgm:spPr/>
    </dgm:pt>
    <dgm:pt modelId="{93E87D1C-9761-43AC-B05D-6159805AF1A8}" type="pres">
      <dgm:prSet presAssocID="{8A1CA9E4-B68D-4EB4-BEAB-438114CB84C6}" presName="text_1" presStyleLbl="node1" presStyleIdx="0" presStyleCnt="4">
        <dgm:presLayoutVars>
          <dgm:bulletEnabled val="1"/>
        </dgm:presLayoutVars>
      </dgm:prSet>
      <dgm:spPr/>
    </dgm:pt>
    <dgm:pt modelId="{5BBE8C5D-96FA-4AB6-9ED4-8B130E83467D}" type="pres">
      <dgm:prSet presAssocID="{8A1CA9E4-B68D-4EB4-BEAB-438114CB84C6}" presName="accent_1" presStyleCnt="0"/>
      <dgm:spPr/>
    </dgm:pt>
    <dgm:pt modelId="{A3A03FC0-E793-48B8-9F33-00CF44581E05}" type="pres">
      <dgm:prSet presAssocID="{8A1CA9E4-B68D-4EB4-BEAB-438114CB84C6}" presName="accentRepeatNode" presStyleLbl="solidFgAcc1" presStyleIdx="0" presStyleCnt="4"/>
      <dgm:spPr/>
    </dgm:pt>
    <dgm:pt modelId="{168FC9B6-0539-4828-9A0A-450BCC0A0327}" type="pres">
      <dgm:prSet presAssocID="{9BFC4734-2BCF-4508-AF1C-1916AC71DC3E}" presName="text_2" presStyleLbl="node1" presStyleIdx="1" presStyleCnt="4">
        <dgm:presLayoutVars>
          <dgm:bulletEnabled val="1"/>
        </dgm:presLayoutVars>
      </dgm:prSet>
      <dgm:spPr/>
    </dgm:pt>
    <dgm:pt modelId="{A0232A9E-A3B4-4349-9E80-D85601B96812}" type="pres">
      <dgm:prSet presAssocID="{9BFC4734-2BCF-4508-AF1C-1916AC71DC3E}" presName="accent_2" presStyleCnt="0"/>
      <dgm:spPr/>
    </dgm:pt>
    <dgm:pt modelId="{D1E6E117-9A61-44CB-8C46-EBAD31F1DF25}" type="pres">
      <dgm:prSet presAssocID="{9BFC4734-2BCF-4508-AF1C-1916AC71DC3E}" presName="accentRepeatNode" presStyleLbl="solidFgAcc1" presStyleIdx="1" presStyleCnt="4"/>
      <dgm:spPr/>
    </dgm:pt>
    <dgm:pt modelId="{41226498-9ACD-45FF-87A8-54CA35B5B6AF}" type="pres">
      <dgm:prSet presAssocID="{85532247-49CF-464E-A80E-606CAFCE115C}" presName="text_3" presStyleLbl="node1" presStyleIdx="2" presStyleCnt="4">
        <dgm:presLayoutVars>
          <dgm:bulletEnabled val="1"/>
        </dgm:presLayoutVars>
      </dgm:prSet>
      <dgm:spPr/>
    </dgm:pt>
    <dgm:pt modelId="{D5483129-53EA-484A-B7B5-50E1DA3A2345}" type="pres">
      <dgm:prSet presAssocID="{85532247-49CF-464E-A80E-606CAFCE115C}" presName="accent_3" presStyleCnt="0"/>
      <dgm:spPr/>
    </dgm:pt>
    <dgm:pt modelId="{9A31D363-27A8-4004-8F69-53E0076FB85C}" type="pres">
      <dgm:prSet presAssocID="{85532247-49CF-464E-A80E-606CAFCE115C}" presName="accentRepeatNode" presStyleLbl="solidFgAcc1" presStyleIdx="2" presStyleCnt="4"/>
      <dgm:spPr/>
    </dgm:pt>
    <dgm:pt modelId="{B0F177C1-233F-4BC1-93AA-65C305569BFD}" type="pres">
      <dgm:prSet presAssocID="{3E96C03C-9A1C-4991-85F0-458EA2B267AB}" presName="text_4" presStyleLbl="node1" presStyleIdx="3" presStyleCnt="4">
        <dgm:presLayoutVars>
          <dgm:bulletEnabled val="1"/>
        </dgm:presLayoutVars>
      </dgm:prSet>
      <dgm:spPr/>
    </dgm:pt>
    <dgm:pt modelId="{2B3FDB49-A21D-44D5-9FC4-6F41EFAE9A6E}" type="pres">
      <dgm:prSet presAssocID="{3E96C03C-9A1C-4991-85F0-458EA2B267AB}" presName="accent_4" presStyleCnt="0"/>
      <dgm:spPr/>
    </dgm:pt>
    <dgm:pt modelId="{68B7FCA8-2566-4E21-A898-35BB9E1EF5DE}" type="pres">
      <dgm:prSet presAssocID="{3E96C03C-9A1C-4991-85F0-458EA2B267AB}" presName="accentRepeatNode" presStyleLbl="solidFgAcc1" presStyleIdx="3" presStyleCnt="4"/>
      <dgm:spPr/>
    </dgm:pt>
  </dgm:ptLst>
  <dgm:cxnLst>
    <dgm:cxn modelId="{98B43418-62D4-46B5-90AA-A4ABD406FB54}" type="presOf" srcId="{85532247-49CF-464E-A80E-606CAFCE115C}" destId="{41226498-9ACD-45FF-87A8-54CA35B5B6AF}" srcOrd="0" destOrd="0" presId="urn:microsoft.com/office/officeart/2008/layout/VerticalCurvedList"/>
    <dgm:cxn modelId="{A95E6424-0BE0-4AA9-AD20-18FFABB7E365}" srcId="{293C7732-6113-4B3C-9268-120F354C87E9}" destId="{9BFC4734-2BCF-4508-AF1C-1916AC71DC3E}" srcOrd="1" destOrd="0" parTransId="{E687A6CE-D449-4405-B8BF-C0DCE33FA6E1}" sibTransId="{CDD3CC8A-EF01-4F2B-8569-886B0C3F02AC}"/>
    <dgm:cxn modelId="{CA17AE62-6264-420E-8B85-7094F39A3903}" srcId="{293C7732-6113-4B3C-9268-120F354C87E9}" destId="{8A1CA9E4-B68D-4EB4-BEAB-438114CB84C6}" srcOrd="0" destOrd="0" parTransId="{6A72AB8D-A0AA-4399-BB37-F9C8F1F067A9}" sibTransId="{ED0E7758-0B4C-4A3B-B411-0CEA7AA24404}"/>
    <dgm:cxn modelId="{5D3C1A45-6C1F-414C-8DD0-FA341BD901A2}" type="presOf" srcId="{3E96C03C-9A1C-4991-85F0-458EA2B267AB}" destId="{B0F177C1-233F-4BC1-93AA-65C305569BFD}" srcOrd="0" destOrd="0" presId="urn:microsoft.com/office/officeart/2008/layout/VerticalCurvedList"/>
    <dgm:cxn modelId="{8F72E594-793C-4B33-97A2-F78B060DFD04}" type="presOf" srcId="{293C7732-6113-4B3C-9268-120F354C87E9}" destId="{276A7E0B-5412-41FE-B6E6-163C53EFFC23}" srcOrd="0" destOrd="0" presId="urn:microsoft.com/office/officeart/2008/layout/VerticalCurvedList"/>
    <dgm:cxn modelId="{6DE3D7AD-EBDA-47F4-97E7-7C3FB65713EA}" type="presOf" srcId="{ED0E7758-0B4C-4A3B-B411-0CEA7AA24404}" destId="{410A1156-FE2D-484D-853B-B6504B9D3D14}" srcOrd="0" destOrd="0" presId="urn:microsoft.com/office/officeart/2008/layout/VerticalCurvedList"/>
    <dgm:cxn modelId="{6AD72EB0-987A-4B10-AFF5-10CBD5F55974}" srcId="{293C7732-6113-4B3C-9268-120F354C87E9}" destId="{3E96C03C-9A1C-4991-85F0-458EA2B267AB}" srcOrd="3" destOrd="0" parTransId="{FCD151AC-8C9F-4162-B03F-73244E260BA0}" sibTransId="{E4BA4C95-B9B5-46E5-BF66-F9B02882BC61}"/>
    <dgm:cxn modelId="{32183ABC-0F2F-48AA-AD2D-D4B3B5F9615D}" type="presOf" srcId="{9BFC4734-2BCF-4508-AF1C-1916AC71DC3E}" destId="{168FC9B6-0539-4828-9A0A-450BCC0A0327}" srcOrd="0" destOrd="0" presId="urn:microsoft.com/office/officeart/2008/layout/VerticalCurvedList"/>
    <dgm:cxn modelId="{DBC6D1EC-88F1-49CD-AFE1-C1963B9BC294}" type="presOf" srcId="{8A1CA9E4-B68D-4EB4-BEAB-438114CB84C6}" destId="{93E87D1C-9761-43AC-B05D-6159805AF1A8}" srcOrd="0" destOrd="0" presId="urn:microsoft.com/office/officeart/2008/layout/VerticalCurvedList"/>
    <dgm:cxn modelId="{EC7CF1EF-BC1A-4403-ACC0-DBA2E7C005EF}" srcId="{293C7732-6113-4B3C-9268-120F354C87E9}" destId="{85532247-49CF-464E-A80E-606CAFCE115C}" srcOrd="2" destOrd="0" parTransId="{0C38CF2A-AA60-4D24-AEF9-2B45CC15D2BB}" sibTransId="{8945622B-DAE5-4C4C-8AF2-9498E13E072C}"/>
    <dgm:cxn modelId="{C479AB38-CF32-439B-9075-855046BF1E5E}" type="presParOf" srcId="{276A7E0B-5412-41FE-B6E6-163C53EFFC23}" destId="{2674DF2A-81E6-4EF0-90C0-9F6527368914}" srcOrd="0" destOrd="0" presId="urn:microsoft.com/office/officeart/2008/layout/VerticalCurvedList"/>
    <dgm:cxn modelId="{BDA899D8-4A55-482B-98D4-2B9C9AA1A4A6}" type="presParOf" srcId="{2674DF2A-81E6-4EF0-90C0-9F6527368914}" destId="{98620ABB-5271-4E4F-B021-BFFFE1B82BC5}" srcOrd="0" destOrd="0" presId="urn:microsoft.com/office/officeart/2008/layout/VerticalCurvedList"/>
    <dgm:cxn modelId="{9015AAC7-25E7-4C8D-813A-5E143F13A81D}" type="presParOf" srcId="{98620ABB-5271-4E4F-B021-BFFFE1B82BC5}" destId="{8180A09F-C355-4B27-949F-4876F9F4C885}" srcOrd="0" destOrd="0" presId="urn:microsoft.com/office/officeart/2008/layout/VerticalCurvedList"/>
    <dgm:cxn modelId="{C22A7447-EAC9-4BDE-A62E-8DF01A892EA0}" type="presParOf" srcId="{98620ABB-5271-4E4F-B021-BFFFE1B82BC5}" destId="{410A1156-FE2D-484D-853B-B6504B9D3D14}" srcOrd="1" destOrd="0" presId="urn:microsoft.com/office/officeart/2008/layout/VerticalCurvedList"/>
    <dgm:cxn modelId="{0F68B4C7-F15F-41CC-9375-BCBE62D74B81}" type="presParOf" srcId="{98620ABB-5271-4E4F-B021-BFFFE1B82BC5}" destId="{28960D7C-7998-4326-A616-A90F69F074B9}" srcOrd="2" destOrd="0" presId="urn:microsoft.com/office/officeart/2008/layout/VerticalCurvedList"/>
    <dgm:cxn modelId="{AA94C401-6EF4-4045-AA7F-FE22DA50589D}" type="presParOf" srcId="{98620ABB-5271-4E4F-B021-BFFFE1B82BC5}" destId="{B5AB2EDB-BBED-4E7F-98B1-155C24958ADD}" srcOrd="3" destOrd="0" presId="urn:microsoft.com/office/officeart/2008/layout/VerticalCurvedList"/>
    <dgm:cxn modelId="{8C6911D2-FB06-4DF2-92C7-96F6BCCF297F}" type="presParOf" srcId="{2674DF2A-81E6-4EF0-90C0-9F6527368914}" destId="{93E87D1C-9761-43AC-B05D-6159805AF1A8}" srcOrd="1" destOrd="0" presId="urn:microsoft.com/office/officeart/2008/layout/VerticalCurvedList"/>
    <dgm:cxn modelId="{F0278FF4-1851-4A4E-95D1-ABFC4FE5716F}" type="presParOf" srcId="{2674DF2A-81E6-4EF0-90C0-9F6527368914}" destId="{5BBE8C5D-96FA-4AB6-9ED4-8B130E83467D}" srcOrd="2" destOrd="0" presId="urn:microsoft.com/office/officeart/2008/layout/VerticalCurvedList"/>
    <dgm:cxn modelId="{D2873DEC-8F6F-4A0B-801A-CDCEAE9B6FDC}" type="presParOf" srcId="{5BBE8C5D-96FA-4AB6-9ED4-8B130E83467D}" destId="{A3A03FC0-E793-48B8-9F33-00CF44581E05}" srcOrd="0" destOrd="0" presId="urn:microsoft.com/office/officeart/2008/layout/VerticalCurvedList"/>
    <dgm:cxn modelId="{3FAE870A-84AD-4C7D-9011-823F4BF06469}" type="presParOf" srcId="{2674DF2A-81E6-4EF0-90C0-9F6527368914}" destId="{168FC9B6-0539-4828-9A0A-450BCC0A0327}" srcOrd="3" destOrd="0" presId="urn:microsoft.com/office/officeart/2008/layout/VerticalCurvedList"/>
    <dgm:cxn modelId="{795BEEF5-412E-4F20-8C22-7F89750FAA66}" type="presParOf" srcId="{2674DF2A-81E6-4EF0-90C0-9F6527368914}" destId="{A0232A9E-A3B4-4349-9E80-D85601B96812}" srcOrd="4" destOrd="0" presId="urn:microsoft.com/office/officeart/2008/layout/VerticalCurvedList"/>
    <dgm:cxn modelId="{DFC9F0C3-554E-4068-99D0-FA7F8AC775FA}" type="presParOf" srcId="{A0232A9E-A3B4-4349-9E80-D85601B96812}" destId="{D1E6E117-9A61-44CB-8C46-EBAD31F1DF25}" srcOrd="0" destOrd="0" presId="urn:microsoft.com/office/officeart/2008/layout/VerticalCurvedList"/>
    <dgm:cxn modelId="{D05F67CF-517F-4C1E-B839-470381F2CA02}" type="presParOf" srcId="{2674DF2A-81E6-4EF0-90C0-9F6527368914}" destId="{41226498-9ACD-45FF-87A8-54CA35B5B6AF}" srcOrd="5" destOrd="0" presId="urn:microsoft.com/office/officeart/2008/layout/VerticalCurvedList"/>
    <dgm:cxn modelId="{680924C3-F7EF-40C6-8EEF-79F73D9712E8}" type="presParOf" srcId="{2674DF2A-81E6-4EF0-90C0-9F6527368914}" destId="{D5483129-53EA-484A-B7B5-50E1DA3A2345}" srcOrd="6" destOrd="0" presId="urn:microsoft.com/office/officeart/2008/layout/VerticalCurvedList"/>
    <dgm:cxn modelId="{8480BDA3-A563-405F-A592-F0A050612043}" type="presParOf" srcId="{D5483129-53EA-484A-B7B5-50E1DA3A2345}" destId="{9A31D363-27A8-4004-8F69-53E0076FB85C}" srcOrd="0" destOrd="0" presId="urn:microsoft.com/office/officeart/2008/layout/VerticalCurvedList"/>
    <dgm:cxn modelId="{98A7F267-A307-4EBB-A42C-D1E3307A23D1}" type="presParOf" srcId="{2674DF2A-81E6-4EF0-90C0-9F6527368914}" destId="{B0F177C1-233F-4BC1-93AA-65C305569BFD}" srcOrd="7" destOrd="0" presId="urn:microsoft.com/office/officeart/2008/layout/VerticalCurvedList"/>
    <dgm:cxn modelId="{DF245A1B-8527-4317-B386-57598345095B}" type="presParOf" srcId="{2674DF2A-81E6-4EF0-90C0-9F6527368914}" destId="{2B3FDB49-A21D-44D5-9FC4-6F41EFAE9A6E}" srcOrd="8" destOrd="0" presId="urn:microsoft.com/office/officeart/2008/layout/VerticalCurvedList"/>
    <dgm:cxn modelId="{B7994CA0-25DD-4196-A741-806797D47789}" type="presParOf" srcId="{2B3FDB49-A21D-44D5-9FC4-6F41EFAE9A6E}" destId="{68B7FCA8-2566-4E21-A898-35BB9E1EF5DE}" srcOrd="0" destOrd="0" presId="urn:microsoft.com/office/officeart/2008/layout/VerticalCurvedLis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46318F-3465-4DD2-8B40-AFAD6A363509}">
      <dsp:nvSpPr>
        <dsp:cNvPr id="0" name=""/>
        <dsp:cNvSpPr/>
      </dsp:nvSpPr>
      <dsp:spPr>
        <a:xfrm>
          <a:off x="185906" y="0"/>
          <a:ext cx="2843783" cy="2132837"/>
        </a:xfrm>
        <a:prstGeom prst="upArrow">
          <a:avLst/>
        </a:prstGeom>
        <a:solidFill>
          <a:schemeClr val="accent1"/>
        </a:solidFill>
        <a:ln w="12700" cap="flat" cmpd="sng" algn="ctr">
          <a:noFill/>
          <a:prstDash val="solid"/>
        </a:ln>
        <a:effectLst/>
      </dsp:spPr>
      <dsp:style>
        <a:lnRef idx="2">
          <a:schemeClr val="accent1">
            <a:shade val="50000"/>
          </a:schemeClr>
        </a:lnRef>
        <a:fillRef idx="1">
          <a:schemeClr val="accent1"/>
        </a:fillRef>
        <a:effectRef idx="0">
          <a:schemeClr val="accent1"/>
        </a:effectRef>
        <a:fontRef idx="minor">
          <a:schemeClr val="lt1"/>
        </a:fontRef>
      </dsp:style>
    </dsp:sp>
    <dsp:sp modelId="{496F663E-4B99-4631-8CE1-5B17B787A973}">
      <dsp:nvSpPr>
        <dsp:cNvPr id="0" name=""/>
        <dsp:cNvSpPr/>
      </dsp:nvSpPr>
      <dsp:spPr>
        <a:xfrm>
          <a:off x="3115003" y="0"/>
          <a:ext cx="5286967" cy="21328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0" rIns="199136" bIns="199136" numCol="1" spcCol="1270" anchor="ctr" anchorCtr="0">
          <a:noAutofit/>
        </a:bodyPr>
        <a:lstStyle/>
        <a:p>
          <a:pPr marL="0" lvl="0" indent="0" algn="l" defTabSz="1733550">
            <a:lnSpc>
              <a:spcPct val="90000"/>
            </a:lnSpc>
            <a:spcBef>
              <a:spcPct val="0"/>
            </a:spcBef>
            <a:spcAft>
              <a:spcPct val="35000"/>
            </a:spcAft>
            <a:buNone/>
          </a:pPr>
          <a:endParaRPr lang="en-US" sz="3900" kern="1200" dirty="0"/>
        </a:p>
        <a:p>
          <a:pPr marL="285750" lvl="1" indent="-285750" algn="l" defTabSz="1244600">
            <a:lnSpc>
              <a:spcPct val="90000"/>
            </a:lnSpc>
            <a:spcBef>
              <a:spcPct val="0"/>
            </a:spcBef>
            <a:spcAft>
              <a:spcPct val="15000"/>
            </a:spcAft>
            <a:buChar char="•"/>
          </a:pPr>
          <a:r>
            <a:rPr lang="en-US" sz="2800" kern="1200" dirty="0" err="1"/>
            <a:t>Productivité</a:t>
          </a:r>
          <a:endParaRPr lang="en-US" sz="2800" kern="1200" dirty="0"/>
        </a:p>
        <a:p>
          <a:pPr marL="285750" lvl="1" indent="-285750" algn="l" defTabSz="1244600">
            <a:lnSpc>
              <a:spcPct val="90000"/>
            </a:lnSpc>
            <a:spcBef>
              <a:spcPct val="0"/>
            </a:spcBef>
            <a:spcAft>
              <a:spcPct val="15000"/>
            </a:spcAft>
            <a:buChar char="•"/>
          </a:pPr>
          <a:r>
            <a:rPr lang="en-US" sz="2800" kern="1200" dirty="0"/>
            <a:t>Engagement</a:t>
          </a:r>
        </a:p>
      </dsp:txBody>
      <dsp:txXfrm>
        <a:off x="3115003" y="0"/>
        <a:ext cx="5286967" cy="2132837"/>
      </dsp:txXfrm>
    </dsp:sp>
    <dsp:sp modelId="{D0F46EF5-11D2-4788-B780-1A09DD404E28}">
      <dsp:nvSpPr>
        <dsp:cNvPr id="0" name=""/>
        <dsp:cNvSpPr/>
      </dsp:nvSpPr>
      <dsp:spPr>
        <a:xfrm>
          <a:off x="1039041" y="2310574"/>
          <a:ext cx="2843783" cy="2132837"/>
        </a:xfrm>
        <a:prstGeom prst="downArrow">
          <a:avLst/>
        </a:prstGeom>
        <a:solidFill>
          <a:schemeClr val="accent1"/>
        </a:solidFill>
        <a:ln w="12700" cap="flat" cmpd="sng" algn="ctr">
          <a:noFill/>
          <a:prstDash val="solid"/>
        </a:ln>
        <a:effectLst/>
      </dsp:spPr>
      <dsp:style>
        <a:lnRef idx="2">
          <a:schemeClr val="accent1">
            <a:shade val="50000"/>
          </a:schemeClr>
        </a:lnRef>
        <a:fillRef idx="1">
          <a:schemeClr val="accent1"/>
        </a:fillRef>
        <a:effectRef idx="0">
          <a:schemeClr val="accent1"/>
        </a:effectRef>
        <a:fontRef idx="minor">
          <a:schemeClr val="lt1"/>
        </a:fontRef>
      </dsp:style>
    </dsp:sp>
    <dsp:sp modelId="{9E994725-783A-4B7F-BAE7-302B13055A10}">
      <dsp:nvSpPr>
        <dsp:cNvPr id="0" name=""/>
        <dsp:cNvSpPr/>
      </dsp:nvSpPr>
      <dsp:spPr>
        <a:xfrm>
          <a:off x="3973161" y="2056574"/>
          <a:ext cx="5286967" cy="21328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6032" tIns="0" rIns="256032" bIns="256032" numCol="1" spcCol="1270" anchor="ctr" anchorCtr="0">
          <a:noAutofit/>
        </a:bodyPr>
        <a:lstStyle/>
        <a:p>
          <a:pPr marL="0" lvl="0" indent="0" algn="l" defTabSz="1600200">
            <a:lnSpc>
              <a:spcPct val="90000"/>
            </a:lnSpc>
            <a:spcBef>
              <a:spcPct val="0"/>
            </a:spcBef>
            <a:spcAft>
              <a:spcPct val="35000"/>
            </a:spcAft>
            <a:buNone/>
          </a:pPr>
          <a:endParaRPr lang="en-US" sz="3600" kern="1200" dirty="0"/>
        </a:p>
        <a:p>
          <a:pPr marL="285750" lvl="1" indent="-285750" algn="l" defTabSz="1244600">
            <a:lnSpc>
              <a:spcPct val="90000"/>
            </a:lnSpc>
            <a:spcBef>
              <a:spcPct val="0"/>
            </a:spcBef>
            <a:spcAft>
              <a:spcPct val="15000"/>
            </a:spcAft>
            <a:buChar char="•"/>
          </a:pPr>
          <a:endParaRPr lang="en-US" sz="2800" kern="1200" dirty="0"/>
        </a:p>
        <a:p>
          <a:pPr marL="285750" lvl="1" indent="-285750" algn="l" defTabSz="1244600">
            <a:lnSpc>
              <a:spcPct val="90000"/>
            </a:lnSpc>
            <a:spcBef>
              <a:spcPct val="0"/>
            </a:spcBef>
            <a:spcAft>
              <a:spcPct val="15000"/>
            </a:spcAft>
            <a:buChar char="•"/>
          </a:pPr>
          <a:r>
            <a:rPr lang="en-US" sz="2800" kern="1200" dirty="0" err="1"/>
            <a:t>Roulement</a:t>
          </a:r>
          <a:r>
            <a:rPr lang="en-US" sz="2800" kern="1200" dirty="0"/>
            <a:t> du personnel</a:t>
          </a:r>
        </a:p>
        <a:p>
          <a:pPr marL="285750" lvl="1" indent="-285750" algn="l" defTabSz="1244600">
            <a:lnSpc>
              <a:spcPct val="90000"/>
            </a:lnSpc>
            <a:spcBef>
              <a:spcPct val="0"/>
            </a:spcBef>
            <a:spcAft>
              <a:spcPct val="15000"/>
            </a:spcAft>
            <a:buChar char="•"/>
          </a:pPr>
          <a:r>
            <a:rPr lang="en-US" sz="2800" kern="1200" dirty="0" err="1"/>
            <a:t>Absentéisme</a:t>
          </a:r>
          <a:r>
            <a:rPr lang="en-US" sz="2800" kern="1200" dirty="0"/>
            <a:t>/</a:t>
          </a:r>
          <a:r>
            <a:rPr lang="en-US" sz="2800" kern="1200" dirty="0" err="1"/>
            <a:t>Invalidité</a:t>
          </a:r>
          <a:endParaRPr lang="en-US" sz="2800" kern="1200" dirty="0"/>
        </a:p>
        <a:p>
          <a:pPr marL="285750" lvl="1" indent="-285750" algn="l" defTabSz="1244600">
            <a:lnSpc>
              <a:spcPct val="90000"/>
            </a:lnSpc>
            <a:spcBef>
              <a:spcPct val="0"/>
            </a:spcBef>
            <a:spcAft>
              <a:spcPct val="15000"/>
            </a:spcAft>
            <a:buChar char="•"/>
          </a:pPr>
          <a:r>
            <a:rPr lang="en-US" sz="2800" kern="1200" dirty="0" err="1"/>
            <a:t>Blessures</a:t>
          </a:r>
          <a:endParaRPr lang="en-US" sz="2800" kern="1200" dirty="0"/>
        </a:p>
        <a:p>
          <a:pPr marL="285750" lvl="1" indent="-285750" algn="l" defTabSz="1244600">
            <a:lnSpc>
              <a:spcPct val="90000"/>
            </a:lnSpc>
            <a:spcBef>
              <a:spcPct val="0"/>
            </a:spcBef>
            <a:spcAft>
              <a:spcPct val="15000"/>
            </a:spcAft>
            <a:buChar char="•"/>
          </a:pPr>
          <a:r>
            <a:rPr lang="en-US" sz="2800" kern="1200" dirty="0"/>
            <a:t>Griefs</a:t>
          </a:r>
        </a:p>
        <a:p>
          <a:pPr marL="285750" lvl="1" indent="-285750" algn="l" defTabSz="1244600">
            <a:lnSpc>
              <a:spcPct val="90000"/>
            </a:lnSpc>
            <a:spcBef>
              <a:spcPct val="0"/>
            </a:spcBef>
            <a:spcAft>
              <a:spcPct val="15000"/>
            </a:spcAft>
            <a:buChar char="•"/>
          </a:pPr>
          <a:endParaRPr lang="en-US" sz="2800" kern="1200" dirty="0"/>
        </a:p>
      </dsp:txBody>
      <dsp:txXfrm>
        <a:off x="3973161" y="2056574"/>
        <a:ext cx="5286967" cy="213283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4B0675-6A9C-49DA-9DD1-F93F723CDFE2}">
      <dsp:nvSpPr>
        <dsp:cNvPr id="0" name=""/>
        <dsp:cNvSpPr/>
      </dsp:nvSpPr>
      <dsp:spPr>
        <a:xfrm>
          <a:off x="-4545736" y="-697019"/>
          <a:ext cx="5415083" cy="5415083"/>
        </a:xfrm>
        <a:prstGeom prst="blockArc">
          <a:avLst>
            <a:gd name="adj1" fmla="val 18900000"/>
            <a:gd name="adj2" fmla="val 2700000"/>
            <a:gd name="adj3" fmla="val 399"/>
          </a:avLst>
        </a:prstGeom>
        <a:noFill/>
        <a:ln w="127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C75A65E-7A55-46EE-AFC8-B924035BF41A}">
      <dsp:nvSpPr>
        <dsp:cNvPr id="0" name=""/>
        <dsp:cNvSpPr/>
      </dsp:nvSpPr>
      <dsp:spPr>
        <a:xfrm>
          <a:off x="380568" y="251234"/>
          <a:ext cx="6508111" cy="502791"/>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99091" tIns="50800" rIns="50800" bIns="50800" numCol="1" spcCol="1270" anchor="ctr" anchorCtr="0">
          <a:noAutofit/>
        </a:bodyPr>
        <a:lstStyle/>
        <a:p>
          <a:pPr marL="0" lvl="0" indent="0" algn="l" defTabSz="889000">
            <a:lnSpc>
              <a:spcPct val="90000"/>
            </a:lnSpc>
            <a:spcBef>
              <a:spcPct val="0"/>
            </a:spcBef>
            <a:spcAft>
              <a:spcPct val="35000"/>
            </a:spcAft>
            <a:buNone/>
          </a:pPr>
          <a:r>
            <a:rPr lang="en-US" sz="2000" b="1" kern="1200" dirty="0" err="1">
              <a:solidFill>
                <a:schemeClr val="tx1"/>
              </a:solidFill>
            </a:rPr>
            <a:t>S’assurer</a:t>
          </a:r>
          <a:r>
            <a:rPr lang="en-US" sz="2000" b="1" kern="1200" dirty="0">
              <a:solidFill>
                <a:schemeClr val="tx1"/>
              </a:solidFill>
            </a:rPr>
            <a:t> que </a:t>
          </a:r>
          <a:r>
            <a:rPr lang="en-US" sz="2000" b="1" kern="1200" dirty="0" err="1">
              <a:solidFill>
                <a:schemeClr val="tx1"/>
              </a:solidFill>
            </a:rPr>
            <a:t>personne</a:t>
          </a:r>
          <a:r>
            <a:rPr lang="en-US" sz="2000" b="1" kern="1200" dirty="0">
              <a:solidFill>
                <a:schemeClr val="tx1"/>
              </a:solidFill>
            </a:rPr>
            <a:t> </a:t>
          </a:r>
          <a:r>
            <a:rPr lang="en-US" sz="2000" b="1" kern="1200" dirty="0" err="1">
              <a:solidFill>
                <a:schemeClr val="tx1"/>
              </a:solidFill>
            </a:rPr>
            <a:t>n’est</a:t>
          </a:r>
          <a:r>
            <a:rPr lang="en-US" sz="2000" b="1" kern="1200" dirty="0">
              <a:solidFill>
                <a:schemeClr val="tx1"/>
              </a:solidFill>
            </a:rPr>
            <a:t> triste	</a:t>
          </a:r>
        </a:p>
      </dsp:txBody>
      <dsp:txXfrm>
        <a:off x="380568" y="251234"/>
        <a:ext cx="6508111" cy="502791"/>
      </dsp:txXfrm>
    </dsp:sp>
    <dsp:sp modelId="{B90F0F06-F43F-4D82-A6B2-8B211C4CC36F}">
      <dsp:nvSpPr>
        <dsp:cNvPr id="0" name=""/>
        <dsp:cNvSpPr/>
      </dsp:nvSpPr>
      <dsp:spPr>
        <a:xfrm>
          <a:off x="66324" y="188385"/>
          <a:ext cx="628489" cy="628489"/>
        </a:xfrm>
        <a:prstGeom prst="ellipse">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50794B2-FA5B-47F1-AB8B-9E762BA5F571}">
      <dsp:nvSpPr>
        <dsp:cNvPr id="0" name=""/>
        <dsp:cNvSpPr/>
      </dsp:nvSpPr>
      <dsp:spPr>
        <a:xfrm>
          <a:off x="740854" y="1005180"/>
          <a:ext cx="6147825" cy="502791"/>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99091" tIns="45720" rIns="45720" bIns="45720" numCol="1" spcCol="1270" anchor="ctr" anchorCtr="0">
          <a:noAutofit/>
        </a:bodyPr>
        <a:lstStyle/>
        <a:p>
          <a:pPr marL="0" lvl="0" indent="0" algn="l" defTabSz="800100">
            <a:lnSpc>
              <a:spcPct val="90000"/>
            </a:lnSpc>
            <a:spcBef>
              <a:spcPct val="0"/>
            </a:spcBef>
            <a:spcAft>
              <a:spcPct val="35000"/>
            </a:spcAft>
            <a:buNone/>
          </a:pPr>
          <a:r>
            <a:rPr lang="en-US" sz="1800" b="1" kern="1200" dirty="0">
              <a:solidFill>
                <a:schemeClr val="tx1"/>
              </a:solidFill>
            </a:rPr>
            <a:t>R</a:t>
          </a:r>
          <a:r>
            <a:rPr lang="fr-CA" sz="1800" b="1" kern="1200" dirty="0" err="1">
              <a:solidFill>
                <a:schemeClr val="tx1"/>
              </a:solidFill>
            </a:rPr>
            <a:t>éduire</a:t>
          </a:r>
          <a:r>
            <a:rPr lang="fr-CA" sz="1800" b="1" kern="1200" dirty="0">
              <a:solidFill>
                <a:schemeClr val="tx1"/>
              </a:solidFill>
            </a:rPr>
            <a:t> au minimum les risques </a:t>
          </a:r>
          <a:r>
            <a:rPr lang="en-US" sz="1800" b="1" kern="1200" dirty="0">
              <a:solidFill>
                <a:schemeClr val="tx1"/>
              </a:solidFill>
            </a:rPr>
            <a:t>à la santé </a:t>
          </a:r>
          <a:r>
            <a:rPr lang="en-US" sz="1800" b="1" kern="1200" dirty="0" err="1">
              <a:solidFill>
                <a:schemeClr val="tx1"/>
              </a:solidFill>
            </a:rPr>
            <a:t>mentale</a:t>
          </a:r>
          <a:endParaRPr lang="en-US" sz="1800" b="1" kern="1200" dirty="0">
            <a:solidFill>
              <a:schemeClr val="tx1"/>
            </a:solidFill>
          </a:endParaRPr>
        </a:p>
      </dsp:txBody>
      <dsp:txXfrm>
        <a:off x="740854" y="1005180"/>
        <a:ext cx="6147825" cy="502791"/>
      </dsp:txXfrm>
    </dsp:sp>
    <dsp:sp modelId="{83B0AFA9-5DF2-4A1D-AF09-68BD0087D5A8}">
      <dsp:nvSpPr>
        <dsp:cNvPr id="0" name=""/>
        <dsp:cNvSpPr/>
      </dsp:nvSpPr>
      <dsp:spPr>
        <a:xfrm>
          <a:off x="426609" y="942331"/>
          <a:ext cx="628489" cy="628489"/>
        </a:xfrm>
        <a:prstGeom prst="ellipse">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ABB93D8-B666-4EC3-9C54-05A16AAD8E4B}">
      <dsp:nvSpPr>
        <dsp:cNvPr id="0" name=""/>
        <dsp:cNvSpPr/>
      </dsp:nvSpPr>
      <dsp:spPr>
        <a:xfrm>
          <a:off x="851433" y="1759126"/>
          <a:ext cx="6037246" cy="502791"/>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99091" tIns="50800" rIns="50800" bIns="50800" numCol="1" spcCol="1270" anchor="ctr" anchorCtr="0">
          <a:noAutofit/>
        </a:bodyPr>
        <a:lstStyle/>
        <a:p>
          <a:pPr marL="0" lvl="0" indent="0" algn="l" defTabSz="889000">
            <a:lnSpc>
              <a:spcPct val="90000"/>
            </a:lnSpc>
            <a:spcBef>
              <a:spcPct val="0"/>
            </a:spcBef>
            <a:spcAft>
              <a:spcPct val="35000"/>
            </a:spcAft>
            <a:buNone/>
          </a:pPr>
          <a:r>
            <a:rPr lang="en-US" sz="2000" b="1" kern="1200" dirty="0">
              <a:solidFill>
                <a:schemeClr val="tx1"/>
              </a:solidFill>
            </a:rPr>
            <a:t>La promotion du </a:t>
          </a:r>
          <a:r>
            <a:rPr lang="en-US" sz="2000" b="1" kern="1200" dirty="0" err="1">
              <a:solidFill>
                <a:schemeClr val="tx1"/>
              </a:solidFill>
            </a:rPr>
            <a:t>bien-être</a:t>
          </a:r>
          <a:r>
            <a:rPr lang="en-US" sz="2000" b="1" kern="1200" dirty="0">
              <a:solidFill>
                <a:schemeClr val="tx1"/>
              </a:solidFill>
            </a:rPr>
            <a:t> </a:t>
          </a:r>
          <a:r>
            <a:rPr lang="en-US" sz="2000" b="1" kern="1200" dirty="0" err="1">
              <a:solidFill>
                <a:schemeClr val="tx1"/>
              </a:solidFill>
            </a:rPr>
            <a:t>psychologique</a:t>
          </a:r>
          <a:endParaRPr lang="en-US" sz="2000" b="1" kern="1200" dirty="0">
            <a:solidFill>
              <a:schemeClr val="tx1"/>
            </a:solidFill>
          </a:endParaRPr>
        </a:p>
      </dsp:txBody>
      <dsp:txXfrm>
        <a:off x="851433" y="1759126"/>
        <a:ext cx="6037246" cy="502791"/>
      </dsp:txXfrm>
    </dsp:sp>
    <dsp:sp modelId="{65F7BA0F-A478-4F10-91CA-112ED6A4807E}">
      <dsp:nvSpPr>
        <dsp:cNvPr id="0" name=""/>
        <dsp:cNvSpPr/>
      </dsp:nvSpPr>
      <dsp:spPr>
        <a:xfrm>
          <a:off x="537188" y="1696277"/>
          <a:ext cx="628489" cy="628489"/>
        </a:xfrm>
        <a:prstGeom prst="ellipse">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7B1549E-3B20-4461-9EC3-BF829AAF15EE}">
      <dsp:nvSpPr>
        <dsp:cNvPr id="0" name=""/>
        <dsp:cNvSpPr/>
      </dsp:nvSpPr>
      <dsp:spPr>
        <a:xfrm>
          <a:off x="740854" y="2513072"/>
          <a:ext cx="6147825" cy="502791"/>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99091" tIns="50800" rIns="50800" bIns="50800" numCol="1" spcCol="1270" anchor="ctr" anchorCtr="0">
          <a:noAutofit/>
        </a:bodyPr>
        <a:lstStyle/>
        <a:p>
          <a:pPr marL="0" lvl="0" indent="0" algn="l" defTabSz="889000">
            <a:lnSpc>
              <a:spcPct val="90000"/>
            </a:lnSpc>
            <a:spcBef>
              <a:spcPct val="0"/>
            </a:spcBef>
            <a:spcAft>
              <a:spcPct val="35000"/>
            </a:spcAft>
            <a:buNone/>
          </a:pPr>
          <a:r>
            <a:rPr lang="en-US" sz="2000" b="1" kern="1200" dirty="0" err="1">
              <a:solidFill>
                <a:schemeClr val="tx1"/>
              </a:solidFill>
            </a:rPr>
            <a:t>Aucune</a:t>
          </a:r>
          <a:r>
            <a:rPr lang="en-US" sz="2000" b="1" kern="1200" dirty="0">
              <a:solidFill>
                <a:schemeClr val="tx1"/>
              </a:solidFill>
            </a:rPr>
            <a:t> des </a:t>
          </a:r>
          <a:r>
            <a:rPr lang="en-US" sz="2000" b="1" kern="1200" dirty="0" err="1">
              <a:solidFill>
                <a:schemeClr val="tx1"/>
              </a:solidFill>
            </a:rPr>
            <a:t>réponses</a:t>
          </a:r>
          <a:endParaRPr lang="en-US" sz="2000" b="1" kern="1200" dirty="0">
            <a:solidFill>
              <a:schemeClr val="tx1"/>
            </a:solidFill>
          </a:endParaRPr>
        </a:p>
      </dsp:txBody>
      <dsp:txXfrm>
        <a:off x="740854" y="2513072"/>
        <a:ext cx="6147825" cy="502791"/>
      </dsp:txXfrm>
    </dsp:sp>
    <dsp:sp modelId="{D48DAD59-19B1-4144-941A-87C4475AAE8A}">
      <dsp:nvSpPr>
        <dsp:cNvPr id="0" name=""/>
        <dsp:cNvSpPr/>
      </dsp:nvSpPr>
      <dsp:spPr>
        <a:xfrm>
          <a:off x="426609" y="2450223"/>
          <a:ext cx="628489" cy="628489"/>
        </a:xfrm>
        <a:prstGeom prst="ellipse">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EF7CDDF-4362-4D1B-9CCA-7867BA3233BA}">
      <dsp:nvSpPr>
        <dsp:cNvPr id="0" name=""/>
        <dsp:cNvSpPr/>
      </dsp:nvSpPr>
      <dsp:spPr>
        <a:xfrm>
          <a:off x="380568" y="3267017"/>
          <a:ext cx="6508111" cy="502791"/>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99091" tIns="60960" rIns="60960" bIns="60960" numCol="1" spcCol="1270" anchor="ctr" anchorCtr="0">
          <a:noAutofit/>
        </a:bodyPr>
        <a:lstStyle/>
        <a:p>
          <a:pPr marL="0" lvl="0" indent="0" algn="l" defTabSz="1066800">
            <a:lnSpc>
              <a:spcPct val="90000"/>
            </a:lnSpc>
            <a:spcBef>
              <a:spcPct val="0"/>
            </a:spcBef>
            <a:spcAft>
              <a:spcPct val="35000"/>
            </a:spcAft>
            <a:buNone/>
          </a:pPr>
          <a:r>
            <a:rPr lang="en-US" sz="2400" b="1" kern="1200" dirty="0">
              <a:solidFill>
                <a:schemeClr val="tx1"/>
              </a:solidFill>
            </a:rPr>
            <a:t>b et c</a:t>
          </a:r>
        </a:p>
      </dsp:txBody>
      <dsp:txXfrm>
        <a:off x="380568" y="3267017"/>
        <a:ext cx="6508111" cy="502791"/>
      </dsp:txXfrm>
    </dsp:sp>
    <dsp:sp modelId="{10EA28F5-B1EB-4BD5-BBF4-B44C298A93C1}">
      <dsp:nvSpPr>
        <dsp:cNvPr id="0" name=""/>
        <dsp:cNvSpPr/>
      </dsp:nvSpPr>
      <dsp:spPr>
        <a:xfrm>
          <a:off x="66324" y="3204168"/>
          <a:ext cx="628489" cy="628489"/>
        </a:xfrm>
        <a:prstGeom prst="ellipse">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4B0675-6A9C-49DA-9DD1-F93F723CDFE2}">
      <dsp:nvSpPr>
        <dsp:cNvPr id="0" name=""/>
        <dsp:cNvSpPr/>
      </dsp:nvSpPr>
      <dsp:spPr>
        <a:xfrm>
          <a:off x="-4545736" y="-697019"/>
          <a:ext cx="5415083" cy="5415083"/>
        </a:xfrm>
        <a:prstGeom prst="blockArc">
          <a:avLst>
            <a:gd name="adj1" fmla="val 18900000"/>
            <a:gd name="adj2" fmla="val 2700000"/>
            <a:gd name="adj3" fmla="val 399"/>
          </a:avLst>
        </a:prstGeom>
        <a:noFill/>
        <a:ln w="127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EE0D967-A376-4D50-98C5-8A2572D7649B}">
      <dsp:nvSpPr>
        <dsp:cNvPr id="0" name=""/>
        <dsp:cNvSpPr/>
      </dsp:nvSpPr>
      <dsp:spPr>
        <a:xfrm>
          <a:off x="380568" y="251234"/>
          <a:ext cx="6508111" cy="502791"/>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99091" tIns="50800" rIns="50800" bIns="50800" numCol="1" spcCol="1270" anchor="ctr" anchorCtr="0">
          <a:noAutofit/>
        </a:bodyPr>
        <a:lstStyle/>
        <a:p>
          <a:pPr marL="0" lvl="0" indent="0" algn="l" defTabSz="889000">
            <a:lnSpc>
              <a:spcPct val="90000"/>
            </a:lnSpc>
            <a:spcBef>
              <a:spcPct val="0"/>
            </a:spcBef>
            <a:spcAft>
              <a:spcPct val="35000"/>
            </a:spcAft>
            <a:buNone/>
          </a:pPr>
          <a:r>
            <a:rPr lang="en-US" sz="2000" b="1" kern="1200" dirty="0" err="1">
              <a:solidFill>
                <a:schemeClr val="tx1"/>
              </a:solidFill>
            </a:rPr>
            <a:t>S’assurer</a:t>
          </a:r>
          <a:r>
            <a:rPr lang="en-US" sz="2000" b="1" kern="1200" dirty="0">
              <a:solidFill>
                <a:schemeClr val="tx1"/>
              </a:solidFill>
            </a:rPr>
            <a:t> que </a:t>
          </a:r>
          <a:r>
            <a:rPr lang="en-US" sz="2000" b="1" kern="1200" dirty="0" err="1">
              <a:solidFill>
                <a:schemeClr val="tx1"/>
              </a:solidFill>
            </a:rPr>
            <a:t>personne</a:t>
          </a:r>
          <a:r>
            <a:rPr lang="en-US" sz="2000" b="1" kern="1200" dirty="0">
              <a:solidFill>
                <a:schemeClr val="tx1"/>
              </a:solidFill>
            </a:rPr>
            <a:t> </a:t>
          </a:r>
          <a:r>
            <a:rPr lang="en-US" sz="2000" b="1" kern="1200" dirty="0" err="1">
              <a:solidFill>
                <a:schemeClr val="tx1"/>
              </a:solidFill>
            </a:rPr>
            <a:t>n’est</a:t>
          </a:r>
          <a:r>
            <a:rPr lang="en-US" sz="2000" b="1" kern="1200" dirty="0">
              <a:solidFill>
                <a:schemeClr val="tx1"/>
              </a:solidFill>
            </a:rPr>
            <a:t> triste	</a:t>
          </a:r>
        </a:p>
      </dsp:txBody>
      <dsp:txXfrm>
        <a:off x="380568" y="251234"/>
        <a:ext cx="6508111" cy="502791"/>
      </dsp:txXfrm>
    </dsp:sp>
    <dsp:sp modelId="{D8E0888E-0FD0-4B62-ABDE-0FC49A674BC1}">
      <dsp:nvSpPr>
        <dsp:cNvPr id="0" name=""/>
        <dsp:cNvSpPr/>
      </dsp:nvSpPr>
      <dsp:spPr>
        <a:xfrm>
          <a:off x="66324" y="188385"/>
          <a:ext cx="628489" cy="628489"/>
        </a:xfrm>
        <a:prstGeom prst="ellipse">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DEACB9E-08B5-4346-BD80-42121FA39783}">
      <dsp:nvSpPr>
        <dsp:cNvPr id="0" name=""/>
        <dsp:cNvSpPr/>
      </dsp:nvSpPr>
      <dsp:spPr>
        <a:xfrm>
          <a:off x="740854" y="1005180"/>
          <a:ext cx="6147825" cy="502791"/>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99091" tIns="45720" rIns="45720" bIns="45720" numCol="1" spcCol="1270" anchor="ctr" anchorCtr="0">
          <a:noAutofit/>
        </a:bodyPr>
        <a:lstStyle/>
        <a:p>
          <a:pPr marL="0" lvl="0" indent="0" algn="l" defTabSz="800100">
            <a:lnSpc>
              <a:spcPct val="90000"/>
            </a:lnSpc>
            <a:spcBef>
              <a:spcPct val="0"/>
            </a:spcBef>
            <a:spcAft>
              <a:spcPct val="35000"/>
            </a:spcAft>
            <a:buNone/>
          </a:pPr>
          <a:r>
            <a:rPr lang="en-US" sz="1800" b="1" kern="1200" dirty="0" err="1">
              <a:solidFill>
                <a:schemeClr val="tx1"/>
              </a:solidFill>
            </a:rPr>
            <a:t>Réduire</a:t>
          </a:r>
          <a:r>
            <a:rPr lang="en-US" sz="1800" b="1" kern="1200" dirty="0">
              <a:solidFill>
                <a:schemeClr val="tx1"/>
              </a:solidFill>
            </a:rPr>
            <a:t> au minimum les </a:t>
          </a:r>
          <a:r>
            <a:rPr lang="en-US" sz="1800" b="1" kern="1200" dirty="0" err="1">
              <a:solidFill>
                <a:schemeClr val="tx1"/>
              </a:solidFill>
            </a:rPr>
            <a:t>risques</a:t>
          </a:r>
          <a:r>
            <a:rPr lang="en-US" sz="1800" b="1" kern="1200" dirty="0">
              <a:solidFill>
                <a:schemeClr val="tx1"/>
              </a:solidFill>
            </a:rPr>
            <a:t> à la santé </a:t>
          </a:r>
          <a:r>
            <a:rPr lang="en-US" sz="1800" b="1" kern="1200" dirty="0" err="1">
              <a:solidFill>
                <a:schemeClr val="tx1"/>
              </a:solidFill>
            </a:rPr>
            <a:t>mentale</a:t>
          </a:r>
          <a:endParaRPr lang="en-US" sz="1800" b="1" kern="1200" dirty="0">
            <a:solidFill>
              <a:schemeClr val="tx1"/>
            </a:solidFill>
          </a:endParaRPr>
        </a:p>
      </dsp:txBody>
      <dsp:txXfrm>
        <a:off x="740854" y="1005180"/>
        <a:ext cx="6147825" cy="502791"/>
      </dsp:txXfrm>
    </dsp:sp>
    <dsp:sp modelId="{83B0AFA9-5DF2-4A1D-AF09-68BD0087D5A8}">
      <dsp:nvSpPr>
        <dsp:cNvPr id="0" name=""/>
        <dsp:cNvSpPr/>
      </dsp:nvSpPr>
      <dsp:spPr>
        <a:xfrm>
          <a:off x="426609" y="942331"/>
          <a:ext cx="628489" cy="628489"/>
        </a:xfrm>
        <a:prstGeom prst="ellipse">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98DFEAB-F1F3-46A2-9EE4-E4F351D10ECC}">
      <dsp:nvSpPr>
        <dsp:cNvPr id="0" name=""/>
        <dsp:cNvSpPr/>
      </dsp:nvSpPr>
      <dsp:spPr>
        <a:xfrm>
          <a:off x="851433" y="1759126"/>
          <a:ext cx="6037246" cy="502791"/>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99091" tIns="50800" rIns="50800" bIns="50800" numCol="1" spcCol="1270" anchor="ctr" anchorCtr="0">
          <a:noAutofit/>
        </a:bodyPr>
        <a:lstStyle/>
        <a:p>
          <a:pPr marL="0" lvl="0" indent="0" algn="l" defTabSz="889000">
            <a:lnSpc>
              <a:spcPct val="90000"/>
            </a:lnSpc>
            <a:spcBef>
              <a:spcPct val="0"/>
            </a:spcBef>
            <a:spcAft>
              <a:spcPct val="35000"/>
            </a:spcAft>
            <a:buNone/>
          </a:pPr>
          <a:r>
            <a:rPr lang="en-US" sz="2000" b="1" kern="1200" dirty="0">
              <a:solidFill>
                <a:schemeClr val="tx1"/>
              </a:solidFill>
            </a:rPr>
            <a:t>La promotion du </a:t>
          </a:r>
          <a:r>
            <a:rPr lang="en-US" sz="2000" b="1" kern="1200" dirty="0" err="1">
              <a:solidFill>
                <a:schemeClr val="tx1"/>
              </a:solidFill>
            </a:rPr>
            <a:t>bien-être</a:t>
          </a:r>
          <a:r>
            <a:rPr lang="en-US" sz="2000" b="1" kern="1200" dirty="0">
              <a:solidFill>
                <a:schemeClr val="tx1"/>
              </a:solidFill>
            </a:rPr>
            <a:t> </a:t>
          </a:r>
          <a:r>
            <a:rPr lang="en-US" sz="2000" b="1" kern="1200" dirty="0" err="1">
              <a:solidFill>
                <a:schemeClr val="tx1"/>
              </a:solidFill>
            </a:rPr>
            <a:t>psychologique</a:t>
          </a:r>
          <a:endParaRPr lang="en-US" sz="2000" b="1" kern="1200" dirty="0">
            <a:solidFill>
              <a:schemeClr val="tx1"/>
            </a:solidFill>
          </a:endParaRPr>
        </a:p>
      </dsp:txBody>
      <dsp:txXfrm>
        <a:off x="851433" y="1759126"/>
        <a:ext cx="6037246" cy="502791"/>
      </dsp:txXfrm>
    </dsp:sp>
    <dsp:sp modelId="{65F7BA0F-A478-4F10-91CA-112ED6A4807E}">
      <dsp:nvSpPr>
        <dsp:cNvPr id="0" name=""/>
        <dsp:cNvSpPr/>
      </dsp:nvSpPr>
      <dsp:spPr>
        <a:xfrm>
          <a:off x="537188" y="1696277"/>
          <a:ext cx="628489" cy="628489"/>
        </a:xfrm>
        <a:prstGeom prst="ellipse">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80A1A95-79C9-4F4A-9D5D-8F014C61B00B}">
      <dsp:nvSpPr>
        <dsp:cNvPr id="0" name=""/>
        <dsp:cNvSpPr/>
      </dsp:nvSpPr>
      <dsp:spPr>
        <a:xfrm>
          <a:off x="740854" y="2513072"/>
          <a:ext cx="6147825" cy="502791"/>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99091" tIns="50800" rIns="50800" bIns="50800" numCol="1" spcCol="1270" anchor="ctr" anchorCtr="0">
          <a:noAutofit/>
        </a:bodyPr>
        <a:lstStyle/>
        <a:p>
          <a:pPr marL="0" lvl="0" indent="0" algn="l" defTabSz="889000">
            <a:lnSpc>
              <a:spcPct val="90000"/>
            </a:lnSpc>
            <a:spcBef>
              <a:spcPct val="0"/>
            </a:spcBef>
            <a:spcAft>
              <a:spcPct val="35000"/>
            </a:spcAft>
            <a:buNone/>
          </a:pPr>
          <a:r>
            <a:rPr lang="en-US" sz="2000" b="1" kern="1200" dirty="0" err="1">
              <a:solidFill>
                <a:schemeClr val="tx1"/>
              </a:solidFill>
            </a:rPr>
            <a:t>Aucune</a:t>
          </a:r>
          <a:r>
            <a:rPr lang="en-US" sz="2000" b="1" kern="1200" dirty="0">
              <a:solidFill>
                <a:schemeClr val="tx1"/>
              </a:solidFill>
            </a:rPr>
            <a:t> des </a:t>
          </a:r>
          <a:r>
            <a:rPr lang="en-US" sz="2000" b="1" kern="1200" dirty="0" err="1">
              <a:solidFill>
                <a:schemeClr val="tx1"/>
              </a:solidFill>
            </a:rPr>
            <a:t>réponses</a:t>
          </a:r>
          <a:endParaRPr lang="en-US" sz="2000" b="1" kern="1200" dirty="0">
            <a:solidFill>
              <a:schemeClr val="tx1"/>
            </a:solidFill>
          </a:endParaRPr>
        </a:p>
      </dsp:txBody>
      <dsp:txXfrm>
        <a:off x="740854" y="2513072"/>
        <a:ext cx="6147825" cy="502791"/>
      </dsp:txXfrm>
    </dsp:sp>
    <dsp:sp modelId="{D48DAD59-19B1-4144-941A-87C4475AAE8A}">
      <dsp:nvSpPr>
        <dsp:cNvPr id="0" name=""/>
        <dsp:cNvSpPr/>
      </dsp:nvSpPr>
      <dsp:spPr>
        <a:xfrm>
          <a:off x="426609" y="2450223"/>
          <a:ext cx="628489" cy="628489"/>
        </a:xfrm>
        <a:prstGeom prst="ellipse">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41E5D20-E448-4A9C-90AC-F6C71BFE6EAB}">
      <dsp:nvSpPr>
        <dsp:cNvPr id="0" name=""/>
        <dsp:cNvSpPr/>
      </dsp:nvSpPr>
      <dsp:spPr>
        <a:xfrm>
          <a:off x="380568" y="3267017"/>
          <a:ext cx="6508111" cy="502791"/>
        </a:xfrm>
        <a:prstGeom prst="rect">
          <a:avLst/>
        </a:prstGeom>
        <a:solidFill>
          <a:schemeClr val="tx1"/>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99091" tIns="60960" rIns="60960" bIns="60960" numCol="1" spcCol="1270" anchor="ctr" anchorCtr="0">
          <a:noAutofit/>
        </a:bodyPr>
        <a:lstStyle/>
        <a:p>
          <a:pPr marL="0" lvl="0" indent="0" algn="l" defTabSz="1066800">
            <a:lnSpc>
              <a:spcPct val="90000"/>
            </a:lnSpc>
            <a:spcBef>
              <a:spcPct val="0"/>
            </a:spcBef>
            <a:spcAft>
              <a:spcPct val="35000"/>
            </a:spcAft>
            <a:buNone/>
          </a:pPr>
          <a:r>
            <a:rPr lang="en-US" sz="2400" b="1" kern="1200" dirty="0">
              <a:solidFill>
                <a:schemeClr val="accent2"/>
              </a:solidFill>
            </a:rPr>
            <a:t>b et c</a:t>
          </a:r>
        </a:p>
      </dsp:txBody>
      <dsp:txXfrm>
        <a:off x="380568" y="3267017"/>
        <a:ext cx="6508111" cy="502791"/>
      </dsp:txXfrm>
    </dsp:sp>
    <dsp:sp modelId="{10EA28F5-B1EB-4BD5-BBF4-B44C298A93C1}">
      <dsp:nvSpPr>
        <dsp:cNvPr id="0" name=""/>
        <dsp:cNvSpPr/>
      </dsp:nvSpPr>
      <dsp:spPr>
        <a:xfrm>
          <a:off x="66324" y="3204168"/>
          <a:ext cx="628489" cy="628489"/>
        </a:xfrm>
        <a:prstGeom prst="ellipse">
          <a:avLst/>
        </a:prstGeom>
        <a:solidFill>
          <a:schemeClr val="accent2"/>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0A1156-FE2D-484D-853B-B6504B9D3D14}">
      <dsp:nvSpPr>
        <dsp:cNvPr id="0" name=""/>
        <dsp:cNvSpPr/>
      </dsp:nvSpPr>
      <dsp:spPr>
        <a:xfrm>
          <a:off x="-4549434" y="-697581"/>
          <a:ext cx="5419476" cy="5419476"/>
        </a:xfrm>
        <a:prstGeom prst="blockArc">
          <a:avLst>
            <a:gd name="adj1" fmla="val 18900000"/>
            <a:gd name="adj2" fmla="val 2700000"/>
            <a:gd name="adj3" fmla="val 399"/>
          </a:avLst>
        </a:prstGeom>
        <a:noFill/>
        <a:ln w="12700" cap="flat" cmpd="sng" algn="ctr">
          <a:solidFill>
            <a:schemeClr val="accent5">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3E87D1C-9761-43AC-B05D-6159805AF1A8}">
      <dsp:nvSpPr>
        <dsp:cNvPr id="0" name=""/>
        <dsp:cNvSpPr/>
      </dsp:nvSpPr>
      <dsp:spPr>
        <a:xfrm>
          <a:off x="455723" y="309389"/>
          <a:ext cx="10310117" cy="619100"/>
        </a:xfrm>
        <a:prstGeom prst="rect">
          <a:avLst/>
        </a:prstGeom>
        <a:solidFill>
          <a:schemeClr val="accent5">
            <a:hueOff val="0"/>
            <a:satOff val="0"/>
            <a:lumOff val="0"/>
            <a:alphaOff val="0"/>
          </a:schemeClr>
        </a:solidFill>
        <a:ln w="12700" cap="flat" cmpd="sng" algn="ctr">
          <a:solidFill>
            <a:schemeClr val="accent5"/>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1411" tIns="55880" rIns="55880" bIns="55880" numCol="1" spcCol="1270" anchor="ctr" anchorCtr="0">
          <a:noAutofit/>
        </a:bodyPr>
        <a:lstStyle/>
        <a:p>
          <a:pPr marL="0" lvl="0" indent="0" algn="l" defTabSz="977900">
            <a:lnSpc>
              <a:spcPct val="90000"/>
            </a:lnSpc>
            <a:spcBef>
              <a:spcPct val="0"/>
            </a:spcBef>
            <a:spcAft>
              <a:spcPct val="35000"/>
            </a:spcAft>
            <a:buFont typeface="+mj-lt"/>
            <a:buNone/>
          </a:pPr>
          <a:r>
            <a:rPr lang="en-CA" sz="2200" b="1" kern="1200" dirty="0">
              <a:solidFill>
                <a:schemeClr val="tx1"/>
              </a:solidFill>
            </a:rPr>
            <a:t>Une </a:t>
          </a:r>
          <a:r>
            <a:rPr lang="en-CA" sz="2200" b="1" kern="1200" dirty="0" err="1">
              <a:solidFill>
                <a:schemeClr val="tx1"/>
              </a:solidFill>
            </a:rPr>
            <a:t>mauvaise</a:t>
          </a:r>
          <a:r>
            <a:rPr lang="en-CA" sz="2200" b="1" kern="1200" dirty="0">
              <a:solidFill>
                <a:schemeClr val="tx1"/>
              </a:solidFill>
            </a:rPr>
            <a:t> santé </a:t>
          </a:r>
          <a:r>
            <a:rPr lang="en-CA" sz="2200" b="1" kern="1200" dirty="0" err="1">
              <a:solidFill>
                <a:schemeClr val="tx1"/>
              </a:solidFill>
            </a:rPr>
            <a:t>mentale</a:t>
          </a:r>
          <a:r>
            <a:rPr lang="en-CA" sz="2200" b="1" kern="1200" dirty="0">
              <a:solidFill>
                <a:schemeClr val="tx1"/>
              </a:solidFill>
            </a:rPr>
            <a:t> </a:t>
          </a:r>
          <a:r>
            <a:rPr lang="en-CA" sz="2200" b="1" kern="1200" dirty="0" err="1">
              <a:solidFill>
                <a:schemeClr val="tx1"/>
              </a:solidFill>
            </a:rPr>
            <a:t>n’affecte</a:t>
          </a:r>
          <a:r>
            <a:rPr lang="en-CA" sz="2200" b="1" kern="1200" dirty="0">
              <a:solidFill>
                <a:schemeClr val="tx1"/>
              </a:solidFill>
            </a:rPr>
            <a:t> pas la </a:t>
          </a:r>
          <a:r>
            <a:rPr lang="en-CA" sz="2200" b="1" kern="1200" dirty="0" err="1">
              <a:solidFill>
                <a:schemeClr val="tx1"/>
              </a:solidFill>
            </a:rPr>
            <a:t>productivité</a:t>
          </a:r>
          <a:r>
            <a:rPr lang="en-CA" sz="2200" b="1" kern="1200" dirty="0">
              <a:solidFill>
                <a:schemeClr val="tx1"/>
              </a:solidFill>
            </a:rPr>
            <a:t> au travail</a:t>
          </a:r>
          <a:endParaRPr lang="en-US" sz="2200" b="1" kern="1200" dirty="0">
            <a:solidFill>
              <a:schemeClr val="tx1"/>
            </a:solidFill>
          </a:endParaRPr>
        </a:p>
      </dsp:txBody>
      <dsp:txXfrm>
        <a:off x="455723" y="309389"/>
        <a:ext cx="10310117" cy="619100"/>
      </dsp:txXfrm>
    </dsp:sp>
    <dsp:sp modelId="{A3A03FC0-E793-48B8-9F33-00CF44581E05}">
      <dsp:nvSpPr>
        <dsp:cNvPr id="0" name=""/>
        <dsp:cNvSpPr/>
      </dsp:nvSpPr>
      <dsp:spPr>
        <a:xfrm>
          <a:off x="68785" y="232001"/>
          <a:ext cx="773875" cy="773875"/>
        </a:xfrm>
        <a:prstGeom prst="ellipse">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68FC9B6-0539-4828-9A0A-450BCC0A0327}">
      <dsp:nvSpPr>
        <dsp:cNvPr id="0" name=""/>
        <dsp:cNvSpPr/>
      </dsp:nvSpPr>
      <dsp:spPr>
        <a:xfrm>
          <a:off x="810667" y="1238200"/>
          <a:ext cx="9955172" cy="619100"/>
        </a:xfrm>
        <a:prstGeom prst="rect">
          <a:avLst/>
        </a:prstGeom>
        <a:solidFill>
          <a:schemeClr val="accent5">
            <a:hueOff val="0"/>
            <a:satOff val="0"/>
            <a:lumOff val="0"/>
            <a:alphaOff val="0"/>
          </a:schemeClr>
        </a:solidFill>
        <a:ln w="12700" cap="flat" cmpd="sng" algn="ctr">
          <a:solidFill>
            <a:schemeClr val="accent5"/>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1411" tIns="55880" rIns="55880" bIns="55880" numCol="1" spcCol="1270" anchor="ctr" anchorCtr="0">
          <a:noAutofit/>
        </a:bodyPr>
        <a:lstStyle/>
        <a:p>
          <a:pPr marL="0" lvl="0" indent="0" algn="l" defTabSz="977900">
            <a:lnSpc>
              <a:spcPct val="90000"/>
            </a:lnSpc>
            <a:spcBef>
              <a:spcPct val="0"/>
            </a:spcBef>
            <a:spcAft>
              <a:spcPct val="35000"/>
            </a:spcAft>
            <a:buFont typeface="+mj-lt"/>
            <a:buNone/>
          </a:pPr>
          <a:r>
            <a:rPr lang="fr-FR" sz="2200" b="1" kern="1200" dirty="0">
              <a:solidFill>
                <a:schemeClr val="tx1"/>
              </a:solidFill>
            </a:rPr>
            <a:t>Les taux de roulement du personnel diminuent quand la santé mentale en milieu de travail n’est pas bonne </a:t>
          </a:r>
          <a:endParaRPr lang="en-US" sz="2200" b="1" kern="1200" dirty="0">
            <a:solidFill>
              <a:schemeClr val="tx1"/>
            </a:solidFill>
          </a:endParaRPr>
        </a:p>
      </dsp:txBody>
      <dsp:txXfrm>
        <a:off x="810667" y="1238200"/>
        <a:ext cx="9955172" cy="619100"/>
      </dsp:txXfrm>
    </dsp:sp>
    <dsp:sp modelId="{D1E6E117-9A61-44CB-8C46-EBAD31F1DF25}">
      <dsp:nvSpPr>
        <dsp:cNvPr id="0" name=""/>
        <dsp:cNvSpPr/>
      </dsp:nvSpPr>
      <dsp:spPr>
        <a:xfrm>
          <a:off x="423729" y="1160813"/>
          <a:ext cx="773875" cy="773875"/>
        </a:xfrm>
        <a:prstGeom prst="ellipse">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1226498-9ACD-45FF-87A8-54CA35B5B6AF}">
      <dsp:nvSpPr>
        <dsp:cNvPr id="0" name=""/>
        <dsp:cNvSpPr/>
      </dsp:nvSpPr>
      <dsp:spPr>
        <a:xfrm>
          <a:off x="810667" y="2167012"/>
          <a:ext cx="9955172" cy="619100"/>
        </a:xfrm>
        <a:prstGeom prst="rect">
          <a:avLst/>
        </a:prstGeom>
        <a:solidFill>
          <a:schemeClr val="accent5">
            <a:hueOff val="0"/>
            <a:satOff val="0"/>
            <a:lumOff val="0"/>
            <a:alphaOff val="0"/>
          </a:schemeClr>
        </a:solidFill>
        <a:ln w="12700" cap="flat" cmpd="sng" algn="ctr">
          <a:solidFill>
            <a:schemeClr val="accent5"/>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1411" tIns="55880" rIns="55880" bIns="55880" numCol="1" spcCol="1270" anchor="ctr" anchorCtr="0">
          <a:noAutofit/>
        </a:bodyPr>
        <a:lstStyle/>
        <a:p>
          <a:pPr marL="0" lvl="0" indent="0" algn="l" defTabSz="977900">
            <a:lnSpc>
              <a:spcPct val="90000"/>
            </a:lnSpc>
            <a:spcBef>
              <a:spcPct val="0"/>
            </a:spcBef>
            <a:spcAft>
              <a:spcPct val="35000"/>
            </a:spcAft>
            <a:buFont typeface="+mj-lt"/>
            <a:buNone/>
          </a:pPr>
          <a:r>
            <a:rPr lang="fr-FR" sz="2200" b="1" kern="1200" dirty="0">
              <a:solidFill>
                <a:schemeClr val="tx1"/>
              </a:solidFill>
            </a:rPr>
            <a:t>Une mauvaise santé mentale en milieu de travail augmente le risque d’un accident au travail</a:t>
          </a:r>
          <a:endParaRPr lang="en-US" sz="2200" b="1" kern="1200" dirty="0">
            <a:solidFill>
              <a:schemeClr val="tx1"/>
            </a:solidFill>
          </a:endParaRPr>
        </a:p>
      </dsp:txBody>
      <dsp:txXfrm>
        <a:off x="810667" y="2167012"/>
        <a:ext cx="9955172" cy="619100"/>
      </dsp:txXfrm>
    </dsp:sp>
    <dsp:sp modelId="{9A31D363-27A8-4004-8F69-53E0076FB85C}">
      <dsp:nvSpPr>
        <dsp:cNvPr id="0" name=""/>
        <dsp:cNvSpPr/>
      </dsp:nvSpPr>
      <dsp:spPr>
        <a:xfrm>
          <a:off x="423729" y="2089624"/>
          <a:ext cx="773875" cy="773875"/>
        </a:xfrm>
        <a:prstGeom prst="ellipse">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0F177C1-233F-4BC1-93AA-65C305569BFD}">
      <dsp:nvSpPr>
        <dsp:cNvPr id="0" name=""/>
        <dsp:cNvSpPr/>
      </dsp:nvSpPr>
      <dsp:spPr>
        <a:xfrm>
          <a:off x="455723" y="3095823"/>
          <a:ext cx="10310117" cy="619100"/>
        </a:xfrm>
        <a:prstGeom prst="rect">
          <a:avLst/>
        </a:prstGeom>
        <a:solidFill>
          <a:schemeClr val="accent5">
            <a:hueOff val="0"/>
            <a:satOff val="0"/>
            <a:lumOff val="0"/>
            <a:alphaOff val="0"/>
          </a:schemeClr>
        </a:solidFill>
        <a:ln w="12700" cap="flat" cmpd="sng" algn="ctr">
          <a:solidFill>
            <a:schemeClr val="accent5"/>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1411" tIns="55880" rIns="55880" bIns="55880" numCol="1" spcCol="1270" anchor="ctr" anchorCtr="0">
          <a:noAutofit/>
        </a:bodyPr>
        <a:lstStyle/>
        <a:p>
          <a:pPr marL="0" lvl="0" indent="0" algn="l" defTabSz="977900">
            <a:lnSpc>
              <a:spcPct val="90000"/>
            </a:lnSpc>
            <a:spcBef>
              <a:spcPct val="0"/>
            </a:spcBef>
            <a:spcAft>
              <a:spcPct val="35000"/>
            </a:spcAft>
            <a:buFont typeface="+mj-lt"/>
            <a:buNone/>
          </a:pPr>
          <a:r>
            <a:rPr lang="en-CA" sz="2200" b="1" kern="1200" dirty="0">
              <a:solidFill>
                <a:schemeClr val="tx1"/>
              </a:solidFill>
            </a:rPr>
            <a:t>La stigmatisation </a:t>
          </a:r>
          <a:r>
            <a:rPr lang="en-CA" sz="2200" b="1" kern="1200" dirty="0" err="1">
              <a:solidFill>
                <a:schemeClr val="tx1"/>
              </a:solidFill>
            </a:rPr>
            <a:t>en</a:t>
          </a:r>
          <a:r>
            <a:rPr lang="en-CA" sz="2200" b="1" kern="1200" dirty="0">
              <a:solidFill>
                <a:schemeClr val="tx1"/>
              </a:solidFill>
            </a:rPr>
            <a:t> </a:t>
          </a:r>
          <a:r>
            <a:rPr lang="en-CA" sz="2200" b="1" kern="1200" dirty="0" err="1">
              <a:solidFill>
                <a:schemeClr val="tx1"/>
              </a:solidFill>
            </a:rPr>
            <a:t>matière</a:t>
          </a:r>
          <a:r>
            <a:rPr lang="en-CA" sz="2200" b="1" kern="1200" dirty="0">
              <a:solidFill>
                <a:schemeClr val="tx1"/>
              </a:solidFill>
            </a:rPr>
            <a:t> de santé </a:t>
          </a:r>
          <a:r>
            <a:rPr lang="en-CA" sz="2200" b="1" kern="1200" dirty="0" err="1">
              <a:solidFill>
                <a:schemeClr val="tx1"/>
              </a:solidFill>
            </a:rPr>
            <a:t>mentale</a:t>
          </a:r>
          <a:r>
            <a:rPr lang="en-CA" sz="2200" b="1" kern="1200" dirty="0">
              <a:solidFill>
                <a:schemeClr val="tx1"/>
              </a:solidFill>
            </a:rPr>
            <a:t> </a:t>
          </a:r>
          <a:r>
            <a:rPr lang="en-CA" sz="2200" b="1" kern="1200" dirty="0" err="1">
              <a:solidFill>
                <a:schemeClr val="tx1"/>
              </a:solidFill>
            </a:rPr>
            <a:t>n’existe</a:t>
          </a:r>
          <a:r>
            <a:rPr lang="en-CA" sz="2200" b="1" kern="1200" dirty="0">
              <a:solidFill>
                <a:schemeClr val="tx1"/>
              </a:solidFill>
            </a:rPr>
            <a:t> plus</a:t>
          </a:r>
          <a:endParaRPr lang="en-US" sz="2200" b="1" kern="1200" dirty="0">
            <a:solidFill>
              <a:schemeClr val="tx1"/>
            </a:solidFill>
          </a:endParaRPr>
        </a:p>
      </dsp:txBody>
      <dsp:txXfrm>
        <a:off x="455723" y="3095823"/>
        <a:ext cx="10310117" cy="619100"/>
      </dsp:txXfrm>
    </dsp:sp>
    <dsp:sp modelId="{68B7FCA8-2566-4E21-A898-35BB9E1EF5DE}">
      <dsp:nvSpPr>
        <dsp:cNvPr id="0" name=""/>
        <dsp:cNvSpPr/>
      </dsp:nvSpPr>
      <dsp:spPr>
        <a:xfrm>
          <a:off x="68785" y="3018435"/>
          <a:ext cx="773875" cy="773875"/>
        </a:xfrm>
        <a:prstGeom prst="ellipse">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0A1156-FE2D-484D-853B-B6504B9D3D14}">
      <dsp:nvSpPr>
        <dsp:cNvPr id="0" name=""/>
        <dsp:cNvSpPr/>
      </dsp:nvSpPr>
      <dsp:spPr>
        <a:xfrm>
          <a:off x="-4549434" y="-697581"/>
          <a:ext cx="5419476" cy="5419476"/>
        </a:xfrm>
        <a:prstGeom prst="blockArc">
          <a:avLst>
            <a:gd name="adj1" fmla="val 18900000"/>
            <a:gd name="adj2" fmla="val 2700000"/>
            <a:gd name="adj3" fmla="val 399"/>
          </a:avLst>
        </a:prstGeom>
        <a:noFill/>
        <a:ln w="12700" cap="flat" cmpd="sng" algn="ctr">
          <a:solidFill>
            <a:schemeClr val="accent5">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3E87D1C-9761-43AC-B05D-6159805AF1A8}">
      <dsp:nvSpPr>
        <dsp:cNvPr id="0" name=""/>
        <dsp:cNvSpPr/>
      </dsp:nvSpPr>
      <dsp:spPr>
        <a:xfrm>
          <a:off x="455723" y="309389"/>
          <a:ext cx="10310117" cy="619100"/>
        </a:xfrm>
        <a:prstGeom prst="rect">
          <a:avLst/>
        </a:prstGeom>
        <a:solidFill>
          <a:schemeClr val="accent5">
            <a:hueOff val="0"/>
            <a:satOff val="0"/>
            <a:lumOff val="0"/>
            <a:alphaOff val="0"/>
          </a:schemeClr>
        </a:solidFill>
        <a:ln w="12700" cap="flat" cmpd="sng" algn="ctr">
          <a:solidFill>
            <a:schemeClr val="accent5"/>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1411" tIns="38100" rIns="38100" bIns="38100" numCol="1" spcCol="1270" anchor="ctr" anchorCtr="0">
          <a:noAutofit/>
        </a:bodyPr>
        <a:lstStyle/>
        <a:p>
          <a:pPr marL="0" lvl="0" indent="0" algn="l" defTabSz="666750">
            <a:lnSpc>
              <a:spcPct val="90000"/>
            </a:lnSpc>
            <a:spcBef>
              <a:spcPct val="0"/>
            </a:spcBef>
            <a:spcAft>
              <a:spcPct val="35000"/>
            </a:spcAft>
            <a:buFont typeface="+mj-lt"/>
            <a:buNone/>
          </a:pPr>
          <a:r>
            <a:rPr lang="fr-FR" sz="1500" b="1" kern="1200" dirty="0">
              <a:solidFill>
                <a:schemeClr val="tx1"/>
              </a:solidFill>
            </a:rPr>
            <a:t>travailler conformément aux dispositions de la présente loi et des règlements</a:t>
          </a:r>
          <a:endParaRPr lang="en-US" sz="1500" b="1" kern="1200" dirty="0">
            <a:solidFill>
              <a:schemeClr val="tx1"/>
            </a:solidFill>
          </a:endParaRPr>
        </a:p>
      </dsp:txBody>
      <dsp:txXfrm>
        <a:off x="455723" y="309389"/>
        <a:ext cx="10310117" cy="619100"/>
      </dsp:txXfrm>
    </dsp:sp>
    <dsp:sp modelId="{A3A03FC0-E793-48B8-9F33-00CF44581E05}">
      <dsp:nvSpPr>
        <dsp:cNvPr id="0" name=""/>
        <dsp:cNvSpPr/>
      </dsp:nvSpPr>
      <dsp:spPr>
        <a:xfrm>
          <a:off x="68785" y="232001"/>
          <a:ext cx="773875" cy="773875"/>
        </a:xfrm>
        <a:prstGeom prst="ellipse">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68FC9B6-0539-4828-9A0A-450BCC0A0327}">
      <dsp:nvSpPr>
        <dsp:cNvPr id="0" name=""/>
        <dsp:cNvSpPr/>
      </dsp:nvSpPr>
      <dsp:spPr>
        <a:xfrm>
          <a:off x="810667" y="1238200"/>
          <a:ext cx="9955172" cy="619100"/>
        </a:xfrm>
        <a:prstGeom prst="rect">
          <a:avLst/>
        </a:prstGeom>
        <a:solidFill>
          <a:schemeClr val="accent5">
            <a:hueOff val="0"/>
            <a:satOff val="0"/>
            <a:lumOff val="0"/>
            <a:alphaOff val="0"/>
          </a:schemeClr>
        </a:solidFill>
        <a:ln w="12700" cap="flat" cmpd="sng" algn="ctr">
          <a:solidFill>
            <a:schemeClr val="accent5"/>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1411" tIns="38100" rIns="38100" bIns="38100" numCol="1" spcCol="1270" anchor="ctr" anchorCtr="0">
          <a:noAutofit/>
        </a:bodyPr>
        <a:lstStyle/>
        <a:p>
          <a:pPr marL="0" lvl="0" indent="0" algn="l" defTabSz="666750">
            <a:lnSpc>
              <a:spcPct val="90000"/>
            </a:lnSpc>
            <a:spcBef>
              <a:spcPct val="0"/>
            </a:spcBef>
            <a:spcAft>
              <a:spcPct val="35000"/>
            </a:spcAft>
            <a:buFont typeface="+mj-lt"/>
            <a:buNone/>
          </a:pPr>
          <a:r>
            <a:rPr lang="en-CA" sz="1500" b="1" kern="1200" dirty="0" err="1">
              <a:solidFill>
                <a:schemeClr val="tx1"/>
              </a:solidFill>
            </a:rPr>
            <a:t>divulguer</a:t>
          </a:r>
          <a:r>
            <a:rPr lang="en-CA" sz="1500" b="1" kern="1200" dirty="0">
              <a:solidFill>
                <a:schemeClr val="tx1"/>
              </a:solidFill>
            </a:rPr>
            <a:t> un diagnostic de trouble de santé </a:t>
          </a:r>
          <a:r>
            <a:rPr lang="en-CA" sz="1500" b="1" kern="1200" dirty="0" err="1">
              <a:solidFill>
                <a:schemeClr val="tx1"/>
              </a:solidFill>
            </a:rPr>
            <a:t>mentale</a:t>
          </a:r>
          <a:r>
            <a:rPr lang="en-CA" sz="1500" b="1" kern="1200" dirty="0">
              <a:solidFill>
                <a:schemeClr val="tx1"/>
              </a:solidFill>
            </a:rPr>
            <a:t> à </a:t>
          </a:r>
          <a:r>
            <a:rPr lang="en-CA" sz="1500" b="1" kern="1200" dirty="0" err="1">
              <a:solidFill>
                <a:schemeClr val="tx1"/>
              </a:solidFill>
            </a:rPr>
            <a:t>l’employeur</a:t>
          </a:r>
          <a:endParaRPr lang="en-US" sz="1500" b="1" kern="1200" dirty="0">
            <a:solidFill>
              <a:schemeClr val="tx1"/>
            </a:solidFill>
          </a:endParaRPr>
        </a:p>
      </dsp:txBody>
      <dsp:txXfrm>
        <a:off x="810667" y="1238200"/>
        <a:ext cx="9955172" cy="619100"/>
      </dsp:txXfrm>
    </dsp:sp>
    <dsp:sp modelId="{D1E6E117-9A61-44CB-8C46-EBAD31F1DF25}">
      <dsp:nvSpPr>
        <dsp:cNvPr id="0" name=""/>
        <dsp:cNvSpPr/>
      </dsp:nvSpPr>
      <dsp:spPr>
        <a:xfrm>
          <a:off x="423729" y="1160813"/>
          <a:ext cx="773875" cy="773875"/>
        </a:xfrm>
        <a:prstGeom prst="ellipse">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1226498-9ACD-45FF-87A8-54CA35B5B6AF}">
      <dsp:nvSpPr>
        <dsp:cNvPr id="0" name=""/>
        <dsp:cNvSpPr/>
      </dsp:nvSpPr>
      <dsp:spPr>
        <a:xfrm>
          <a:off x="810667" y="2167012"/>
          <a:ext cx="9955172" cy="619100"/>
        </a:xfrm>
        <a:prstGeom prst="rect">
          <a:avLst/>
        </a:prstGeom>
        <a:solidFill>
          <a:schemeClr val="accent5">
            <a:hueOff val="0"/>
            <a:satOff val="0"/>
            <a:lumOff val="0"/>
            <a:alphaOff val="0"/>
          </a:schemeClr>
        </a:solidFill>
        <a:ln w="12700" cap="flat" cmpd="sng" algn="ctr">
          <a:solidFill>
            <a:schemeClr val="accent5"/>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1411" tIns="35560" rIns="35560" bIns="35560" numCol="1" spcCol="1270" anchor="ctr" anchorCtr="0">
          <a:noAutofit/>
        </a:bodyPr>
        <a:lstStyle/>
        <a:p>
          <a:pPr marL="0" lvl="0" indent="0" algn="l" defTabSz="622300">
            <a:lnSpc>
              <a:spcPct val="90000"/>
            </a:lnSpc>
            <a:spcBef>
              <a:spcPct val="0"/>
            </a:spcBef>
            <a:spcAft>
              <a:spcPct val="35000"/>
            </a:spcAft>
            <a:buFont typeface="+mj-lt"/>
            <a:buNone/>
          </a:pPr>
          <a:r>
            <a:rPr lang="fr-FR" sz="1400" b="1" kern="1200" dirty="0">
              <a:solidFill>
                <a:schemeClr val="tx1"/>
              </a:solidFill>
            </a:rPr>
            <a:t>signaler à l’employeur ou au superviseur l’absence de matériel ou d’appareil de protection ou, si ceux-ci existent, les défectuosités dont il a connaissance et qui peuvent le mettre en danger ou mettre un autre travailleur en danger</a:t>
          </a:r>
          <a:endParaRPr lang="en-US" sz="1400" b="1" kern="1200" dirty="0">
            <a:solidFill>
              <a:schemeClr val="tx1"/>
            </a:solidFill>
          </a:endParaRPr>
        </a:p>
      </dsp:txBody>
      <dsp:txXfrm>
        <a:off x="810667" y="2167012"/>
        <a:ext cx="9955172" cy="619100"/>
      </dsp:txXfrm>
    </dsp:sp>
    <dsp:sp modelId="{9A31D363-27A8-4004-8F69-53E0076FB85C}">
      <dsp:nvSpPr>
        <dsp:cNvPr id="0" name=""/>
        <dsp:cNvSpPr/>
      </dsp:nvSpPr>
      <dsp:spPr>
        <a:xfrm>
          <a:off x="423729" y="2089624"/>
          <a:ext cx="773875" cy="773875"/>
        </a:xfrm>
        <a:prstGeom prst="ellipse">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0F177C1-233F-4BC1-93AA-65C305569BFD}">
      <dsp:nvSpPr>
        <dsp:cNvPr id="0" name=""/>
        <dsp:cNvSpPr/>
      </dsp:nvSpPr>
      <dsp:spPr>
        <a:xfrm>
          <a:off x="455723" y="3095823"/>
          <a:ext cx="10310117" cy="619100"/>
        </a:xfrm>
        <a:prstGeom prst="rect">
          <a:avLst/>
        </a:prstGeom>
        <a:solidFill>
          <a:schemeClr val="accent5">
            <a:hueOff val="0"/>
            <a:satOff val="0"/>
            <a:lumOff val="0"/>
            <a:alphaOff val="0"/>
          </a:schemeClr>
        </a:solidFill>
        <a:ln w="12700" cap="flat" cmpd="sng" algn="ctr">
          <a:solidFill>
            <a:schemeClr val="accent5"/>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1411" tIns="38100" rIns="38100" bIns="38100" numCol="1" spcCol="1270" anchor="ctr" anchorCtr="0">
          <a:noAutofit/>
        </a:bodyPr>
        <a:lstStyle/>
        <a:p>
          <a:pPr marL="0" lvl="0" indent="0" algn="l" defTabSz="666750">
            <a:lnSpc>
              <a:spcPct val="90000"/>
            </a:lnSpc>
            <a:spcBef>
              <a:spcPct val="0"/>
            </a:spcBef>
            <a:spcAft>
              <a:spcPct val="35000"/>
            </a:spcAft>
            <a:buFont typeface="+mj-lt"/>
            <a:buNone/>
          </a:pPr>
          <a:r>
            <a:rPr lang="fr-FR" sz="1500" b="1" kern="1200" dirty="0">
              <a:solidFill>
                <a:schemeClr val="tx1"/>
              </a:solidFill>
            </a:rPr>
            <a:t>signaler à l’employeur ou au superviseur toute infraction à la présente loi ou aux règlements ou l’existence de tout risque dont il a connaissance</a:t>
          </a:r>
          <a:endParaRPr lang="en-US" sz="1500" b="1" kern="1200" dirty="0">
            <a:solidFill>
              <a:schemeClr val="tx1"/>
            </a:solidFill>
          </a:endParaRPr>
        </a:p>
      </dsp:txBody>
      <dsp:txXfrm>
        <a:off x="455723" y="3095823"/>
        <a:ext cx="10310117" cy="619100"/>
      </dsp:txXfrm>
    </dsp:sp>
    <dsp:sp modelId="{68B7FCA8-2566-4E21-A898-35BB9E1EF5DE}">
      <dsp:nvSpPr>
        <dsp:cNvPr id="0" name=""/>
        <dsp:cNvSpPr/>
      </dsp:nvSpPr>
      <dsp:spPr>
        <a:xfrm>
          <a:off x="68785" y="3018435"/>
          <a:ext cx="773875" cy="773875"/>
        </a:xfrm>
        <a:prstGeom prst="ellipse">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0A1156-FE2D-484D-853B-B6504B9D3D14}">
      <dsp:nvSpPr>
        <dsp:cNvPr id="0" name=""/>
        <dsp:cNvSpPr/>
      </dsp:nvSpPr>
      <dsp:spPr>
        <a:xfrm>
          <a:off x="-4549434" y="-697581"/>
          <a:ext cx="5419476" cy="5419476"/>
        </a:xfrm>
        <a:prstGeom prst="blockArc">
          <a:avLst>
            <a:gd name="adj1" fmla="val 18900000"/>
            <a:gd name="adj2" fmla="val 2700000"/>
            <a:gd name="adj3" fmla="val 399"/>
          </a:avLst>
        </a:prstGeom>
        <a:noFill/>
        <a:ln w="12700" cap="flat" cmpd="sng" algn="ctr">
          <a:solidFill>
            <a:schemeClr val="accent5">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3E87D1C-9761-43AC-B05D-6159805AF1A8}">
      <dsp:nvSpPr>
        <dsp:cNvPr id="0" name=""/>
        <dsp:cNvSpPr/>
      </dsp:nvSpPr>
      <dsp:spPr>
        <a:xfrm>
          <a:off x="455723" y="309389"/>
          <a:ext cx="10310117" cy="619100"/>
        </a:xfrm>
        <a:prstGeom prst="rect">
          <a:avLst/>
        </a:prstGeom>
        <a:solidFill>
          <a:schemeClr val="accent5">
            <a:hueOff val="0"/>
            <a:satOff val="0"/>
            <a:lumOff val="0"/>
            <a:alphaOff val="0"/>
          </a:schemeClr>
        </a:solidFill>
        <a:ln w="12700" cap="flat" cmpd="sng" algn="ctr">
          <a:solidFill>
            <a:schemeClr val="accent5"/>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1411" tIns="71120" rIns="71120" bIns="71120" numCol="1" spcCol="1270" anchor="ctr" anchorCtr="0">
          <a:noAutofit/>
        </a:bodyPr>
        <a:lstStyle/>
        <a:p>
          <a:pPr marL="0" lvl="0" indent="0" algn="l" defTabSz="1244600">
            <a:lnSpc>
              <a:spcPct val="90000"/>
            </a:lnSpc>
            <a:spcBef>
              <a:spcPct val="0"/>
            </a:spcBef>
            <a:spcAft>
              <a:spcPct val="35000"/>
            </a:spcAft>
            <a:buFont typeface="+mj-lt"/>
            <a:buNone/>
          </a:pPr>
          <a:r>
            <a:rPr lang="en-CA" sz="2800" b="1" kern="1200" dirty="0" err="1">
              <a:solidFill>
                <a:schemeClr val="tx1"/>
              </a:solidFill>
            </a:rPr>
            <a:t>Croissance</a:t>
          </a:r>
          <a:r>
            <a:rPr lang="en-CA" sz="2800" b="1" kern="1200" dirty="0">
              <a:solidFill>
                <a:schemeClr val="tx1"/>
              </a:solidFill>
            </a:rPr>
            <a:t> et </a:t>
          </a:r>
          <a:r>
            <a:rPr lang="en-CA" sz="2800" b="1" kern="1200" dirty="0" err="1">
              <a:solidFill>
                <a:schemeClr val="tx1"/>
              </a:solidFill>
            </a:rPr>
            <a:t>Perfectionnement</a:t>
          </a:r>
          <a:endParaRPr lang="en-US" sz="2800" b="1" kern="1200" dirty="0">
            <a:solidFill>
              <a:schemeClr val="tx1"/>
            </a:solidFill>
          </a:endParaRPr>
        </a:p>
      </dsp:txBody>
      <dsp:txXfrm>
        <a:off x="455723" y="309389"/>
        <a:ext cx="10310117" cy="619100"/>
      </dsp:txXfrm>
    </dsp:sp>
    <dsp:sp modelId="{A3A03FC0-E793-48B8-9F33-00CF44581E05}">
      <dsp:nvSpPr>
        <dsp:cNvPr id="0" name=""/>
        <dsp:cNvSpPr/>
      </dsp:nvSpPr>
      <dsp:spPr>
        <a:xfrm>
          <a:off x="68785" y="232001"/>
          <a:ext cx="773875" cy="773875"/>
        </a:xfrm>
        <a:prstGeom prst="ellipse">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68FC9B6-0539-4828-9A0A-450BCC0A0327}">
      <dsp:nvSpPr>
        <dsp:cNvPr id="0" name=""/>
        <dsp:cNvSpPr/>
      </dsp:nvSpPr>
      <dsp:spPr>
        <a:xfrm>
          <a:off x="810667" y="1238200"/>
          <a:ext cx="9955172" cy="619100"/>
        </a:xfrm>
        <a:prstGeom prst="rect">
          <a:avLst/>
        </a:prstGeom>
        <a:solidFill>
          <a:schemeClr val="accent5">
            <a:hueOff val="0"/>
            <a:satOff val="0"/>
            <a:lumOff val="0"/>
            <a:alphaOff val="0"/>
          </a:schemeClr>
        </a:solidFill>
        <a:ln w="12700" cap="flat" cmpd="sng" algn="ctr">
          <a:solidFill>
            <a:schemeClr val="accent5"/>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1411" tIns="71120" rIns="71120" bIns="71120" numCol="1" spcCol="1270" anchor="ctr" anchorCtr="0">
          <a:noAutofit/>
        </a:bodyPr>
        <a:lstStyle/>
        <a:p>
          <a:pPr marL="0" lvl="0" indent="0" algn="l" defTabSz="1244600">
            <a:lnSpc>
              <a:spcPct val="90000"/>
            </a:lnSpc>
            <a:spcBef>
              <a:spcPct val="0"/>
            </a:spcBef>
            <a:spcAft>
              <a:spcPct val="35000"/>
            </a:spcAft>
            <a:buFont typeface="+mj-lt"/>
            <a:buNone/>
          </a:pPr>
          <a:r>
            <a:rPr lang="en-CA" sz="2800" b="1" kern="1200" dirty="0" err="1">
              <a:solidFill>
                <a:schemeClr val="tx1"/>
              </a:solidFill>
            </a:rPr>
            <a:t>Courtoisie</a:t>
          </a:r>
          <a:r>
            <a:rPr lang="en-CA" sz="2800" b="1" kern="1200" dirty="0">
              <a:solidFill>
                <a:schemeClr val="tx1"/>
              </a:solidFill>
            </a:rPr>
            <a:t> et Respect</a:t>
          </a:r>
          <a:endParaRPr lang="en-US" sz="2800" b="1" kern="1200" dirty="0">
            <a:solidFill>
              <a:schemeClr val="tx1"/>
            </a:solidFill>
          </a:endParaRPr>
        </a:p>
      </dsp:txBody>
      <dsp:txXfrm>
        <a:off x="810667" y="1238200"/>
        <a:ext cx="9955172" cy="619100"/>
      </dsp:txXfrm>
    </dsp:sp>
    <dsp:sp modelId="{D1E6E117-9A61-44CB-8C46-EBAD31F1DF25}">
      <dsp:nvSpPr>
        <dsp:cNvPr id="0" name=""/>
        <dsp:cNvSpPr/>
      </dsp:nvSpPr>
      <dsp:spPr>
        <a:xfrm>
          <a:off x="423729" y="1160813"/>
          <a:ext cx="773875" cy="773875"/>
        </a:xfrm>
        <a:prstGeom prst="ellipse">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1226498-9ACD-45FF-87A8-54CA35B5B6AF}">
      <dsp:nvSpPr>
        <dsp:cNvPr id="0" name=""/>
        <dsp:cNvSpPr/>
      </dsp:nvSpPr>
      <dsp:spPr>
        <a:xfrm>
          <a:off x="810667" y="2167012"/>
          <a:ext cx="9955172" cy="619100"/>
        </a:xfrm>
        <a:prstGeom prst="rect">
          <a:avLst/>
        </a:prstGeom>
        <a:solidFill>
          <a:schemeClr val="accent5">
            <a:hueOff val="0"/>
            <a:satOff val="0"/>
            <a:lumOff val="0"/>
            <a:alphaOff val="0"/>
          </a:schemeClr>
        </a:solidFill>
        <a:ln w="12700" cap="flat" cmpd="sng" algn="ctr">
          <a:solidFill>
            <a:schemeClr val="accent5"/>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1411" tIns="71120" rIns="71120" bIns="71120" numCol="1" spcCol="1270" anchor="ctr" anchorCtr="0">
          <a:noAutofit/>
        </a:bodyPr>
        <a:lstStyle/>
        <a:p>
          <a:pPr marL="0" lvl="0" indent="0" algn="l" defTabSz="1244600">
            <a:lnSpc>
              <a:spcPct val="90000"/>
            </a:lnSpc>
            <a:spcBef>
              <a:spcPct val="0"/>
            </a:spcBef>
            <a:spcAft>
              <a:spcPct val="35000"/>
            </a:spcAft>
            <a:buFont typeface="+mj-lt"/>
            <a:buNone/>
          </a:pPr>
          <a:r>
            <a:rPr lang="en-CA" sz="2800" b="1" kern="1200" dirty="0">
              <a:solidFill>
                <a:schemeClr val="tx1"/>
              </a:solidFill>
            </a:rPr>
            <a:t>Protection de la </a:t>
          </a:r>
          <a:r>
            <a:rPr lang="en-CA" sz="2800" b="1" kern="1200" dirty="0" err="1">
              <a:solidFill>
                <a:schemeClr val="tx1"/>
              </a:solidFill>
            </a:rPr>
            <a:t>sécurité</a:t>
          </a:r>
          <a:r>
            <a:rPr lang="en-CA" sz="2800" b="1" kern="1200" dirty="0">
              <a:solidFill>
                <a:schemeClr val="tx1"/>
              </a:solidFill>
            </a:rPr>
            <a:t> </a:t>
          </a:r>
          <a:r>
            <a:rPr lang="en-CA" sz="2800" b="1" kern="1200" dirty="0" err="1">
              <a:solidFill>
                <a:schemeClr val="tx1"/>
              </a:solidFill>
            </a:rPr>
            <a:t>psychologique</a:t>
          </a:r>
          <a:endParaRPr lang="en-US" sz="2800" b="1" kern="1200" dirty="0">
            <a:solidFill>
              <a:schemeClr val="tx1"/>
            </a:solidFill>
          </a:endParaRPr>
        </a:p>
      </dsp:txBody>
      <dsp:txXfrm>
        <a:off x="810667" y="2167012"/>
        <a:ext cx="9955172" cy="619100"/>
      </dsp:txXfrm>
    </dsp:sp>
    <dsp:sp modelId="{9A31D363-27A8-4004-8F69-53E0076FB85C}">
      <dsp:nvSpPr>
        <dsp:cNvPr id="0" name=""/>
        <dsp:cNvSpPr/>
      </dsp:nvSpPr>
      <dsp:spPr>
        <a:xfrm>
          <a:off x="423729" y="2089624"/>
          <a:ext cx="773875" cy="773875"/>
        </a:xfrm>
        <a:prstGeom prst="ellipse">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0F177C1-233F-4BC1-93AA-65C305569BFD}">
      <dsp:nvSpPr>
        <dsp:cNvPr id="0" name=""/>
        <dsp:cNvSpPr/>
      </dsp:nvSpPr>
      <dsp:spPr>
        <a:xfrm>
          <a:off x="455723" y="3095823"/>
          <a:ext cx="10310117" cy="619100"/>
        </a:xfrm>
        <a:prstGeom prst="rect">
          <a:avLst/>
        </a:prstGeom>
        <a:solidFill>
          <a:schemeClr val="accent5">
            <a:hueOff val="0"/>
            <a:satOff val="0"/>
            <a:lumOff val="0"/>
            <a:alphaOff val="0"/>
          </a:schemeClr>
        </a:solidFill>
        <a:ln w="12700" cap="flat" cmpd="sng" algn="ctr">
          <a:solidFill>
            <a:schemeClr val="accent5"/>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1411" tIns="71120" rIns="71120" bIns="71120" numCol="1" spcCol="1270" anchor="ctr" anchorCtr="0">
          <a:noAutofit/>
        </a:bodyPr>
        <a:lstStyle/>
        <a:p>
          <a:pPr marL="0" lvl="0" indent="0" algn="l" defTabSz="1244600">
            <a:lnSpc>
              <a:spcPct val="90000"/>
            </a:lnSpc>
            <a:spcBef>
              <a:spcPct val="0"/>
            </a:spcBef>
            <a:spcAft>
              <a:spcPct val="35000"/>
            </a:spcAft>
            <a:buFont typeface="+mj-lt"/>
            <a:buNone/>
          </a:pPr>
          <a:r>
            <a:rPr lang="en-CA" sz="2800" b="1" kern="1200" dirty="0" err="1">
              <a:solidFill>
                <a:schemeClr val="tx1"/>
              </a:solidFill>
            </a:rPr>
            <a:t>Clarté</a:t>
          </a:r>
          <a:r>
            <a:rPr lang="en-CA" sz="2800" b="1" kern="1200" dirty="0">
              <a:solidFill>
                <a:schemeClr val="tx1"/>
              </a:solidFill>
            </a:rPr>
            <a:t> du leadership et des </a:t>
          </a:r>
          <a:r>
            <a:rPr lang="en-CA" sz="2800" b="1" kern="1200" dirty="0" err="1">
              <a:solidFill>
                <a:schemeClr val="tx1"/>
              </a:solidFill>
            </a:rPr>
            <a:t>attentes</a:t>
          </a:r>
          <a:endParaRPr lang="en-US" sz="2800" b="1" kern="1200" dirty="0">
            <a:solidFill>
              <a:schemeClr val="tx1"/>
            </a:solidFill>
          </a:endParaRPr>
        </a:p>
      </dsp:txBody>
      <dsp:txXfrm>
        <a:off x="455723" y="3095823"/>
        <a:ext cx="10310117" cy="619100"/>
      </dsp:txXfrm>
    </dsp:sp>
    <dsp:sp modelId="{68B7FCA8-2566-4E21-A898-35BB9E1EF5DE}">
      <dsp:nvSpPr>
        <dsp:cNvPr id="0" name=""/>
        <dsp:cNvSpPr/>
      </dsp:nvSpPr>
      <dsp:spPr>
        <a:xfrm>
          <a:off x="68785" y="3018435"/>
          <a:ext cx="773875" cy="773875"/>
        </a:xfrm>
        <a:prstGeom prst="ellipse">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0A1156-FE2D-484D-853B-B6504B9D3D14}">
      <dsp:nvSpPr>
        <dsp:cNvPr id="0" name=""/>
        <dsp:cNvSpPr/>
      </dsp:nvSpPr>
      <dsp:spPr>
        <a:xfrm>
          <a:off x="-4549434" y="-697581"/>
          <a:ext cx="5419476" cy="5419476"/>
        </a:xfrm>
        <a:prstGeom prst="blockArc">
          <a:avLst>
            <a:gd name="adj1" fmla="val 18900000"/>
            <a:gd name="adj2" fmla="val 2700000"/>
            <a:gd name="adj3" fmla="val 399"/>
          </a:avLst>
        </a:prstGeom>
        <a:noFill/>
        <a:ln w="12700" cap="flat" cmpd="sng" algn="ctr">
          <a:solidFill>
            <a:schemeClr val="accent5">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3E87D1C-9761-43AC-B05D-6159805AF1A8}">
      <dsp:nvSpPr>
        <dsp:cNvPr id="0" name=""/>
        <dsp:cNvSpPr/>
      </dsp:nvSpPr>
      <dsp:spPr>
        <a:xfrm>
          <a:off x="455723" y="309389"/>
          <a:ext cx="10310117" cy="619100"/>
        </a:xfrm>
        <a:prstGeom prst="rect">
          <a:avLst/>
        </a:prstGeom>
        <a:solidFill>
          <a:schemeClr val="accent5">
            <a:hueOff val="0"/>
            <a:satOff val="0"/>
            <a:lumOff val="0"/>
            <a:alphaOff val="0"/>
          </a:schemeClr>
        </a:solidFill>
        <a:ln w="12700" cap="flat" cmpd="sng" algn="ctr">
          <a:solidFill>
            <a:schemeClr val="accent5"/>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1411" tIns="71120" rIns="71120" bIns="71120" numCol="1" spcCol="1270" anchor="ctr" anchorCtr="0">
          <a:noAutofit/>
        </a:bodyPr>
        <a:lstStyle/>
        <a:p>
          <a:pPr marL="0" lvl="0" indent="0" algn="l" defTabSz="1244600">
            <a:lnSpc>
              <a:spcPct val="90000"/>
            </a:lnSpc>
            <a:spcBef>
              <a:spcPct val="0"/>
            </a:spcBef>
            <a:spcAft>
              <a:spcPct val="35000"/>
            </a:spcAft>
            <a:buFont typeface="+mj-lt"/>
            <a:buNone/>
          </a:pPr>
          <a:r>
            <a:rPr lang="en-CA" sz="2800" b="1" kern="1200" dirty="0" err="1">
              <a:solidFill>
                <a:schemeClr val="tx1"/>
              </a:solidFill>
            </a:rPr>
            <a:t>Soutien</a:t>
          </a:r>
          <a:r>
            <a:rPr lang="en-CA" sz="2800" b="1" kern="1200" dirty="0">
              <a:solidFill>
                <a:schemeClr val="tx1"/>
              </a:solidFill>
            </a:rPr>
            <a:t> </a:t>
          </a:r>
          <a:r>
            <a:rPr lang="en-CA" sz="2800" b="1" kern="1200" dirty="0" err="1">
              <a:solidFill>
                <a:schemeClr val="tx1"/>
              </a:solidFill>
            </a:rPr>
            <a:t>psychologique</a:t>
          </a:r>
          <a:endParaRPr lang="en-US" sz="2800" b="1" kern="1200" dirty="0">
            <a:solidFill>
              <a:schemeClr val="tx1"/>
            </a:solidFill>
          </a:endParaRPr>
        </a:p>
      </dsp:txBody>
      <dsp:txXfrm>
        <a:off x="455723" y="309389"/>
        <a:ext cx="10310117" cy="619100"/>
      </dsp:txXfrm>
    </dsp:sp>
    <dsp:sp modelId="{A3A03FC0-E793-48B8-9F33-00CF44581E05}">
      <dsp:nvSpPr>
        <dsp:cNvPr id="0" name=""/>
        <dsp:cNvSpPr/>
      </dsp:nvSpPr>
      <dsp:spPr>
        <a:xfrm>
          <a:off x="68785" y="232001"/>
          <a:ext cx="773875" cy="773875"/>
        </a:xfrm>
        <a:prstGeom prst="ellipse">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68FC9B6-0539-4828-9A0A-450BCC0A0327}">
      <dsp:nvSpPr>
        <dsp:cNvPr id="0" name=""/>
        <dsp:cNvSpPr/>
      </dsp:nvSpPr>
      <dsp:spPr>
        <a:xfrm>
          <a:off x="810667" y="1238200"/>
          <a:ext cx="9955172" cy="619100"/>
        </a:xfrm>
        <a:prstGeom prst="rect">
          <a:avLst/>
        </a:prstGeom>
        <a:solidFill>
          <a:schemeClr val="accent5">
            <a:hueOff val="0"/>
            <a:satOff val="0"/>
            <a:lumOff val="0"/>
            <a:alphaOff val="0"/>
          </a:schemeClr>
        </a:solidFill>
        <a:ln w="12700" cap="flat" cmpd="sng" algn="ctr">
          <a:solidFill>
            <a:schemeClr val="accent5"/>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1411" tIns="71120" rIns="71120" bIns="71120" numCol="1" spcCol="1270" anchor="ctr" anchorCtr="0">
          <a:noAutofit/>
        </a:bodyPr>
        <a:lstStyle/>
        <a:p>
          <a:pPr marL="0" lvl="0" indent="0" algn="l" defTabSz="1244600">
            <a:lnSpc>
              <a:spcPct val="90000"/>
            </a:lnSpc>
            <a:spcBef>
              <a:spcPct val="0"/>
            </a:spcBef>
            <a:spcAft>
              <a:spcPct val="35000"/>
            </a:spcAft>
            <a:buFont typeface="+mj-lt"/>
            <a:buNone/>
          </a:pPr>
          <a:r>
            <a:rPr lang="en-CA" sz="2800" b="1" kern="1200" dirty="0" err="1">
              <a:solidFill>
                <a:schemeClr val="tx1"/>
              </a:solidFill>
            </a:rPr>
            <a:t>Compétences</a:t>
          </a:r>
          <a:r>
            <a:rPr lang="en-CA" sz="2800" b="1" kern="1200" dirty="0">
              <a:solidFill>
                <a:schemeClr val="tx1"/>
              </a:solidFill>
            </a:rPr>
            <a:t> et </a:t>
          </a:r>
          <a:r>
            <a:rPr lang="en-CA" sz="2800" b="1" kern="1200" dirty="0" err="1">
              <a:solidFill>
                <a:schemeClr val="tx1"/>
              </a:solidFill>
            </a:rPr>
            <a:t>exigences</a:t>
          </a:r>
          <a:r>
            <a:rPr lang="en-CA" sz="2800" b="1" kern="1200" dirty="0">
              <a:solidFill>
                <a:schemeClr val="tx1"/>
              </a:solidFill>
            </a:rPr>
            <a:t> </a:t>
          </a:r>
          <a:r>
            <a:rPr lang="en-CA" sz="2800" b="1" kern="1200" dirty="0" err="1">
              <a:solidFill>
                <a:schemeClr val="tx1"/>
              </a:solidFill>
            </a:rPr>
            <a:t>psychologiques</a:t>
          </a:r>
          <a:endParaRPr lang="en-US" sz="2800" b="1" kern="1200" dirty="0">
            <a:solidFill>
              <a:schemeClr val="tx1"/>
            </a:solidFill>
          </a:endParaRPr>
        </a:p>
      </dsp:txBody>
      <dsp:txXfrm>
        <a:off x="810667" y="1238200"/>
        <a:ext cx="9955172" cy="619100"/>
      </dsp:txXfrm>
    </dsp:sp>
    <dsp:sp modelId="{D1E6E117-9A61-44CB-8C46-EBAD31F1DF25}">
      <dsp:nvSpPr>
        <dsp:cNvPr id="0" name=""/>
        <dsp:cNvSpPr/>
      </dsp:nvSpPr>
      <dsp:spPr>
        <a:xfrm>
          <a:off x="423729" y="1160813"/>
          <a:ext cx="773875" cy="773875"/>
        </a:xfrm>
        <a:prstGeom prst="ellipse">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1226498-9ACD-45FF-87A8-54CA35B5B6AF}">
      <dsp:nvSpPr>
        <dsp:cNvPr id="0" name=""/>
        <dsp:cNvSpPr/>
      </dsp:nvSpPr>
      <dsp:spPr>
        <a:xfrm>
          <a:off x="810667" y="2167012"/>
          <a:ext cx="9955172" cy="619100"/>
        </a:xfrm>
        <a:prstGeom prst="rect">
          <a:avLst/>
        </a:prstGeom>
        <a:solidFill>
          <a:schemeClr val="accent5">
            <a:hueOff val="0"/>
            <a:satOff val="0"/>
            <a:lumOff val="0"/>
            <a:alphaOff val="0"/>
          </a:schemeClr>
        </a:solidFill>
        <a:ln w="12700" cap="flat" cmpd="sng" algn="ctr">
          <a:solidFill>
            <a:schemeClr val="accent5"/>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1411" tIns="71120" rIns="71120" bIns="71120" numCol="1" spcCol="1270" anchor="ctr" anchorCtr="0">
          <a:noAutofit/>
        </a:bodyPr>
        <a:lstStyle/>
        <a:p>
          <a:pPr marL="0" lvl="0" indent="0" algn="l" defTabSz="1244600">
            <a:lnSpc>
              <a:spcPct val="90000"/>
            </a:lnSpc>
            <a:spcBef>
              <a:spcPct val="0"/>
            </a:spcBef>
            <a:spcAft>
              <a:spcPct val="35000"/>
            </a:spcAft>
            <a:buFont typeface="+mj-lt"/>
            <a:buNone/>
          </a:pPr>
          <a:r>
            <a:rPr lang="en-CA" sz="2800" b="1" kern="1200" dirty="0" err="1">
              <a:solidFill>
                <a:schemeClr val="tx1"/>
              </a:solidFill>
            </a:rPr>
            <a:t>Gestion</a:t>
          </a:r>
          <a:r>
            <a:rPr lang="en-CA" sz="2800" b="1" kern="1200" dirty="0">
              <a:solidFill>
                <a:schemeClr val="tx1"/>
              </a:solidFill>
            </a:rPr>
            <a:t> de la charge de travail</a:t>
          </a:r>
          <a:endParaRPr lang="en-US" sz="2800" b="1" kern="1200" dirty="0">
            <a:solidFill>
              <a:schemeClr val="tx1"/>
            </a:solidFill>
          </a:endParaRPr>
        </a:p>
      </dsp:txBody>
      <dsp:txXfrm>
        <a:off x="810667" y="2167012"/>
        <a:ext cx="9955172" cy="619100"/>
      </dsp:txXfrm>
    </dsp:sp>
    <dsp:sp modelId="{9A31D363-27A8-4004-8F69-53E0076FB85C}">
      <dsp:nvSpPr>
        <dsp:cNvPr id="0" name=""/>
        <dsp:cNvSpPr/>
      </dsp:nvSpPr>
      <dsp:spPr>
        <a:xfrm>
          <a:off x="423729" y="2089624"/>
          <a:ext cx="773875" cy="773875"/>
        </a:xfrm>
        <a:prstGeom prst="ellipse">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0F177C1-233F-4BC1-93AA-65C305569BFD}">
      <dsp:nvSpPr>
        <dsp:cNvPr id="0" name=""/>
        <dsp:cNvSpPr/>
      </dsp:nvSpPr>
      <dsp:spPr>
        <a:xfrm>
          <a:off x="455723" y="3095823"/>
          <a:ext cx="10310117" cy="619100"/>
        </a:xfrm>
        <a:prstGeom prst="rect">
          <a:avLst/>
        </a:prstGeom>
        <a:solidFill>
          <a:schemeClr val="accent5">
            <a:hueOff val="0"/>
            <a:satOff val="0"/>
            <a:lumOff val="0"/>
            <a:alphaOff val="0"/>
          </a:schemeClr>
        </a:solidFill>
        <a:ln w="12700" cap="flat" cmpd="sng" algn="ctr">
          <a:solidFill>
            <a:schemeClr val="accent5"/>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1411" tIns="71120" rIns="71120" bIns="71120" numCol="1" spcCol="1270" anchor="ctr" anchorCtr="0">
          <a:noAutofit/>
        </a:bodyPr>
        <a:lstStyle/>
        <a:p>
          <a:pPr marL="0" lvl="0" indent="0" algn="l" defTabSz="1244600">
            <a:lnSpc>
              <a:spcPct val="90000"/>
            </a:lnSpc>
            <a:spcBef>
              <a:spcPct val="0"/>
            </a:spcBef>
            <a:spcAft>
              <a:spcPct val="35000"/>
            </a:spcAft>
            <a:buFont typeface="+mj-lt"/>
            <a:buNone/>
          </a:pPr>
          <a:r>
            <a:rPr lang="en-CA" sz="2800" b="1" kern="1200" dirty="0" err="1">
              <a:solidFill>
                <a:schemeClr val="tx1"/>
              </a:solidFill>
            </a:rPr>
            <a:t>Équilibre</a:t>
          </a:r>
          <a:endParaRPr lang="en-US" sz="2800" b="1" kern="1200" dirty="0">
            <a:solidFill>
              <a:schemeClr val="tx1"/>
            </a:solidFill>
          </a:endParaRPr>
        </a:p>
      </dsp:txBody>
      <dsp:txXfrm>
        <a:off x="455723" y="3095823"/>
        <a:ext cx="10310117" cy="619100"/>
      </dsp:txXfrm>
    </dsp:sp>
    <dsp:sp modelId="{68B7FCA8-2566-4E21-A898-35BB9E1EF5DE}">
      <dsp:nvSpPr>
        <dsp:cNvPr id="0" name=""/>
        <dsp:cNvSpPr/>
      </dsp:nvSpPr>
      <dsp:spPr>
        <a:xfrm>
          <a:off x="68785" y="3018435"/>
          <a:ext cx="773875" cy="773875"/>
        </a:xfrm>
        <a:prstGeom prst="ellipse">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arrow4">
  <dgm:title val=""/>
  <dgm:desc val=""/>
  <dgm:catLst>
    <dgm:cat type="relationship" pri="8000"/>
    <dgm:cat type="process" pri="30000"/>
  </dgm:catLst>
  <dgm:samp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shape xmlns:r="http://schemas.openxmlformats.org/officeDocument/2006/relationships" r:blip="">
      <dgm:adjLst/>
    </dgm:shape>
    <dgm:presOf/>
    <dgm:choose name="Name0">
      <dgm:if name="Name1" func="var" arg="dir" op="equ" val="norm">
        <dgm:choose name="Name2">
          <dgm:if name="Name3" axis="ch" ptType="node" func="cnt" op="lte" val="1">
            <dgm:constrLst>
              <dgm:constr type="primFontSz" for="des" ptType="node" op="equ" val="65"/>
              <dgm:constr type="w" for="ch" forName="upArrow" refType="w" fact="0.33"/>
              <dgm:constr type="h" for="ch" forName="upArrow" refType="h"/>
              <dgm:constr type="b" for="ch" forName="upArrow" refType="h" fact="0.48"/>
              <dgm:constr type="l" for="ch" forName="upArrow"/>
              <dgm:constr type="h" for="ch" forName="upArrow" refType="w" refFor="ch" refForName="upArrow" op="gte" fact="0.75"/>
              <dgm:constr type="w" for="ch" forName="upArrowText" refType="w" fact="0.56"/>
              <dgm:constr type="h" for="ch" forName="upArrowText" refType="h"/>
              <dgm:constr type="b" for="ch" forName="upArrowText" refType="h" fact="0.48"/>
              <dgm:constr type="l" for="ch" forName="upArrowText" refType="w" refFor="ch" refForName="upArrow" fact="1.03"/>
            </dgm:constrLst>
          </dgm:if>
          <dgm:else name="Name4">
            <dgm:constrLst>
              <dgm:constr type="primFontSz" for="des" ptType="node" op="equ" val="65"/>
              <dgm:constr type="w" for="ch" forName="upArrow" refType="w" fact="0.33"/>
              <dgm:constr type="h" for="ch" forName="upArrow" refType="h" fact="0.48"/>
              <dgm:constr type="b" for="ch" forName="upArrow" refType="h" fact="0.48"/>
              <dgm:constr type="l" for="ch" forName="upArrow"/>
              <dgm:constr type="h" for="ch" forName="upArrow" refType="w" refFor="ch" refForName="upArrow" op="gte" fact="0.75"/>
              <dgm:constr type="w" for="ch" forName="upArrowText" refType="w" fact="0.56"/>
              <dgm:constr type="h" for="ch" forName="upArrowText" refType="h" fact="0.48"/>
              <dgm:constr type="b" for="ch" forName="upArrowText" refType="h" fact="0.48"/>
              <dgm:constr type="l" for="ch" forName="upArrowText" refType="w" refFor="ch" refForName="upArrow" fact="1.03"/>
              <dgm:constr type="w" for="ch" forName="downArrow" refType="w" fact="0.33"/>
              <dgm:constr type="h" for="ch" forName="downArrow" refType="h" fact="0.48"/>
              <dgm:constr type="t" for="ch" forName="downArrow" refType="h" fact="0.52"/>
              <dgm:constr type="l" for="ch" forName="downArrow" refType="w" refFor="ch" refForName="downArrow" fact="0.3"/>
              <dgm:constr type="h" for="ch" forName="downArrow" refType="w" refFor="ch" refForName="downArrow" op="gte" fact="0.75"/>
              <dgm:constr type="w" for="ch" forName="downArrowText" refType="w" fact="0.56"/>
              <dgm:constr type="h" for="ch" forName="downArrowText" refType="h" fact="0.48"/>
              <dgm:constr type="t" for="ch" forName="downArrowText" refType="h" fact="0.52"/>
              <dgm:constr type="l" for="ch" forName="downArrowText" refType="w" refFor="ch" refForName="downArrow" fact="1.33"/>
            </dgm:constrLst>
          </dgm:else>
        </dgm:choose>
      </dgm:if>
      <dgm:else name="Name5">
        <dgm:choose name="Name6">
          <dgm:if name="Name7" axis="ch" ptType="node" func="cnt" op="lte" val="1">
            <dgm:constrLst>
              <dgm:constr type="primFontSz" for="des" ptType="node" op="equ" val="65"/>
              <dgm:constr type="w" for="ch" forName="upArrow" refType="w" fact="0.33"/>
              <dgm:constr type="h" for="ch" forName="upArrow" refType="h"/>
              <dgm:constr type="t" for="ch" forName="upArrow"/>
              <dgm:constr type="l" for="ch" forName="upArrow" refType="w" fact="0.67"/>
              <dgm:constr type="h" for="ch" forName="upArrow" refType="w" refFor="ch" refForName="upArrow" op="gte" fact="0.75"/>
              <dgm:constr type="w" for="ch" forName="upArrowText" refType="w" fact="0.56"/>
              <dgm:constr type="h" for="ch" forName="upArrowText" refType="h"/>
              <dgm:constr type="t" for="ch" forName="upArrowText"/>
              <dgm:constr type="l" for="ch" forName="upArrowText" refType="w" fact="0.1"/>
            </dgm:constrLst>
          </dgm:if>
          <dgm:else name="Name8">
            <dgm:constrLst>
              <dgm:constr type="primFontSz" for="des" ptType="node" op="equ" val="65"/>
              <dgm:constr type="w" for="ch" forName="upArrow" refType="w" fact="0.33"/>
              <dgm:constr type="h" for="ch" forName="upArrow" refType="h" fact="0.48"/>
              <dgm:constr type="t" for="ch" forName="upArrow"/>
              <dgm:constr type="l" for="ch" forName="upArrow" refType="w" fact="0.67"/>
              <dgm:constr type="h" for="ch" forName="upArrow" refType="w" refFor="ch" refForName="upArrow" op="gte" fact="0.75"/>
              <dgm:constr type="w" for="ch" forName="upArrowText" refType="w" fact="0.56"/>
              <dgm:constr type="h" for="ch" forName="upArrowText" refType="h" fact="0.48"/>
              <dgm:constr type="t" for="ch" forName="upArrowText"/>
              <dgm:constr type="l" for="ch" forName="upArrowText" refType="w" fact="0.1"/>
              <dgm:constr type="w" for="ch" forName="downArrow" refType="w" fact="0.33"/>
              <dgm:constr type="h" for="ch" forName="downArrow" refType="h" fact="0.48"/>
              <dgm:constr type="t" for="ch" forName="downArrow" refType="h" fact="0.52"/>
              <dgm:constr type="l" for="ch" forName="downArrow" refType="w" fact="0.57"/>
              <dgm:constr type="h" for="ch" forName="downArrow" refType="w" refFor="ch" refForName="downArrow" op="gte" fact="0.75"/>
              <dgm:constr type="w" for="ch" forName="downArrowText" refType="w" fact="0.56"/>
              <dgm:constr type="h" for="ch" forName="downArrowText" refType="h" fact="0.48"/>
              <dgm:constr type="t" for="ch" forName="downArrowText" refType="h" fact="0.52"/>
              <dgm:constr type="l" for="ch" forName="downArrowText"/>
            </dgm:constrLst>
          </dgm:else>
        </dgm:choose>
      </dgm:else>
    </dgm:choose>
    <dgm:ruleLst/>
    <dgm:forEach name="Name9" axis="ch" ptType="node" cnt="1">
      <dgm:layoutNode name="upArrow" styleLbl="node1">
        <dgm:alg type="sp"/>
        <dgm:shape xmlns:r="http://schemas.openxmlformats.org/officeDocument/2006/relationships" type="upArrow" r:blip="">
          <dgm:adjLst/>
        </dgm:shape>
        <dgm:presOf/>
        <dgm:constrLst/>
        <dgm:ruleLst/>
      </dgm:layoutNode>
      <dgm:layoutNode name="upArrowText" styleLbl="revTx">
        <dgm:varLst>
          <dgm:chMax val="0"/>
          <dgm:bulletEnabled val="1"/>
        </dgm:varLst>
        <dgm:choose name="Name10">
          <dgm:if name="Name11" axis="root des" ptType="all node" func="maxDepth" op="gt" val="1">
            <dgm:alg type="tx">
              <dgm:param type="parTxLTRAlign" val="l"/>
              <dgm:param type="parTxRTLAlign" val="r"/>
              <dgm:param type="txAnchorVertCh" val="mid"/>
            </dgm:alg>
          </dgm:if>
          <dgm:else name="Name12">
            <dgm:choose name="Name13">
              <dgm:if name="Name14" func="var" arg="dir" op="equ" val="norm">
                <dgm:alg type="tx">
                  <dgm:param type="parTxLTRAlign" val="l"/>
                  <dgm:param type="parTxRTLAlign" val="l"/>
                  <dgm:param type="txAnchorVertCh" val="mid"/>
                </dgm:alg>
              </dgm:if>
              <dgm:else name="Name15">
                <dgm:alg type="tx">
                  <dgm:param type="parTxLTRAlign" val="r"/>
                  <dgm:param type="parTxRTLAlign" val="r"/>
                  <dgm:param type="txAnchorVertCh" val="mid"/>
                </dgm:alg>
              </dgm:else>
            </dgm:choose>
          </dgm:else>
        </dgm:choose>
        <dgm:shape xmlns:r="http://schemas.openxmlformats.org/officeDocument/2006/relationships" type="rect" r:blip="">
          <dgm:adjLst/>
        </dgm:shape>
        <dgm:presOf axis="desOrSelf" ptType="node"/>
        <dgm:constrLst>
          <dgm:constr type="tMarg"/>
        </dgm:constrLst>
        <dgm:ruleLst>
          <dgm:rule type="primFontSz" val="5" fact="NaN" max="NaN"/>
        </dgm:ruleLst>
      </dgm:layoutNode>
    </dgm:forEach>
    <dgm:forEach name="Name16" axis="ch" ptType="node" st="2"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chMax val="0"/>
          <dgm:bulletEnabled val="1"/>
        </dgm:varLst>
        <dgm:choose name="Name17">
          <dgm:if name="Name18" axis="root des" ptType="all node" func="maxDepth" op="gt" val="1">
            <dgm:alg type="tx">
              <dgm:param type="parTxLTRAlign" val="l"/>
              <dgm:param type="parTxRTLAlign" val="r"/>
              <dgm:param type="txAnchorVertCh" val="mid"/>
            </dgm:alg>
          </dgm:if>
          <dgm:else name="Name19">
            <dgm:choose name="Name20">
              <dgm:if name="Name21" func="var" arg="dir" op="equ" val="norm">
                <dgm:alg type="tx">
                  <dgm:param type="parTxLTRAlign" val="l"/>
                  <dgm:param type="parTxRTLAlign" val="l"/>
                  <dgm:param type="txAnchorVertCh" val="mid"/>
                </dgm:alg>
              </dgm:if>
              <dgm:else name="Name22">
                <dgm:alg type="tx">
                  <dgm:param type="parTxLTRAlign" val="r"/>
                  <dgm:param type="parTxRTLAlign" val="r"/>
                  <dgm:param type="txAnchorVertCh" val="mid"/>
                </dgm:alg>
              </dgm:else>
            </dgm:choose>
          </dgm:else>
        </dgm:choose>
        <dgm:shape xmlns:r="http://schemas.openxmlformats.org/officeDocument/2006/relationships" type="rect" r:blip="">
          <dgm:adjLst/>
        </dgm:shape>
        <dgm:presOf axis="desOrSelf" ptType="node"/>
        <dgm:constrLst>
          <dgm:constr type="tMarg"/>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5.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6.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7.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627C0DB-C5DD-4211-9C79-3718A48035FE}" type="datetimeFigureOut">
              <a:rPr lang="en-CA" smtClean="0"/>
              <a:t>2017-04-10</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C850E16-BBCC-4E2D-B30C-A1C14F385CE0}" type="slidenum">
              <a:rPr lang="en-CA" smtClean="0"/>
              <a:t>‹#›</a:t>
            </a:fld>
            <a:endParaRPr lang="en-CA"/>
          </a:p>
        </p:txBody>
      </p:sp>
    </p:spTree>
    <p:extLst>
      <p:ext uri="{BB962C8B-B14F-4D97-AF65-F5344CB8AC3E}">
        <p14:creationId xmlns:p14="http://schemas.microsoft.com/office/powerpoint/2010/main" val="40416505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www.mentalhealthcommission.ca/English/focus-areas/stigma-and-discrimination"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9C850E16-BBCC-4E2D-B30C-A1C14F385CE0}" type="slidenum">
              <a:rPr lang="en-CA" smtClean="0"/>
              <a:t>7</a:t>
            </a:fld>
            <a:endParaRPr lang="en-CA"/>
          </a:p>
        </p:txBody>
      </p:sp>
    </p:spTree>
    <p:extLst>
      <p:ext uri="{BB962C8B-B14F-4D97-AF65-F5344CB8AC3E}">
        <p14:creationId xmlns:p14="http://schemas.microsoft.com/office/powerpoint/2010/main" val="14130183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http://www.mentalhealthcommission.ca/Francais/focus-areas/la-sante-mentale-compte</a:t>
            </a:r>
          </a:p>
          <a:p>
            <a:r>
              <a:rPr lang="en-CA" dirty="0"/>
              <a:t>http://www.mentalhealthcommission.ca/Francais/focus-areas/sante-mentale-en-milieu-de-travail</a:t>
            </a:r>
          </a:p>
          <a:p>
            <a:endParaRPr lang="en-CA" dirty="0"/>
          </a:p>
        </p:txBody>
      </p:sp>
      <p:sp>
        <p:nvSpPr>
          <p:cNvPr id="4" name="Slide Number Placeholder 3"/>
          <p:cNvSpPr>
            <a:spLocks noGrp="1"/>
          </p:cNvSpPr>
          <p:nvPr>
            <p:ph type="sldNum" sz="quarter" idx="10"/>
          </p:nvPr>
        </p:nvSpPr>
        <p:spPr/>
        <p:txBody>
          <a:bodyPr/>
          <a:lstStyle/>
          <a:p>
            <a:fld id="{9C850E16-BBCC-4E2D-B30C-A1C14F385CE0}" type="slidenum">
              <a:rPr lang="en-CA" smtClean="0"/>
              <a:t>16</a:t>
            </a:fld>
            <a:endParaRPr lang="en-CA"/>
          </a:p>
        </p:txBody>
      </p:sp>
    </p:spTree>
    <p:extLst>
      <p:ext uri="{BB962C8B-B14F-4D97-AF65-F5344CB8AC3E}">
        <p14:creationId xmlns:p14="http://schemas.microsoft.com/office/powerpoint/2010/main" val="12963251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http://www.mentalhealthcommission.ca/Francais/focus-areas/la-sante-mentale-compte</a:t>
            </a:r>
          </a:p>
          <a:p>
            <a:r>
              <a:rPr lang="en-CA" dirty="0"/>
              <a:t>http://www.mentalhealthcommission.ca/Francais/focus-areas/sante-mentale-en-milieu-de-travail</a:t>
            </a:r>
          </a:p>
        </p:txBody>
      </p:sp>
      <p:sp>
        <p:nvSpPr>
          <p:cNvPr id="4" name="Slide Number Placeholder 3"/>
          <p:cNvSpPr>
            <a:spLocks noGrp="1"/>
          </p:cNvSpPr>
          <p:nvPr>
            <p:ph type="sldNum" sz="quarter" idx="10"/>
          </p:nvPr>
        </p:nvSpPr>
        <p:spPr/>
        <p:txBody>
          <a:bodyPr/>
          <a:lstStyle/>
          <a:p>
            <a:fld id="{9C850E16-BBCC-4E2D-B30C-A1C14F385CE0}" type="slidenum">
              <a:rPr lang="en-CA" smtClean="0"/>
              <a:t>17</a:t>
            </a:fld>
            <a:endParaRPr lang="en-CA"/>
          </a:p>
        </p:txBody>
      </p:sp>
    </p:spTree>
    <p:extLst>
      <p:ext uri="{BB962C8B-B14F-4D97-AF65-F5344CB8AC3E}">
        <p14:creationId xmlns:p14="http://schemas.microsoft.com/office/powerpoint/2010/main" val="40109329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u="none" strike="noStrike" kern="1200" baseline="0" dirty="0">
                <a:solidFill>
                  <a:schemeClr val="tx1"/>
                </a:solidFill>
                <a:latin typeface="+mn-lt"/>
                <a:ea typeface="+mn-ea"/>
                <a:cs typeface="+mn-cs"/>
              </a:rPr>
              <a:t>Haslam, C., Atkinson, S., Brown, S., &amp; Haslam, R. (2005). Anxiety and depression in the workplace: Effects on the individual and organisation (a focus group investigation). </a:t>
            </a:r>
            <a:r>
              <a:rPr lang="en-CA" sz="1200" b="0" i="1" u="none" strike="noStrike" kern="1200" baseline="0" dirty="0">
                <a:solidFill>
                  <a:schemeClr val="tx1"/>
                </a:solidFill>
                <a:latin typeface="+mn-lt"/>
                <a:ea typeface="+mn-ea"/>
                <a:cs typeface="+mn-cs"/>
              </a:rPr>
              <a:t>Journal of Affective Disorders, 88</a:t>
            </a:r>
            <a:r>
              <a:rPr lang="en-CA" sz="1200" b="0" i="0" u="none" strike="noStrike" kern="1200" baseline="0" dirty="0">
                <a:solidFill>
                  <a:schemeClr val="tx1"/>
                </a:solidFill>
                <a:latin typeface="+mn-lt"/>
                <a:ea typeface="+mn-ea"/>
                <a:cs typeface="+mn-cs"/>
              </a:rPr>
              <a:t>(2), 209-215 </a:t>
            </a:r>
          </a:p>
          <a:p>
            <a:endParaRPr lang="fr-CA" sz="1200" b="0" i="0" u="none" strike="noStrike" kern="1200" baseline="0" dirty="0">
              <a:solidFill>
                <a:schemeClr val="tx1"/>
              </a:solidFill>
              <a:latin typeface="+mn-lt"/>
              <a:ea typeface="+mn-ea"/>
              <a:cs typeface="+mn-cs"/>
            </a:endParaRPr>
          </a:p>
          <a:p>
            <a:r>
              <a:rPr lang="en-CA" sz="1200" b="0" i="0" u="none" strike="noStrike" kern="1200" baseline="0" dirty="0">
                <a:solidFill>
                  <a:schemeClr val="tx1"/>
                </a:solidFill>
                <a:latin typeface="+mn-lt"/>
                <a:ea typeface="+mn-ea"/>
                <a:cs typeface="+mn-cs"/>
              </a:rPr>
              <a:t>Hilton, M. F., &amp; </a:t>
            </a:r>
            <a:r>
              <a:rPr lang="en-CA" sz="1200" b="0" i="0" u="none" strike="noStrike" kern="1200" baseline="0" dirty="0" err="1">
                <a:solidFill>
                  <a:schemeClr val="tx1"/>
                </a:solidFill>
                <a:latin typeface="+mn-lt"/>
                <a:ea typeface="+mn-ea"/>
                <a:cs typeface="+mn-cs"/>
              </a:rPr>
              <a:t>Whiteford</a:t>
            </a:r>
            <a:r>
              <a:rPr lang="en-CA" sz="1200" b="0" i="0" u="none" strike="noStrike" kern="1200" baseline="0" dirty="0">
                <a:solidFill>
                  <a:schemeClr val="tx1"/>
                </a:solidFill>
                <a:latin typeface="+mn-lt"/>
                <a:ea typeface="+mn-ea"/>
                <a:cs typeface="+mn-cs"/>
              </a:rPr>
              <a:t>, H. A. (2010). Associations between psychological distress, workplace accidents, workplace failures and workplace successes. </a:t>
            </a:r>
            <a:r>
              <a:rPr lang="en-CA" sz="1200" b="0" i="1" u="none" strike="noStrike" kern="1200" baseline="0" dirty="0">
                <a:solidFill>
                  <a:schemeClr val="tx1"/>
                </a:solidFill>
                <a:latin typeface="+mn-lt"/>
                <a:ea typeface="+mn-ea"/>
                <a:cs typeface="+mn-cs"/>
              </a:rPr>
              <a:t>International Archives of Occupational and Environmental Health, 83</a:t>
            </a:r>
            <a:r>
              <a:rPr lang="en-CA" sz="1200" b="0" i="0" u="none" strike="noStrike" kern="1200" baseline="0" dirty="0">
                <a:solidFill>
                  <a:schemeClr val="tx1"/>
                </a:solidFill>
                <a:latin typeface="+mn-lt"/>
                <a:ea typeface="+mn-ea"/>
                <a:cs typeface="+mn-cs"/>
              </a:rPr>
              <a:t>(8), 923-933. </a:t>
            </a:r>
          </a:p>
          <a:p>
            <a:endParaRPr lang="fr-CA" sz="1200" b="0" i="0" u="none" strike="noStrike" kern="1200" baseline="0" dirty="0">
              <a:solidFill>
                <a:schemeClr val="tx1"/>
              </a:solidFill>
              <a:latin typeface="+mn-lt"/>
              <a:ea typeface="+mn-ea"/>
              <a:cs typeface="+mn-cs"/>
            </a:endParaRPr>
          </a:p>
          <a:p>
            <a:r>
              <a:rPr lang="en-CA" sz="1200" b="0" i="0" u="none" strike="noStrike" kern="1200" baseline="0" dirty="0">
                <a:solidFill>
                  <a:schemeClr val="tx1"/>
                </a:solidFill>
                <a:latin typeface="+mn-lt"/>
                <a:ea typeface="+mn-ea"/>
                <a:cs typeface="+mn-cs"/>
              </a:rPr>
              <a:t>Suzuki, K., </a:t>
            </a:r>
            <a:r>
              <a:rPr lang="en-CA" sz="1200" b="0" i="0" u="none" strike="noStrike" kern="1200" baseline="0" dirty="0" err="1">
                <a:solidFill>
                  <a:schemeClr val="tx1"/>
                </a:solidFill>
                <a:latin typeface="+mn-lt"/>
                <a:ea typeface="+mn-ea"/>
                <a:cs typeface="+mn-cs"/>
              </a:rPr>
              <a:t>Ohida</a:t>
            </a:r>
            <a:r>
              <a:rPr lang="en-CA" sz="1200" b="0" i="0" u="none" strike="noStrike" kern="1200" baseline="0" dirty="0">
                <a:solidFill>
                  <a:schemeClr val="tx1"/>
                </a:solidFill>
                <a:latin typeface="+mn-lt"/>
                <a:ea typeface="+mn-ea"/>
                <a:cs typeface="+mn-cs"/>
              </a:rPr>
              <a:t>, T., </a:t>
            </a:r>
            <a:r>
              <a:rPr lang="en-CA" sz="1200" b="0" i="0" u="none" strike="noStrike" kern="1200" baseline="0" dirty="0" err="1">
                <a:solidFill>
                  <a:schemeClr val="tx1"/>
                </a:solidFill>
                <a:latin typeface="+mn-lt"/>
                <a:ea typeface="+mn-ea"/>
                <a:cs typeface="+mn-cs"/>
              </a:rPr>
              <a:t>Kaneita</a:t>
            </a:r>
            <a:r>
              <a:rPr lang="en-CA" sz="1200" b="0" i="0" u="none" strike="noStrike" kern="1200" baseline="0" dirty="0">
                <a:solidFill>
                  <a:schemeClr val="tx1"/>
                </a:solidFill>
                <a:latin typeface="+mn-lt"/>
                <a:ea typeface="+mn-ea"/>
                <a:cs typeface="+mn-cs"/>
              </a:rPr>
              <a:t>, Y., Yokoyama, E., Miyake, T., </a:t>
            </a:r>
            <a:r>
              <a:rPr lang="en-CA" sz="1200" b="0" i="0" u="none" strike="noStrike" kern="1200" baseline="0" dirty="0" err="1">
                <a:solidFill>
                  <a:schemeClr val="tx1"/>
                </a:solidFill>
                <a:latin typeface="+mn-lt"/>
                <a:ea typeface="+mn-ea"/>
                <a:cs typeface="+mn-cs"/>
              </a:rPr>
              <a:t>Harano</a:t>
            </a:r>
            <a:r>
              <a:rPr lang="en-CA" sz="1200" b="0" i="0" u="none" strike="noStrike" kern="1200" baseline="0" dirty="0">
                <a:solidFill>
                  <a:schemeClr val="tx1"/>
                </a:solidFill>
                <a:latin typeface="+mn-lt"/>
                <a:ea typeface="+mn-ea"/>
                <a:cs typeface="+mn-cs"/>
              </a:rPr>
              <a:t>, S., . . . </a:t>
            </a:r>
            <a:r>
              <a:rPr lang="en-CA" sz="1200" b="0" i="0" u="none" strike="noStrike" kern="1200" baseline="0" dirty="0" err="1">
                <a:solidFill>
                  <a:schemeClr val="tx1"/>
                </a:solidFill>
                <a:latin typeface="+mn-lt"/>
                <a:ea typeface="+mn-ea"/>
                <a:cs typeface="+mn-cs"/>
              </a:rPr>
              <a:t>Tsutsui</a:t>
            </a:r>
            <a:r>
              <a:rPr lang="en-CA" sz="1200" b="0" i="0" u="none" strike="noStrike" kern="1200" baseline="0" dirty="0">
                <a:solidFill>
                  <a:schemeClr val="tx1"/>
                </a:solidFill>
                <a:latin typeface="+mn-lt"/>
                <a:ea typeface="+mn-ea"/>
                <a:cs typeface="+mn-cs"/>
              </a:rPr>
              <a:t>, T. (2004). Mental health status, shift work, and occupational accidents among hospital nurses in Japan. </a:t>
            </a:r>
            <a:r>
              <a:rPr lang="en-CA" sz="1200" b="0" i="1" u="none" strike="noStrike" kern="1200" baseline="0" dirty="0">
                <a:solidFill>
                  <a:schemeClr val="tx1"/>
                </a:solidFill>
                <a:latin typeface="+mn-lt"/>
                <a:ea typeface="+mn-ea"/>
                <a:cs typeface="+mn-cs"/>
              </a:rPr>
              <a:t>Journal of Occupational Health, 46</a:t>
            </a:r>
            <a:r>
              <a:rPr lang="en-CA" sz="1200" b="0" i="0" u="none" strike="noStrike" kern="1200" baseline="0" dirty="0">
                <a:solidFill>
                  <a:schemeClr val="tx1"/>
                </a:solidFill>
                <a:latin typeface="+mn-lt"/>
                <a:ea typeface="+mn-ea"/>
                <a:cs typeface="+mn-cs"/>
              </a:rPr>
              <a:t>(6), 448-454. </a:t>
            </a:r>
            <a:endParaRPr lang="en-CA" dirty="0"/>
          </a:p>
        </p:txBody>
      </p:sp>
      <p:sp>
        <p:nvSpPr>
          <p:cNvPr id="4" name="Slide Number Placeholder 3"/>
          <p:cNvSpPr>
            <a:spLocks noGrp="1"/>
          </p:cNvSpPr>
          <p:nvPr>
            <p:ph type="sldNum" sz="quarter" idx="10"/>
          </p:nvPr>
        </p:nvSpPr>
        <p:spPr/>
        <p:txBody>
          <a:bodyPr/>
          <a:lstStyle/>
          <a:p>
            <a:fld id="{9C850E16-BBCC-4E2D-B30C-A1C14F385CE0}" type="slidenum">
              <a:rPr lang="en-CA" smtClean="0"/>
              <a:t>18</a:t>
            </a:fld>
            <a:endParaRPr lang="en-CA"/>
          </a:p>
        </p:txBody>
      </p:sp>
    </p:spTree>
    <p:extLst>
      <p:ext uri="{BB962C8B-B14F-4D97-AF65-F5344CB8AC3E}">
        <p14:creationId xmlns:p14="http://schemas.microsoft.com/office/powerpoint/2010/main" val="12603454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u="none" strike="noStrike" kern="1200" baseline="0" dirty="0">
                <a:solidFill>
                  <a:schemeClr val="tx1"/>
                </a:solidFill>
                <a:latin typeface="+mn-lt"/>
                <a:ea typeface="+mn-ea"/>
                <a:cs typeface="+mn-cs"/>
              </a:rPr>
              <a:t>CSA Group &amp; Bureau de Normalisation du Québec. (2013). Psychological health and safety in the workplace - prevention, promotion, and guidance to staged implementation. Retrieved from http://shop.csa.ca/en/canada/occupational-health-and-safety-management/cancsa-z1003-13bnq-9700-8032013/invt/z10032013?utm_source=redirect&amp;utm_medium=vanity&amp;utm_content=folder&amp;utm_campaign=z1003 </a:t>
            </a:r>
            <a:endParaRPr lang="en-CA" dirty="0"/>
          </a:p>
        </p:txBody>
      </p:sp>
      <p:sp>
        <p:nvSpPr>
          <p:cNvPr id="4" name="Slide Number Placeholder 3"/>
          <p:cNvSpPr>
            <a:spLocks noGrp="1"/>
          </p:cNvSpPr>
          <p:nvPr>
            <p:ph type="sldNum" sz="quarter" idx="10"/>
          </p:nvPr>
        </p:nvSpPr>
        <p:spPr/>
        <p:txBody>
          <a:bodyPr/>
          <a:lstStyle/>
          <a:p>
            <a:fld id="{9C850E16-BBCC-4E2D-B30C-A1C14F385CE0}" type="slidenum">
              <a:rPr lang="en-CA" smtClean="0"/>
              <a:t>19</a:t>
            </a:fld>
            <a:endParaRPr lang="en-CA"/>
          </a:p>
        </p:txBody>
      </p:sp>
    </p:spTree>
    <p:extLst>
      <p:ext uri="{BB962C8B-B14F-4D97-AF65-F5344CB8AC3E}">
        <p14:creationId xmlns:p14="http://schemas.microsoft.com/office/powerpoint/2010/main" val="34999027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Mental Health Commission of Canada. (2016). Stigma and discrimination. Retrieved from </a:t>
            </a:r>
            <a:r>
              <a:rPr lang="en-CA" sz="1200" u="none" strike="noStrike" kern="1200" dirty="0">
                <a:solidFill>
                  <a:schemeClr val="tx1"/>
                </a:solidFill>
                <a:effectLst/>
                <a:latin typeface="+mn-lt"/>
                <a:ea typeface="+mn-ea"/>
                <a:cs typeface="+mn-cs"/>
                <a:hlinkClick r:id="rId3"/>
              </a:rPr>
              <a:t>http://www.mentalhealthcommission.ca/English/focus-areas/stigma-and-discrimination</a:t>
            </a:r>
            <a:endParaRPr lang="en-CA" sz="120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u="none" strike="noStrike" kern="1200" dirty="0">
                <a:solidFill>
                  <a:schemeClr val="tx1"/>
                </a:solidFill>
                <a:effectLst/>
                <a:latin typeface="+mn-lt"/>
                <a:ea typeface="+mn-ea"/>
                <a:cs typeface="+mn-cs"/>
              </a:rPr>
              <a:t>Other resource: http://letstalk.bell.ca/en/ways-to-help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10"/>
          </p:nvPr>
        </p:nvSpPr>
        <p:spPr/>
        <p:txBody>
          <a:bodyPr/>
          <a:lstStyle/>
          <a:p>
            <a:fld id="{9C850E16-BBCC-4E2D-B30C-A1C14F385CE0}" type="slidenum">
              <a:rPr lang="en-CA" smtClean="0"/>
              <a:t>20</a:t>
            </a:fld>
            <a:endParaRPr lang="en-CA"/>
          </a:p>
        </p:txBody>
      </p:sp>
    </p:spTree>
    <p:extLst>
      <p:ext uri="{BB962C8B-B14F-4D97-AF65-F5344CB8AC3E}">
        <p14:creationId xmlns:p14="http://schemas.microsoft.com/office/powerpoint/2010/main" val="33714722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https://www.northernontariobusiness.com/regional-news/sudbury/research-to-study-mental-health-in-miners-371442</a:t>
            </a:r>
          </a:p>
          <a:p>
            <a:r>
              <a:rPr lang="en-CA" dirty="0"/>
              <a:t>http://www.thesudburystar.com/2015/07/24/sudbury-study-to-examine-mental-health-of-miners</a:t>
            </a:r>
          </a:p>
        </p:txBody>
      </p:sp>
      <p:sp>
        <p:nvSpPr>
          <p:cNvPr id="4" name="Slide Number Placeholder 3"/>
          <p:cNvSpPr>
            <a:spLocks noGrp="1"/>
          </p:cNvSpPr>
          <p:nvPr>
            <p:ph type="sldNum" sz="quarter" idx="10"/>
          </p:nvPr>
        </p:nvSpPr>
        <p:spPr/>
        <p:txBody>
          <a:bodyPr/>
          <a:lstStyle/>
          <a:p>
            <a:fld id="{9C850E16-BBCC-4E2D-B30C-A1C14F385CE0}" type="slidenum">
              <a:rPr lang="en-CA" smtClean="0"/>
              <a:t>22</a:t>
            </a:fld>
            <a:endParaRPr lang="en-CA"/>
          </a:p>
        </p:txBody>
      </p:sp>
    </p:spTree>
    <p:extLst>
      <p:ext uri="{BB962C8B-B14F-4D97-AF65-F5344CB8AC3E}">
        <p14:creationId xmlns:p14="http://schemas.microsoft.com/office/powerpoint/2010/main" val="24273089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https://uwaterloo.ca/engineering/news/engineering-student-breaks-silence-lifelong-struggle</a:t>
            </a:r>
          </a:p>
        </p:txBody>
      </p:sp>
      <p:sp>
        <p:nvSpPr>
          <p:cNvPr id="4" name="Slide Number Placeholder 3"/>
          <p:cNvSpPr>
            <a:spLocks noGrp="1"/>
          </p:cNvSpPr>
          <p:nvPr>
            <p:ph type="sldNum" sz="quarter" idx="10"/>
          </p:nvPr>
        </p:nvSpPr>
        <p:spPr/>
        <p:txBody>
          <a:bodyPr/>
          <a:lstStyle/>
          <a:p>
            <a:fld id="{9C850E16-BBCC-4E2D-B30C-A1C14F385CE0}" type="slidenum">
              <a:rPr lang="en-CA" smtClean="0"/>
              <a:t>23</a:t>
            </a:fld>
            <a:endParaRPr lang="en-CA"/>
          </a:p>
        </p:txBody>
      </p:sp>
    </p:spTree>
    <p:extLst>
      <p:ext uri="{BB962C8B-B14F-4D97-AF65-F5344CB8AC3E}">
        <p14:creationId xmlns:p14="http://schemas.microsoft.com/office/powerpoint/2010/main" val="41493134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9C850E16-BBCC-4E2D-B30C-A1C14F385CE0}" type="slidenum">
              <a:rPr lang="en-CA" smtClean="0"/>
              <a:t>26</a:t>
            </a:fld>
            <a:endParaRPr lang="en-CA"/>
          </a:p>
        </p:txBody>
      </p:sp>
    </p:spTree>
    <p:extLst>
      <p:ext uri="{BB962C8B-B14F-4D97-AF65-F5344CB8AC3E}">
        <p14:creationId xmlns:p14="http://schemas.microsoft.com/office/powerpoint/2010/main" val="24636089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https://www.youtube.com/watch?v=7-9LlEdLkn4&amp;list=PLOtz9Am_3y3LmnCY1cwwyoVXrLttyr0Pz&amp;index=1</a:t>
            </a:r>
          </a:p>
        </p:txBody>
      </p:sp>
      <p:sp>
        <p:nvSpPr>
          <p:cNvPr id="4" name="Slide Number Placeholder 3"/>
          <p:cNvSpPr>
            <a:spLocks noGrp="1"/>
          </p:cNvSpPr>
          <p:nvPr>
            <p:ph type="sldNum" sz="quarter" idx="10"/>
          </p:nvPr>
        </p:nvSpPr>
        <p:spPr/>
        <p:txBody>
          <a:bodyPr/>
          <a:lstStyle/>
          <a:p>
            <a:fld id="{9C850E16-BBCC-4E2D-B30C-A1C14F385CE0}" type="slidenum">
              <a:rPr lang="en-CA" smtClean="0"/>
              <a:t>27</a:t>
            </a:fld>
            <a:endParaRPr lang="en-CA"/>
          </a:p>
        </p:txBody>
      </p:sp>
    </p:spTree>
    <p:extLst>
      <p:ext uri="{BB962C8B-B14F-4D97-AF65-F5344CB8AC3E}">
        <p14:creationId xmlns:p14="http://schemas.microsoft.com/office/powerpoint/2010/main" val="17905154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http://www.cchst.ca/oshanswers/psychosocial/mentalhealth_risk.html</a:t>
            </a:r>
          </a:p>
        </p:txBody>
      </p:sp>
      <p:sp>
        <p:nvSpPr>
          <p:cNvPr id="4" name="Slide Number Placeholder 3"/>
          <p:cNvSpPr>
            <a:spLocks noGrp="1"/>
          </p:cNvSpPr>
          <p:nvPr>
            <p:ph type="sldNum" sz="quarter" idx="10"/>
          </p:nvPr>
        </p:nvSpPr>
        <p:spPr/>
        <p:txBody>
          <a:bodyPr/>
          <a:lstStyle/>
          <a:p>
            <a:fld id="{9C850E16-BBCC-4E2D-B30C-A1C14F385CE0}" type="slidenum">
              <a:rPr lang="en-CA" smtClean="0"/>
              <a:t>30</a:t>
            </a:fld>
            <a:endParaRPr lang="en-CA"/>
          </a:p>
        </p:txBody>
      </p:sp>
    </p:spTree>
    <p:extLst>
      <p:ext uri="{BB962C8B-B14F-4D97-AF65-F5344CB8AC3E}">
        <p14:creationId xmlns:p14="http://schemas.microsoft.com/office/powerpoint/2010/main" val="22262709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http://www.who.int/features/factfiles/mental_health/fr/</a:t>
            </a:r>
          </a:p>
        </p:txBody>
      </p:sp>
      <p:sp>
        <p:nvSpPr>
          <p:cNvPr id="4" name="Slide Number Placeholder 3"/>
          <p:cNvSpPr>
            <a:spLocks noGrp="1"/>
          </p:cNvSpPr>
          <p:nvPr>
            <p:ph type="sldNum" sz="quarter" idx="10"/>
          </p:nvPr>
        </p:nvSpPr>
        <p:spPr/>
        <p:txBody>
          <a:bodyPr/>
          <a:lstStyle/>
          <a:p>
            <a:fld id="{9C850E16-BBCC-4E2D-B30C-A1C14F385CE0}" type="slidenum">
              <a:rPr lang="en-CA" smtClean="0"/>
              <a:t>8</a:t>
            </a:fld>
            <a:endParaRPr lang="en-CA"/>
          </a:p>
        </p:txBody>
      </p:sp>
    </p:spTree>
    <p:extLst>
      <p:ext uri="{BB962C8B-B14F-4D97-AF65-F5344CB8AC3E}">
        <p14:creationId xmlns:p14="http://schemas.microsoft.com/office/powerpoint/2010/main" val="19004457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http://www.cchst.ca/oshanswers/psychosocial/mentalhealth_risk.html</a:t>
            </a:r>
          </a:p>
        </p:txBody>
      </p:sp>
      <p:sp>
        <p:nvSpPr>
          <p:cNvPr id="4" name="Slide Number Placeholder 3"/>
          <p:cNvSpPr>
            <a:spLocks noGrp="1"/>
          </p:cNvSpPr>
          <p:nvPr>
            <p:ph type="sldNum" sz="quarter" idx="10"/>
          </p:nvPr>
        </p:nvSpPr>
        <p:spPr/>
        <p:txBody>
          <a:bodyPr/>
          <a:lstStyle/>
          <a:p>
            <a:fld id="{9C850E16-BBCC-4E2D-B30C-A1C14F385CE0}" type="slidenum">
              <a:rPr lang="en-CA" smtClean="0"/>
              <a:t>31</a:t>
            </a:fld>
            <a:endParaRPr lang="en-CA"/>
          </a:p>
        </p:txBody>
      </p:sp>
    </p:spTree>
    <p:extLst>
      <p:ext uri="{BB962C8B-B14F-4D97-AF65-F5344CB8AC3E}">
        <p14:creationId xmlns:p14="http://schemas.microsoft.com/office/powerpoint/2010/main" val="13949989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9C850E16-BBCC-4E2D-B30C-A1C14F385CE0}" type="slidenum">
              <a:rPr lang="en-CA" smtClean="0"/>
              <a:t>32</a:t>
            </a:fld>
            <a:endParaRPr lang="en-CA"/>
          </a:p>
        </p:txBody>
      </p:sp>
    </p:spTree>
    <p:extLst>
      <p:ext uri="{BB962C8B-B14F-4D97-AF65-F5344CB8AC3E}">
        <p14:creationId xmlns:p14="http://schemas.microsoft.com/office/powerpoint/2010/main" val="4252130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http://www.cchst.ca/oshanswers/psychosocial/mentalhealth_risk.html</a:t>
            </a:r>
          </a:p>
        </p:txBody>
      </p:sp>
      <p:sp>
        <p:nvSpPr>
          <p:cNvPr id="4" name="Slide Number Placeholder 3"/>
          <p:cNvSpPr>
            <a:spLocks noGrp="1"/>
          </p:cNvSpPr>
          <p:nvPr>
            <p:ph type="sldNum" sz="quarter" idx="10"/>
          </p:nvPr>
        </p:nvSpPr>
        <p:spPr/>
        <p:txBody>
          <a:bodyPr/>
          <a:lstStyle/>
          <a:p>
            <a:fld id="{9C850E16-BBCC-4E2D-B30C-A1C14F385CE0}" type="slidenum">
              <a:rPr lang="en-CA" smtClean="0"/>
              <a:t>33</a:t>
            </a:fld>
            <a:endParaRPr lang="en-CA"/>
          </a:p>
        </p:txBody>
      </p:sp>
    </p:spTree>
    <p:extLst>
      <p:ext uri="{BB962C8B-B14F-4D97-AF65-F5344CB8AC3E}">
        <p14:creationId xmlns:p14="http://schemas.microsoft.com/office/powerpoint/2010/main" val="9749420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http://www.cchst.ca/oshanswers/psychosocial/mentalhealth_risk.html</a:t>
            </a:r>
          </a:p>
        </p:txBody>
      </p:sp>
      <p:sp>
        <p:nvSpPr>
          <p:cNvPr id="4" name="Slide Number Placeholder 3"/>
          <p:cNvSpPr>
            <a:spLocks noGrp="1"/>
          </p:cNvSpPr>
          <p:nvPr>
            <p:ph type="sldNum" sz="quarter" idx="10"/>
          </p:nvPr>
        </p:nvSpPr>
        <p:spPr/>
        <p:txBody>
          <a:bodyPr/>
          <a:lstStyle/>
          <a:p>
            <a:fld id="{9C850E16-BBCC-4E2D-B30C-A1C14F385CE0}" type="slidenum">
              <a:rPr lang="en-CA" smtClean="0"/>
              <a:t>34</a:t>
            </a:fld>
            <a:endParaRPr lang="en-CA"/>
          </a:p>
        </p:txBody>
      </p:sp>
    </p:spTree>
    <p:extLst>
      <p:ext uri="{BB962C8B-B14F-4D97-AF65-F5344CB8AC3E}">
        <p14:creationId xmlns:p14="http://schemas.microsoft.com/office/powerpoint/2010/main" val="35143468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http://www.cchst.ca/oshanswers/psychosocial/mentalhealth_risk.html</a:t>
            </a:r>
          </a:p>
        </p:txBody>
      </p:sp>
      <p:sp>
        <p:nvSpPr>
          <p:cNvPr id="4" name="Slide Number Placeholder 3"/>
          <p:cNvSpPr>
            <a:spLocks noGrp="1"/>
          </p:cNvSpPr>
          <p:nvPr>
            <p:ph type="sldNum" sz="quarter" idx="10"/>
          </p:nvPr>
        </p:nvSpPr>
        <p:spPr/>
        <p:txBody>
          <a:bodyPr/>
          <a:lstStyle/>
          <a:p>
            <a:fld id="{9C850E16-BBCC-4E2D-B30C-A1C14F385CE0}" type="slidenum">
              <a:rPr lang="en-CA" smtClean="0"/>
              <a:t>35</a:t>
            </a:fld>
            <a:endParaRPr lang="en-CA"/>
          </a:p>
        </p:txBody>
      </p:sp>
    </p:spTree>
    <p:extLst>
      <p:ext uri="{BB962C8B-B14F-4D97-AF65-F5344CB8AC3E}">
        <p14:creationId xmlns:p14="http://schemas.microsoft.com/office/powerpoint/2010/main" val="13061914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err="1"/>
              <a:t>Vidéo</a:t>
            </a:r>
            <a:r>
              <a:rPr lang="en-CA" dirty="0"/>
              <a:t>: https://www.youtube.com/watch?v=bJb1jiHSxYc&amp;index=2&amp;list=PLOtz9Am_3y3LmnCY1cwwyoVXrLttyr0Pz</a:t>
            </a:r>
          </a:p>
        </p:txBody>
      </p:sp>
      <p:sp>
        <p:nvSpPr>
          <p:cNvPr id="4" name="Slide Number Placeholder 3"/>
          <p:cNvSpPr>
            <a:spLocks noGrp="1"/>
          </p:cNvSpPr>
          <p:nvPr>
            <p:ph type="sldNum" sz="quarter" idx="10"/>
          </p:nvPr>
        </p:nvSpPr>
        <p:spPr/>
        <p:txBody>
          <a:bodyPr/>
          <a:lstStyle/>
          <a:p>
            <a:fld id="{9C850E16-BBCC-4E2D-B30C-A1C14F385CE0}" type="slidenum">
              <a:rPr lang="en-CA" smtClean="0"/>
              <a:t>36</a:t>
            </a:fld>
            <a:endParaRPr lang="en-CA"/>
          </a:p>
        </p:txBody>
      </p:sp>
    </p:spTree>
    <p:extLst>
      <p:ext uri="{BB962C8B-B14F-4D97-AF65-F5344CB8AC3E}">
        <p14:creationId xmlns:p14="http://schemas.microsoft.com/office/powerpoint/2010/main" val="18212551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http://www.cchst.ca/oshanswers/psychosocial/mentalhealth_risk.html</a:t>
            </a:r>
          </a:p>
        </p:txBody>
      </p:sp>
      <p:sp>
        <p:nvSpPr>
          <p:cNvPr id="4" name="Slide Number Placeholder 3"/>
          <p:cNvSpPr>
            <a:spLocks noGrp="1"/>
          </p:cNvSpPr>
          <p:nvPr>
            <p:ph type="sldNum" sz="quarter" idx="10"/>
          </p:nvPr>
        </p:nvSpPr>
        <p:spPr/>
        <p:txBody>
          <a:bodyPr/>
          <a:lstStyle/>
          <a:p>
            <a:fld id="{9C850E16-BBCC-4E2D-B30C-A1C14F385CE0}" type="slidenum">
              <a:rPr lang="en-CA" smtClean="0"/>
              <a:t>37</a:t>
            </a:fld>
            <a:endParaRPr lang="en-CA"/>
          </a:p>
        </p:txBody>
      </p:sp>
    </p:spTree>
    <p:extLst>
      <p:ext uri="{BB962C8B-B14F-4D97-AF65-F5344CB8AC3E}">
        <p14:creationId xmlns:p14="http://schemas.microsoft.com/office/powerpoint/2010/main" val="36347737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http://www.cchst.ca/oshanswers/psychosocial/mentalhealth_risk.html</a:t>
            </a:r>
          </a:p>
        </p:txBody>
      </p:sp>
      <p:sp>
        <p:nvSpPr>
          <p:cNvPr id="4" name="Slide Number Placeholder 3"/>
          <p:cNvSpPr>
            <a:spLocks noGrp="1"/>
          </p:cNvSpPr>
          <p:nvPr>
            <p:ph type="sldNum" sz="quarter" idx="10"/>
          </p:nvPr>
        </p:nvSpPr>
        <p:spPr/>
        <p:txBody>
          <a:bodyPr/>
          <a:lstStyle/>
          <a:p>
            <a:fld id="{9C850E16-BBCC-4E2D-B30C-A1C14F385CE0}" type="slidenum">
              <a:rPr lang="en-CA" smtClean="0"/>
              <a:t>38</a:t>
            </a:fld>
            <a:endParaRPr lang="en-CA"/>
          </a:p>
        </p:txBody>
      </p:sp>
    </p:spTree>
    <p:extLst>
      <p:ext uri="{BB962C8B-B14F-4D97-AF65-F5344CB8AC3E}">
        <p14:creationId xmlns:p14="http://schemas.microsoft.com/office/powerpoint/2010/main" val="1338859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http://www.cchst.ca/oshanswers/psychosocial/mentalhealth_risk.html</a:t>
            </a:r>
          </a:p>
        </p:txBody>
      </p:sp>
      <p:sp>
        <p:nvSpPr>
          <p:cNvPr id="4" name="Slide Number Placeholder 3"/>
          <p:cNvSpPr>
            <a:spLocks noGrp="1"/>
          </p:cNvSpPr>
          <p:nvPr>
            <p:ph type="sldNum" sz="quarter" idx="10"/>
          </p:nvPr>
        </p:nvSpPr>
        <p:spPr/>
        <p:txBody>
          <a:bodyPr/>
          <a:lstStyle/>
          <a:p>
            <a:fld id="{9C850E16-BBCC-4E2D-B30C-A1C14F385CE0}" type="slidenum">
              <a:rPr lang="en-CA" smtClean="0"/>
              <a:t>39</a:t>
            </a:fld>
            <a:endParaRPr lang="en-CA"/>
          </a:p>
        </p:txBody>
      </p:sp>
    </p:spTree>
    <p:extLst>
      <p:ext uri="{BB962C8B-B14F-4D97-AF65-F5344CB8AC3E}">
        <p14:creationId xmlns:p14="http://schemas.microsoft.com/office/powerpoint/2010/main" val="20169169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dirty="0"/>
              <a:t>Vidéo: https://www.youtube.com/watch?v=rZRrVtcFp8I&amp;index=7&amp;list=PLOtz9Am_3y3LmnCY1cwwyoVXrLttyr0Pz</a:t>
            </a:r>
            <a:endParaRPr lang="en-CA" dirty="0"/>
          </a:p>
        </p:txBody>
      </p:sp>
      <p:sp>
        <p:nvSpPr>
          <p:cNvPr id="4" name="Slide Number Placeholder 3"/>
          <p:cNvSpPr>
            <a:spLocks noGrp="1"/>
          </p:cNvSpPr>
          <p:nvPr>
            <p:ph type="sldNum" sz="quarter" idx="10"/>
          </p:nvPr>
        </p:nvSpPr>
        <p:spPr/>
        <p:txBody>
          <a:bodyPr/>
          <a:lstStyle/>
          <a:p>
            <a:fld id="{9C850E16-BBCC-4E2D-B30C-A1C14F385CE0}" type="slidenum">
              <a:rPr lang="en-CA" smtClean="0"/>
              <a:t>40</a:t>
            </a:fld>
            <a:endParaRPr lang="en-CA"/>
          </a:p>
        </p:txBody>
      </p:sp>
    </p:spTree>
    <p:extLst>
      <p:ext uri="{BB962C8B-B14F-4D97-AF65-F5344CB8AC3E}">
        <p14:creationId xmlns:p14="http://schemas.microsoft.com/office/powerpoint/2010/main" val="12068084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Source:</a:t>
            </a:r>
            <a:r>
              <a:rPr lang="en-CA" baseline="0" dirty="0"/>
              <a:t> </a:t>
            </a:r>
            <a:r>
              <a:rPr lang="en-CA" dirty="0"/>
              <a:t>http://www.who.int/mediacentre/factsheets/fs220/en/</a:t>
            </a:r>
          </a:p>
        </p:txBody>
      </p:sp>
      <p:sp>
        <p:nvSpPr>
          <p:cNvPr id="4" name="Slide Number Placeholder 3"/>
          <p:cNvSpPr>
            <a:spLocks noGrp="1"/>
          </p:cNvSpPr>
          <p:nvPr>
            <p:ph type="sldNum" sz="quarter" idx="10"/>
          </p:nvPr>
        </p:nvSpPr>
        <p:spPr/>
        <p:txBody>
          <a:bodyPr/>
          <a:lstStyle/>
          <a:p>
            <a:fld id="{9C850E16-BBCC-4E2D-B30C-A1C14F385CE0}" type="slidenum">
              <a:rPr lang="en-CA" smtClean="0"/>
              <a:t>9</a:t>
            </a:fld>
            <a:endParaRPr lang="en-CA"/>
          </a:p>
        </p:txBody>
      </p:sp>
    </p:spTree>
    <p:extLst>
      <p:ext uri="{BB962C8B-B14F-4D97-AF65-F5344CB8AC3E}">
        <p14:creationId xmlns:p14="http://schemas.microsoft.com/office/powerpoint/2010/main" val="12671174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http://www.cchst.ca/oshanswers/psychosocial/mentalhealth_risk.html</a:t>
            </a:r>
          </a:p>
        </p:txBody>
      </p:sp>
      <p:sp>
        <p:nvSpPr>
          <p:cNvPr id="4" name="Slide Number Placeholder 3"/>
          <p:cNvSpPr>
            <a:spLocks noGrp="1"/>
          </p:cNvSpPr>
          <p:nvPr>
            <p:ph type="sldNum" sz="quarter" idx="10"/>
          </p:nvPr>
        </p:nvSpPr>
        <p:spPr/>
        <p:txBody>
          <a:bodyPr/>
          <a:lstStyle/>
          <a:p>
            <a:fld id="{9C850E16-BBCC-4E2D-B30C-A1C14F385CE0}" type="slidenum">
              <a:rPr lang="en-CA" smtClean="0"/>
              <a:t>41</a:t>
            </a:fld>
            <a:endParaRPr lang="en-CA"/>
          </a:p>
        </p:txBody>
      </p:sp>
    </p:spTree>
    <p:extLst>
      <p:ext uri="{BB962C8B-B14F-4D97-AF65-F5344CB8AC3E}">
        <p14:creationId xmlns:p14="http://schemas.microsoft.com/office/powerpoint/2010/main" val="333419822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http://www.cchst.ca/oshanswers/psychosocial/mentalhealth_risk.html</a:t>
            </a:r>
          </a:p>
        </p:txBody>
      </p:sp>
      <p:sp>
        <p:nvSpPr>
          <p:cNvPr id="4" name="Slide Number Placeholder 3"/>
          <p:cNvSpPr>
            <a:spLocks noGrp="1"/>
          </p:cNvSpPr>
          <p:nvPr>
            <p:ph type="sldNum" sz="quarter" idx="10"/>
          </p:nvPr>
        </p:nvSpPr>
        <p:spPr/>
        <p:txBody>
          <a:bodyPr/>
          <a:lstStyle/>
          <a:p>
            <a:fld id="{9C850E16-BBCC-4E2D-B30C-A1C14F385CE0}" type="slidenum">
              <a:rPr lang="en-CA" smtClean="0"/>
              <a:t>42</a:t>
            </a:fld>
            <a:endParaRPr lang="en-CA"/>
          </a:p>
        </p:txBody>
      </p:sp>
    </p:spTree>
    <p:extLst>
      <p:ext uri="{BB962C8B-B14F-4D97-AF65-F5344CB8AC3E}">
        <p14:creationId xmlns:p14="http://schemas.microsoft.com/office/powerpoint/2010/main" val="90058517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http://www.cchst.ca/oshanswers/psychosocial/mentalhealth_risk.html</a:t>
            </a:r>
          </a:p>
        </p:txBody>
      </p:sp>
      <p:sp>
        <p:nvSpPr>
          <p:cNvPr id="4" name="Slide Number Placeholder 3"/>
          <p:cNvSpPr>
            <a:spLocks noGrp="1"/>
          </p:cNvSpPr>
          <p:nvPr>
            <p:ph type="sldNum" sz="quarter" idx="10"/>
          </p:nvPr>
        </p:nvSpPr>
        <p:spPr/>
        <p:txBody>
          <a:bodyPr/>
          <a:lstStyle/>
          <a:p>
            <a:fld id="{9C850E16-BBCC-4E2D-B30C-A1C14F385CE0}" type="slidenum">
              <a:rPr lang="en-CA" smtClean="0"/>
              <a:t>43</a:t>
            </a:fld>
            <a:endParaRPr lang="en-CA"/>
          </a:p>
        </p:txBody>
      </p:sp>
    </p:spTree>
    <p:extLst>
      <p:ext uri="{BB962C8B-B14F-4D97-AF65-F5344CB8AC3E}">
        <p14:creationId xmlns:p14="http://schemas.microsoft.com/office/powerpoint/2010/main" val="16044595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err="1"/>
              <a:t>Vidéo</a:t>
            </a:r>
            <a:r>
              <a:rPr lang="en-CA" dirty="0"/>
              <a:t>: </a:t>
            </a:r>
          </a:p>
        </p:txBody>
      </p:sp>
      <p:sp>
        <p:nvSpPr>
          <p:cNvPr id="4" name="Slide Number Placeholder 3"/>
          <p:cNvSpPr>
            <a:spLocks noGrp="1"/>
          </p:cNvSpPr>
          <p:nvPr>
            <p:ph type="sldNum" sz="quarter" idx="10"/>
          </p:nvPr>
        </p:nvSpPr>
        <p:spPr/>
        <p:txBody>
          <a:bodyPr/>
          <a:lstStyle/>
          <a:p>
            <a:fld id="{9C850E16-BBCC-4E2D-B30C-A1C14F385CE0}" type="slidenum">
              <a:rPr lang="en-CA" smtClean="0"/>
              <a:t>44</a:t>
            </a:fld>
            <a:endParaRPr lang="en-CA"/>
          </a:p>
        </p:txBody>
      </p:sp>
    </p:spTree>
    <p:extLst>
      <p:ext uri="{BB962C8B-B14F-4D97-AF65-F5344CB8AC3E}">
        <p14:creationId xmlns:p14="http://schemas.microsoft.com/office/powerpoint/2010/main" val="56234964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http://www.cchst.ca/oshanswers/psychosocial/mentalhealth_risk.html</a:t>
            </a:r>
          </a:p>
        </p:txBody>
      </p:sp>
      <p:sp>
        <p:nvSpPr>
          <p:cNvPr id="4" name="Slide Number Placeholder 3"/>
          <p:cNvSpPr>
            <a:spLocks noGrp="1"/>
          </p:cNvSpPr>
          <p:nvPr>
            <p:ph type="sldNum" sz="quarter" idx="10"/>
          </p:nvPr>
        </p:nvSpPr>
        <p:spPr/>
        <p:txBody>
          <a:bodyPr/>
          <a:lstStyle/>
          <a:p>
            <a:fld id="{9C850E16-BBCC-4E2D-B30C-A1C14F385CE0}" type="slidenum">
              <a:rPr lang="en-CA" smtClean="0"/>
              <a:t>45</a:t>
            </a:fld>
            <a:endParaRPr lang="en-CA"/>
          </a:p>
        </p:txBody>
      </p:sp>
    </p:spTree>
    <p:extLst>
      <p:ext uri="{BB962C8B-B14F-4D97-AF65-F5344CB8AC3E}">
        <p14:creationId xmlns:p14="http://schemas.microsoft.com/office/powerpoint/2010/main" val="241138165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http://www.cchst.ca/oshanswers/psychosocial/mentalhealth_risk.html</a:t>
            </a:r>
          </a:p>
        </p:txBody>
      </p:sp>
      <p:sp>
        <p:nvSpPr>
          <p:cNvPr id="4" name="Slide Number Placeholder 3"/>
          <p:cNvSpPr>
            <a:spLocks noGrp="1"/>
          </p:cNvSpPr>
          <p:nvPr>
            <p:ph type="sldNum" sz="quarter" idx="10"/>
          </p:nvPr>
        </p:nvSpPr>
        <p:spPr/>
        <p:txBody>
          <a:bodyPr/>
          <a:lstStyle/>
          <a:p>
            <a:fld id="{9C850E16-BBCC-4E2D-B30C-A1C14F385CE0}" type="slidenum">
              <a:rPr lang="en-CA" smtClean="0"/>
              <a:t>46</a:t>
            </a:fld>
            <a:endParaRPr lang="en-CA"/>
          </a:p>
        </p:txBody>
      </p:sp>
    </p:spTree>
    <p:extLst>
      <p:ext uri="{BB962C8B-B14F-4D97-AF65-F5344CB8AC3E}">
        <p14:creationId xmlns:p14="http://schemas.microsoft.com/office/powerpoint/2010/main" val="423428919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http://www.cchst.ca/oshanswers/psychosocial/mentalhealth_risk.html</a:t>
            </a:r>
          </a:p>
        </p:txBody>
      </p:sp>
      <p:sp>
        <p:nvSpPr>
          <p:cNvPr id="4" name="Slide Number Placeholder 3"/>
          <p:cNvSpPr>
            <a:spLocks noGrp="1"/>
          </p:cNvSpPr>
          <p:nvPr>
            <p:ph type="sldNum" sz="quarter" idx="10"/>
          </p:nvPr>
        </p:nvSpPr>
        <p:spPr/>
        <p:txBody>
          <a:bodyPr/>
          <a:lstStyle/>
          <a:p>
            <a:fld id="{9C850E16-BBCC-4E2D-B30C-A1C14F385CE0}" type="slidenum">
              <a:rPr lang="en-CA" smtClean="0"/>
              <a:t>47</a:t>
            </a:fld>
            <a:endParaRPr lang="en-CA"/>
          </a:p>
        </p:txBody>
      </p:sp>
    </p:spTree>
    <p:extLst>
      <p:ext uri="{BB962C8B-B14F-4D97-AF65-F5344CB8AC3E}">
        <p14:creationId xmlns:p14="http://schemas.microsoft.com/office/powerpoint/2010/main" val="188300716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err="1"/>
              <a:t>Vidéo</a:t>
            </a:r>
            <a:r>
              <a:rPr lang="en-CA" dirty="0"/>
              <a:t>: https://www.youtube.com/watch?v=RMrWuIawHhU&amp;index=5&amp;list=PLOtz9Am_3y3LmnCY1cwwyoVXrLttyr0Pz</a:t>
            </a:r>
          </a:p>
        </p:txBody>
      </p:sp>
      <p:sp>
        <p:nvSpPr>
          <p:cNvPr id="4" name="Slide Number Placeholder 3"/>
          <p:cNvSpPr>
            <a:spLocks noGrp="1"/>
          </p:cNvSpPr>
          <p:nvPr>
            <p:ph type="sldNum" sz="quarter" idx="10"/>
          </p:nvPr>
        </p:nvSpPr>
        <p:spPr/>
        <p:txBody>
          <a:bodyPr/>
          <a:lstStyle/>
          <a:p>
            <a:fld id="{9C850E16-BBCC-4E2D-B30C-A1C14F385CE0}" type="slidenum">
              <a:rPr lang="en-CA" smtClean="0"/>
              <a:t>48</a:t>
            </a:fld>
            <a:endParaRPr lang="en-CA"/>
          </a:p>
        </p:txBody>
      </p:sp>
    </p:spTree>
    <p:extLst>
      <p:ext uri="{BB962C8B-B14F-4D97-AF65-F5344CB8AC3E}">
        <p14:creationId xmlns:p14="http://schemas.microsoft.com/office/powerpoint/2010/main" val="289367618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http://www.cchst.ca/oshanswers/psychosocial/mentalhealth_risk.html</a:t>
            </a:r>
          </a:p>
        </p:txBody>
      </p:sp>
      <p:sp>
        <p:nvSpPr>
          <p:cNvPr id="4" name="Slide Number Placeholder 3"/>
          <p:cNvSpPr>
            <a:spLocks noGrp="1"/>
          </p:cNvSpPr>
          <p:nvPr>
            <p:ph type="sldNum" sz="quarter" idx="10"/>
          </p:nvPr>
        </p:nvSpPr>
        <p:spPr/>
        <p:txBody>
          <a:bodyPr/>
          <a:lstStyle/>
          <a:p>
            <a:fld id="{9C850E16-BBCC-4E2D-B30C-A1C14F385CE0}" type="slidenum">
              <a:rPr lang="en-CA" smtClean="0"/>
              <a:t>49</a:t>
            </a:fld>
            <a:endParaRPr lang="en-CA"/>
          </a:p>
        </p:txBody>
      </p:sp>
    </p:spTree>
    <p:extLst>
      <p:ext uri="{BB962C8B-B14F-4D97-AF65-F5344CB8AC3E}">
        <p14:creationId xmlns:p14="http://schemas.microsoft.com/office/powerpoint/2010/main" val="305722964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http://www.cchst.ca/oshanswers/psychosocial/mentalhealth_risk.html</a:t>
            </a:r>
          </a:p>
        </p:txBody>
      </p:sp>
      <p:sp>
        <p:nvSpPr>
          <p:cNvPr id="4" name="Slide Number Placeholder 3"/>
          <p:cNvSpPr>
            <a:spLocks noGrp="1"/>
          </p:cNvSpPr>
          <p:nvPr>
            <p:ph type="sldNum" sz="quarter" idx="10"/>
          </p:nvPr>
        </p:nvSpPr>
        <p:spPr/>
        <p:txBody>
          <a:bodyPr/>
          <a:lstStyle/>
          <a:p>
            <a:fld id="{9C850E16-BBCC-4E2D-B30C-A1C14F385CE0}" type="slidenum">
              <a:rPr lang="en-CA" smtClean="0"/>
              <a:t>50</a:t>
            </a:fld>
            <a:endParaRPr lang="en-CA"/>
          </a:p>
        </p:txBody>
      </p:sp>
    </p:spTree>
    <p:extLst>
      <p:ext uri="{BB962C8B-B14F-4D97-AF65-F5344CB8AC3E}">
        <p14:creationId xmlns:p14="http://schemas.microsoft.com/office/powerpoint/2010/main" val="9046019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http://suicideprevention.ca/understanding/what-is-suicide/</a:t>
            </a:r>
          </a:p>
        </p:txBody>
      </p:sp>
      <p:sp>
        <p:nvSpPr>
          <p:cNvPr id="4" name="Slide Number Placeholder 3"/>
          <p:cNvSpPr>
            <a:spLocks noGrp="1"/>
          </p:cNvSpPr>
          <p:nvPr>
            <p:ph type="sldNum" sz="quarter" idx="10"/>
          </p:nvPr>
        </p:nvSpPr>
        <p:spPr/>
        <p:txBody>
          <a:bodyPr/>
          <a:lstStyle/>
          <a:p>
            <a:fld id="{9C850E16-BBCC-4E2D-B30C-A1C14F385CE0}" type="slidenum">
              <a:rPr lang="en-CA" smtClean="0"/>
              <a:t>10</a:t>
            </a:fld>
            <a:endParaRPr lang="en-CA"/>
          </a:p>
        </p:txBody>
      </p:sp>
    </p:spTree>
    <p:extLst>
      <p:ext uri="{BB962C8B-B14F-4D97-AF65-F5344CB8AC3E}">
        <p14:creationId xmlns:p14="http://schemas.microsoft.com/office/powerpoint/2010/main" val="87912789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http://www.cchst.ca/oshanswers/psychosocial/mentalhealth_risk.html</a:t>
            </a:r>
          </a:p>
        </p:txBody>
      </p:sp>
      <p:sp>
        <p:nvSpPr>
          <p:cNvPr id="4" name="Slide Number Placeholder 3"/>
          <p:cNvSpPr>
            <a:spLocks noGrp="1"/>
          </p:cNvSpPr>
          <p:nvPr>
            <p:ph type="sldNum" sz="quarter" idx="10"/>
          </p:nvPr>
        </p:nvSpPr>
        <p:spPr/>
        <p:txBody>
          <a:bodyPr/>
          <a:lstStyle/>
          <a:p>
            <a:fld id="{9C850E16-BBCC-4E2D-B30C-A1C14F385CE0}" type="slidenum">
              <a:rPr lang="en-CA" smtClean="0"/>
              <a:t>51</a:t>
            </a:fld>
            <a:endParaRPr lang="en-CA"/>
          </a:p>
        </p:txBody>
      </p:sp>
    </p:spTree>
    <p:extLst>
      <p:ext uri="{BB962C8B-B14F-4D97-AF65-F5344CB8AC3E}">
        <p14:creationId xmlns:p14="http://schemas.microsoft.com/office/powerpoint/2010/main" val="260770066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dirty="0"/>
              <a:t>Vidéo: https://www.youtube.com/watch?v=XJIkaQheg0w&amp;index=6&amp;list=PLOtz9Am_3y3LmnCY1cwwyoVXrLttyr0Pz</a:t>
            </a:r>
            <a:endParaRPr lang="en-CA" dirty="0"/>
          </a:p>
        </p:txBody>
      </p:sp>
      <p:sp>
        <p:nvSpPr>
          <p:cNvPr id="4" name="Slide Number Placeholder 3"/>
          <p:cNvSpPr>
            <a:spLocks noGrp="1"/>
          </p:cNvSpPr>
          <p:nvPr>
            <p:ph type="sldNum" sz="quarter" idx="10"/>
          </p:nvPr>
        </p:nvSpPr>
        <p:spPr/>
        <p:txBody>
          <a:bodyPr/>
          <a:lstStyle/>
          <a:p>
            <a:fld id="{9C850E16-BBCC-4E2D-B30C-A1C14F385CE0}" type="slidenum">
              <a:rPr lang="en-CA" smtClean="0"/>
              <a:t>52</a:t>
            </a:fld>
            <a:endParaRPr lang="en-CA"/>
          </a:p>
        </p:txBody>
      </p:sp>
    </p:spTree>
    <p:extLst>
      <p:ext uri="{BB962C8B-B14F-4D97-AF65-F5344CB8AC3E}">
        <p14:creationId xmlns:p14="http://schemas.microsoft.com/office/powerpoint/2010/main" val="418570841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http://www.cchst.ca/oshanswers/psychosocial/mentalhealth_risk.html</a:t>
            </a:r>
          </a:p>
        </p:txBody>
      </p:sp>
      <p:sp>
        <p:nvSpPr>
          <p:cNvPr id="4" name="Slide Number Placeholder 3"/>
          <p:cNvSpPr>
            <a:spLocks noGrp="1"/>
          </p:cNvSpPr>
          <p:nvPr>
            <p:ph type="sldNum" sz="quarter" idx="10"/>
          </p:nvPr>
        </p:nvSpPr>
        <p:spPr/>
        <p:txBody>
          <a:bodyPr/>
          <a:lstStyle/>
          <a:p>
            <a:fld id="{9C850E16-BBCC-4E2D-B30C-A1C14F385CE0}" type="slidenum">
              <a:rPr lang="en-CA" smtClean="0"/>
              <a:t>53</a:t>
            </a:fld>
            <a:endParaRPr lang="en-CA"/>
          </a:p>
        </p:txBody>
      </p:sp>
    </p:spTree>
    <p:extLst>
      <p:ext uri="{BB962C8B-B14F-4D97-AF65-F5344CB8AC3E}">
        <p14:creationId xmlns:p14="http://schemas.microsoft.com/office/powerpoint/2010/main" val="81392888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http://www.cchst.ca/oshanswers/psychosocial/mentalhealth_risk.html</a:t>
            </a:r>
          </a:p>
        </p:txBody>
      </p:sp>
      <p:sp>
        <p:nvSpPr>
          <p:cNvPr id="4" name="Slide Number Placeholder 3"/>
          <p:cNvSpPr>
            <a:spLocks noGrp="1"/>
          </p:cNvSpPr>
          <p:nvPr>
            <p:ph type="sldNum" sz="quarter" idx="10"/>
          </p:nvPr>
        </p:nvSpPr>
        <p:spPr/>
        <p:txBody>
          <a:bodyPr/>
          <a:lstStyle/>
          <a:p>
            <a:fld id="{9C850E16-BBCC-4E2D-B30C-A1C14F385CE0}" type="slidenum">
              <a:rPr lang="en-CA" smtClean="0"/>
              <a:t>54</a:t>
            </a:fld>
            <a:endParaRPr lang="en-CA"/>
          </a:p>
        </p:txBody>
      </p:sp>
    </p:spTree>
    <p:extLst>
      <p:ext uri="{BB962C8B-B14F-4D97-AF65-F5344CB8AC3E}">
        <p14:creationId xmlns:p14="http://schemas.microsoft.com/office/powerpoint/2010/main" val="177128453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http://www.cchst.ca/oshanswers/psychosocial/mentalhealth_risk.html</a:t>
            </a:r>
          </a:p>
        </p:txBody>
      </p:sp>
      <p:sp>
        <p:nvSpPr>
          <p:cNvPr id="4" name="Slide Number Placeholder 3"/>
          <p:cNvSpPr>
            <a:spLocks noGrp="1"/>
          </p:cNvSpPr>
          <p:nvPr>
            <p:ph type="sldNum" sz="quarter" idx="10"/>
          </p:nvPr>
        </p:nvSpPr>
        <p:spPr/>
        <p:txBody>
          <a:bodyPr/>
          <a:lstStyle/>
          <a:p>
            <a:fld id="{9C850E16-BBCC-4E2D-B30C-A1C14F385CE0}" type="slidenum">
              <a:rPr lang="en-CA" smtClean="0"/>
              <a:t>55</a:t>
            </a:fld>
            <a:endParaRPr lang="en-CA"/>
          </a:p>
        </p:txBody>
      </p:sp>
    </p:spTree>
    <p:extLst>
      <p:ext uri="{BB962C8B-B14F-4D97-AF65-F5344CB8AC3E}">
        <p14:creationId xmlns:p14="http://schemas.microsoft.com/office/powerpoint/2010/main" val="135987915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dirty="0"/>
              <a:t>Vidéo: https://www.youtube.com/watch?v=pjgTBWfnkfw&amp;index=3&amp;list=PLOtz9Am_3y3LmnCY1cwwyoVXrLttyr0Pz</a:t>
            </a:r>
            <a:endParaRPr lang="en-CA" dirty="0"/>
          </a:p>
        </p:txBody>
      </p:sp>
      <p:sp>
        <p:nvSpPr>
          <p:cNvPr id="4" name="Slide Number Placeholder 3"/>
          <p:cNvSpPr>
            <a:spLocks noGrp="1"/>
          </p:cNvSpPr>
          <p:nvPr>
            <p:ph type="sldNum" sz="quarter" idx="10"/>
          </p:nvPr>
        </p:nvSpPr>
        <p:spPr/>
        <p:txBody>
          <a:bodyPr/>
          <a:lstStyle/>
          <a:p>
            <a:fld id="{9C850E16-BBCC-4E2D-B30C-A1C14F385CE0}" type="slidenum">
              <a:rPr lang="en-CA" smtClean="0"/>
              <a:t>56</a:t>
            </a:fld>
            <a:endParaRPr lang="en-CA"/>
          </a:p>
        </p:txBody>
      </p:sp>
    </p:spTree>
    <p:extLst>
      <p:ext uri="{BB962C8B-B14F-4D97-AF65-F5344CB8AC3E}">
        <p14:creationId xmlns:p14="http://schemas.microsoft.com/office/powerpoint/2010/main" val="66507375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http://www.cchst.ca/oshanswers/psychosocial/mentalhealth_risk.html</a:t>
            </a:r>
          </a:p>
        </p:txBody>
      </p:sp>
      <p:sp>
        <p:nvSpPr>
          <p:cNvPr id="4" name="Slide Number Placeholder 3"/>
          <p:cNvSpPr>
            <a:spLocks noGrp="1"/>
          </p:cNvSpPr>
          <p:nvPr>
            <p:ph type="sldNum" sz="quarter" idx="10"/>
          </p:nvPr>
        </p:nvSpPr>
        <p:spPr/>
        <p:txBody>
          <a:bodyPr/>
          <a:lstStyle/>
          <a:p>
            <a:fld id="{9C850E16-BBCC-4E2D-B30C-A1C14F385CE0}" type="slidenum">
              <a:rPr lang="en-CA" smtClean="0"/>
              <a:t>57</a:t>
            </a:fld>
            <a:endParaRPr lang="en-CA"/>
          </a:p>
        </p:txBody>
      </p:sp>
    </p:spTree>
    <p:extLst>
      <p:ext uri="{BB962C8B-B14F-4D97-AF65-F5344CB8AC3E}">
        <p14:creationId xmlns:p14="http://schemas.microsoft.com/office/powerpoint/2010/main" val="236546116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http://www.cchst.ca/oshanswers/psychosocial/mentalhealth_risk.html</a:t>
            </a:r>
          </a:p>
        </p:txBody>
      </p:sp>
      <p:sp>
        <p:nvSpPr>
          <p:cNvPr id="4" name="Slide Number Placeholder 3"/>
          <p:cNvSpPr>
            <a:spLocks noGrp="1"/>
          </p:cNvSpPr>
          <p:nvPr>
            <p:ph type="sldNum" sz="quarter" idx="10"/>
          </p:nvPr>
        </p:nvSpPr>
        <p:spPr/>
        <p:txBody>
          <a:bodyPr/>
          <a:lstStyle/>
          <a:p>
            <a:fld id="{9C850E16-BBCC-4E2D-B30C-A1C14F385CE0}" type="slidenum">
              <a:rPr lang="en-CA" smtClean="0"/>
              <a:t>58</a:t>
            </a:fld>
            <a:endParaRPr lang="en-CA"/>
          </a:p>
        </p:txBody>
      </p:sp>
    </p:spTree>
    <p:extLst>
      <p:ext uri="{BB962C8B-B14F-4D97-AF65-F5344CB8AC3E}">
        <p14:creationId xmlns:p14="http://schemas.microsoft.com/office/powerpoint/2010/main" val="189675954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http://www.cchst.ca/oshanswers/psychosocial/mentalhealth_risk.html</a:t>
            </a:r>
          </a:p>
        </p:txBody>
      </p:sp>
      <p:sp>
        <p:nvSpPr>
          <p:cNvPr id="4" name="Slide Number Placeholder 3"/>
          <p:cNvSpPr>
            <a:spLocks noGrp="1"/>
          </p:cNvSpPr>
          <p:nvPr>
            <p:ph type="sldNum" sz="quarter" idx="10"/>
          </p:nvPr>
        </p:nvSpPr>
        <p:spPr/>
        <p:txBody>
          <a:bodyPr/>
          <a:lstStyle/>
          <a:p>
            <a:fld id="{9C850E16-BBCC-4E2D-B30C-A1C14F385CE0}" type="slidenum">
              <a:rPr lang="en-CA" smtClean="0"/>
              <a:t>59</a:t>
            </a:fld>
            <a:endParaRPr lang="en-CA"/>
          </a:p>
        </p:txBody>
      </p:sp>
    </p:spTree>
    <p:extLst>
      <p:ext uri="{BB962C8B-B14F-4D97-AF65-F5344CB8AC3E}">
        <p14:creationId xmlns:p14="http://schemas.microsoft.com/office/powerpoint/2010/main" val="274520483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dirty="0"/>
              <a:t>Vidéo: https://www.youtube.com/watch?v=ibVlkNX5Rek&amp;index=8&amp;list=PLOtz9Am_3y3LmnCY1cwwyoVXrLttyr0Pz</a:t>
            </a:r>
            <a:endParaRPr lang="en-CA" dirty="0"/>
          </a:p>
        </p:txBody>
      </p:sp>
      <p:sp>
        <p:nvSpPr>
          <p:cNvPr id="4" name="Slide Number Placeholder 3"/>
          <p:cNvSpPr>
            <a:spLocks noGrp="1"/>
          </p:cNvSpPr>
          <p:nvPr>
            <p:ph type="sldNum" sz="quarter" idx="10"/>
          </p:nvPr>
        </p:nvSpPr>
        <p:spPr/>
        <p:txBody>
          <a:bodyPr/>
          <a:lstStyle/>
          <a:p>
            <a:fld id="{9C850E16-BBCC-4E2D-B30C-A1C14F385CE0}" type="slidenum">
              <a:rPr lang="en-CA" smtClean="0"/>
              <a:t>60</a:t>
            </a:fld>
            <a:endParaRPr lang="en-CA"/>
          </a:p>
        </p:txBody>
      </p:sp>
    </p:spTree>
    <p:extLst>
      <p:ext uri="{BB962C8B-B14F-4D97-AF65-F5344CB8AC3E}">
        <p14:creationId xmlns:p14="http://schemas.microsoft.com/office/powerpoint/2010/main" val="653541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http://suicideprevention.ca/understanding/suicide-in-canada/ </a:t>
            </a:r>
          </a:p>
        </p:txBody>
      </p:sp>
      <p:sp>
        <p:nvSpPr>
          <p:cNvPr id="4" name="Slide Number Placeholder 3"/>
          <p:cNvSpPr>
            <a:spLocks noGrp="1"/>
          </p:cNvSpPr>
          <p:nvPr>
            <p:ph type="sldNum" sz="quarter" idx="10"/>
          </p:nvPr>
        </p:nvSpPr>
        <p:spPr/>
        <p:txBody>
          <a:bodyPr/>
          <a:lstStyle/>
          <a:p>
            <a:fld id="{9C850E16-BBCC-4E2D-B30C-A1C14F385CE0}" type="slidenum">
              <a:rPr lang="en-CA" smtClean="0"/>
              <a:t>11</a:t>
            </a:fld>
            <a:endParaRPr lang="en-CA"/>
          </a:p>
        </p:txBody>
      </p:sp>
    </p:spTree>
    <p:extLst>
      <p:ext uri="{BB962C8B-B14F-4D97-AF65-F5344CB8AC3E}">
        <p14:creationId xmlns:p14="http://schemas.microsoft.com/office/powerpoint/2010/main" val="375205552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http://www.cchst.ca/oshanswers/psychosocial/mentalhealth_risk.html</a:t>
            </a:r>
          </a:p>
        </p:txBody>
      </p:sp>
      <p:sp>
        <p:nvSpPr>
          <p:cNvPr id="4" name="Slide Number Placeholder 3"/>
          <p:cNvSpPr>
            <a:spLocks noGrp="1"/>
          </p:cNvSpPr>
          <p:nvPr>
            <p:ph type="sldNum" sz="quarter" idx="10"/>
          </p:nvPr>
        </p:nvSpPr>
        <p:spPr/>
        <p:txBody>
          <a:bodyPr/>
          <a:lstStyle/>
          <a:p>
            <a:fld id="{9C850E16-BBCC-4E2D-B30C-A1C14F385CE0}" type="slidenum">
              <a:rPr lang="en-CA" smtClean="0"/>
              <a:t>61</a:t>
            </a:fld>
            <a:endParaRPr lang="en-CA"/>
          </a:p>
        </p:txBody>
      </p:sp>
    </p:spTree>
    <p:extLst>
      <p:ext uri="{BB962C8B-B14F-4D97-AF65-F5344CB8AC3E}">
        <p14:creationId xmlns:p14="http://schemas.microsoft.com/office/powerpoint/2010/main" val="311458805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http://www.cchst.ca/oshanswers/psychosocial/mentalhealth_risk.html</a:t>
            </a:r>
          </a:p>
        </p:txBody>
      </p:sp>
      <p:sp>
        <p:nvSpPr>
          <p:cNvPr id="4" name="Slide Number Placeholder 3"/>
          <p:cNvSpPr>
            <a:spLocks noGrp="1"/>
          </p:cNvSpPr>
          <p:nvPr>
            <p:ph type="sldNum" sz="quarter" idx="10"/>
          </p:nvPr>
        </p:nvSpPr>
        <p:spPr/>
        <p:txBody>
          <a:bodyPr/>
          <a:lstStyle/>
          <a:p>
            <a:fld id="{9C850E16-BBCC-4E2D-B30C-A1C14F385CE0}" type="slidenum">
              <a:rPr lang="en-CA" smtClean="0"/>
              <a:t>62</a:t>
            </a:fld>
            <a:endParaRPr lang="en-CA"/>
          </a:p>
        </p:txBody>
      </p:sp>
    </p:spTree>
    <p:extLst>
      <p:ext uri="{BB962C8B-B14F-4D97-AF65-F5344CB8AC3E}">
        <p14:creationId xmlns:p14="http://schemas.microsoft.com/office/powerpoint/2010/main" val="408629370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http://www.cchst.ca/oshanswers/psychosocial/mentalhealth_risk.html</a:t>
            </a:r>
          </a:p>
        </p:txBody>
      </p:sp>
      <p:sp>
        <p:nvSpPr>
          <p:cNvPr id="4" name="Slide Number Placeholder 3"/>
          <p:cNvSpPr>
            <a:spLocks noGrp="1"/>
          </p:cNvSpPr>
          <p:nvPr>
            <p:ph type="sldNum" sz="quarter" idx="10"/>
          </p:nvPr>
        </p:nvSpPr>
        <p:spPr/>
        <p:txBody>
          <a:bodyPr/>
          <a:lstStyle/>
          <a:p>
            <a:fld id="{9C850E16-BBCC-4E2D-B30C-A1C14F385CE0}" type="slidenum">
              <a:rPr lang="en-CA" smtClean="0"/>
              <a:t>63</a:t>
            </a:fld>
            <a:endParaRPr lang="en-CA"/>
          </a:p>
        </p:txBody>
      </p:sp>
    </p:spTree>
    <p:extLst>
      <p:ext uri="{BB962C8B-B14F-4D97-AF65-F5344CB8AC3E}">
        <p14:creationId xmlns:p14="http://schemas.microsoft.com/office/powerpoint/2010/main" val="300445042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dirty="0"/>
              <a:t>Vidéo: https://www.youtube.com/watch?v=nZT-04NLhwk&amp;index=9&amp;list=PLOtz9Am_3y3LmnCY1cwwyoVXrLttyr0Pz</a:t>
            </a:r>
            <a:endParaRPr lang="en-CA" dirty="0"/>
          </a:p>
        </p:txBody>
      </p:sp>
      <p:sp>
        <p:nvSpPr>
          <p:cNvPr id="4" name="Slide Number Placeholder 3"/>
          <p:cNvSpPr>
            <a:spLocks noGrp="1"/>
          </p:cNvSpPr>
          <p:nvPr>
            <p:ph type="sldNum" sz="quarter" idx="10"/>
          </p:nvPr>
        </p:nvSpPr>
        <p:spPr/>
        <p:txBody>
          <a:bodyPr/>
          <a:lstStyle/>
          <a:p>
            <a:fld id="{9C850E16-BBCC-4E2D-B30C-A1C14F385CE0}" type="slidenum">
              <a:rPr lang="en-CA" smtClean="0"/>
              <a:t>64</a:t>
            </a:fld>
            <a:endParaRPr lang="en-CA"/>
          </a:p>
        </p:txBody>
      </p:sp>
    </p:spTree>
    <p:extLst>
      <p:ext uri="{BB962C8B-B14F-4D97-AF65-F5344CB8AC3E}">
        <p14:creationId xmlns:p14="http://schemas.microsoft.com/office/powerpoint/2010/main" val="214306999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http://www.cchst.ca/oshanswers/psychosocial/mentalhealth_risk.html</a:t>
            </a:r>
          </a:p>
        </p:txBody>
      </p:sp>
      <p:sp>
        <p:nvSpPr>
          <p:cNvPr id="4" name="Slide Number Placeholder 3"/>
          <p:cNvSpPr>
            <a:spLocks noGrp="1"/>
          </p:cNvSpPr>
          <p:nvPr>
            <p:ph type="sldNum" sz="quarter" idx="10"/>
          </p:nvPr>
        </p:nvSpPr>
        <p:spPr/>
        <p:txBody>
          <a:bodyPr/>
          <a:lstStyle/>
          <a:p>
            <a:fld id="{9C850E16-BBCC-4E2D-B30C-A1C14F385CE0}" type="slidenum">
              <a:rPr lang="en-CA" smtClean="0"/>
              <a:t>65</a:t>
            </a:fld>
            <a:endParaRPr lang="en-CA"/>
          </a:p>
        </p:txBody>
      </p:sp>
    </p:spTree>
    <p:extLst>
      <p:ext uri="{BB962C8B-B14F-4D97-AF65-F5344CB8AC3E}">
        <p14:creationId xmlns:p14="http://schemas.microsoft.com/office/powerpoint/2010/main" val="16720107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http://www.cchst.ca/oshanswers/psychosocial/mentalhealth_risk.html</a:t>
            </a:r>
          </a:p>
        </p:txBody>
      </p:sp>
      <p:sp>
        <p:nvSpPr>
          <p:cNvPr id="4" name="Slide Number Placeholder 3"/>
          <p:cNvSpPr>
            <a:spLocks noGrp="1"/>
          </p:cNvSpPr>
          <p:nvPr>
            <p:ph type="sldNum" sz="quarter" idx="10"/>
          </p:nvPr>
        </p:nvSpPr>
        <p:spPr/>
        <p:txBody>
          <a:bodyPr/>
          <a:lstStyle/>
          <a:p>
            <a:fld id="{9C850E16-BBCC-4E2D-B30C-A1C14F385CE0}" type="slidenum">
              <a:rPr lang="en-CA" smtClean="0"/>
              <a:t>66</a:t>
            </a:fld>
            <a:endParaRPr lang="en-CA"/>
          </a:p>
        </p:txBody>
      </p:sp>
    </p:spTree>
    <p:extLst>
      <p:ext uri="{BB962C8B-B14F-4D97-AF65-F5344CB8AC3E}">
        <p14:creationId xmlns:p14="http://schemas.microsoft.com/office/powerpoint/2010/main" val="142496940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http://www.cchst.ca/oshanswers/psychosocial/mentalhealth_risk.html</a:t>
            </a:r>
          </a:p>
        </p:txBody>
      </p:sp>
      <p:sp>
        <p:nvSpPr>
          <p:cNvPr id="4" name="Slide Number Placeholder 3"/>
          <p:cNvSpPr>
            <a:spLocks noGrp="1"/>
          </p:cNvSpPr>
          <p:nvPr>
            <p:ph type="sldNum" sz="quarter" idx="10"/>
          </p:nvPr>
        </p:nvSpPr>
        <p:spPr/>
        <p:txBody>
          <a:bodyPr/>
          <a:lstStyle/>
          <a:p>
            <a:fld id="{9C850E16-BBCC-4E2D-B30C-A1C14F385CE0}" type="slidenum">
              <a:rPr lang="en-CA" smtClean="0"/>
              <a:t>67</a:t>
            </a:fld>
            <a:endParaRPr lang="en-CA"/>
          </a:p>
        </p:txBody>
      </p:sp>
    </p:spTree>
    <p:extLst>
      <p:ext uri="{BB962C8B-B14F-4D97-AF65-F5344CB8AC3E}">
        <p14:creationId xmlns:p14="http://schemas.microsoft.com/office/powerpoint/2010/main" val="422295940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err="1"/>
              <a:t>Vidéo</a:t>
            </a:r>
            <a:r>
              <a:rPr lang="en-CA" dirty="0"/>
              <a:t>: https://www.youtube.com/watch?v=w1yJ2PAYWFQ&amp;list=PLOtz9Am_3y3LmnCY1cwwyoVXrLttyr0Pz&amp;index=11</a:t>
            </a:r>
          </a:p>
        </p:txBody>
      </p:sp>
      <p:sp>
        <p:nvSpPr>
          <p:cNvPr id="4" name="Slide Number Placeholder 3"/>
          <p:cNvSpPr>
            <a:spLocks noGrp="1"/>
          </p:cNvSpPr>
          <p:nvPr>
            <p:ph type="sldNum" sz="quarter" idx="10"/>
          </p:nvPr>
        </p:nvSpPr>
        <p:spPr/>
        <p:txBody>
          <a:bodyPr/>
          <a:lstStyle/>
          <a:p>
            <a:fld id="{9C850E16-BBCC-4E2D-B30C-A1C14F385CE0}" type="slidenum">
              <a:rPr lang="en-CA" smtClean="0"/>
              <a:t>68</a:t>
            </a:fld>
            <a:endParaRPr lang="en-CA"/>
          </a:p>
        </p:txBody>
      </p:sp>
    </p:spTree>
    <p:extLst>
      <p:ext uri="{BB962C8B-B14F-4D97-AF65-F5344CB8AC3E}">
        <p14:creationId xmlns:p14="http://schemas.microsoft.com/office/powerpoint/2010/main" val="404222885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http://www.cchst.ca/oshanswers/psychosocial/mentalhealth_risk.html</a:t>
            </a:r>
          </a:p>
        </p:txBody>
      </p:sp>
      <p:sp>
        <p:nvSpPr>
          <p:cNvPr id="4" name="Slide Number Placeholder 3"/>
          <p:cNvSpPr>
            <a:spLocks noGrp="1"/>
          </p:cNvSpPr>
          <p:nvPr>
            <p:ph type="sldNum" sz="quarter" idx="10"/>
          </p:nvPr>
        </p:nvSpPr>
        <p:spPr/>
        <p:txBody>
          <a:bodyPr/>
          <a:lstStyle/>
          <a:p>
            <a:fld id="{9C850E16-BBCC-4E2D-B30C-A1C14F385CE0}" type="slidenum">
              <a:rPr lang="en-CA" smtClean="0"/>
              <a:t>69</a:t>
            </a:fld>
            <a:endParaRPr lang="en-CA"/>
          </a:p>
        </p:txBody>
      </p:sp>
    </p:spTree>
    <p:extLst>
      <p:ext uri="{BB962C8B-B14F-4D97-AF65-F5344CB8AC3E}">
        <p14:creationId xmlns:p14="http://schemas.microsoft.com/office/powerpoint/2010/main" val="154025653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http://www.cchst.ca/oshanswers/psychosocial/mentalhealth_risk.html</a:t>
            </a:r>
          </a:p>
        </p:txBody>
      </p:sp>
      <p:sp>
        <p:nvSpPr>
          <p:cNvPr id="4" name="Slide Number Placeholder 3"/>
          <p:cNvSpPr>
            <a:spLocks noGrp="1"/>
          </p:cNvSpPr>
          <p:nvPr>
            <p:ph type="sldNum" sz="quarter" idx="10"/>
          </p:nvPr>
        </p:nvSpPr>
        <p:spPr/>
        <p:txBody>
          <a:bodyPr/>
          <a:lstStyle/>
          <a:p>
            <a:fld id="{9C850E16-BBCC-4E2D-B30C-A1C14F385CE0}" type="slidenum">
              <a:rPr lang="en-CA" smtClean="0"/>
              <a:t>70</a:t>
            </a:fld>
            <a:endParaRPr lang="en-CA"/>
          </a:p>
        </p:txBody>
      </p:sp>
    </p:spTree>
    <p:extLst>
      <p:ext uri="{BB962C8B-B14F-4D97-AF65-F5344CB8AC3E}">
        <p14:creationId xmlns:p14="http://schemas.microsoft.com/office/powerpoint/2010/main" val="40030313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http://www.mentalhealthcommission.ca/sites/default/files/2017-03/la%20nesessite%20dinvestir%20dans%20la%20sante%20mentale%20au%20canada.pdf</a:t>
            </a:r>
          </a:p>
          <a:p>
            <a:endParaRPr lang="en-CA" dirty="0"/>
          </a:p>
        </p:txBody>
      </p:sp>
      <p:sp>
        <p:nvSpPr>
          <p:cNvPr id="4" name="Slide Number Placeholder 3"/>
          <p:cNvSpPr>
            <a:spLocks noGrp="1"/>
          </p:cNvSpPr>
          <p:nvPr>
            <p:ph type="sldNum" sz="quarter" idx="10"/>
          </p:nvPr>
        </p:nvSpPr>
        <p:spPr/>
        <p:txBody>
          <a:bodyPr/>
          <a:lstStyle/>
          <a:p>
            <a:fld id="{9C850E16-BBCC-4E2D-B30C-A1C14F385CE0}" type="slidenum">
              <a:rPr lang="en-CA" smtClean="0"/>
              <a:t>12</a:t>
            </a:fld>
            <a:endParaRPr lang="en-CA"/>
          </a:p>
        </p:txBody>
      </p:sp>
    </p:spTree>
    <p:extLst>
      <p:ext uri="{BB962C8B-B14F-4D97-AF65-F5344CB8AC3E}">
        <p14:creationId xmlns:p14="http://schemas.microsoft.com/office/powerpoint/2010/main" val="195274863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http://www.cchst.ca/oshanswers/psychosocial/mentalhealth_risk.html</a:t>
            </a:r>
          </a:p>
        </p:txBody>
      </p:sp>
      <p:sp>
        <p:nvSpPr>
          <p:cNvPr id="4" name="Slide Number Placeholder 3"/>
          <p:cNvSpPr>
            <a:spLocks noGrp="1"/>
          </p:cNvSpPr>
          <p:nvPr>
            <p:ph type="sldNum" sz="quarter" idx="10"/>
          </p:nvPr>
        </p:nvSpPr>
        <p:spPr/>
        <p:txBody>
          <a:bodyPr/>
          <a:lstStyle/>
          <a:p>
            <a:fld id="{9C850E16-BBCC-4E2D-B30C-A1C14F385CE0}" type="slidenum">
              <a:rPr lang="en-CA" smtClean="0"/>
              <a:t>71</a:t>
            </a:fld>
            <a:endParaRPr lang="en-CA"/>
          </a:p>
        </p:txBody>
      </p:sp>
    </p:spTree>
    <p:extLst>
      <p:ext uri="{BB962C8B-B14F-4D97-AF65-F5344CB8AC3E}">
        <p14:creationId xmlns:p14="http://schemas.microsoft.com/office/powerpoint/2010/main" val="305229037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dirty="0"/>
              <a:t>Vidéo: https://www.youtube.com/watch?v=Jcp6CDdNlyk&amp;index=10&amp;list=PLOtz9Am_3y3LmnCY1cwwyoVXrLttyr0Pz</a:t>
            </a:r>
            <a:endParaRPr lang="en-CA" dirty="0"/>
          </a:p>
        </p:txBody>
      </p:sp>
      <p:sp>
        <p:nvSpPr>
          <p:cNvPr id="4" name="Slide Number Placeholder 3"/>
          <p:cNvSpPr>
            <a:spLocks noGrp="1"/>
          </p:cNvSpPr>
          <p:nvPr>
            <p:ph type="sldNum" sz="quarter" idx="10"/>
          </p:nvPr>
        </p:nvSpPr>
        <p:spPr/>
        <p:txBody>
          <a:bodyPr/>
          <a:lstStyle/>
          <a:p>
            <a:fld id="{9C850E16-BBCC-4E2D-B30C-A1C14F385CE0}" type="slidenum">
              <a:rPr lang="en-CA" smtClean="0"/>
              <a:t>72</a:t>
            </a:fld>
            <a:endParaRPr lang="en-CA"/>
          </a:p>
        </p:txBody>
      </p:sp>
    </p:spTree>
    <p:extLst>
      <p:ext uri="{BB962C8B-B14F-4D97-AF65-F5344CB8AC3E}">
        <p14:creationId xmlns:p14="http://schemas.microsoft.com/office/powerpoint/2010/main" val="35298956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http://www.cchst.ca/oshanswers/psychosocial/mentalhealth_risk.html</a:t>
            </a:r>
          </a:p>
        </p:txBody>
      </p:sp>
      <p:sp>
        <p:nvSpPr>
          <p:cNvPr id="4" name="Slide Number Placeholder 3"/>
          <p:cNvSpPr>
            <a:spLocks noGrp="1"/>
          </p:cNvSpPr>
          <p:nvPr>
            <p:ph type="sldNum" sz="quarter" idx="10"/>
          </p:nvPr>
        </p:nvSpPr>
        <p:spPr/>
        <p:txBody>
          <a:bodyPr/>
          <a:lstStyle/>
          <a:p>
            <a:fld id="{9C850E16-BBCC-4E2D-B30C-A1C14F385CE0}" type="slidenum">
              <a:rPr lang="en-CA" smtClean="0"/>
              <a:t>73</a:t>
            </a:fld>
            <a:endParaRPr lang="en-CA"/>
          </a:p>
        </p:txBody>
      </p:sp>
    </p:spTree>
    <p:extLst>
      <p:ext uri="{BB962C8B-B14F-4D97-AF65-F5344CB8AC3E}">
        <p14:creationId xmlns:p14="http://schemas.microsoft.com/office/powerpoint/2010/main" val="165938648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http://www.cchst.ca/oshanswers/psychosocial/mentalhealth_risk.html</a:t>
            </a:r>
          </a:p>
        </p:txBody>
      </p:sp>
      <p:sp>
        <p:nvSpPr>
          <p:cNvPr id="4" name="Slide Number Placeholder 3"/>
          <p:cNvSpPr>
            <a:spLocks noGrp="1"/>
          </p:cNvSpPr>
          <p:nvPr>
            <p:ph type="sldNum" sz="quarter" idx="10"/>
          </p:nvPr>
        </p:nvSpPr>
        <p:spPr/>
        <p:txBody>
          <a:bodyPr/>
          <a:lstStyle/>
          <a:p>
            <a:fld id="{9C850E16-BBCC-4E2D-B30C-A1C14F385CE0}" type="slidenum">
              <a:rPr lang="en-CA" smtClean="0"/>
              <a:t>74</a:t>
            </a:fld>
            <a:endParaRPr lang="en-CA"/>
          </a:p>
        </p:txBody>
      </p:sp>
    </p:spTree>
    <p:extLst>
      <p:ext uri="{BB962C8B-B14F-4D97-AF65-F5344CB8AC3E}">
        <p14:creationId xmlns:p14="http://schemas.microsoft.com/office/powerpoint/2010/main" val="159031131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http://www.cchst.ca/oshanswers/psychosocial/mentalhealth_risk.html</a:t>
            </a:r>
          </a:p>
        </p:txBody>
      </p:sp>
      <p:sp>
        <p:nvSpPr>
          <p:cNvPr id="4" name="Slide Number Placeholder 3"/>
          <p:cNvSpPr>
            <a:spLocks noGrp="1"/>
          </p:cNvSpPr>
          <p:nvPr>
            <p:ph type="sldNum" sz="quarter" idx="10"/>
          </p:nvPr>
        </p:nvSpPr>
        <p:spPr/>
        <p:txBody>
          <a:bodyPr/>
          <a:lstStyle/>
          <a:p>
            <a:fld id="{9C850E16-BBCC-4E2D-B30C-A1C14F385CE0}" type="slidenum">
              <a:rPr lang="en-CA" smtClean="0"/>
              <a:t>75</a:t>
            </a:fld>
            <a:endParaRPr lang="en-CA"/>
          </a:p>
        </p:txBody>
      </p:sp>
    </p:spTree>
    <p:extLst>
      <p:ext uri="{BB962C8B-B14F-4D97-AF65-F5344CB8AC3E}">
        <p14:creationId xmlns:p14="http://schemas.microsoft.com/office/powerpoint/2010/main" val="286292194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http://www.cchst.ca/oshanswers/psychosocial/mentalhealth_risk.html</a:t>
            </a:r>
          </a:p>
        </p:txBody>
      </p:sp>
      <p:sp>
        <p:nvSpPr>
          <p:cNvPr id="4" name="Slide Number Placeholder 3"/>
          <p:cNvSpPr>
            <a:spLocks noGrp="1"/>
          </p:cNvSpPr>
          <p:nvPr>
            <p:ph type="sldNum" sz="quarter" idx="10"/>
          </p:nvPr>
        </p:nvSpPr>
        <p:spPr/>
        <p:txBody>
          <a:bodyPr/>
          <a:lstStyle/>
          <a:p>
            <a:fld id="{9C850E16-BBCC-4E2D-B30C-A1C14F385CE0}" type="slidenum">
              <a:rPr lang="en-CA" smtClean="0"/>
              <a:t>76</a:t>
            </a:fld>
            <a:endParaRPr lang="en-CA"/>
          </a:p>
        </p:txBody>
      </p:sp>
    </p:spTree>
    <p:extLst>
      <p:ext uri="{BB962C8B-B14F-4D97-AF65-F5344CB8AC3E}">
        <p14:creationId xmlns:p14="http://schemas.microsoft.com/office/powerpoint/2010/main" val="413240337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dirty="0"/>
              <a:t>Vidéo: https://www.youtube.com/watch?v=ZGeKu5nBZu8&amp;index=12&amp;list=PLOtz9Am_3y3LmnCY1cwwyoVXrLttyr0Pz</a:t>
            </a:r>
            <a:endParaRPr lang="en-CA" dirty="0"/>
          </a:p>
        </p:txBody>
      </p:sp>
      <p:sp>
        <p:nvSpPr>
          <p:cNvPr id="4" name="Slide Number Placeholder 3"/>
          <p:cNvSpPr>
            <a:spLocks noGrp="1"/>
          </p:cNvSpPr>
          <p:nvPr>
            <p:ph type="sldNum" sz="quarter" idx="10"/>
          </p:nvPr>
        </p:nvSpPr>
        <p:spPr/>
        <p:txBody>
          <a:bodyPr/>
          <a:lstStyle/>
          <a:p>
            <a:fld id="{9C850E16-BBCC-4E2D-B30C-A1C14F385CE0}" type="slidenum">
              <a:rPr lang="en-CA" smtClean="0"/>
              <a:t>77</a:t>
            </a:fld>
            <a:endParaRPr lang="en-CA"/>
          </a:p>
        </p:txBody>
      </p:sp>
    </p:spTree>
    <p:extLst>
      <p:ext uri="{BB962C8B-B14F-4D97-AF65-F5344CB8AC3E}">
        <p14:creationId xmlns:p14="http://schemas.microsoft.com/office/powerpoint/2010/main" val="143213561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http://www.cchst.ca/oshanswers/psychosocial/mentalhealth_risk.html</a:t>
            </a:r>
          </a:p>
        </p:txBody>
      </p:sp>
      <p:sp>
        <p:nvSpPr>
          <p:cNvPr id="4" name="Slide Number Placeholder 3"/>
          <p:cNvSpPr>
            <a:spLocks noGrp="1"/>
          </p:cNvSpPr>
          <p:nvPr>
            <p:ph type="sldNum" sz="quarter" idx="10"/>
          </p:nvPr>
        </p:nvSpPr>
        <p:spPr/>
        <p:txBody>
          <a:bodyPr/>
          <a:lstStyle/>
          <a:p>
            <a:fld id="{9C850E16-BBCC-4E2D-B30C-A1C14F385CE0}" type="slidenum">
              <a:rPr lang="en-CA" smtClean="0"/>
              <a:t>78</a:t>
            </a:fld>
            <a:endParaRPr lang="en-CA"/>
          </a:p>
        </p:txBody>
      </p:sp>
    </p:spTree>
    <p:extLst>
      <p:ext uri="{BB962C8B-B14F-4D97-AF65-F5344CB8AC3E}">
        <p14:creationId xmlns:p14="http://schemas.microsoft.com/office/powerpoint/2010/main" val="23492797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http://www.cchst.ca/oshanswers/psychosocial/mentalhealth_risk.html</a:t>
            </a:r>
          </a:p>
        </p:txBody>
      </p:sp>
      <p:sp>
        <p:nvSpPr>
          <p:cNvPr id="4" name="Slide Number Placeholder 3"/>
          <p:cNvSpPr>
            <a:spLocks noGrp="1"/>
          </p:cNvSpPr>
          <p:nvPr>
            <p:ph type="sldNum" sz="quarter" idx="10"/>
          </p:nvPr>
        </p:nvSpPr>
        <p:spPr/>
        <p:txBody>
          <a:bodyPr/>
          <a:lstStyle/>
          <a:p>
            <a:fld id="{9C850E16-BBCC-4E2D-B30C-A1C14F385CE0}" type="slidenum">
              <a:rPr lang="en-CA" smtClean="0"/>
              <a:t>79</a:t>
            </a:fld>
            <a:endParaRPr lang="en-CA"/>
          </a:p>
        </p:txBody>
      </p:sp>
    </p:spTree>
    <p:extLst>
      <p:ext uri="{BB962C8B-B14F-4D97-AF65-F5344CB8AC3E}">
        <p14:creationId xmlns:p14="http://schemas.microsoft.com/office/powerpoint/2010/main" val="259790660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http://www.cchst.ca/oshanswers/psychosocial/mentalhealth_risk.html</a:t>
            </a:r>
          </a:p>
        </p:txBody>
      </p:sp>
      <p:sp>
        <p:nvSpPr>
          <p:cNvPr id="4" name="Slide Number Placeholder 3"/>
          <p:cNvSpPr>
            <a:spLocks noGrp="1"/>
          </p:cNvSpPr>
          <p:nvPr>
            <p:ph type="sldNum" sz="quarter" idx="10"/>
          </p:nvPr>
        </p:nvSpPr>
        <p:spPr/>
        <p:txBody>
          <a:bodyPr/>
          <a:lstStyle/>
          <a:p>
            <a:fld id="{9C850E16-BBCC-4E2D-B30C-A1C14F385CE0}" type="slidenum">
              <a:rPr lang="en-CA" smtClean="0"/>
              <a:t>80</a:t>
            </a:fld>
            <a:endParaRPr lang="en-CA"/>
          </a:p>
        </p:txBody>
      </p:sp>
    </p:spTree>
    <p:extLst>
      <p:ext uri="{BB962C8B-B14F-4D97-AF65-F5344CB8AC3E}">
        <p14:creationId xmlns:p14="http://schemas.microsoft.com/office/powerpoint/2010/main" val="28275738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http://www.mentalhealthcommission.ca/sites/default/files/2017-03/la%20nesessite%20dinvestir%20dans%20la%20sante%20mentale%20au%20canada.pdf</a:t>
            </a:r>
          </a:p>
          <a:p>
            <a:endParaRPr lang="en-CA" dirty="0"/>
          </a:p>
        </p:txBody>
      </p:sp>
      <p:sp>
        <p:nvSpPr>
          <p:cNvPr id="4" name="Slide Number Placeholder 3"/>
          <p:cNvSpPr>
            <a:spLocks noGrp="1"/>
          </p:cNvSpPr>
          <p:nvPr>
            <p:ph type="sldNum" sz="quarter" idx="10"/>
          </p:nvPr>
        </p:nvSpPr>
        <p:spPr/>
        <p:txBody>
          <a:bodyPr/>
          <a:lstStyle/>
          <a:p>
            <a:fld id="{9C850E16-BBCC-4E2D-B30C-A1C14F385CE0}" type="slidenum">
              <a:rPr lang="en-CA" smtClean="0"/>
              <a:t>13</a:t>
            </a:fld>
            <a:endParaRPr lang="en-CA"/>
          </a:p>
        </p:txBody>
      </p:sp>
    </p:spTree>
    <p:extLst>
      <p:ext uri="{BB962C8B-B14F-4D97-AF65-F5344CB8AC3E}">
        <p14:creationId xmlns:p14="http://schemas.microsoft.com/office/powerpoint/2010/main" val="248085937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dirty="0"/>
              <a:t>Vidéo: https://www.youtube.com/watch?v=m4SC4hN3r70&amp;index=14&amp;list=PLOtz9Am_3y3LmnCY1cwwyoVXrLttyr0Pz</a:t>
            </a:r>
            <a:endParaRPr lang="en-CA" dirty="0"/>
          </a:p>
        </p:txBody>
      </p:sp>
      <p:sp>
        <p:nvSpPr>
          <p:cNvPr id="4" name="Slide Number Placeholder 3"/>
          <p:cNvSpPr>
            <a:spLocks noGrp="1"/>
          </p:cNvSpPr>
          <p:nvPr>
            <p:ph type="sldNum" sz="quarter" idx="10"/>
          </p:nvPr>
        </p:nvSpPr>
        <p:spPr/>
        <p:txBody>
          <a:bodyPr/>
          <a:lstStyle/>
          <a:p>
            <a:fld id="{9C850E16-BBCC-4E2D-B30C-A1C14F385CE0}" type="slidenum">
              <a:rPr lang="en-CA" smtClean="0"/>
              <a:t>81</a:t>
            </a:fld>
            <a:endParaRPr lang="en-CA"/>
          </a:p>
        </p:txBody>
      </p:sp>
    </p:spTree>
    <p:extLst>
      <p:ext uri="{BB962C8B-B14F-4D97-AF65-F5344CB8AC3E}">
        <p14:creationId xmlns:p14="http://schemas.microsoft.com/office/powerpoint/2010/main" val="133299661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http://www.cchst.ca/oshanswers/psychosocial/mentalhealth_risk.html</a:t>
            </a:r>
          </a:p>
        </p:txBody>
      </p:sp>
      <p:sp>
        <p:nvSpPr>
          <p:cNvPr id="4" name="Slide Number Placeholder 3"/>
          <p:cNvSpPr>
            <a:spLocks noGrp="1"/>
          </p:cNvSpPr>
          <p:nvPr>
            <p:ph type="sldNum" sz="quarter" idx="10"/>
          </p:nvPr>
        </p:nvSpPr>
        <p:spPr/>
        <p:txBody>
          <a:bodyPr/>
          <a:lstStyle/>
          <a:p>
            <a:fld id="{9C850E16-BBCC-4E2D-B30C-A1C14F385CE0}" type="slidenum">
              <a:rPr lang="en-CA" smtClean="0"/>
              <a:t>82</a:t>
            </a:fld>
            <a:endParaRPr lang="en-CA"/>
          </a:p>
        </p:txBody>
      </p:sp>
    </p:spTree>
    <p:extLst>
      <p:ext uri="{BB962C8B-B14F-4D97-AF65-F5344CB8AC3E}">
        <p14:creationId xmlns:p14="http://schemas.microsoft.com/office/powerpoint/2010/main" val="43016014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http://www.cchst.ca/oshanswers/psychosocial/mentalhealth_risk.html</a:t>
            </a:r>
          </a:p>
        </p:txBody>
      </p:sp>
      <p:sp>
        <p:nvSpPr>
          <p:cNvPr id="4" name="Slide Number Placeholder 3"/>
          <p:cNvSpPr>
            <a:spLocks noGrp="1"/>
          </p:cNvSpPr>
          <p:nvPr>
            <p:ph type="sldNum" sz="quarter" idx="10"/>
          </p:nvPr>
        </p:nvSpPr>
        <p:spPr/>
        <p:txBody>
          <a:bodyPr/>
          <a:lstStyle/>
          <a:p>
            <a:fld id="{9C850E16-BBCC-4E2D-B30C-A1C14F385CE0}" type="slidenum">
              <a:rPr lang="en-CA" smtClean="0"/>
              <a:t>83</a:t>
            </a:fld>
            <a:endParaRPr lang="en-CA"/>
          </a:p>
        </p:txBody>
      </p:sp>
    </p:spTree>
    <p:extLst>
      <p:ext uri="{BB962C8B-B14F-4D97-AF65-F5344CB8AC3E}">
        <p14:creationId xmlns:p14="http://schemas.microsoft.com/office/powerpoint/2010/main" val="221944936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http://www.cchst.ca/oshanswers/psychosocial/mentalhealth_risk.html</a:t>
            </a:r>
          </a:p>
        </p:txBody>
      </p:sp>
      <p:sp>
        <p:nvSpPr>
          <p:cNvPr id="4" name="Slide Number Placeholder 3"/>
          <p:cNvSpPr>
            <a:spLocks noGrp="1"/>
          </p:cNvSpPr>
          <p:nvPr>
            <p:ph type="sldNum" sz="quarter" idx="10"/>
          </p:nvPr>
        </p:nvSpPr>
        <p:spPr/>
        <p:txBody>
          <a:bodyPr/>
          <a:lstStyle/>
          <a:p>
            <a:fld id="{9C850E16-BBCC-4E2D-B30C-A1C14F385CE0}" type="slidenum">
              <a:rPr lang="en-CA" smtClean="0"/>
              <a:t>84</a:t>
            </a:fld>
            <a:endParaRPr lang="en-CA"/>
          </a:p>
        </p:txBody>
      </p:sp>
    </p:spTree>
    <p:extLst>
      <p:ext uri="{BB962C8B-B14F-4D97-AF65-F5344CB8AC3E}">
        <p14:creationId xmlns:p14="http://schemas.microsoft.com/office/powerpoint/2010/main" val="389764474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dirty="0"/>
              <a:t>Vidéo: https://www.youtube.com/watch?v=eA-Vyp1f17E&amp;list=PLOtz9Am_3y3LmnCY1cwwyoVXrLttyr0Pz&amp;index=13</a:t>
            </a:r>
            <a:endParaRPr lang="en-CA" dirty="0"/>
          </a:p>
        </p:txBody>
      </p:sp>
      <p:sp>
        <p:nvSpPr>
          <p:cNvPr id="4" name="Slide Number Placeholder 3"/>
          <p:cNvSpPr>
            <a:spLocks noGrp="1"/>
          </p:cNvSpPr>
          <p:nvPr>
            <p:ph type="sldNum" sz="quarter" idx="10"/>
          </p:nvPr>
        </p:nvSpPr>
        <p:spPr/>
        <p:txBody>
          <a:bodyPr/>
          <a:lstStyle/>
          <a:p>
            <a:fld id="{9C850E16-BBCC-4E2D-B30C-A1C14F385CE0}" type="slidenum">
              <a:rPr lang="en-CA" smtClean="0"/>
              <a:t>85</a:t>
            </a:fld>
            <a:endParaRPr lang="en-CA"/>
          </a:p>
        </p:txBody>
      </p:sp>
    </p:spTree>
    <p:extLst>
      <p:ext uri="{BB962C8B-B14F-4D97-AF65-F5344CB8AC3E}">
        <p14:creationId xmlns:p14="http://schemas.microsoft.com/office/powerpoint/2010/main" val="188153807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http://www.cchst.ca/oshanswers/information/govt.html</a:t>
            </a:r>
          </a:p>
          <a:p>
            <a:endParaRPr lang="en-CA" dirty="0"/>
          </a:p>
        </p:txBody>
      </p:sp>
      <p:sp>
        <p:nvSpPr>
          <p:cNvPr id="4" name="Slide Number Placeholder 3"/>
          <p:cNvSpPr>
            <a:spLocks noGrp="1"/>
          </p:cNvSpPr>
          <p:nvPr>
            <p:ph type="sldNum" sz="quarter" idx="10"/>
          </p:nvPr>
        </p:nvSpPr>
        <p:spPr/>
        <p:txBody>
          <a:bodyPr/>
          <a:lstStyle/>
          <a:p>
            <a:fld id="{9C850E16-BBCC-4E2D-B30C-A1C14F385CE0}" type="slidenum">
              <a:rPr lang="en-CA" smtClean="0"/>
              <a:t>89</a:t>
            </a:fld>
            <a:endParaRPr lang="en-CA"/>
          </a:p>
        </p:txBody>
      </p:sp>
    </p:spTree>
    <p:extLst>
      <p:ext uri="{BB962C8B-B14F-4D97-AF65-F5344CB8AC3E}">
        <p14:creationId xmlns:p14="http://schemas.microsoft.com/office/powerpoint/2010/main" val="73610470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9C850E16-BBCC-4E2D-B30C-A1C14F385CE0}" type="slidenum">
              <a:rPr lang="en-CA" smtClean="0"/>
              <a:t>98</a:t>
            </a:fld>
            <a:endParaRPr lang="en-CA"/>
          </a:p>
        </p:txBody>
      </p:sp>
    </p:spTree>
    <p:extLst>
      <p:ext uri="{BB962C8B-B14F-4D97-AF65-F5344CB8AC3E}">
        <p14:creationId xmlns:p14="http://schemas.microsoft.com/office/powerpoint/2010/main" val="143040427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http://www.cchst.ca/oshanswers/psychosocial/mentalhealth_work.html</a:t>
            </a:r>
          </a:p>
        </p:txBody>
      </p:sp>
      <p:sp>
        <p:nvSpPr>
          <p:cNvPr id="4" name="Slide Number Placeholder 3"/>
          <p:cNvSpPr>
            <a:spLocks noGrp="1"/>
          </p:cNvSpPr>
          <p:nvPr>
            <p:ph type="sldNum" sz="quarter" idx="10"/>
          </p:nvPr>
        </p:nvSpPr>
        <p:spPr/>
        <p:txBody>
          <a:bodyPr/>
          <a:lstStyle/>
          <a:p>
            <a:fld id="{9C850E16-BBCC-4E2D-B30C-A1C14F385CE0}" type="slidenum">
              <a:rPr lang="en-CA" smtClean="0"/>
              <a:t>100</a:t>
            </a:fld>
            <a:endParaRPr lang="en-CA"/>
          </a:p>
        </p:txBody>
      </p:sp>
    </p:spTree>
    <p:extLst>
      <p:ext uri="{BB962C8B-B14F-4D97-AF65-F5344CB8AC3E}">
        <p14:creationId xmlns:p14="http://schemas.microsoft.com/office/powerpoint/2010/main" val="388848063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http://www.mentalhealthcommission.ca/Francais/norme-nationale</a:t>
            </a:r>
          </a:p>
        </p:txBody>
      </p:sp>
      <p:sp>
        <p:nvSpPr>
          <p:cNvPr id="4" name="Slide Number Placeholder 3"/>
          <p:cNvSpPr>
            <a:spLocks noGrp="1"/>
          </p:cNvSpPr>
          <p:nvPr>
            <p:ph type="sldNum" sz="quarter" idx="10"/>
          </p:nvPr>
        </p:nvSpPr>
        <p:spPr/>
        <p:txBody>
          <a:bodyPr/>
          <a:lstStyle/>
          <a:p>
            <a:fld id="{9C850E16-BBCC-4E2D-B30C-A1C14F385CE0}" type="slidenum">
              <a:rPr lang="en-CA" smtClean="0"/>
              <a:t>101</a:t>
            </a:fld>
            <a:endParaRPr lang="en-CA"/>
          </a:p>
        </p:txBody>
      </p:sp>
    </p:spTree>
    <p:extLst>
      <p:ext uri="{BB962C8B-B14F-4D97-AF65-F5344CB8AC3E}">
        <p14:creationId xmlns:p14="http://schemas.microsoft.com/office/powerpoint/2010/main" val="52732190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err="1"/>
              <a:t>Tiré</a:t>
            </a:r>
            <a:r>
              <a:rPr lang="en-CA" dirty="0"/>
              <a:t> </a:t>
            </a:r>
            <a:r>
              <a:rPr lang="en-CA" dirty="0" err="1"/>
              <a:t>directement</a:t>
            </a:r>
            <a:r>
              <a:rPr lang="en-CA" dirty="0"/>
              <a:t> de </a:t>
            </a:r>
            <a:r>
              <a:rPr lang="en-CA" i="1" dirty="0"/>
              <a:t>La </a:t>
            </a:r>
            <a:r>
              <a:rPr lang="en-CA" i="1" dirty="0" err="1"/>
              <a:t>Norme</a:t>
            </a:r>
            <a:endParaRPr lang="en-CA" i="1" dirty="0"/>
          </a:p>
        </p:txBody>
      </p:sp>
      <p:sp>
        <p:nvSpPr>
          <p:cNvPr id="4" name="Slide Number Placeholder 3"/>
          <p:cNvSpPr>
            <a:spLocks noGrp="1"/>
          </p:cNvSpPr>
          <p:nvPr>
            <p:ph type="sldNum" sz="quarter" idx="10"/>
          </p:nvPr>
        </p:nvSpPr>
        <p:spPr/>
        <p:txBody>
          <a:bodyPr/>
          <a:lstStyle/>
          <a:p>
            <a:fld id="{9C850E16-BBCC-4E2D-B30C-A1C14F385CE0}" type="slidenum">
              <a:rPr lang="en-CA" smtClean="0"/>
              <a:t>102</a:t>
            </a:fld>
            <a:endParaRPr lang="en-CA"/>
          </a:p>
        </p:txBody>
      </p:sp>
    </p:spTree>
    <p:extLst>
      <p:ext uri="{BB962C8B-B14F-4D97-AF65-F5344CB8AC3E}">
        <p14:creationId xmlns:p14="http://schemas.microsoft.com/office/powerpoint/2010/main" val="20435361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https://www.publichealthontario.ca/fr/eRepository/Ontario_Fardeau_MaladieMentale_Toxicomanie_Sommaire_Fr_2012.pdf</a:t>
            </a:r>
          </a:p>
        </p:txBody>
      </p:sp>
      <p:sp>
        <p:nvSpPr>
          <p:cNvPr id="4" name="Slide Number Placeholder 3"/>
          <p:cNvSpPr>
            <a:spLocks noGrp="1"/>
          </p:cNvSpPr>
          <p:nvPr>
            <p:ph type="sldNum" sz="quarter" idx="10"/>
          </p:nvPr>
        </p:nvSpPr>
        <p:spPr/>
        <p:txBody>
          <a:bodyPr/>
          <a:lstStyle/>
          <a:p>
            <a:fld id="{9C850E16-BBCC-4E2D-B30C-A1C14F385CE0}" type="slidenum">
              <a:rPr lang="en-CA" smtClean="0"/>
              <a:t>14</a:t>
            </a:fld>
            <a:endParaRPr lang="en-CA"/>
          </a:p>
        </p:txBody>
      </p:sp>
    </p:spTree>
    <p:extLst>
      <p:ext uri="{BB962C8B-B14F-4D97-AF65-F5344CB8AC3E}">
        <p14:creationId xmlns:p14="http://schemas.microsoft.com/office/powerpoint/2010/main" val="342766615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http://shop.csa.ca/fr/canada/occupational-health-and-safety-management/cancsa-z1003-13bnq-9700 8032013/</a:t>
            </a:r>
            <a:r>
              <a:rPr lang="en-CA" dirty="0" err="1"/>
              <a:t>invt</a:t>
            </a:r>
            <a:r>
              <a:rPr lang="en-CA" dirty="0"/>
              <a:t>/z10032013?utm_source=</a:t>
            </a:r>
            <a:r>
              <a:rPr lang="en-CA" dirty="0" err="1"/>
              <a:t>redirect&amp;utm_medium</a:t>
            </a:r>
            <a:r>
              <a:rPr lang="en-CA" dirty="0"/>
              <a:t>=</a:t>
            </a:r>
            <a:r>
              <a:rPr lang="en-CA" dirty="0" err="1"/>
              <a:t>vanity&amp;utm_content</a:t>
            </a:r>
            <a:r>
              <a:rPr lang="en-CA" dirty="0"/>
              <a:t>=</a:t>
            </a:r>
            <a:r>
              <a:rPr lang="en-CA" dirty="0" err="1"/>
              <a:t>folder&amp;utm_campaign</a:t>
            </a:r>
            <a:r>
              <a:rPr lang="en-CA" dirty="0"/>
              <a:t>=z1003</a:t>
            </a:r>
          </a:p>
          <a:p>
            <a:endParaRPr lang="en-CA" dirty="0"/>
          </a:p>
        </p:txBody>
      </p:sp>
      <p:sp>
        <p:nvSpPr>
          <p:cNvPr id="4" name="Slide Number Placeholder 3"/>
          <p:cNvSpPr>
            <a:spLocks noGrp="1"/>
          </p:cNvSpPr>
          <p:nvPr>
            <p:ph type="sldNum" sz="quarter" idx="10"/>
          </p:nvPr>
        </p:nvSpPr>
        <p:spPr/>
        <p:txBody>
          <a:bodyPr/>
          <a:lstStyle/>
          <a:p>
            <a:fld id="{9C850E16-BBCC-4E2D-B30C-A1C14F385CE0}" type="slidenum">
              <a:rPr lang="en-CA" smtClean="0"/>
              <a:t>103</a:t>
            </a:fld>
            <a:endParaRPr lang="en-CA"/>
          </a:p>
        </p:txBody>
      </p:sp>
    </p:spTree>
    <p:extLst>
      <p:ext uri="{BB962C8B-B14F-4D97-AF65-F5344CB8AC3E}">
        <p14:creationId xmlns:p14="http://schemas.microsoft.com/office/powerpoint/2010/main" val="340503754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http://www.cchst.ca/oshanswers/psychosocial/mentalhealth_work.html</a:t>
            </a:r>
          </a:p>
        </p:txBody>
      </p:sp>
      <p:sp>
        <p:nvSpPr>
          <p:cNvPr id="4" name="Slide Number Placeholder 3"/>
          <p:cNvSpPr>
            <a:spLocks noGrp="1"/>
          </p:cNvSpPr>
          <p:nvPr>
            <p:ph type="sldNum" sz="quarter" idx="10"/>
          </p:nvPr>
        </p:nvSpPr>
        <p:spPr/>
        <p:txBody>
          <a:bodyPr/>
          <a:lstStyle/>
          <a:p>
            <a:fld id="{9C850E16-BBCC-4E2D-B30C-A1C14F385CE0}" type="slidenum">
              <a:rPr lang="en-CA" smtClean="0"/>
              <a:t>104</a:t>
            </a:fld>
            <a:endParaRPr lang="en-CA"/>
          </a:p>
        </p:txBody>
      </p:sp>
    </p:spTree>
    <p:extLst>
      <p:ext uri="{BB962C8B-B14F-4D97-AF65-F5344CB8AC3E}">
        <p14:creationId xmlns:p14="http://schemas.microsoft.com/office/powerpoint/2010/main" val="52465844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http://www.cchst.ca/oshanswers/psychosocial/mentalhealth_work.html</a:t>
            </a:r>
          </a:p>
          <a:p>
            <a:endParaRPr lang="en-CA" dirty="0"/>
          </a:p>
        </p:txBody>
      </p:sp>
      <p:sp>
        <p:nvSpPr>
          <p:cNvPr id="4" name="Slide Number Placeholder 3"/>
          <p:cNvSpPr>
            <a:spLocks noGrp="1"/>
          </p:cNvSpPr>
          <p:nvPr>
            <p:ph type="sldNum" sz="quarter" idx="10"/>
          </p:nvPr>
        </p:nvSpPr>
        <p:spPr/>
        <p:txBody>
          <a:bodyPr/>
          <a:lstStyle/>
          <a:p>
            <a:fld id="{9C850E16-BBCC-4E2D-B30C-A1C14F385CE0}" type="slidenum">
              <a:rPr lang="en-CA" smtClean="0"/>
              <a:t>105</a:t>
            </a:fld>
            <a:endParaRPr lang="en-CA"/>
          </a:p>
        </p:txBody>
      </p:sp>
    </p:spTree>
    <p:extLst>
      <p:ext uri="{BB962C8B-B14F-4D97-AF65-F5344CB8AC3E}">
        <p14:creationId xmlns:p14="http://schemas.microsoft.com/office/powerpoint/2010/main" val="282410489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http://www.cchst.ca/oshanswers/psychosocial/mentalhealth_work.html</a:t>
            </a:r>
          </a:p>
        </p:txBody>
      </p:sp>
      <p:sp>
        <p:nvSpPr>
          <p:cNvPr id="4" name="Slide Number Placeholder 3"/>
          <p:cNvSpPr>
            <a:spLocks noGrp="1"/>
          </p:cNvSpPr>
          <p:nvPr>
            <p:ph type="sldNum" sz="quarter" idx="10"/>
          </p:nvPr>
        </p:nvSpPr>
        <p:spPr/>
        <p:txBody>
          <a:bodyPr/>
          <a:lstStyle/>
          <a:p>
            <a:fld id="{9C850E16-BBCC-4E2D-B30C-A1C14F385CE0}" type="slidenum">
              <a:rPr lang="en-CA" smtClean="0"/>
              <a:t>106</a:t>
            </a:fld>
            <a:endParaRPr lang="en-CA"/>
          </a:p>
        </p:txBody>
      </p:sp>
    </p:spTree>
    <p:extLst>
      <p:ext uri="{BB962C8B-B14F-4D97-AF65-F5344CB8AC3E}">
        <p14:creationId xmlns:p14="http://schemas.microsoft.com/office/powerpoint/2010/main" val="369551448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http://www.cchst.ca/oshanswers/psychosocial/mentalhealth_work.html</a:t>
            </a:r>
          </a:p>
        </p:txBody>
      </p:sp>
      <p:sp>
        <p:nvSpPr>
          <p:cNvPr id="4" name="Slide Number Placeholder 3"/>
          <p:cNvSpPr>
            <a:spLocks noGrp="1"/>
          </p:cNvSpPr>
          <p:nvPr>
            <p:ph type="sldNum" sz="quarter" idx="10"/>
          </p:nvPr>
        </p:nvSpPr>
        <p:spPr/>
        <p:txBody>
          <a:bodyPr/>
          <a:lstStyle/>
          <a:p>
            <a:fld id="{9C850E16-BBCC-4E2D-B30C-A1C14F385CE0}" type="slidenum">
              <a:rPr lang="en-CA" smtClean="0"/>
              <a:t>107</a:t>
            </a:fld>
            <a:endParaRPr lang="en-CA"/>
          </a:p>
        </p:txBody>
      </p:sp>
    </p:spTree>
    <p:extLst>
      <p:ext uri="{BB962C8B-B14F-4D97-AF65-F5344CB8AC3E}">
        <p14:creationId xmlns:p14="http://schemas.microsoft.com/office/powerpoint/2010/main" val="138719902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9C850E16-BBCC-4E2D-B30C-A1C14F385CE0}" type="slidenum">
              <a:rPr lang="en-CA" smtClean="0"/>
              <a:t>120</a:t>
            </a:fld>
            <a:endParaRPr lang="en-CA"/>
          </a:p>
        </p:txBody>
      </p:sp>
    </p:spTree>
    <p:extLst>
      <p:ext uri="{BB962C8B-B14F-4D97-AF65-F5344CB8AC3E}">
        <p14:creationId xmlns:p14="http://schemas.microsoft.com/office/powerpoint/2010/main" val="244756820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9C850E16-BBCC-4E2D-B30C-A1C14F385CE0}" type="slidenum">
              <a:rPr lang="en-CA" smtClean="0"/>
              <a:t>124</a:t>
            </a:fld>
            <a:endParaRPr lang="en-CA"/>
          </a:p>
        </p:txBody>
      </p:sp>
    </p:spTree>
    <p:extLst>
      <p:ext uri="{BB962C8B-B14F-4D97-AF65-F5344CB8AC3E}">
        <p14:creationId xmlns:p14="http://schemas.microsoft.com/office/powerpoint/2010/main" val="17051600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Source: http://www.mentalhealthcommission.ca/Francais/focus-areas/sante-mentale-en-milieu-de-travail</a:t>
            </a:r>
          </a:p>
        </p:txBody>
      </p:sp>
      <p:sp>
        <p:nvSpPr>
          <p:cNvPr id="4" name="Slide Number Placeholder 3"/>
          <p:cNvSpPr>
            <a:spLocks noGrp="1"/>
          </p:cNvSpPr>
          <p:nvPr>
            <p:ph type="sldNum" sz="quarter" idx="10"/>
          </p:nvPr>
        </p:nvSpPr>
        <p:spPr/>
        <p:txBody>
          <a:bodyPr/>
          <a:lstStyle/>
          <a:p>
            <a:fld id="{9C850E16-BBCC-4E2D-B30C-A1C14F385CE0}" type="slidenum">
              <a:rPr lang="en-CA" smtClean="0"/>
              <a:t>15</a:t>
            </a:fld>
            <a:endParaRPr lang="en-CA"/>
          </a:p>
        </p:txBody>
      </p:sp>
    </p:spTree>
    <p:extLst>
      <p:ext uri="{BB962C8B-B14F-4D97-AF65-F5344CB8AC3E}">
        <p14:creationId xmlns:p14="http://schemas.microsoft.com/office/powerpoint/2010/main" val="309115944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en-US"/>
              <a:t>Click to edit Master title style</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DBEEEFA2-2110-429B-B3F6-9FB7733B3441}" type="datetime1">
              <a:rPr lang="en-US" smtClean="0"/>
              <a:t>4/10/2017</a:t>
            </a:fld>
            <a:endParaRPr lang="en-US" dirty="0"/>
          </a:p>
        </p:txBody>
      </p:sp>
      <p:sp>
        <p:nvSpPr>
          <p:cNvPr id="5" name="Footer Placeholder 4"/>
          <p:cNvSpPr>
            <a:spLocks noGrp="1"/>
          </p:cNvSpPr>
          <p:nvPr>
            <p:ph type="ftr" sz="quarter" idx="11"/>
          </p:nvPr>
        </p:nvSpPr>
        <p:spPr>
          <a:xfrm>
            <a:off x="1371600" y="4323845"/>
            <a:ext cx="6400800" cy="365125"/>
          </a:xfrm>
        </p:spPr>
        <p:txBody>
          <a:bodyPr/>
          <a:lstStyle/>
          <a:p>
            <a:endParaRPr lang="en-US" dirty="0"/>
          </a:p>
        </p:txBody>
      </p:sp>
      <p:sp>
        <p:nvSpPr>
          <p:cNvPr id="6" name="Slide Number Placeholder 5"/>
          <p:cNvSpPr>
            <a:spLocks noGrp="1"/>
          </p:cNvSpPr>
          <p:nvPr>
            <p:ph type="sldNum" sz="quarter" idx="12"/>
          </p:nvPr>
        </p:nvSpPr>
        <p:spPr>
          <a:xfrm>
            <a:off x="8077200" y="1430866"/>
            <a:ext cx="2743200"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1223286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3A3FB89-2362-4192-85B7-4D9ED38E14EF}" type="datetime1">
              <a:rPr lang="en-US" smtClean="0"/>
              <a:t>4/10/2017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8794279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58A11410-7ED7-498B-8198-0EFF9366E3C9}" type="datetime1">
              <a:rPr lang="en-US" smtClean="0"/>
              <a:t>4/10/2017</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92201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pic>
        <p:nvPicPr>
          <p:cNvPr id="13" name="Picture 12"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3DCA9796-C4A2-460D-B775-E2132126BBBD}" type="datetime1">
              <a:rPr lang="en-US" smtClean="0"/>
              <a:t>4/10/2017</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D57F1E4F-1CFF-5643-939E-217C01CDF565}" type="slidenum">
              <a:rPr lang="en-US" smtClean="0"/>
              <a:pPr/>
              <a:t>‹#›</a:t>
            </a:fld>
            <a:endParaRPr lang="en-US" dirty="0"/>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2936131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6DDB3DF3-9D39-477D-8C68-8F363730B9EE}" type="datetime1">
              <a:rPr lang="en-US" smtClean="0"/>
              <a:t>4/10/2017</a:t>
            </a:fld>
            <a:endParaRPr lang="en-US" dirty="0"/>
          </a:p>
        </p:txBody>
      </p:sp>
      <p:sp>
        <p:nvSpPr>
          <p:cNvPr id="6" name="Footer Placeholder 5"/>
          <p:cNvSpPr>
            <a:spLocks noGrp="1"/>
          </p:cNvSpPr>
          <p:nvPr>
            <p:ph type="ftr" sz="quarter" idx="11"/>
          </p:nvPr>
        </p:nvSpPr>
        <p:spPr>
          <a:xfrm>
            <a:off x="685800" y="378883"/>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5345053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en-US"/>
              <a:t>Click to edit Master title style</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0EF1A446-2585-4872-9F0B-E577960B9BC6}" type="datetime1">
              <a:rPr lang="en-US" smtClean="0"/>
              <a:t>4/10/2017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1102415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C6BE693F-CADA-4F6E-AE43-DB664EA642EC}" type="datetime1">
              <a:rPr lang="en-US" smtClean="0"/>
              <a:t>4/10/2017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8449234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03520ED-D8E4-4632-BDA0-46BB7D35D86F}" type="datetime1">
              <a:rPr lang="en-US" smtClean="0"/>
              <a:t>4/10/2017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1449610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B98F0AFB-B899-431A-850F-1F62E2AB3BB8}" type="datetime1">
              <a:rPr lang="en-US" smtClean="0"/>
              <a:t>4/10/2017</a:t>
            </a:fld>
            <a:endParaRPr lang="en-US" dirty="0"/>
          </a:p>
        </p:txBody>
      </p:sp>
      <p:sp>
        <p:nvSpPr>
          <p:cNvPr id="5" name="Footer Placeholder 4"/>
          <p:cNvSpPr>
            <a:spLocks noGrp="1"/>
          </p:cNvSpPr>
          <p:nvPr>
            <p:ph type="ftr" sz="quarter" idx="11"/>
          </p:nvPr>
        </p:nvSpPr>
        <p:spPr>
          <a:xfrm>
            <a:off x="685800" y="381000"/>
            <a:ext cx="6991492" cy="36512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7236338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en-US"/>
              <a:t>Click to edit Master title style</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DBEEEFA2-2110-429B-B3F6-9FB7733B3441}" type="datetime1">
              <a:rPr lang="en-US" smtClean="0"/>
              <a:t>4/10/2017</a:t>
            </a:fld>
            <a:endParaRPr lang="en-US" dirty="0"/>
          </a:p>
        </p:txBody>
      </p:sp>
      <p:sp>
        <p:nvSpPr>
          <p:cNvPr id="5" name="Footer Placeholder 4"/>
          <p:cNvSpPr>
            <a:spLocks noGrp="1"/>
          </p:cNvSpPr>
          <p:nvPr>
            <p:ph type="ftr" sz="quarter" idx="11"/>
          </p:nvPr>
        </p:nvSpPr>
        <p:spPr>
          <a:xfrm>
            <a:off x="1371600" y="4323845"/>
            <a:ext cx="6400800" cy="365125"/>
          </a:xfrm>
        </p:spPr>
        <p:txBody>
          <a:bodyPr/>
          <a:lstStyle/>
          <a:p>
            <a:endParaRPr lang="en-US" dirty="0"/>
          </a:p>
        </p:txBody>
      </p:sp>
      <p:sp>
        <p:nvSpPr>
          <p:cNvPr id="6" name="Slide Number Placeholder 5"/>
          <p:cNvSpPr>
            <a:spLocks noGrp="1"/>
          </p:cNvSpPr>
          <p:nvPr>
            <p:ph type="sldNum" sz="quarter" idx="12"/>
          </p:nvPr>
        </p:nvSpPr>
        <p:spPr>
          <a:xfrm>
            <a:off x="8077200" y="1430866"/>
            <a:ext cx="2743200"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6078677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D2AB6E-F6BF-49D4-9CA6-C886DB0ECB4B}" type="datetime1">
              <a:rPr lang="en-US" smtClean="0"/>
              <a:t>4/10/2017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5143285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D2AB6E-F6BF-49D4-9CA6-C886DB0ECB4B}" type="datetime1">
              <a:rPr lang="en-US" smtClean="0"/>
              <a:t>4/10/2017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6599660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en-US"/>
              <a:t>Click to edit Master title style</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5BDC533F-66FE-43AC-91AA-C45C94005273}" type="datetime1">
              <a:rPr lang="en-US" smtClean="0"/>
              <a:t>4/10/2017</a:t>
            </a:fld>
            <a:endParaRPr lang="en-US" dirty="0"/>
          </a:p>
        </p:txBody>
      </p:sp>
      <p:sp>
        <p:nvSpPr>
          <p:cNvPr id="5" name="Footer Placeholder 4"/>
          <p:cNvSpPr>
            <a:spLocks noGrp="1"/>
          </p:cNvSpPr>
          <p:nvPr>
            <p:ph type="ftr" sz="quarter" idx="11"/>
          </p:nvPr>
        </p:nvSpPr>
        <p:spPr>
          <a:xfrm>
            <a:off x="685800" y="381001"/>
            <a:ext cx="6991492" cy="36406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4256139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99E1C74-2D71-4E22-9901-DC1656340848}" type="datetime1">
              <a:rPr lang="en-US" smtClean="0"/>
              <a:t>4/10/2017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9448026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en-US"/>
              <a:t>Click to edit Master title style</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85800" y="3132666"/>
            <a:ext cx="5311775" cy="308601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3132666"/>
            <a:ext cx="5334000" cy="308601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8085F4B-0F12-4950-8C74-B7AF686BC1FA}" type="datetime1">
              <a:rPr lang="en-US" smtClean="0"/>
              <a:t>4/10/2017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75202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983143D-9DDF-4E54-9968-F8E5AF1512D8}" type="datetime1">
              <a:rPr lang="en-US" smtClean="0"/>
              <a:t>4/10/2017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86198380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A3008AB-56A2-438B-9254-10BCA547A2A0}" type="datetime1">
              <a:rPr lang="en-US" smtClean="0"/>
              <a:t>4/10/2017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0151926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en-US"/>
              <a:t>Click to edit Master title style</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B57CD7A-DACA-4C6B-8E2D-1869E031FE6A}" type="datetime1">
              <a:rPr lang="en-US" smtClean="0"/>
              <a:t>4/10/2017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55636420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89405E6-493A-4C30-91E3-9C3DEE932349}" type="datetime1">
              <a:rPr lang="en-US" smtClean="0"/>
              <a:t>4/10/2017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5186191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3A3FB89-2362-4192-85B7-4D9ED38E14EF}" type="datetime1">
              <a:rPr lang="en-US" smtClean="0"/>
              <a:t>4/10/2017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1763929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58A11410-7ED7-498B-8198-0EFF9366E3C9}" type="datetime1">
              <a:rPr lang="en-US" smtClean="0"/>
              <a:t>4/10/2017</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69313378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pic>
        <p:nvPicPr>
          <p:cNvPr id="13" name="Picture 12"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3DCA9796-C4A2-460D-B775-E2132126BBBD}" type="datetime1">
              <a:rPr lang="en-US" smtClean="0"/>
              <a:t>4/10/2017</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D57F1E4F-1CFF-5643-939E-217C01CDF565}" type="slidenum">
              <a:rPr lang="en-US" smtClean="0"/>
              <a:pPr/>
              <a:t>‹#›</a:t>
            </a:fld>
            <a:endParaRPr lang="en-US" dirty="0"/>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027534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en-US"/>
              <a:t>Click to edit Master title style</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5BDC533F-66FE-43AC-91AA-C45C94005273}" type="datetime1">
              <a:rPr lang="en-US" smtClean="0"/>
              <a:t>4/10/2017</a:t>
            </a:fld>
            <a:endParaRPr lang="en-US" dirty="0"/>
          </a:p>
        </p:txBody>
      </p:sp>
      <p:sp>
        <p:nvSpPr>
          <p:cNvPr id="5" name="Footer Placeholder 4"/>
          <p:cNvSpPr>
            <a:spLocks noGrp="1"/>
          </p:cNvSpPr>
          <p:nvPr>
            <p:ph type="ftr" sz="quarter" idx="11"/>
          </p:nvPr>
        </p:nvSpPr>
        <p:spPr>
          <a:xfrm>
            <a:off x="685800" y="381001"/>
            <a:ext cx="6991492" cy="36406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05833564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6DDB3DF3-9D39-477D-8C68-8F363730B9EE}" type="datetime1">
              <a:rPr lang="en-US" smtClean="0"/>
              <a:t>4/10/2017</a:t>
            </a:fld>
            <a:endParaRPr lang="en-US" dirty="0"/>
          </a:p>
        </p:txBody>
      </p:sp>
      <p:sp>
        <p:nvSpPr>
          <p:cNvPr id="6" name="Footer Placeholder 5"/>
          <p:cNvSpPr>
            <a:spLocks noGrp="1"/>
          </p:cNvSpPr>
          <p:nvPr>
            <p:ph type="ftr" sz="quarter" idx="11"/>
          </p:nvPr>
        </p:nvSpPr>
        <p:spPr>
          <a:xfrm>
            <a:off x="685800" y="378883"/>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0507069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en-US"/>
              <a:t>Click to edit Master title style</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0EF1A446-2585-4872-9F0B-E577960B9BC6}" type="datetime1">
              <a:rPr lang="en-US" smtClean="0"/>
              <a:t>4/10/2017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81856988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C6BE693F-CADA-4F6E-AE43-DB664EA642EC}" type="datetime1">
              <a:rPr lang="en-US" smtClean="0"/>
              <a:t>4/10/2017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12521236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03520ED-D8E4-4632-BDA0-46BB7D35D86F}" type="datetime1">
              <a:rPr lang="en-US" smtClean="0"/>
              <a:t>4/10/2017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85092882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B98F0AFB-B899-431A-850F-1F62E2AB3BB8}" type="datetime1">
              <a:rPr lang="en-US" smtClean="0"/>
              <a:t>4/10/2017</a:t>
            </a:fld>
            <a:endParaRPr lang="en-US" dirty="0"/>
          </a:p>
        </p:txBody>
      </p:sp>
      <p:sp>
        <p:nvSpPr>
          <p:cNvPr id="5" name="Footer Placeholder 4"/>
          <p:cNvSpPr>
            <a:spLocks noGrp="1"/>
          </p:cNvSpPr>
          <p:nvPr>
            <p:ph type="ftr" sz="quarter" idx="11"/>
          </p:nvPr>
        </p:nvSpPr>
        <p:spPr>
          <a:xfrm>
            <a:off x="685800" y="381000"/>
            <a:ext cx="6991492" cy="36512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7729873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99E1C74-2D71-4E22-9901-DC1656340848}" type="datetime1">
              <a:rPr lang="en-US" smtClean="0"/>
              <a:t>4/10/2017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1616365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en-US"/>
              <a:t>Click to edit Master title style</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85800" y="3132666"/>
            <a:ext cx="5311775" cy="308601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3132666"/>
            <a:ext cx="5334000" cy="308601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8085F4B-0F12-4950-8C74-B7AF686BC1FA}" type="datetime1">
              <a:rPr lang="en-US" smtClean="0"/>
              <a:t>4/10/2017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6189408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983143D-9DDF-4E54-9968-F8E5AF1512D8}" type="datetime1">
              <a:rPr lang="en-US" smtClean="0"/>
              <a:t>4/10/2017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1890693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A3008AB-56A2-438B-9254-10BCA547A2A0}" type="datetime1">
              <a:rPr lang="en-US" smtClean="0"/>
              <a:t>4/10/2017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3198152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en-US"/>
              <a:t>Click to edit Master title style</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B57CD7A-DACA-4C6B-8E2D-1869E031FE6A}" type="datetime1">
              <a:rPr lang="en-US" smtClean="0"/>
              <a:t>4/10/2017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5282448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89405E6-493A-4C30-91E3-9C3DEE932349}" type="datetime1">
              <a:rPr lang="en-US" smtClean="0"/>
              <a:t>4/10/2017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7955640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19" Type="http://schemas.openxmlformats.org/officeDocument/2006/relationships/image" Target="../media/image1.png"/><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C0-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DC80EC38-76D5-43E4-9C08-0D2B2A02B25C}" type="datetime1">
              <a:rPr lang="en-US" smtClean="0"/>
              <a:t>4/10/2017</a:t>
            </a:fld>
            <a:endParaRPr lang="en-US" dirty="0"/>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886797994"/>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 id="2147483738" r:id="rId13"/>
    <p:sldLayoutId id="2147483739" r:id="rId14"/>
    <p:sldLayoutId id="2147483740" r:id="rId15"/>
    <p:sldLayoutId id="2147483741" r:id="rId16"/>
    <p:sldLayoutId id="2147483742" r:id="rId17"/>
  </p:sldLayoutIdLst>
  <p:hf sldNum="0" hdr="0" ftr="0" dt="0"/>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C0-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DC80EC38-76D5-43E4-9C08-0D2B2A02B25C}" type="datetime1">
              <a:rPr lang="en-US" smtClean="0"/>
              <a:t>4/10/2017</a:t>
            </a:fld>
            <a:endParaRPr lang="en-US" dirty="0"/>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033748195"/>
      </p:ext>
    </p:extLst>
  </p:cSld>
  <p:clrMap bg1="dk1" tx1="lt1" bg2="dk2" tx2="lt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 id="2147483755" r:id="rId12"/>
    <p:sldLayoutId id="2147483756" r:id="rId13"/>
    <p:sldLayoutId id="2147483757" r:id="rId14"/>
    <p:sldLayoutId id="2147483758" r:id="rId15"/>
    <p:sldLayoutId id="2147483759" r:id="rId16"/>
    <p:sldLayoutId id="2147483760" r:id="rId17"/>
  </p:sldLayoutIdLst>
  <p:hf sldNum="0" hdr="0" ftr="0" dt="0"/>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tags" Target="../tags/tag3.xml"/><Relationship Id="rId7" Type="http://schemas.openxmlformats.org/officeDocument/2006/relationships/slideLayout" Target="../slideLayouts/slideLayout24.xml"/><Relationship Id="rId12" Type="http://schemas.openxmlformats.org/officeDocument/2006/relationships/image" Target="../media/image6.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image" Target="../media/image5.jpeg"/><Relationship Id="rId5" Type="http://schemas.openxmlformats.org/officeDocument/2006/relationships/tags" Target="../tags/tag5.xml"/><Relationship Id="rId10" Type="http://schemas.openxmlformats.org/officeDocument/2006/relationships/image" Target="../media/image4.png"/><Relationship Id="rId4" Type="http://schemas.openxmlformats.org/officeDocument/2006/relationships/tags" Target="../tags/tag4.xml"/><Relationship Id="rId9"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tags" Target="../tags/tag39.xml"/><Relationship Id="rId7" Type="http://schemas.openxmlformats.org/officeDocument/2006/relationships/image" Target="../media/image8.png"/><Relationship Id="rId2" Type="http://schemas.openxmlformats.org/officeDocument/2006/relationships/tags" Target="../tags/tag38.xml"/><Relationship Id="rId1" Type="http://schemas.openxmlformats.org/officeDocument/2006/relationships/tags" Target="../tags/tag37.xml"/><Relationship Id="rId6" Type="http://schemas.openxmlformats.org/officeDocument/2006/relationships/notesSlide" Target="../notesSlides/notesSlide4.xml"/><Relationship Id="rId5" Type="http://schemas.openxmlformats.org/officeDocument/2006/relationships/slideLayout" Target="../slideLayouts/slideLayout2.xml"/><Relationship Id="rId4" Type="http://schemas.openxmlformats.org/officeDocument/2006/relationships/tags" Target="../tags/tag40.xml"/></Relationships>
</file>

<file path=ppt/slides/_rels/slide100.xml.rels><?xml version="1.0" encoding="UTF-8" standalone="yes"?>
<Relationships xmlns="http://schemas.openxmlformats.org/package/2006/relationships"><Relationship Id="rId3" Type="http://schemas.openxmlformats.org/officeDocument/2006/relationships/tags" Target="../tags/tag350.xml"/><Relationship Id="rId2" Type="http://schemas.openxmlformats.org/officeDocument/2006/relationships/tags" Target="../tags/tag349.xml"/><Relationship Id="rId1" Type="http://schemas.openxmlformats.org/officeDocument/2006/relationships/tags" Target="../tags/tag348.xml"/><Relationship Id="rId6" Type="http://schemas.openxmlformats.org/officeDocument/2006/relationships/notesSlide" Target="../notesSlides/notesSlide77.xml"/><Relationship Id="rId5" Type="http://schemas.openxmlformats.org/officeDocument/2006/relationships/slideLayout" Target="../slideLayouts/slideLayout2.xml"/><Relationship Id="rId4" Type="http://schemas.openxmlformats.org/officeDocument/2006/relationships/tags" Target="../tags/tag351.xml"/></Relationships>
</file>

<file path=ppt/slides/_rels/slide101.xml.rels><?xml version="1.0" encoding="UTF-8" standalone="yes"?>
<Relationships xmlns="http://schemas.openxmlformats.org/package/2006/relationships"><Relationship Id="rId3" Type="http://schemas.openxmlformats.org/officeDocument/2006/relationships/tags" Target="../tags/tag354.xml"/><Relationship Id="rId7" Type="http://schemas.openxmlformats.org/officeDocument/2006/relationships/image" Target="../media/image36.png"/><Relationship Id="rId2" Type="http://schemas.openxmlformats.org/officeDocument/2006/relationships/tags" Target="../tags/tag353.xml"/><Relationship Id="rId1" Type="http://schemas.openxmlformats.org/officeDocument/2006/relationships/tags" Target="../tags/tag352.xml"/><Relationship Id="rId6" Type="http://schemas.openxmlformats.org/officeDocument/2006/relationships/notesSlide" Target="../notesSlides/notesSlide78.xml"/><Relationship Id="rId5" Type="http://schemas.openxmlformats.org/officeDocument/2006/relationships/slideLayout" Target="../slideLayouts/slideLayout2.xml"/><Relationship Id="rId4" Type="http://schemas.openxmlformats.org/officeDocument/2006/relationships/tags" Target="../tags/tag355.xml"/></Relationships>
</file>

<file path=ppt/slides/_rels/slide102.xml.rels><?xml version="1.0" encoding="UTF-8" standalone="yes"?>
<Relationships xmlns="http://schemas.openxmlformats.org/package/2006/relationships"><Relationship Id="rId3" Type="http://schemas.openxmlformats.org/officeDocument/2006/relationships/tags" Target="../tags/tag358.xml"/><Relationship Id="rId2" Type="http://schemas.openxmlformats.org/officeDocument/2006/relationships/tags" Target="../tags/tag357.xml"/><Relationship Id="rId1" Type="http://schemas.openxmlformats.org/officeDocument/2006/relationships/tags" Target="../tags/tag356.xml"/><Relationship Id="rId5" Type="http://schemas.openxmlformats.org/officeDocument/2006/relationships/notesSlide" Target="../notesSlides/notesSlide79.xml"/><Relationship Id="rId4"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tags" Target="../tags/tag361.xml"/><Relationship Id="rId7" Type="http://schemas.openxmlformats.org/officeDocument/2006/relationships/hyperlink" Target="http://shop.csa.ca/fr/canada/occupational-health-and-safety-management/cancsa-z1003-13bnq-9700-8032013/invt/z10032013?utm_source=redirect&amp;utm_medium=vanity&amp;utm_content=folder&amp;utm_campaign=z1003" TargetMode="External"/><Relationship Id="rId2" Type="http://schemas.openxmlformats.org/officeDocument/2006/relationships/tags" Target="../tags/tag360.xml"/><Relationship Id="rId1" Type="http://schemas.openxmlformats.org/officeDocument/2006/relationships/tags" Target="../tags/tag359.xml"/><Relationship Id="rId6" Type="http://schemas.openxmlformats.org/officeDocument/2006/relationships/notesSlide" Target="../notesSlides/notesSlide80.xml"/><Relationship Id="rId5" Type="http://schemas.openxmlformats.org/officeDocument/2006/relationships/slideLayout" Target="../slideLayouts/slideLayout2.xml"/><Relationship Id="rId10" Type="http://schemas.openxmlformats.org/officeDocument/2006/relationships/image" Target="../media/image38.png"/><Relationship Id="rId4" Type="http://schemas.openxmlformats.org/officeDocument/2006/relationships/tags" Target="../tags/tag362.xml"/><Relationship Id="rId9" Type="http://schemas.openxmlformats.org/officeDocument/2006/relationships/hyperlink" Target="http://www.mentalhealthcommission.ca/Francais/norme-nationale" TargetMode="External"/></Relationships>
</file>

<file path=ppt/slides/_rels/slide104.xml.rels><?xml version="1.0" encoding="UTF-8" standalone="yes"?>
<Relationships xmlns="http://schemas.openxmlformats.org/package/2006/relationships"><Relationship Id="rId3" Type="http://schemas.openxmlformats.org/officeDocument/2006/relationships/tags" Target="../tags/tag365.xml"/><Relationship Id="rId7" Type="http://schemas.openxmlformats.org/officeDocument/2006/relationships/notesSlide" Target="../notesSlides/notesSlide81.xml"/><Relationship Id="rId2" Type="http://schemas.openxmlformats.org/officeDocument/2006/relationships/tags" Target="../tags/tag364.xml"/><Relationship Id="rId1" Type="http://schemas.openxmlformats.org/officeDocument/2006/relationships/tags" Target="../tags/tag363.xml"/><Relationship Id="rId6" Type="http://schemas.openxmlformats.org/officeDocument/2006/relationships/slideLayout" Target="../slideLayouts/slideLayout2.xml"/><Relationship Id="rId5" Type="http://schemas.openxmlformats.org/officeDocument/2006/relationships/tags" Target="../tags/tag367.xml"/><Relationship Id="rId4" Type="http://schemas.openxmlformats.org/officeDocument/2006/relationships/tags" Target="../tags/tag366.xml"/></Relationships>
</file>

<file path=ppt/slides/_rels/slide105.xml.rels><?xml version="1.0" encoding="UTF-8" standalone="yes"?>
<Relationships xmlns="http://schemas.openxmlformats.org/package/2006/relationships"><Relationship Id="rId3" Type="http://schemas.openxmlformats.org/officeDocument/2006/relationships/tags" Target="../tags/tag370.xml"/><Relationship Id="rId2" Type="http://schemas.openxmlformats.org/officeDocument/2006/relationships/tags" Target="../tags/tag369.xml"/><Relationship Id="rId1" Type="http://schemas.openxmlformats.org/officeDocument/2006/relationships/tags" Target="../tags/tag368.xml"/><Relationship Id="rId6" Type="http://schemas.openxmlformats.org/officeDocument/2006/relationships/notesSlide" Target="../notesSlides/notesSlide82.xml"/><Relationship Id="rId5" Type="http://schemas.openxmlformats.org/officeDocument/2006/relationships/slideLayout" Target="../slideLayouts/slideLayout2.xml"/><Relationship Id="rId4" Type="http://schemas.openxmlformats.org/officeDocument/2006/relationships/tags" Target="../tags/tag371.xml"/></Relationships>
</file>

<file path=ppt/slides/_rels/slide106.xml.rels><?xml version="1.0" encoding="UTF-8" standalone="yes"?>
<Relationships xmlns="http://schemas.openxmlformats.org/package/2006/relationships"><Relationship Id="rId3" Type="http://schemas.openxmlformats.org/officeDocument/2006/relationships/tags" Target="../tags/tag374.xml"/><Relationship Id="rId2" Type="http://schemas.openxmlformats.org/officeDocument/2006/relationships/tags" Target="../tags/tag373.xml"/><Relationship Id="rId1" Type="http://schemas.openxmlformats.org/officeDocument/2006/relationships/tags" Target="../tags/tag372.xml"/><Relationship Id="rId6" Type="http://schemas.openxmlformats.org/officeDocument/2006/relationships/notesSlide" Target="../notesSlides/notesSlide83.xml"/><Relationship Id="rId5" Type="http://schemas.openxmlformats.org/officeDocument/2006/relationships/slideLayout" Target="../slideLayouts/slideLayout2.xml"/><Relationship Id="rId4" Type="http://schemas.openxmlformats.org/officeDocument/2006/relationships/tags" Target="../tags/tag375.xml"/></Relationships>
</file>

<file path=ppt/slides/_rels/slide107.xml.rels><?xml version="1.0" encoding="UTF-8" standalone="yes"?>
<Relationships xmlns="http://schemas.openxmlformats.org/package/2006/relationships"><Relationship Id="rId3" Type="http://schemas.openxmlformats.org/officeDocument/2006/relationships/tags" Target="../tags/tag378.xml"/><Relationship Id="rId2" Type="http://schemas.openxmlformats.org/officeDocument/2006/relationships/tags" Target="../tags/tag377.xml"/><Relationship Id="rId1" Type="http://schemas.openxmlformats.org/officeDocument/2006/relationships/tags" Target="../tags/tag376.xml"/><Relationship Id="rId6" Type="http://schemas.openxmlformats.org/officeDocument/2006/relationships/notesSlide" Target="../notesSlides/notesSlide84.xml"/><Relationship Id="rId5" Type="http://schemas.openxmlformats.org/officeDocument/2006/relationships/slideLayout" Target="../slideLayouts/slideLayout2.xml"/><Relationship Id="rId4" Type="http://schemas.openxmlformats.org/officeDocument/2006/relationships/tags" Target="../tags/tag379.xml"/></Relationships>
</file>

<file path=ppt/slides/_rels/slide10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81.xml"/><Relationship Id="rId1" Type="http://schemas.openxmlformats.org/officeDocument/2006/relationships/tags" Target="../tags/tag380.xml"/></Relationships>
</file>

<file path=ppt/slides/_rels/slide109.xml.rels><?xml version="1.0" encoding="UTF-8" standalone="yes"?>
<Relationships xmlns="http://schemas.openxmlformats.org/package/2006/relationships"><Relationship Id="rId8" Type="http://schemas.openxmlformats.org/officeDocument/2006/relationships/image" Target="../media/image390.png"/><Relationship Id="rId3" Type="http://schemas.openxmlformats.org/officeDocument/2006/relationships/tags" Target="../tags/tag384.xml"/><Relationship Id="rId7" Type="http://schemas.openxmlformats.org/officeDocument/2006/relationships/slide" Target="slide110.xml"/><Relationship Id="rId2" Type="http://schemas.openxmlformats.org/officeDocument/2006/relationships/tags" Target="../tags/tag383.xml"/><Relationship Id="rId1" Type="http://schemas.openxmlformats.org/officeDocument/2006/relationships/tags" Target="../tags/tag382.xml"/><Relationship Id="rId6" Type="http://schemas.openxmlformats.org/officeDocument/2006/relationships/image" Target="../media/image39.png"/><Relationship Id="rId5" Type="http://schemas.openxmlformats.org/officeDocument/2006/relationships/slideLayout" Target="../slideLayouts/slideLayout2.xml"/><Relationship Id="rId4" Type="http://schemas.openxmlformats.org/officeDocument/2006/relationships/tags" Target="../tags/tag385.xml"/></Relationships>
</file>

<file path=ppt/slides/_rels/slide1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tags" Target="../tags/tag43.xml"/><Relationship Id="rId7" Type="http://schemas.openxmlformats.org/officeDocument/2006/relationships/hyperlink" Target="http://suicideprevention.ca/" TargetMode="External"/><Relationship Id="rId2" Type="http://schemas.openxmlformats.org/officeDocument/2006/relationships/tags" Target="../tags/tag42.xml"/><Relationship Id="rId1" Type="http://schemas.openxmlformats.org/officeDocument/2006/relationships/tags" Target="../tags/tag41.xml"/><Relationship Id="rId6" Type="http://schemas.openxmlformats.org/officeDocument/2006/relationships/notesSlide" Target="../notesSlides/notesSlide5.xml"/><Relationship Id="rId5" Type="http://schemas.openxmlformats.org/officeDocument/2006/relationships/slideLayout" Target="../slideLayouts/slideLayout2.xml"/><Relationship Id="rId4" Type="http://schemas.openxmlformats.org/officeDocument/2006/relationships/tags" Target="../tags/tag44.xml"/></Relationships>
</file>

<file path=ppt/slides/_rels/slide110.xml.rels><?xml version="1.0" encoding="UTF-8" standalone="yes"?>
<Relationships xmlns="http://schemas.openxmlformats.org/package/2006/relationships"><Relationship Id="rId3" Type="http://schemas.openxmlformats.org/officeDocument/2006/relationships/tags" Target="../tags/tag388.xml"/><Relationship Id="rId2" Type="http://schemas.openxmlformats.org/officeDocument/2006/relationships/tags" Target="../tags/tag387.xml"/><Relationship Id="rId1" Type="http://schemas.openxmlformats.org/officeDocument/2006/relationships/tags" Target="../tags/tag386.xml"/><Relationship Id="rId5" Type="http://schemas.openxmlformats.org/officeDocument/2006/relationships/image" Target="../media/image40.jpg"/><Relationship Id="rId4"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390.xml"/><Relationship Id="rId1" Type="http://schemas.openxmlformats.org/officeDocument/2006/relationships/tags" Target="../tags/tag389.xml"/></Relationships>
</file>

<file path=ppt/slides/_rels/slide112.xml.rels><?xml version="1.0" encoding="UTF-8" standalone="yes"?>
<Relationships xmlns="http://schemas.openxmlformats.org/package/2006/relationships"><Relationship Id="rId8" Type="http://schemas.openxmlformats.org/officeDocument/2006/relationships/tags" Target="../tags/tag398.xml"/><Relationship Id="rId3" Type="http://schemas.openxmlformats.org/officeDocument/2006/relationships/tags" Target="../tags/tag393.xml"/><Relationship Id="rId7" Type="http://schemas.openxmlformats.org/officeDocument/2006/relationships/tags" Target="../tags/tag397.xml"/><Relationship Id="rId12" Type="http://schemas.openxmlformats.org/officeDocument/2006/relationships/slideLayout" Target="../slideLayouts/slideLayout3.xml"/><Relationship Id="rId2" Type="http://schemas.openxmlformats.org/officeDocument/2006/relationships/tags" Target="../tags/tag392.xml"/><Relationship Id="rId1" Type="http://schemas.openxmlformats.org/officeDocument/2006/relationships/tags" Target="../tags/tag391.xml"/><Relationship Id="rId6" Type="http://schemas.openxmlformats.org/officeDocument/2006/relationships/tags" Target="../tags/tag396.xml"/><Relationship Id="rId11" Type="http://schemas.openxmlformats.org/officeDocument/2006/relationships/tags" Target="../tags/tag401.xml"/><Relationship Id="rId5" Type="http://schemas.openxmlformats.org/officeDocument/2006/relationships/tags" Target="../tags/tag395.xml"/><Relationship Id="rId10" Type="http://schemas.openxmlformats.org/officeDocument/2006/relationships/tags" Target="../tags/tag400.xml"/><Relationship Id="rId4" Type="http://schemas.openxmlformats.org/officeDocument/2006/relationships/tags" Target="../tags/tag394.xml"/><Relationship Id="rId9" Type="http://schemas.openxmlformats.org/officeDocument/2006/relationships/tags" Target="../tags/tag399.xml"/></Relationships>
</file>

<file path=ppt/slides/_rels/slide1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03.xml"/><Relationship Id="rId1" Type="http://schemas.openxmlformats.org/officeDocument/2006/relationships/tags" Target="../tags/tag402.xml"/></Relationships>
</file>

<file path=ppt/slides/_rels/slide1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05.xml"/><Relationship Id="rId1" Type="http://schemas.openxmlformats.org/officeDocument/2006/relationships/tags" Target="../tags/tag404.xml"/></Relationships>
</file>

<file path=ppt/slides/_rels/slide115.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tags" Target="../tags/tag408.xml"/><Relationship Id="rId7" Type="http://schemas.openxmlformats.org/officeDocument/2006/relationships/diagramQuickStyle" Target="../diagrams/quickStyle4.xml"/><Relationship Id="rId2" Type="http://schemas.openxmlformats.org/officeDocument/2006/relationships/tags" Target="../tags/tag407.xml"/><Relationship Id="rId1" Type="http://schemas.openxmlformats.org/officeDocument/2006/relationships/tags" Target="../tags/tag406.xml"/><Relationship Id="rId6" Type="http://schemas.openxmlformats.org/officeDocument/2006/relationships/diagramLayout" Target="../diagrams/layout4.xml"/><Relationship Id="rId5" Type="http://schemas.openxmlformats.org/officeDocument/2006/relationships/diagramData" Target="../diagrams/data4.xml"/><Relationship Id="rId4" Type="http://schemas.openxmlformats.org/officeDocument/2006/relationships/slideLayout" Target="../slideLayouts/slideLayout2.xml"/><Relationship Id="rId9" Type="http://schemas.microsoft.com/office/2007/relationships/diagramDrawing" Target="../diagrams/drawing4.xml"/></Relationships>
</file>

<file path=ppt/slides/_rels/slide116.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tags" Target="../tags/tag411.xml"/><Relationship Id="rId7" Type="http://schemas.openxmlformats.org/officeDocument/2006/relationships/diagramQuickStyle" Target="../diagrams/quickStyle5.xml"/><Relationship Id="rId2" Type="http://schemas.openxmlformats.org/officeDocument/2006/relationships/tags" Target="../tags/tag410.xml"/><Relationship Id="rId1" Type="http://schemas.openxmlformats.org/officeDocument/2006/relationships/tags" Target="../tags/tag409.xml"/><Relationship Id="rId6" Type="http://schemas.openxmlformats.org/officeDocument/2006/relationships/diagramLayout" Target="../diagrams/layout5.xml"/><Relationship Id="rId5" Type="http://schemas.openxmlformats.org/officeDocument/2006/relationships/diagramData" Target="../diagrams/data5.xml"/><Relationship Id="rId4" Type="http://schemas.openxmlformats.org/officeDocument/2006/relationships/slideLayout" Target="../slideLayouts/slideLayout2.xml"/><Relationship Id="rId9" Type="http://schemas.microsoft.com/office/2007/relationships/diagramDrawing" Target="../diagrams/drawing5.xml"/></Relationships>
</file>

<file path=ppt/slides/_rels/slide1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13.xml"/><Relationship Id="rId1" Type="http://schemas.openxmlformats.org/officeDocument/2006/relationships/tags" Target="../tags/tag412.xml"/></Relationships>
</file>

<file path=ppt/slides/_rels/slide118.xml.rels><?xml version="1.0" encoding="UTF-8" standalone="yes"?>
<Relationships xmlns="http://schemas.openxmlformats.org/package/2006/relationships"><Relationship Id="rId8" Type="http://schemas.openxmlformats.org/officeDocument/2006/relationships/tags" Target="../tags/tag421.xml"/><Relationship Id="rId3" Type="http://schemas.openxmlformats.org/officeDocument/2006/relationships/tags" Target="../tags/tag416.xml"/><Relationship Id="rId7" Type="http://schemas.openxmlformats.org/officeDocument/2006/relationships/tags" Target="../tags/tag420.xml"/><Relationship Id="rId2" Type="http://schemas.openxmlformats.org/officeDocument/2006/relationships/tags" Target="../tags/tag415.xml"/><Relationship Id="rId1" Type="http://schemas.openxmlformats.org/officeDocument/2006/relationships/tags" Target="../tags/tag414.xml"/><Relationship Id="rId6" Type="http://schemas.openxmlformats.org/officeDocument/2006/relationships/tags" Target="../tags/tag419.xml"/><Relationship Id="rId11" Type="http://schemas.openxmlformats.org/officeDocument/2006/relationships/slideLayout" Target="../slideLayouts/slideLayout2.xml"/><Relationship Id="rId5" Type="http://schemas.openxmlformats.org/officeDocument/2006/relationships/tags" Target="../tags/tag418.xml"/><Relationship Id="rId10" Type="http://schemas.openxmlformats.org/officeDocument/2006/relationships/tags" Target="../tags/tag423.xml"/><Relationship Id="rId4" Type="http://schemas.openxmlformats.org/officeDocument/2006/relationships/tags" Target="../tags/tag417.xml"/><Relationship Id="rId9" Type="http://schemas.openxmlformats.org/officeDocument/2006/relationships/tags" Target="../tags/tag422.xml"/></Relationships>
</file>

<file path=ppt/slides/_rels/slide119.xml.rels><?xml version="1.0" encoding="UTF-8" standalone="yes"?>
<Relationships xmlns="http://schemas.openxmlformats.org/package/2006/relationships"><Relationship Id="rId8" Type="http://schemas.openxmlformats.org/officeDocument/2006/relationships/diagramColors" Target="../diagrams/colors6.xml"/><Relationship Id="rId3" Type="http://schemas.openxmlformats.org/officeDocument/2006/relationships/tags" Target="../tags/tag426.xml"/><Relationship Id="rId7" Type="http://schemas.openxmlformats.org/officeDocument/2006/relationships/diagramQuickStyle" Target="../diagrams/quickStyle6.xml"/><Relationship Id="rId2" Type="http://schemas.openxmlformats.org/officeDocument/2006/relationships/tags" Target="../tags/tag425.xml"/><Relationship Id="rId1" Type="http://schemas.openxmlformats.org/officeDocument/2006/relationships/tags" Target="../tags/tag424.xml"/><Relationship Id="rId6" Type="http://schemas.openxmlformats.org/officeDocument/2006/relationships/diagramLayout" Target="../diagrams/layout6.xml"/><Relationship Id="rId5" Type="http://schemas.openxmlformats.org/officeDocument/2006/relationships/diagramData" Target="../diagrams/data6.xml"/><Relationship Id="rId4" Type="http://schemas.openxmlformats.org/officeDocument/2006/relationships/slideLayout" Target="../slideLayouts/slideLayout2.xml"/><Relationship Id="rId9" Type="http://schemas.microsoft.com/office/2007/relationships/diagramDrawing" Target="../diagrams/drawing6.xml"/></Relationships>
</file>

<file path=ppt/slides/_rels/slide12.xml.rels><?xml version="1.0" encoding="UTF-8" standalone="yes"?>
<Relationships xmlns="http://schemas.openxmlformats.org/package/2006/relationships"><Relationship Id="rId3" Type="http://schemas.openxmlformats.org/officeDocument/2006/relationships/tags" Target="../tags/tag47.xml"/><Relationship Id="rId7" Type="http://schemas.openxmlformats.org/officeDocument/2006/relationships/image" Target="../media/image9.png"/><Relationship Id="rId2" Type="http://schemas.openxmlformats.org/officeDocument/2006/relationships/tags" Target="../tags/tag46.xml"/><Relationship Id="rId1" Type="http://schemas.openxmlformats.org/officeDocument/2006/relationships/tags" Target="../tags/tag45.xml"/><Relationship Id="rId6" Type="http://schemas.openxmlformats.org/officeDocument/2006/relationships/notesSlide" Target="../notesSlides/notesSlide6.xml"/><Relationship Id="rId5" Type="http://schemas.openxmlformats.org/officeDocument/2006/relationships/slideLayout" Target="../slideLayouts/slideLayout2.xml"/><Relationship Id="rId4" Type="http://schemas.openxmlformats.org/officeDocument/2006/relationships/tags" Target="../tags/tag48.xml"/></Relationships>
</file>

<file path=ppt/slides/_rels/slide120.xml.rels><?xml version="1.0" encoding="UTF-8" standalone="yes"?>
<Relationships xmlns="http://schemas.openxmlformats.org/package/2006/relationships"><Relationship Id="rId8" Type="http://schemas.openxmlformats.org/officeDocument/2006/relationships/diagramQuickStyle" Target="../diagrams/quickStyle7.xml"/><Relationship Id="rId3" Type="http://schemas.openxmlformats.org/officeDocument/2006/relationships/tags" Target="../tags/tag429.xml"/><Relationship Id="rId7" Type="http://schemas.openxmlformats.org/officeDocument/2006/relationships/diagramLayout" Target="../diagrams/layout7.xml"/><Relationship Id="rId2" Type="http://schemas.openxmlformats.org/officeDocument/2006/relationships/tags" Target="../tags/tag428.xml"/><Relationship Id="rId1" Type="http://schemas.openxmlformats.org/officeDocument/2006/relationships/tags" Target="../tags/tag427.xml"/><Relationship Id="rId6" Type="http://schemas.openxmlformats.org/officeDocument/2006/relationships/diagramData" Target="../diagrams/data7.xml"/><Relationship Id="rId5" Type="http://schemas.openxmlformats.org/officeDocument/2006/relationships/notesSlide" Target="../notesSlides/notesSlide85.xml"/><Relationship Id="rId10" Type="http://schemas.microsoft.com/office/2007/relationships/diagramDrawing" Target="../diagrams/drawing7.xml"/><Relationship Id="rId4" Type="http://schemas.openxmlformats.org/officeDocument/2006/relationships/slideLayout" Target="../slideLayouts/slideLayout2.xml"/><Relationship Id="rId9" Type="http://schemas.openxmlformats.org/officeDocument/2006/relationships/diagramColors" Target="../diagrams/colors7.xml"/></Relationships>
</file>

<file path=ppt/slides/_rels/slide12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431.xml"/><Relationship Id="rId1" Type="http://schemas.openxmlformats.org/officeDocument/2006/relationships/tags" Target="../tags/tag430.xml"/></Relationships>
</file>

<file path=ppt/slides/_rels/slide1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33.xml"/><Relationship Id="rId1" Type="http://schemas.openxmlformats.org/officeDocument/2006/relationships/tags" Target="../tags/tag432.xml"/></Relationships>
</file>

<file path=ppt/slides/_rels/slide123.xml.rels><?xml version="1.0" encoding="UTF-8" standalone="yes"?>
<Relationships xmlns="http://schemas.openxmlformats.org/package/2006/relationships"><Relationship Id="rId8" Type="http://schemas.openxmlformats.org/officeDocument/2006/relationships/hyperlink" Target="http://www.mentalhealthcommission.ca/Francais/focus-areas/la-sante-mentale-compte" TargetMode="External"/><Relationship Id="rId3" Type="http://schemas.openxmlformats.org/officeDocument/2006/relationships/slideLayout" Target="../slideLayouts/slideLayout2.xml"/><Relationship Id="rId7" Type="http://schemas.openxmlformats.org/officeDocument/2006/relationships/hyperlink" Target="http://www.mentalhealthcommission.ca/Francais/focus-areas/sante-mentale-en-milieu-de-travail" TargetMode="External"/><Relationship Id="rId2" Type="http://schemas.openxmlformats.org/officeDocument/2006/relationships/tags" Target="../tags/tag435.xml"/><Relationship Id="rId1" Type="http://schemas.openxmlformats.org/officeDocument/2006/relationships/tags" Target="../tags/tag434.xml"/><Relationship Id="rId6" Type="http://schemas.openxmlformats.org/officeDocument/2006/relationships/hyperlink" Target="http://www.mentalhealthcommission.ca/sites/default/files/2017-03/la%20nesessite%20dinvestir%20dans%20la%20sante%20mentale%20au%20canada.pdf" TargetMode="External"/><Relationship Id="rId5" Type="http://schemas.openxmlformats.org/officeDocument/2006/relationships/hyperlink" Target="http://www.who.int/mediacentre/factsheets/fs220/en/" TargetMode="External"/><Relationship Id="rId10" Type="http://schemas.openxmlformats.org/officeDocument/2006/relationships/hyperlink" Target="http://www.mentalhealthcommission.ca/Francais/norme-nationale" TargetMode="External"/><Relationship Id="rId4" Type="http://schemas.openxmlformats.org/officeDocument/2006/relationships/hyperlink" Target="http://www.who.int/features/factfiles/mental_health/fr/" TargetMode="External"/><Relationship Id="rId9" Type="http://schemas.openxmlformats.org/officeDocument/2006/relationships/hyperlink" Target="http://www.mentalhealthcommission.ca/Francais/focus-areas/stigmatisation-et-discrimination" TargetMode="External"/></Relationships>
</file>

<file path=ppt/slides/_rels/slide124.xml.rels><?xml version="1.0" encoding="UTF-8" standalone="yes"?>
<Relationships xmlns="http://schemas.openxmlformats.org/package/2006/relationships"><Relationship Id="rId8" Type="http://schemas.openxmlformats.org/officeDocument/2006/relationships/hyperlink" Target="https://www.publichealthontario.ca/fr/eRepository/Ontario_Fardeau_MaladieMentale_Toxicomanie_Sommaire_Fr_2012.pdf" TargetMode="External"/><Relationship Id="rId3" Type="http://schemas.openxmlformats.org/officeDocument/2006/relationships/slideLayout" Target="../slideLayouts/slideLayout2.xml"/><Relationship Id="rId7" Type="http://schemas.openxmlformats.org/officeDocument/2006/relationships/hyperlink" Target="http://www.cchst.ca/oshanswers/information/govt.html" TargetMode="External"/><Relationship Id="rId2" Type="http://schemas.openxmlformats.org/officeDocument/2006/relationships/tags" Target="../tags/tag437.xml"/><Relationship Id="rId1" Type="http://schemas.openxmlformats.org/officeDocument/2006/relationships/tags" Target="../tags/tag436.xml"/><Relationship Id="rId6" Type="http://schemas.openxmlformats.org/officeDocument/2006/relationships/hyperlink" Target="http://www.ccohs.ca/oshanswers/psychosocial/mentalhealth_risk.html" TargetMode="External"/><Relationship Id="rId5" Type="http://schemas.openxmlformats.org/officeDocument/2006/relationships/hyperlink" Target="http://www.cchst.ca/oshanswers/psychosocial/mentalhealth_work.html" TargetMode="External"/><Relationship Id="rId10" Type="http://schemas.openxmlformats.org/officeDocument/2006/relationships/hyperlink" Target="https://www.ontario.ca/fr/lois/loi/90o01" TargetMode="External"/><Relationship Id="rId4" Type="http://schemas.openxmlformats.org/officeDocument/2006/relationships/notesSlide" Target="../notesSlides/notesSlide86.xml"/><Relationship Id="rId9" Type="http://schemas.openxmlformats.org/officeDocument/2006/relationships/hyperlink" Target="http://shop.csa.ca/fr/canada/occupational-health-and-safety-management/cancsa-z1003-13bnq-9700-8032013/invt/z10032013?utm_source=redirect&amp;utm_medium=vanity&amp;utm_content=folder&amp;utm_campaign=z1003" TargetMode="External"/></Relationships>
</file>

<file path=ppt/slides/_rels/slide1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39.xml"/><Relationship Id="rId1" Type="http://schemas.openxmlformats.org/officeDocument/2006/relationships/tags" Target="../tags/tag438.xml"/><Relationship Id="rId5" Type="http://schemas.openxmlformats.org/officeDocument/2006/relationships/hyperlink" Target="http://suicideprevention.ca/understanding/suicide-in-canada/" TargetMode="External"/><Relationship Id="rId4" Type="http://schemas.openxmlformats.org/officeDocument/2006/relationships/hyperlink" Target="http://suicideprevention.ca/understanding/what-is-suicide/" TargetMode="External"/></Relationships>
</file>

<file path=ppt/slides/_rels/slide126.xml.rels><?xml version="1.0" encoding="UTF-8" standalone="yes"?>
<Relationships xmlns="http://schemas.openxmlformats.org/package/2006/relationships"><Relationship Id="rId8" Type="http://schemas.openxmlformats.org/officeDocument/2006/relationships/hyperlink" Target="http://www.ohcow.on.ca/mental-injury-toolkit.html" TargetMode="External"/><Relationship Id="rId3" Type="http://schemas.openxmlformats.org/officeDocument/2006/relationships/slideLayout" Target="../slideLayouts/slideLayout2.xml"/><Relationship Id="rId7" Type="http://schemas.openxmlformats.org/officeDocument/2006/relationships/hyperlink" Target="https://www.northernontariobusiness.com/regional-news/sudbury/research-to-study-mental-health-in-miners-371442" TargetMode="External"/><Relationship Id="rId2" Type="http://schemas.openxmlformats.org/officeDocument/2006/relationships/tags" Target="../tags/tag441.xml"/><Relationship Id="rId1" Type="http://schemas.openxmlformats.org/officeDocument/2006/relationships/tags" Target="../tags/tag440.xml"/><Relationship Id="rId6" Type="http://schemas.openxmlformats.org/officeDocument/2006/relationships/hyperlink" Target="http://www.thesudburystar.com/2015/07/24/sudbury-study-to-examine-mental-health-of-miners" TargetMode="External"/><Relationship Id="rId5" Type="http://schemas.openxmlformats.org/officeDocument/2006/relationships/hyperlink" Target="https://uwaterloo.ca/engineering/news/engineering-student-breaks-silence-lifelong-struggle" TargetMode="External"/><Relationship Id="rId4" Type="http://schemas.openxmlformats.org/officeDocument/2006/relationships/hyperlink" Target="http://cause.bell.ca/fr/facon-aider" TargetMode="External"/></Relationships>
</file>

<file path=ppt/slides/_rels/slide127.xml.rels><?xml version="1.0" encoding="UTF-8" standalone="yes"?>
<Relationships xmlns="http://schemas.openxmlformats.org/package/2006/relationships"><Relationship Id="rId2" Type="http://schemas.openxmlformats.org/officeDocument/2006/relationships/slideLayout" Target="../slideLayouts/slideLayout11.xml"/><Relationship Id="rId1" Type="http://schemas.openxmlformats.org/officeDocument/2006/relationships/tags" Target="../tags/tag442.xml"/></Relationships>
</file>

<file path=ppt/slides/_rels/slide13.xml.rels><?xml version="1.0" encoding="UTF-8" standalone="yes"?>
<Relationships xmlns="http://schemas.openxmlformats.org/package/2006/relationships"><Relationship Id="rId3" Type="http://schemas.openxmlformats.org/officeDocument/2006/relationships/tags" Target="../tags/tag51.xml"/><Relationship Id="rId7" Type="http://schemas.openxmlformats.org/officeDocument/2006/relationships/image" Target="../media/image9.png"/><Relationship Id="rId2" Type="http://schemas.openxmlformats.org/officeDocument/2006/relationships/tags" Target="../tags/tag50.xml"/><Relationship Id="rId1" Type="http://schemas.openxmlformats.org/officeDocument/2006/relationships/tags" Target="../tags/tag49.xml"/><Relationship Id="rId6" Type="http://schemas.openxmlformats.org/officeDocument/2006/relationships/notesSlide" Target="../notesSlides/notesSlide7.xml"/><Relationship Id="rId5" Type="http://schemas.openxmlformats.org/officeDocument/2006/relationships/slideLayout" Target="../slideLayouts/slideLayout2.xml"/><Relationship Id="rId4" Type="http://schemas.openxmlformats.org/officeDocument/2006/relationships/tags" Target="../tags/tag52.xml"/></Relationships>
</file>

<file path=ppt/slides/_rels/slide14.xml.rels><?xml version="1.0" encoding="UTF-8" standalone="yes"?>
<Relationships xmlns="http://schemas.openxmlformats.org/package/2006/relationships"><Relationship Id="rId3" Type="http://schemas.openxmlformats.org/officeDocument/2006/relationships/tags" Target="../tags/tag55.xml"/><Relationship Id="rId7" Type="http://schemas.openxmlformats.org/officeDocument/2006/relationships/image" Target="../media/image10.png"/><Relationship Id="rId2" Type="http://schemas.openxmlformats.org/officeDocument/2006/relationships/tags" Target="../tags/tag54.xml"/><Relationship Id="rId1" Type="http://schemas.openxmlformats.org/officeDocument/2006/relationships/tags" Target="../tags/tag53.xml"/><Relationship Id="rId6" Type="http://schemas.openxmlformats.org/officeDocument/2006/relationships/notesSlide" Target="../notesSlides/notesSlide8.xml"/><Relationship Id="rId5" Type="http://schemas.openxmlformats.org/officeDocument/2006/relationships/slideLayout" Target="../slideLayouts/slideLayout2.xml"/><Relationship Id="rId4" Type="http://schemas.openxmlformats.org/officeDocument/2006/relationships/tags" Target="../tags/tag56.xml"/></Relationships>
</file>

<file path=ppt/slides/_rels/slide15.xml.rels><?xml version="1.0" encoding="UTF-8" standalone="yes"?>
<Relationships xmlns="http://schemas.openxmlformats.org/package/2006/relationships"><Relationship Id="rId3" Type="http://schemas.openxmlformats.org/officeDocument/2006/relationships/tags" Target="../tags/tag59.xml"/><Relationship Id="rId7" Type="http://schemas.openxmlformats.org/officeDocument/2006/relationships/image" Target="../media/image9.png"/><Relationship Id="rId2" Type="http://schemas.openxmlformats.org/officeDocument/2006/relationships/tags" Target="../tags/tag58.xml"/><Relationship Id="rId1" Type="http://schemas.openxmlformats.org/officeDocument/2006/relationships/tags" Target="../tags/tag57.xml"/><Relationship Id="rId6" Type="http://schemas.openxmlformats.org/officeDocument/2006/relationships/notesSlide" Target="../notesSlides/notesSlide9.xml"/><Relationship Id="rId5" Type="http://schemas.openxmlformats.org/officeDocument/2006/relationships/slideLayout" Target="../slideLayouts/slideLayout2.xml"/><Relationship Id="rId4" Type="http://schemas.openxmlformats.org/officeDocument/2006/relationships/tags" Target="../tags/tag60.xml"/></Relationships>
</file>

<file path=ppt/slides/_rels/slide16.xml.rels><?xml version="1.0" encoding="UTF-8" standalone="yes"?>
<Relationships xmlns="http://schemas.openxmlformats.org/package/2006/relationships"><Relationship Id="rId3" Type="http://schemas.openxmlformats.org/officeDocument/2006/relationships/tags" Target="../tags/tag63.xml"/><Relationship Id="rId7" Type="http://schemas.openxmlformats.org/officeDocument/2006/relationships/image" Target="../media/image9.png"/><Relationship Id="rId2" Type="http://schemas.openxmlformats.org/officeDocument/2006/relationships/tags" Target="../tags/tag62.xml"/><Relationship Id="rId1" Type="http://schemas.openxmlformats.org/officeDocument/2006/relationships/tags" Target="../tags/tag61.xml"/><Relationship Id="rId6" Type="http://schemas.openxmlformats.org/officeDocument/2006/relationships/notesSlide" Target="../notesSlides/notesSlide10.xml"/><Relationship Id="rId5" Type="http://schemas.openxmlformats.org/officeDocument/2006/relationships/slideLayout" Target="../slideLayouts/slideLayout2.xml"/><Relationship Id="rId4" Type="http://schemas.openxmlformats.org/officeDocument/2006/relationships/tags" Target="../tags/tag64.xml"/></Relationships>
</file>

<file path=ppt/slides/_rels/slide17.xml.rels><?xml version="1.0" encoding="UTF-8" standalone="yes"?>
<Relationships xmlns="http://schemas.openxmlformats.org/package/2006/relationships"><Relationship Id="rId3" Type="http://schemas.openxmlformats.org/officeDocument/2006/relationships/tags" Target="../tags/tag67.xml"/><Relationship Id="rId7" Type="http://schemas.openxmlformats.org/officeDocument/2006/relationships/image" Target="../media/image11.png"/><Relationship Id="rId2" Type="http://schemas.openxmlformats.org/officeDocument/2006/relationships/tags" Target="../tags/tag66.xml"/><Relationship Id="rId1" Type="http://schemas.openxmlformats.org/officeDocument/2006/relationships/tags" Target="../tags/tag65.xml"/><Relationship Id="rId6" Type="http://schemas.openxmlformats.org/officeDocument/2006/relationships/notesSlide" Target="../notesSlides/notesSlide11.xml"/><Relationship Id="rId5" Type="http://schemas.openxmlformats.org/officeDocument/2006/relationships/slideLayout" Target="../slideLayouts/slideLayout2.xml"/><Relationship Id="rId4" Type="http://schemas.openxmlformats.org/officeDocument/2006/relationships/tags" Target="../tags/tag68.xml"/></Relationships>
</file>

<file path=ppt/slides/_rels/slide18.xml.rels><?xml version="1.0" encoding="UTF-8" standalone="yes"?>
<Relationships xmlns="http://schemas.openxmlformats.org/package/2006/relationships"><Relationship Id="rId3" Type="http://schemas.openxmlformats.org/officeDocument/2006/relationships/tags" Target="../tags/tag71.xml"/><Relationship Id="rId2" Type="http://schemas.openxmlformats.org/officeDocument/2006/relationships/tags" Target="../tags/tag70.xml"/><Relationship Id="rId1" Type="http://schemas.openxmlformats.org/officeDocument/2006/relationships/tags" Target="../tags/tag69.xml"/><Relationship Id="rId6" Type="http://schemas.openxmlformats.org/officeDocument/2006/relationships/image" Target="../media/image12.png"/><Relationship Id="rId5" Type="http://schemas.openxmlformats.org/officeDocument/2006/relationships/notesSlide" Target="../notesSlides/notesSlide12.xml"/><Relationship Id="rId4"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diagramLayout" Target="../diagrams/layout1.xml"/><Relationship Id="rId3" Type="http://schemas.openxmlformats.org/officeDocument/2006/relationships/tags" Target="../tags/tag74.xml"/><Relationship Id="rId7" Type="http://schemas.openxmlformats.org/officeDocument/2006/relationships/diagramData" Target="../diagrams/data1.xml"/><Relationship Id="rId2" Type="http://schemas.openxmlformats.org/officeDocument/2006/relationships/tags" Target="../tags/tag73.xml"/><Relationship Id="rId1" Type="http://schemas.openxmlformats.org/officeDocument/2006/relationships/tags" Target="../tags/tag72.xml"/><Relationship Id="rId6" Type="http://schemas.openxmlformats.org/officeDocument/2006/relationships/notesSlide" Target="../notesSlides/notesSlide13.xml"/><Relationship Id="rId11" Type="http://schemas.microsoft.com/office/2007/relationships/diagramDrawing" Target="../diagrams/drawing1.xml"/><Relationship Id="rId5" Type="http://schemas.openxmlformats.org/officeDocument/2006/relationships/slideLayout" Target="../slideLayouts/slideLayout2.xml"/><Relationship Id="rId10" Type="http://schemas.openxmlformats.org/officeDocument/2006/relationships/diagramColors" Target="../diagrams/colors1.xml"/><Relationship Id="rId4" Type="http://schemas.openxmlformats.org/officeDocument/2006/relationships/tags" Target="../tags/tag75.xml"/><Relationship Id="rId9" Type="http://schemas.openxmlformats.org/officeDocument/2006/relationships/diagramQuickStyle" Target="../diagrams/quickStyle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xml"/><Relationship Id="rId1" Type="http://schemas.openxmlformats.org/officeDocument/2006/relationships/tags" Target="../tags/tag7.xml"/></Relationships>
</file>

<file path=ppt/slides/_rels/slide20.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tags" Target="../tags/tag78.xml"/><Relationship Id="rId7" Type="http://schemas.openxmlformats.org/officeDocument/2006/relationships/hyperlink" Target="http://cause.bell.ca/fr/facon-aider" TargetMode="External"/><Relationship Id="rId2" Type="http://schemas.openxmlformats.org/officeDocument/2006/relationships/tags" Target="../tags/tag77.xml"/><Relationship Id="rId1" Type="http://schemas.openxmlformats.org/officeDocument/2006/relationships/tags" Target="../tags/tag76.xml"/><Relationship Id="rId6" Type="http://schemas.openxmlformats.org/officeDocument/2006/relationships/notesSlide" Target="../notesSlides/notesSlide14.xml"/><Relationship Id="rId5" Type="http://schemas.openxmlformats.org/officeDocument/2006/relationships/slideLayout" Target="../slideLayouts/slideLayout2.xml"/><Relationship Id="rId4" Type="http://schemas.openxmlformats.org/officeDocument/2006/relationships/tags" Target="../tags/tag79.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1.xml"/><Relationship Id="rId1" Type="http://schemas.openxmlformats.org/officeDocument/2006/relationships/tags" Target="../tags/tag80.xml"/></Relationships>
</file>

<file path=ppt/slides/_rels/slide22.xml.rels><?xml version="1.0" encoding="UTF-8" standalone="yes"?>
<Relationships xmlns="http://schemas.openxmlformats.org/package/2006/relationships"><Relationship Id="rId8" Type="http://schemas.openxmlformats.org/officeDocument/2006/relationships/hyperlink" Target="http://www.thesudburystar.com/2015/07/24/sudbury-study-to-examine-mental-health-of-miners" TargetMode="External"/><Relationship Id="rId3" Type="http://schemas.openxmlformats.org/officeDocument/2006/relationships/tags" Target="../tags/tag84.xml"/><Relationship Id="rId7" Type="http://schemas.openxmlformats.org/officeDocument/2006/relationships/notesSlide" Target="../notesSlides/notesSlide15.xml"/><Relationship Id="rId2" Type="http://schemas.openxmlformats.org/officeDocument/2006/relationships/tags" Target="../tags/tag83.xml"/><Relationship Id="rId1" Type="http://schemas.openxmlformats.org/officeDocument/2006/relationships/tags" Target="../tags/tag82.xml"/><Relationship Id="rId6" Type="http://schemas.openxmlformats.org/officeDocument/2006/relationships/slideLayout" Target="../slideLayouts/slideLayout2.xml"/><Relationship Id="rId11" Type="http://schemas.openxmlformats.org/officeDocument/2006/relationships/image" Target="../media/image15.png"/><Relationship Id="rId5" Type="http://schemas.openxmlformats.org/officeDocument/2006/relationships/tags" Target="../tags/tag86.xml"/><Relationship Id="rId10" Type="http://schemas.openxmlformats.org/officeDocument/2006/relationships/hyperlink" Target="https://www.northernontariobusiness.com/regional-news/sudbury/research-to-study-mental-health-in-miners-371442" TargetMode="External"/><Relationship Id="rId4" Type="http://schemas.openxmlformats.org/officeDocument/2006/relationships/tags" Target="../tags/tag85.xml"/><Relationship Id="rId9" Type="http://schemas.openxmlformats.org/officeDocument/2006/relationships/image" Target="../media/image14.png"/></Relationships>
</file>

<file path=ppt/slides/_rels/slide2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tags" Target="../tags/tag89.xml"/><Relationship Id="rId7" Type="http://schemas.openxmlformats.org/officeDocument/2006/relationships/hyperlink" Target="https://uwaterloo.ca/engineering/news/engineering-student-breaks-silence-lifelong-struggle" TargetMode="External"/><Relationship Id="rId2" Type="http://schemas.openxmlformats.org/officeDocument/2006/relationships/tags" Target="../tags/tag88.xml"/><Relationship Id="rId1" Type="http://schemas.openxmlformats.org/officeDocument/2006/relationships/tags" Target="../tags/tag87.xml"/><Relationship Id="rId6" Type="http://schemas.openxmlformats.org/officeDocument/2006/relationships/notesSlide" Target="../notesSlides/notesSlide16.xml"/><Relationship Id="rId5" Type="http://schemas.openxmlformats.org/officeDocument/2006/relationships/slideLayout" Target="../slideLayouts/slideLayout2.xml"/><Relationship Id="rId4" Type="http://schemas.openxmlformats.org/officeDocument/2006/relationships/tags" Target="../tags/tag90.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92.xml"/><Relationship Id="rId1" Type="http://schemas.openxmlformats.org/officeDocument/2006/relationships/tags" Target="../tags/tag91.xml"/></Relationships>
</file>

<file path=ppt/slides/_rels/slide25.xml.rels><?xml version="1.0" encoding="UTF-8" standalone="yes"?>
<Relationships xmlns="http://schemas.openxmlformats.org/package/2006/relationships"><Relationship Id="rId8" Type="http://schemas.openxmlformats.org/officeDocument/2006/relationships/tags" Target="../tags/tag100.xml"/><Relationship Id="rId3" Type="http://schemas.openxmlformats.org/officeDocument/2006/relationships/tags" Target="../tags/tag95.xml"/><Relationship Id="rId7" Type="http://schemas.openxmlformats.org/officeDocument/2006/relationships/tags" Target="../tags/tag99.xml"/><Relationship Id="rId12" Type="http://schemas.openxmlformats.org/officeDocument/2006/relationships/slideLayout" Target="../slideLayouts/slideLayout3.xml"/><Relationship Id="rId2" Type="http://schemas.openxmlformats.org/officeDocument/2006/relationships/tags" Target="../tags/tag94.xml"/><Relationship Id="rId1" Type="http://schemas.openxmlformats.org/officeDocument/2006/relationships/tags" Target="../tags/tag93.xml"/><Relationship Id="rId6" Type="http://schemas.openxmlformats.org/officeDocument/2006/relationships/tags" Target="../tags/tag98.xml"/><Relationship Id="rId11" Type="http://schemas.openxmlformats.org/officeDocument/2006/relationships/tags" Target="../tags/tag103.xml"/><Relationship Id="rId5" Type="http://schemas.openxmlformats.org/officeDocument/2006/relationships/tags" Target="../tags/tag97.xml"/><Relationship Id="rId10" Type="http://schemas.openxmlformats.org/officeDocument/2006/relationships/tags" Target="../tags/tag102.xml"/><Relationship Id="rId4" Type="http://schemas.openxmlformats.org/officeDocument/2006/relationships/tags" Target="../tags/tag96.xml"/><Relationship Id="rId9" Type="http://schemas.openxmlformats.org/officeDocument/2006/relationships/tags" Target="../tags/tag101.xml"/></Relationships>
</file>

<file path=ppt/slides/_rels/slide26.xml.rels><?xml version="1.0" encoding="UTF-8" standalone="yes"?>
<Relationships xmlns="http://schemas.openxmlformats.org/package/2006/relationships"><Relationship Id="rId3" Type="http://schemas.openxmlformats.org/officeDocument/2006/relationships/tags" Target="../tags/tag106.xml"/><Relationship Id="rId2" Type="http://schemas.openxmlformats.org/officeDocument/2006/relationships/tags" Target="../tags/tag105.xml"/><Relationship Id="rId1" Type="http://schemas.openxmlformats.org/officeDocument/2006/relationships/tags" Target="../tags/tag104.xml"/><Relationship Id="rId5" Type="http://schemas.openxmlformats.org/officeDocument/2006/relationships/notesSlide" Target="../notesSlides/notesSlide17.xml"/><Relationship Id="rId4"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tags" Target="../tags/tag109.xml"/><Relationship Id="rId7" Type="http://schemas.openxmlformats.org/officeDocument/2006/relationships/image" Target="../media/image17.png"/><Relationship Id="rId2" Type="http://schemas.openxmlformats.org/officeDocument/2006/relationships/tags" Target="../tags/tag108.xml"/><Relationship Id="rId1" Type="http://schemas.openxmlformats.org/officeDocument/2006/relationships/tags" Target="../tags/tag107.xml"/><Relationship Id="rId6" Type="http://schemas.openxmlformats.org/officeDocument/2006/relationships/hyperlink" Target="https://www.youtube.com/watch?v=7-9LlEdLkn4&amp;list=PLOtz9Am_3y3LmnCY1cwwyoVXrLttyr0Pz&amp;index=1" TargetMode="External"/><Relationship Id="rId5" Type="http://schemas.openxmlformats.org/officeDocument/2006/relationships/notesSlide" Target="../notesSlides/notesSlide18.xml"/><Relationship Id="rId4"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tags" Target="../tags/tag117.xml"/><Relationship Id="rId13" Type="http://schemas.openxmlformats.org/officeDocument/2006/relationships/diagramColors" Target="../diagrams/colors2.xml"/><Relationship Id="rId3" Type="http://schemas.openxmlformats.org/officeDocument/2006/relationships/tags" Target="../tags/tag112.xml"/><Relationship Id="rId7" Type="http://schemas.openxmlformats.org/officeDocument/2006/relationships/tags" Target="../tags/tag116.xml"/><Relationship Id="rId12" Type="http://schemas.openxmlformats.org/officeDocument/2006/relationships/diagramQuickStyle" Target="../diagrams/quickStyle2.xml"/><Relationship Id="rId2" Type="http://schemas.openxmlformats.org/officeDocument/2006/relationships/tags" Target="../tags/tag111.xml"/><Relationship Id="rId1" Type="http://schemas.openxmlformats.org/officeDocument/2006/relationships/tags" Target="../tags/tag110.xml"/><Relationship Id="rId6" Type="http://schemas.openxmlformats.org/officeDocument/2006/relationships/tags" Target="../tags/tag115.xml"/><Relationship Id="rId11" Type="http://schemas.openxmlformats.org/officeDocument/2006/relationships/diagramLayout" Target="../diagrams/layout2.xml"/><Relationship Id="rId5" Type="http://schemas.openxmlformats.org/officeDocument/2006/relationships/tags" Target="../tags/tag114.xml"/><Relationship Id="rId10" Type="http://schemas.openxmlformats.org/officeDocument/2006/relationships/diagramData" Target="../diagrams/data2.xml"/><Relationship Id="rId4" Type="http://schemas.openxmlformats.org/officeDocument/2006/relationships/tags" Target="../tags/tag113.xml"/><Relationship Id="rId9" Type="http://schemas.openxmlformats.org/officeDocument/2006/relationships/slideLayout" Target="../slideLayouts/slideLayout2.xml"/><Relationship Id="rId14" Type="http://schemas.microsoft.com/office/2007/relationships/diagramDrawing" Target="../diagrams/drawing2.xml"/></Relationships>
</file>

<file path=ppt/slides/_rels/slide29.xml.rels><?xml version="1.0" encoding="UTF-8" standalone="yes"?>
<Relationships xmlns="http://schemas.openxmlformats.org/package/2006/relationships"><Relationship Id="rId8" Type="http://schemas.openxmlformats.org/officeDocument/2006/relationships/tags" Target="../tags/tag125.xml"/><Relationship Id="rId13" Type="http://schemas.openxmlformats.org/officeDocument/2006/relationships/diagramColors" Target="../diagrams/colors3.xml"/><Relationship Id="rId3" Type="http://schemas.openxmlformats.org/officeDocument/2006/relationships/tags" Target="../tags/tag120.xml"/><Relationship Id="rId7" Type="http://schemas.openxmlformats.org/officeDocument/2006/relationships/tags" Target="../tags/tag124.xml"/><Relationship Id="rId12" Type="http://schemas.openxmlformats.org/officeDocument/2006/relationships/diagramQuickStyle" Target="../diagrams/quickStyle3.xml"/><Relationship Id="rId2" Type="http://schemas.openxmlformats.org/officeDocument/2006/relationships/tags" Target="../tags/tag119.xml"/><Relationship Id="rId1" Type="http://schemas.openxmlformats.org/officeDocument/2006/relationships/tags" Target="../tags/tag118.xml"/><Relationship Id="rId6" Type="http://schemas.openxmlformats.org/officeDocument/2006/relationships/tags" Target="../tags/tag123.xml"/><Relationship Id="rId11" Type="http://schemas.openxmlformats.org/officeDocument/2006/relationships/diagramLayout" Target="../diagrams/layout3.xml"/><Relationship Id="rId5" Type="http://schemas.openxmlformats.org/officeDocument/2006/relationships/tags" Target="../tags/tag122.xml"/><Relationship Id="rId10" Type="http://schemas.openxmlformats.org/officeDocument/2006/relationships/diagramData" Target="../diagrams/data3.xml"/><Relationship Id="rId4" Type="http://schemas.openxmlformats.org/officeDocument/2006/relationships/tags" Target="../tags/tag121.xml"/><Relationship Id="rId9" Type="http://schemas.openxmlformats.org/officeDocument/2006/relationships/slideLayout" Target="../slideLayouts/slideLayout2.xml"/><Relationship Id="rId14" Type="http://schemas.microsoft.com/office/2007/relationships/diagramDrawing" Target="../diagrams/drawing3.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0.xml"/><Relationship Id="rId1" Type="http://schemas.openxmlformats.org/officeDocument/2006/relationships/tags" Target="../tags/tag9.xml"/></Relationships>
</file>

<file path=ppt/slides/_rels/slide30.xml.rels><?xml version="1.0" encoding="UTF-8" standalone="yes"?>
<Relationships xmlns="http://schemas.openxmlformats.org/package/2006/relationships"><Relationship Id="rId3" Type="http://schemas.openxmlformats.org/officeDocument/2006/relationships/tags" Target="../tags/tag128.xml"/><Relationship Id="rId2" Type="http://schemas.openxmlformats.org/officeDocument/2006/relationships/tags" Target="../tags/tag127.xml"/><Relationship Id="rId1" Type="http://schemas.openxmlformats.org/officeDocument/2006/relationships/tags" Target="../tags/tag126.xml"/><Relationship Id="rId5" Type="http://schemas.openxmlformats.org/officeDocument/2006/relationships/notesSlide" Target="../notesSlides/notesSlide19.xml"/><Relationship Id="rId4"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tags" Target="../tags/tag131.xml"/><Relationship Id="rId2" Type="http://schemas.openxmlformats.org/officeDocument/2006/relationships/tags" Target="../tags/tag130.xml"/><Relationship Id="rId1" Type="http://schemas.openxmlformats.org/officeDocument/2006/relationships/tags" Target="../tags/tag129.xml"/><Relationship Id="rId6" Type="http://schemas.openxmlformats.org/officeDocument/2006/relationships/notesSlide" Target="../notesSlides/notesSlide20.xml"/><Relationship Id="rId5" Type="http://schemas.openxmlformats.org/officeDocument/2006/relationships/slideLayout" Target="../slideLayouts/slideLayout2.xml"/><Relationship Id="rId4" Type="http://schemas.openxmlformats.org/officeDocument/2006/relationships/tags" Target="../tags/tag132.xml"/></Relationships>
</file>

<file path=ppt/slides/_rels/slide32.xml.rels><?xml version="1.0" encoding="UTF-8" standalone="yes"?>
<Relationships xmlns="http://schemas.openxmlformats.org/package/2006/relationships"><Relationship Id="rId3" Type="http://schemas.openxmlformats.org/officeDocument/2006/relationships/tags" Target="../tags/tag135.xml"/><Relationship Id="rId2" Type="http://schemas.openxmlformats.org/officeDocument/2006/relationships/tags" Target="../tags/tag134.xml"/><Relationship Id="rId1" Type="http://schemas.openxmlformats.org/officeDocument/2006/relationships/tags" Target="../tags/tag133.xml"/><Relationship Id="rId6" Type="http://schemas.openxmlformats.org/officeDocument/2006/relationships/image" Target="../media/image18.jpeg"/><Relationship Id="rId5" Type="http://schemas.openxmlformats.org/officeDocument/2006/relationships/notesSlide" Target="../notesSlides/notesSlide21.xml"/><Relationship Id="rId4"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tags" Target="../tags/tag138.xml"/><Relationship Id="rId2" Type="http://schemas.openxmlformats.org/officeDocument/2006/relationships/tags" Target="../tags/tag137.xml"/><Relationship Id="rId1" Type="http://schemas.openxmlformats.org/officeDocument/2006/relationships/tags" Target="../tags/tag136.xml"/><Relationship Id="rId5" Type="http://schemas.openxmlformats.org/officeDocument/2006/relationships/notesSlide" Target="../notesSlides/notesSlide22.xml"/><Relationship Id="rId4"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tags" Target="../tags/tag141.xml"/><Relationship Id="rId2" Type="http://schemas.openxmlformats.org/officeDocument/2006/relationships/tags" Target="../tags/tag140.xml"/><Relationship Id="rId1" Type="http://schemas.openxmlformats.org/officeDocument/2006/relationships/tags" Target="../tags/tag139.xml"/><Relationship Id="rId5" Type="http://schemas.openxmlformats.org/officeDocument/2006/relationships/notesSlide" Target="../notesSlides/notesSlide23.xml"/><Relationship Id="rId4"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tags" Target="../tags/tag144.xml"/><Relationship Id="rId2" Type="http://schemas.openxmlformats.org/officeDocument/2006/relationships/tags" Target="../tags/tag143.xml"/><Relationship Id="rId1" Type="http://schemas.openxmlformats.org/officeDocument/2006/relationships/tags" Target="../tags/tag142.xml"/><Relationship Id="rId5" Type="http://schemas.openxmlformats.org/officeDocument/2006/relationships/notesSlide" Target="../notesSlides/notesSlide24.xml"/><Relationship Id="rId4"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tags" Target="../tags/tag147.xml"/><Relationship Id="rId7" Type="http://schemas.openxmlformats.org/officeDocument/2006/relationships/image" Target="../media/image19.png"/><Relationship Id="rId2" Type="http://schemas.openxmlformats.org/officeDocument/2006/relationships/tags" Target="../tags/tag146.xml"/><Relationship Id="rId1" Type="http://schemas.openxmlformats.org/officeDocument/2006/relationships/tags" Target="../tags/tag145.xml"/><Relationship Id="rId6" Type="http://schemas.openxmlformats.org/officeDocument/2006/relationships/hyperlink" Target="https://www.youtube.com/watch?v=bJb1jiHSxYc&amp;index=2&amp;list=PLOtz9Am_3y3LmnCY1cwwyoVXrLttyr0Pz" TargetMode="External"/><Relationship Id="rId5" Type="http://schemas.openxmlformats.org/officeDocument/2006/relationships/notesSlide" Target="../notesSlides/notesSlide25.xml"/><Relationship Id="rId4"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tags" Target="../tags/tag150.xml"/><Relationship Id="rId2" Type="http://schemas.openxmlformats.org/officeDocument/2006/relationships/tags" Target="../tags/tag149.xml"/><Relationship Id="rId1" Type="http://schemas.openxmlformats.org/officeDocument/2006/relationships/tags" Target="../tags/tag148.xml"/><Relationship Id="rId5" Type="http://schemas.openxmlformats.org/officeDocument/2006/relationships/notesSlide" Target="../notesSlides/notesSlide26.xml"/><Relationship Id="rId4"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tags" Target="../tags/tag153.xml"/><Relationship Id="rId2" Type="http://schemas.openxmlformats.org/officeDocument/2006/relationships/tags" Target="../tags/tag152.xml"/><Relationship Id="rId1" Type="http://schemas.openxmlformats.org/officeDocument/2006/relationships/tags" Target="../tags/tag151.xml"/><Relationship Id="rId5" Type="http://schemas.openxmlformats.org/officeDocument/2006/relationships/notesSlide" Target="../notesSlides/notesSlide27.xml"/><Relationship Id="rId4"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tags" Target="../tags/tag156.xml"/><Relationship Id="rId2" Type="http://schemas.openxmlformats.org/officeDocument/2006/relationships/tags" Target="../tags/tag155.xml"/><Relationship Id="rId1" Type="http://schemas.openxmlformats.org/officeDocument/2006/relationships/tags" Target="../tags/tag154.xml"/><Relationship Id="rId5" Type="http://schemas.openxmlformats.org/officeDocument/2006/relationships/notesSlide" Target="../notesSlides/notesSlide28.xml"/><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2.xml"/><Relationship Id="rId1" Type="http://schemas.openxmlformats.org/officeDocument/2006/relationships/tags" Target="../tags/tag11.xml"/></Relationships>
</file>

<file path=ppt/slides/_rels/slide40.xml.rels><?xml version="1.0" encoding="UTF-8" standalone="yes"?>
<Relationships xmlns="http://schemas.openxmlformats.org/package/2006/relationships"><Relationship Id="rId3" Type="http://schemas.openxmlformats.org/officeDocument/2006/relationships/tags" Target="../tags/tag159.xml"/><Relationship Id="rId7" Type="http://schemas.openxmlformats.org/officeDocument/2006/relationships/image" Target="../media/image20.jpeg"/><Relationship Id="rId2" Type="http://schemas.openxmlformats.org/officeDocument/2006/relationships/tags" Target="../tags/tag158.xml"/><Relationship Id="rId1" Type="http://schemas.openxmlformats.org/officeDocument/2006/relationships/tags" Target="../tags/tag157.xml"/><Relationship Id="rId6" Type="http://schemas.openxmlformats.org/officeDocument/2006/relationships/hyperlink" Target="https://www.youtube.com/watch?v=rZRrVtcFp8I&amp;index=7&amp;list=PLOtz9Am_3y3LmnCY1cwwyoVXrLttyr0Pz" TargetMode="External"/><Relationship Id="rId5" Type="http://schemas.openxmlformats.org/officeDocument/2006/relationships/notesSlide" Target="../notesSlides/notesSlide29.xml"/><Relationship Id="rId4"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tags" Target="../tags/tag162.xml"/><Relationship Id="rId2" Type="http://schemas.openxmlformats.org/officeDocument/2006/relationships/tags" Target="../tags/tag161.xml"/><Relationship Id="rId1" Type="http://schemas.openxmlformats.org/officeDocument/2006/relationships/tags" Target="../tags/tag160.xml"/><Relationship Id="rId5" Type="http://schemas.openxmlformats.org/officeDocument/2006/relationships/notesSlide" Target="../notesSlides/notesSlide30.xml"/><Relationship Id="rId4"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tags" Target="../tags/tag165.xml"/><Relationship Id="rId2" Type="http://schemas.openxmlformats.org/officeDocument/2006/relationships/tags" Target="../tags/tag164.xml"/><Relationship Id="rId1" Type="http://schemas.openxmlformats.org/officeDocument/2006/relationships/tags" Target="../tags/tag163.xml"/><Relationship Id="rId5" Type="http://schemas.openxmlformats.org/officeDocument/2006/relationships/notesSlide" Target="../notesSlides/notesSlide31.xml"/><Relationship Id="rId4"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tags" Target="../tags/tag168.xml"/><Relationship Id="rId2" Type="http://schemas.openxmlformats.org/officeDocument/2006/relationships/tags" Target="../tags/tag167.xml"/><Relationship Id="rId1" Type="http://schemas.openxmlformats.org/officeDocument/2006/relationships/tags" Target="../tags/tag166.xml"/><Relationship Id="rId5" Type="http://schemas.openxmlformats.org/officeDocument/2006/relationships/notesSlide" Target="../notesSlides/notesSlide32.xml"/><Relationship Id="rId4"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tags" Target="../tags/tag171.xml"/><Relationship Id="rId7" Type="http://schemas.openxmlformats.org/officeDocument/2006/relationships/image" Target="../media/image21.png"/><Relationship Id="rId2" Type="http://schemas.openxmlformats.org/officeDocument/2006/relationships/tags" Target="../tags/tag170.xml"/><Relationship Id="rId1" Type="http://schemas.openxmlformats.org/officeDocument/2006/relationships/tags" Target="../tags/tag169.xml"/><Relationship Id="rId6" Type="http://schemas.openxmlformats.org/officeDocument/2006/relationships/hyperlink" Target="https://www.youtube.com/watch?v=b1XK5usBjC4&amp;index=4&amp;list=PLOtz9Am_3y3LmnCY1cwwyoVXrLttyr0Pz" TargetMode="External"/><Relationship Id="rId5" Type="http://schemas.openxmlformats.org/officeDocument/2006/relationships/notesSlide" Target="../notesSlides/notesSlide33.xml"/><Relationship Id="rId4"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tags" Target="../tags/tag174.xml"/><Relationship Id="rId2" Type="http://schemas.openxmlformats.org/officeDocument/2006/relationships/tags" Target="../tags/tag173.xml"/><Relationship Id="rId1" Type="http://schemas.openxmlformats.org/officeDocument/2006/relationships/tags" Target="../tags/tag172.xml"/><Relationship Id="rId5" Type="http://schemas.openxmlformats.org/officeDocument/2006/relationships/notesSlide" Target="../notesSlides/notesSlide34.xml"/><Relationship Id="rId4"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tags" Target="../tags/tag177.xml"/><Relationship Id="rId2" Type="http://schemas.openxmlformats.org/officeDocument/2006/relationships/tags" Target="../tags/tag176.xml"/><Relationship Id="rId1" Type="http://schemas.openxmlformats.org/officeDocument/2006/relationships/tags" Target="../tags/tag175.xml"/><Relationship Id="rId5" Type="http://schemas.openxmlformats.org/officeDocument/2006/relationships/notesSlide" Target="../notesSlides/notesSlide35.xml"/><Relationship Id="rId4"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tags" Target="../tags/tag180.xml"/><Relationship Id="rId2" Type="http://schemas.openxmlformats.org/officeDocument/2006/relationships/tags" Target="../tags/tag179.xml"/><Relationship Id="rId1" Type="http://schemas.openxmlformats.org/officeDocument/2006/relationships/tags" Target="../tags/tag178.xml"/><Relationship Id="rId5" Type="http://schemas.openxmlformats.org/officeDocument/2006/relationships/notesSlide" Target="../notesSlides/notesSlide36.xml"/><Relationship Id="rId4"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tags" Target="../tags/tag183.xml"/><Relationship Id="rId7" Type="http://schemas.openxmlformats.org/officeDocument/2006/relationships/image" Target="../media/image22.png"/><Relationship Id="rId2" Type="http://schemas.openxmlformats.org/officeDocument/2006/relationships/tags" Target="../tags/tag182.xml"/><Relationship Id="rId1" Type="http://schemas.openxmlformats.org/officeDocument/2006/relationships/tags" Target="../tags/tag181.xml"/><Relationship Id="rId6" Type="http://schemas.openxmlformats.org/officeDocument/2006/relationships/hyperlink" Target="https://www.youtube.com/watch?v=RMrWuIawHhU&amp;index=5&amp;list=PLOtz9Am_3y3LmnCY1cwwyoVXrLttyr0Pz" TargetMode="External"/><Relationship Id="rId5" Type="http://schemas.openxmlformats.org/officeDocument/2006/relationships/notesSlide" Target="../notesSlides/notesSlide37.xml"/><Relationship Id="rId4"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tags" Target="../tags/tag186.xml"/><Relationship Id="rId2" Type="http://schemas.openxmlformats.org/officeDocument/2006/relationships/tags" Target="../tags/tag185.xml"/><Relationship Id="rId1" Type="http://schemas.openxmlformats.org/officeDocument/2006/relationships/tags" Target="../tags/tag184.xml"/><Relationship Id="rId5" Type="http://schemas.openxmlformats.org/officeDocument/2006/relationships/notesSlide" Target="../notesSlides/notesSlide38.xml"/><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hyperlink" Target="http://campusmentalhealth.ca/" TargetMode="External"/><Relationship Id="rId3" Type="http://schemas.openxmlformats.org/officeDocument/2006/relationships/tags" Target="../tags/tag15.xml"/><Relationship Id="rId7" Type="http://schemas.openxmlformats.org/officeDocument/2006/relationships/hyperlink" Target="http://www.mentalhealthhelpline.ca/" TargetMode="External"/><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hyperlink" Target="http://suicideprevention.ca/francais/" TargetMode="External"/><Relationship Id="rId5" Type="http://schemas.openxmlformats.org/officeDocument/2006/relationships/slideLayout" Target="../slideLayouts/slideLayout2.xml"/><Relationship Id="rId10" Type="http://schemas.openxmlformats.org/officeDocument/2006/relationships/hyperlink" Target="https://www.camh.ca/fr/hospital/Pages/home.aspx" TargetMode="External"/><Relationship Id="rId4" Type="http://schemas.openxmlformats.org/officeDocument/2006/relationships/tags" Target="../tags/tag16.xml"/><Relationship Id="rId9" Type="http://schemas.openxmlformats.org/officeDocument/2006/relationships/hyperlink" Target="http://www.cmha.ca/fr/participez/trouver-votre-filiale-locale/" TargetMode="External"/></Relationships>
</file>

<file path=ppt/slides/_rels/slide5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tags" Target="../tags/tag189.xml"/><Relationship Id="rId7" Type="http://schemas.openxmlformats.org/officeDocument/2006/relationships/image" Target="../media/image23.png"/><Relationship Id="rId2" Type="http://schemas.openxmlformats.org/officeDocument/2006/relationships/tags" Target="../tags/tag188.xml"/><Relationship Id="rId1" Type="http://schemas.openxmlformats.org/officeDocument/2006/relationships/tags" Target="../tags/tag187.xml"/><Relationship Id="rId6" Type="http://schemas.openxmlformats.org/officeDocument/2006/relationships/notesSlide" Target="../notesSlides/notesSlide39.xml"/><Relationship Id="rId5" Type="http://schemas.openxmlformats.org/officeDocument/2006/relationships/slideLayout" Target="../slideLayouts/slideLayout2.xml"/><Relationship Id="rId4" Type="http://schemas.openxmlformats.org/officeDocument/2006/relationships/tags" Target="../tags/tag190.xml"/></Relationships>
</file>

<file path=ppt/slides/_rels/slide51.xml.rels><?xml version="1.0" encoding="UTF-8" standalone="yes"?>
<Relationships xmlns="http://schemas.openxmlformats.org/package/2006/relationships"><Relationship Id="rId3" Type="http://schemas.openxmlformats.org/officeDocument/2006/relationships/tags" Target="../tags/tag193.xml"/><Relationship Id="rId2" Type="http://schemas.openxmlformats.org/officeDocument/2006/relationships/tags" Target="../tags/tag192.xml"/><Relationship Id="rId1" Type="http://schemas.openxmlformats.org/officeDocument/2006/relationships/tags" Target="../tags/tag191.xml"/><Relationship Id="rId5" Type="http://schemas.openxmlformats.org/officeDocument/2006/relationships/notesSlide" Target="../notesSlides/notesSlide40.xml"/><Relationship Id="rId4"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tags" Target="../tags/tag196.xml"/><Relationship Id="rId7" Type="http://schemas.openxmlformats.org/officeDocument/2006/relationships/image" Target="../media/image24.png"/><Relationship Id="rId2" Type="http://schemas.openxmlformats.org/officeDocument/2006/relationships/tags" Target="../tags/tag195.xml"/><Relationship Id="rId1" Type="http://schemas.openxmlformats.org/officeDocument/2006/relationships/tags" Target="../tags/tag194.xml"/><Relationship Id="rId6" Type="http://schemas.openxmlformats.org/officeDocument/2006/relationships/hyperlink" Target="https://www.youtube.com/watch?v=XJIkaQheg0w&amp;index=6&amp;list=PLOtz9Am_3y3LmnCY1cwwyoVXrLttyr0Pz" TargetMode="External"/><Relationship Id="rId5" Type="http://schemas.openxmlformats.org/officeDocument/2006/relationships/notesSlide" Target="../notesSlides/notesSlide41.xml"/><Relationship Id="rId4"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tags" Target="../tags/tag199.xml"/><Relationship Id="rId2" Type="http://schemas.openxmlformats.org/officeDocument/2006/relationships/tags" Target="../tags/tag198.xml"/><Relationship Id="rId1" Type="http://schemas.openxmlformats.org/officeDocument/2006/relationships/tags" Target="../tags/tag197.xml"/><Relationship Id="rId5" Type="http://schemas.openxmlformats.org/officeDocument/2006/relationships/notesSlide" Target="../notesSlides/notesSlide42.xml"/><Relationship Id="rId4"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tags" Target="../tags/tag202.xml"/><Relationship Id="rId2" Type="http://schemas.openxmlformats.org/officeDocument/2006/relationships/tags" Target="../tags/tag201.xml"/><Relationship Id="rId1" Type="http://schemas.openxmlformats.org/officeDocument/2006/relationships/tags" Target="../tags/tag200.xml"/><Relationship Id="rId5" Type="http://schemas.openxmlformats.org/officeDocument/2006/relationships/notesSlide" Target="../notesSlides/notesSlide43.xml"/><Relationship Id="rId4"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tags" Target="../tags/tag205.xml"/><Relationship Id="rId2" Type="http://schemas.openxmlformats.org/officeDocument/2006/relationships/tags" Target="../tags/tag204.xml"/><Relationship Id="rId1" Type="http://schemas.openxmlformats.org/officeDocument/2006/relationships/tags" Target="../tags/tag203.xml"/><Relationship Id="rId5" Type="http://schemas.openxmlformats.org/officeDocument/2006/relationships/notesSlide" Target="../notesSlides/notesSlide44.xml"/><Relationship Id="rId4"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tags" Target="../tags/tag208.xml"/><Relationship Id="rId7" Type="http://schemas.openxmlformats.org/officeDocument/2006/relationships/image" Target="../media/image25.png"/><Relationship Id="rId2" Type="http://schemas.openxmlformats.org/officeDocument/2006/relationships/tags" Target="../tags/tag207.xml"/><Relationship Id="rId1" Type="http://schemas.openxmlformats.org/officeDocument/2006/relationships/tags" Target="../tags/tag206.xml"/><Relationship Id="rId6" Type="http://schemas.openxmlformats.org/officeDocument/2006/relationships/hyperlink" Target="https://www.youtube.com/watch?v=pjgTBWfnkfw&amp;index=3&amp;list=PLOtz9Am_3y3LmnCY1cwwyoVXrLttyr0Pz" TargetMode="External"/><Relationship Id="rId5" Type="http://schemas.openxmlformats.org/officeDocument/2006/relationships/notesSlide" Target="../notesSlides/notesSlide45.xml"/><Relationship Id="rId4"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tags" Target="../tags/tag211.xml"/><Relationship Id="rId2" Type="http://schemas.openxmlformats.org/officeDocument/2006/relationships/tags" Target="../tags/tag210.xml"/><Relationship Id="rId1" Type="http://schemas.openxmlformats.org/officeDocument/2006/relationships/tags" Target="../tags/tag209.xml"/><Relationship Id="rId5" Type="http://schemas.openxmlformats.org/officeDocument/2006/relationships/notesSlide" Target="../notesSlides/notesSlide46.xml"/><Relationship Id="rId4"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tags" Target="../tags/tag214.xml"/><Relationship Id="rId2" Type="http://schemas.openxmlformats.org/officeDocument/2006/relationships/tags" Target="../tags/tag213.xml"/><Relationship Id="rId1" Type="http://schemas.openxmlformats.org/officeDocument/2006/relationships/tags" Target="../tags/tag212.xml"/><Relationship Id="rId5" Type="http://schemas.openxmlformats.org/officeDocument/2006/relationships/notesSlide" Target="../notesSlides/notesSlide47.xml"/><Relationship Id="rId4"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tags" Target="../tags/tag217.xml"/><Relationship Id="rId2" Type="http://schemas.openxmlformats.org/officeDocument/2006/relationships/tags" Target="../tags/tag216.xml"/><Relationship Id="rId1" Type="http://schemas.openxmlformats.org/officeDocument/2006/relationships/tags" Target="../tags/tag215.xml"/><Relationship Id="rId5" Type="http://schemas.openxmlformats.org/officeDocument/2006/relationships/notesSlide" Target="../notesSlides/notesSlide48.xml"/><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tags" Target="../tags/tag24.xml"/><Relationship Id="rId3" Type="http://schemas.openxmlformats.org/officeDocument/2006/relationships/tags" Target="../tags/tag19.xml"/><Relationship Id="rId7" Type="http://schemas.openxmlformats.org/officeDocument/2006/relationships/tags" Target="../tags/tag23.xml"/><Relationship Id="rId12" Type="http://schemas.openxmlformats.org/officeDocument/2006/relationships/slideLayout" Target="../slideLayouts/slideLayout3.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tags" Target="../tags/tag22.xml"/><Relationship Id="rId11" Type="http://schemas.openxmlformats.org/officeDocument/2006/relationships/tags" Target="../tags/tag27.xml"/><Relationship Id="rId5" Type="http://schemas.openxmlformats.org/officeDocument/2006/relationships/tags" Target="../tags/tag21.xml"/><Relationship Id="rId10" Type="http://schemas.openxmlformats.org/officeDocument/2006/relationships/tags" Target="../tags/tag26.xml"/><Relationship Id="rId4" Type="http://schemas.openxmlformats.org/officeDocument/2006/relationships/tags" Target="../tags/tag20.xml"/><Relationship Id="rId9" Type="http://schemas.openxmlformats.org/officeDocument/2006/relationships/tags" Target="../tags/tag25.xml"/></Relationships>
</file>

<file path=ppt/slides/_rels/slide60.xml.rels><?xml version="1.0" encoding="UTF-8" standalone="yes"?>
<Relationships xmlns="http://schemas.openxmlformats.org/package/2006/relationships"><Relationship Id="rId3" Type="http://schemas.openxmlformats.org/officeDocument/2006/relationships/tags" Target="../tags/tag220.xml"/><Relationship Id="rId7" Type="http://schemas.openxmlformats.org/officeDocument/2006/relationships/image" Target="../media/image26.png"/><Relationship Id="rId2" Type="http://schemas.openxmlformats.org/officeDocument/2006/relationships/tags" Target="../tags/tag219.xml"/><Relationship Id="rId1" Type="http://schemas.openxmlformats.org/officeDocument/2006/relationships/tags" Target="../tags/tag218.xml"/><Relationship Id="rId6" Type="http://schemas.openxmlformats.org/officeDocument/2006/relationships/hyperlink" Target="https://www.youtube.com/watch?v=ibVlkNX5Rek&amp;index=8&amp;list=PLOtz9Am_3y3LmnCY1cwwyoVXrLttyr0Pz" TargetMode="External"/><Relationship Id="rId5" Type="http://schemas.openxmlformats.org/officeDocument/2006/relationships/notesSlide" Target="../notesSlides/notesSlide49.xml"/><Relationship Id="rId4"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tags" Target="../tags/tag223.xml"/><Relationship Id="rId2" Type="http://schemas.openxmlformats.org/officeDocument/2006/relationships/tags" Target="../tags/tag222.xml"/><Relationship Id="rId1" Type="http://schemas.openxmlformats.org/officeDocument/2006/relationships/tags" Target="../tags/tag221.xml"/><Relationship Id="rId5" Type="http://schemas.openxmlformats.org/officeDocument/2006/relationships/notesSlide" Target="../notesSlides/notesSlide50.xml"/><Relationship Id="rId4"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tags" Target="../tags/tag226.xml"/><Relationship Id="rId2" Type="http://schemas.openxmlformats.org/officeDocument/2006/relationships/tags" Target="../tags/tag225.xml"/><Relationship Id="rId1" Type="http://schemas.openxmlformats.org/officeDocument/2006/relationships/tags" Target="../tags/tag224.xml"/><Relationship Id="rId5" Type="http://schemas.openxmlformats.org/officeDocument/2006/relationships/notesSlide" Target="../notesSlides/notesSlide51.xml"/><Relationship Id="rId4"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tags" Target="../tags/tag229.xml"/><Relationship Id="rId2" Type="http://schemas.openxmlformats.org/officeDocument/2006/relationships/tags" Target="../tags/tag228.xml"/><Relationship Id="rId1" Type="http://schemas.openxmlformats.org/officeDocument/2006/relationships/tags" Target="../tags/tag227.xml"/><Relationship Id="rId5" Type="http://schemas.openxmlformats.org/officeDocument/2006/relationships/notesSlide" Target="../notesSlides/notesSlide52.xml"/><Relationship Id="rId4"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tags" Target="../tags/tag232.xml"/><Relationship Id="rId7" Type="http://schemas.openxmlformats.org/officeDocument/2006/relationships/image" Target="../media/image27.png"/><Relationship Id="rId2" Type="http://schemas.openxmlformats.org/officeDocument/2006/relationships/tags" Target="../tags/tag231.xml"/><Relationship Id="rId1" Type="http://schemas.openxmlformats.org/officeDocument/2006/relationships/tags" Target="../tags/tag230.xml"/><Relationship Id="rId6" Type="http://schemas.openxmlformats.org/officeDocument/2006/relationships/hyperlink" Target="https://www.youtube.com/watch?v=nZT-04NLhwk&amp;index=9&amp;list=PLOtz9Am_3y3LmnCY1cwwyoVXrLttyr0Pz" TargetMode="External"/><Relationship Id="rId5" Type="http://schemas.openxmlformats.org/officeDocument/2006/relationships/notesSlide" Target="../notesSlides/notesSlide53.xml"/><Relationship Id="rId4"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tags" Target="../tags/tag235.xml"/><Relationship Id="rId2" Type="http://schemas.openxmlformats.org/officeDocument/2006/relationships/tags" Target="../tags/tag234.xml"/><Relationship Id="rId1" Type="http://schemas.openxmlformats.org/officeDocument/2006/relationships/tags" Target="../tags/tag233.xml"/><Relationship Id="rId5" Type="http://schemas.openxmlformats.org/officeDocument/2006/relationships/notesSlide" Target="../notesSlides/notesSlide54.xml"/><Relationship Id="rId4"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tags" Target="../tags/tag238.xml"/><Relationship Id="rId2" Type="http://schemas.openxmlformats.org/officeDocument/2006/relationships/tags" Target="../tags/tag237.xml"/><Relationship Id="rId1" Type="http://schemas.openxmlformats.org/officeDocument/2006/relationships/tags" Target="../tags/tag236.xml"/><Relationship Id="rId5" Type="http://schemas.openxmlformats.org/officeDocument/2006/relationships/notesSlide" Target="../notesSlides/notesSlide55.xml"/><Relationship Id="rId4"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tags" Target="../tags/tag241.xml"/><Relationship Id="rId2" Type="http://schemas.openxmlformats.org/officeDocument/2006/relationships/tags" Target="../tags/tag240.xml"/><Relationship Id="rId1" Type="http://schemas.openxmlformats.org/officeDocument/2006/relationships/tags" Target="../tags/tag239.xml"/><Relationship Id="rId5" Type="http://schemas.openxmlformats.org/officeDocument/2006/relationships/notesSlide" Target="../notesSlides/notesSlide56.xml"/><Relationship Id="rId4"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tags" Target="../tags/tag244.xml"/><Relationship Id="rId7" Type="http://schemas.openxmlformats.org/officeDocument/2006/relationships/image" Target="../media/image28.png"/><Relationship Id="rId2" Type="http://schemas.openxmlformats.org/officeDocument/2006/relationships/tags" Target="../tags/tag243.xml"/><Relationship Id="rId1" Type="http://schemas.openxmlformats.org/officeDocument/2006/relationships/tags" Target="../tags/tag242.xml"/><Relationship Id="rId6" Type="http://schemas.openxmlformats.org/officeDocument/2006/relationships/hyperlink" Target="https://www.youtube.com/watch?v=w1yJ2PAYWFQ&amp;list=PLOtz9Am_3y3LmnCY1cwwyoVXrLttyr0Pz&amp;index=11" TargetMode="External"/><Relationship Id="rId5" Type="http://schemas.openxmlformats.org/officeDocument/2006/relationships/notesSlide" Target="../notesSlides/notesSlide57.xml"/><Relationship Id="rId4"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tags" Target="../tags/tag247.xml"/><Relationship Id="rId2" Type="http://schemas.openxmlformats.org/officeDocument/2006/relationships/tags" Target="../tags/tag246.xml"/><Relationship Id="rId1" Type="http://schemas.openxmlformats.org/officeDocument/2006/relationships/tags" Target="../tags/tag245.xml"/><Relationship Id="rId5" Type="http://schemas.openxmlformats.org/officeDocument/2006/relationships/notesSlide" Target="../notesSlides/notesSlide58.xml"/><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tags" Target="../tags/tag30.xml"/><Relationship Id="rId2" Type="http://schemas.openxmlformats.org/officeDocument/2006/relationships/tags" Target="../tags/tag29.xml"/><Relationship Id="rId1" Type="http://schemas.openxmlformats.org/officeDocument/2006/relationships/tags" Target="../tags/tag28.xml"/><Relationship Id="rId5" Type="http://schemas.openxmlformats.org/officeDocument/2006/relationships/notesSlide" Target="../notesSlides/notesSlide1.xml"/><Relationship Id="rId4"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tags" Target="../tags/tag250.xml"/><Relationship Id="rId2" Type="http://schemas.openxmlformats.org/officeDocument/2006/relationships/tags" Target="../tags/tag249.xml"/><Relationship Id="rId1" Type="http://schemas.openxmlformats.org/officeDocument/2006/relationships/tags" Target="../tags/tag248.xml"/><Relationship Id="rId5" Type="http://schemas.openxmlformats.org/officeDocument/2006/relationships/notesSlide" Target="../notesSlides/notesSlide59.xml"/><Relationship Id="rId4"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tags" Target="../tags/tag253.xml"/><Relationship Id="rId2" Type="http://schemas.openxmlformats.org/officeDocument/2006/relationships/tags" Target="../tags/tag252.xml"/><Relationship Id="rId1" Type="http://schemas.openxmlformats.org/officeDocument/2006/relationships/tags" Target="../tags/tag251.xml"/><Relationship Id="rId5" Type="http://schemas.openxmlformats.org/officeDocument/2006/relationships/notesSlide" Target="../notesSlides/notesSlide60.xml"/><Relationship Id="rId4"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tags" Target="../tags/tag256.xml"/><Relationship Id="rId7" Type="http://schemas.openxmlformats.org/officeDocument/2006/relationships/image" Target="../media/image29.png"/><Relationship Id="rId2" Type="http://schemas.openxmlformats.org/officeDocument/2006/relationships/tags" Target="../tags/tag255.xml"/><Relationship Id="rId1" Type="http://schemas.openxmlformats.org/officeDocument/2006/relationships/tags" Target="../tags/tag254.xml"/><Relationship Id="rId6" Type="http://schemas.openxmlformats.org/officeDocument/2006/relationships/hyperlink" Target="https://www.youtube.com/watch?v=Jcp6CDdNlyk&amp;index=10&amp;list=PLOtz9Am_3y3LmnCY1cwwyoVXrLttyr0Pz" TargetMode="External"/><Relationship Id="rId5" Type="http://schemas.openxmlformats.org/officeDocument/2006/relationships/notesSlide" Target="../notesSlides/notesSlide61.xml"/><Relationship Id="rId4"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tags" Target="../tags/tag259.xml"/><Relationship Id="rId2" Type="http://schemas.openxmlformats.org/officeDocument/2006/relationships/tags" Target="../tags/tag258.xml"/><Relationship Id="rId1" Type="http://schemas.openxmlformats.org/officeDocument/2006/relationships/tags" Target="../tags/tag257.xml"/><Relationship Id="rId5" Type="http://schemas.openxmlformats.org/officeDocument/2006/relationships/notesSlide" Target="../notesSlides/notesSlide62.xml"/><Relationship Id="rId4"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tags" Target="../tags/tag262.xml"/><Relationship Id="rId2" Type="http://schemas.openxmlformats.org/officeDocument/2006/relationships/tags" Target="../tags/tag261.xml"/><Relationship Id="rId1" Type="http://schemas.openxmlformats.org/officeDocument/2006/relationships/tags" Target="../tags/tag260.xml"/><Relationship Id="rId5" Type="http://schemas.openxmlformats.org/officeDocument/2006/relationships/notesSlide" Target="../notesSlides/notesSlide63.xml"/><Relationship Id="rId4"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tags" Target="../tags/tag265.xml"/><Relationship Id="rId2" Type="http://schemas.openxmlformats.org/officeDocument/2006/relationships/tags" Target="../tags/tag264.xml"/><Relationship Id="rId1" Type="http://schemas.openxmlformats.org/officeDocument/2006/relationships/tags" Target="../tags/tag263.xml"/><Relationship Id="rId5" Type="http://schemas.openxmlformats.org/officeDocument/2006/relationships/notesSlide" Target="../notesSlides/notesSlide64.xml"/><Relationship Id="rId4"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tags" Target="../tags/tag268.xml"/><Relationship Id="rId7" Type="http://schemas.openxmlformats.org/officeDocument/2006/relationships/image" Target="../media/image30.png"/><Relationship Id="rId2" Type="http://schemas.openxmlformats.org/officeDocument/2006/relationships/tags" Target="../tags/tag267.xml"/><Relationship Id="rId1" Type="http://schemas.openxmlformats.org/officeDocument/2006/relationships/tags" Target="../tags/tag266.xml"/><Relationship Id="rId6" Type="http://schemas.openxmlformats.org/officeDocument/2006/relationships/notesSlide" Target="../notesSlides/notesSlide65.xml"/><Relationship Id="rId5" Type="http://schemas.openxmlformats.org/officeDocument/2006/relationships/slideLayout" Target="../slideLayouts/slideLayout2.xml"/><Relationship Id="rId4" Type="http://schemas.openxmlformats.org/officeDocument/2006/relationships/tags" Target="../tags/tag269.xml"/></Relationships>
</file>

<file path=ppt/slides/_rels/slide77.xml.rels><?xml version="1.0" encoding="UTF-8" standalone="yes"?>
<Relationships xmlns="http://schemas.openxmlformats.org/package/2006/relationships"><Relationship Id="rId3" Type="http://schemas.openxmlformats.org/officeDocument/2006/relationships/tags" Target="../tags/tag272.xml"/><Relationship Id="rId7" Type="http://schemas.openxmlformats.org/officeDocument/2006/relationships/image" Target="../media/image31.png"/><Relationship Id="rId2" Type="http://schemas.openxmlformats.org/officeDocument/2006/relationships/tags" Target="../tags/tag271.xml"/><Relationship Id="rId1" Type="http://schemas.openxmlformats.org/officeDocument/2006/relationships/tags" Target="../tags/tag270.xml"/><Relationship Id="rId6" Type="http://schemas.openxmlformats.org/officeDocument/2006/relationships/hyperlink" Target="https://www.youtube.com/watch?v=ZGeKu5nBZu8&amp;index=12&amp;list=PLOtz9Am_3y3LmnCY1cwwyoVXrLttyr0Pz" TargetMode="External"/><Relationship Id="rId5" Type="http://schemas.openxmlformats.org/officeDocument/2006/relationships/notesSlide" Target="../notesSlides/notesSlide66.xml"/><Relationship Id="rId4"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tags" Target="../tags/tag275.xml"/><Relationship Id="rId2" Type="http://schemas.openxmlformats.org/officeDocument/2006/relationships/tags" Target="../tags/tag274.xml"/><Relationship Id="rId1" Type="http://schemas.openxmlformats.org/officeDocument/2006/relationships/tags" Target="../tags/tag273.xml"/><Relationship Id="rId5" Type="http://schemas.openxmlformats.org/officeDocument/2006/relationships/notesSlide" Target="../notesSlides/notesSlide67.xml"/><Relationship Id="rId4"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tags" Target="../tags/tag278.xml"/><Relationship Id="rId2" Type="http://schemas.openxmlformats.org/officeDocument/2006/relationships/tags" Target="../tags/tag277.xml"/><Relationship Id="rId1" Type="http://schemas.openxmlformats.org/officeDocument/2006/relationships/tags" Target="../tags/tag276.xml"/><Relationship Id="rId5" Type="http://schemas.openxmlformats.org/officeDocument/2006/relationships/notesSlide" Target="../notesSlides/notesSlide68.xml"/><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tags" Target="../tags/tag33.xml"/><Relationship Id="rId2" Type="http://schemas.openxmlformats.org/officeDocument/2006/relationships/tags" Target="../tags/tag32.xml"/><Relationship Id="rId1" Type="http://schemas.openxmlformats.org/officeDocument/2006/relationships/tags" Target="../tags/tag31.xml"/><Relationship Id="rId5" Type="http://schemas.openxmlformats.org/officeDocument/2006/relationships/notesSlide" Target="../notesSlides/notesSlide2.xml"/><Relationship Id="rId4"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tags" Target="../tags/tag281.xml"/><Relationship Id="rId2" Type="http://schemas.openxmlformats.org/officeDocument/2006/relationships/tags" Target="../tags/tag280.xml"/><Relationship Id="rId1" Type="http://schemas.openxmlformats.org/officeDocument/2006/relationships/tags" Target="../tags/tag279.xml"/><Relationship Id="rId5" Type="http://schemas.openxmlformats.org/officeDocument/2006/relationships/notesSlide" Target="../notesSlides/notesSlide69.xml"/><Relationship Id="rId4"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tags" Target="../tags/tag284.xml"/><Relationship Id="rId7" Type="http://schemas.openxmlformats.org/officeDocument/2006/relationships/image" Target="../media/image32.jpeg"/><Relationship Id="rId2" Type="http://schemas.openxmlformats.org/officeDocument/2006/relationships/tags" Target="../tags/tag283.xml"/><Relationship Id="rId1" Type="http://schemas.openxmlformats.org/officeDocument/2006/relationships/tags" Target="../tags/tag282.xml"/><Relationship Id="rId6" Type="http://schemas.openxmlformats.org/officeDocument/2006/relationships/hyperlink" Target="https://www.youtube.com/watch?v=m4SC4hN3r70&amp;index=14&amp;list=PLOtz9Am_3y3LmnCY1cwwyoVXrLttyr0Pz" TargetMode="External"/><Relationship Id="rId5" Type="http://schemas.openxmlformats.org/officeDocument/2006/relationships/notesSlide" Target="../notesSlides/notesSlide70.xml"/><Relationship Id="rId4"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tags" Target="../tags/tag287.xml"/><Relationship Id="rId2" Type="http://schemas.openxmlformats.org/officeDocument/2006/relationships/tags" Target="../tags/tag286.xml"/><Relationship Id="rId1" Type="http://schemas.openxmlformats.org/officeDocument/2006/relationships/tags" Target="../tags/tag285.xml"/><Relationship Id="rId5" Type="http://schemas.openxmlformats.org/officeDocument/2006/relationships/notesSlide" Target="../notesSlides/notesSlide71.xml"/><Relationship Id="rId4"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tags" Target="../tags/tag290.xml"/><Relationship Id="rId2" Type="http://schemas.openxmlformats.org/officeDocument/2006/relationships/tags" Target="../tags/tag289.xml"/><Relationship Id="rId1" Type="http://schemas.openxmlformats.org/officeDocument/2006/relationships/tags" Target="../tags/tag288.xml"/><Relationship Id="rId5" Type="http://schemas.openxmlformats.org/officeDocument/2006/relationships/notesSlide" Target="../notesSlides/notesSlide72.xml"/><Relationship Id="rId4"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tags" Target="../tags/tag293.xml"/><Relationship Id="rId2" Type="http://schemas.openxmlformats.org/officeDocument/2006/relationships/tags" Target="../tags/tag292.xml"/><Relationship Id="rId1" Type="http://schemas.openxmlformats.org/officeDocument/2006/relationships/tags" Target="../tags/tag291.xml"/><Relationship Id="rId5" Type="http://schemas.openxmlformats.org/officeDocument/2006/relationships/notesSlide" Target="../notesSlides/notesSlide73.xml"/><Relationship Id="rId4"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tags" Target="../tags/tag296.xml"/><Relationship Id="rId7" Type="http://schemas.openxmlformats.org/officeDocument/2006/relationships/image" Target="../media/image33.jpeg"/><Relationship Id="rId2" Type="http://schemas.openxmlformats.org/officeDocument/2006/relationships/tags" Target="../tags/tag295.xml"/><Relationship Id="rId1" Type="http://schemas.openxmlformats.org/officeDocument/2006/relationships/tags" Target="../tags/tag294.xml"/><Relationship Id="rId6" Type="http://schemas.openxmlformats.org/officeDocument/2006/relationships/hyperlink" Target="https://www.youtube.com/watch?v=eA-Vyp1f17E&amp;list=PLOtz9Am_3y3LmnCY1cwwyoVXrLttyr0Pz&amp;index=13" TargetMode="External"/><Relationship Id="rId5" Type="http://schemas.openxmlformats.org/officeDocument/2006/relationships/notesSlide" Target="../notesSlides/notesSlide74.xml"/><Relationship Id="rId4"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298.xml"/><Relationship Id="rId1" Type="http://schemas.openxmlformats.org/officeDocument/2006/relationships/tags" Target="../tags/tag297.xml"/></Relationships>
</file>

<file path=ppt/slides/_rels/slide87.xml.rels><?xml version="1.0" encoding="UTF-8" standalone="yes"?>
<Relationships xmlns="http://schemas.openxmlformats.org/package/2006/relationships"><Relationship Id="rId8" Type="http://schemas.openxmlformats.org/officeDocument/2006/relationships/tags" Target="../tags/tag306.xml"/><Relationship Id="rId3" Type="http://schemas.openxmlformats.org/officeDocument/2006/relationships/tags" Target="../tags/tag301.xml"/><Relationship Id="rId7" Type="http://schemas.openxmlformats.org/officeDocument/2006/relationships/tags" Target="../tags/tag305.xml"/><Relationship Id="rId12" Type="http://schemas.openxmlformats.org/officeDocument/2006/relationships/slideLayout" Target="../slideLayouts/slideLayout3.xml"/><Relationship Id="rId2" Type="http://schemas.openxmlformats.org/officeDocument/2006/relationships/tags" Target="../tags/tag300.xml"/><Relationship Id="rId1" Type="http://schemas.openxmlformats.org/officeDocument/2006/relationships/tags" Target="../tags/tag299.xml"/><Relationship Id="rId6" Type="http://schemas.openxmlformats.org/officeDocument/2006/relationships/tags" Target="../tags/tag304.xml"/><Relationship Id="rId11" Type="http://schemas.openxmlformats.org/officeDocument/2006/relationships/tags" Target="../tags/tag309.xml"/><Relationship Id="rId5" Type="http://schemas.openxmlformats.org/officeDocument/2006/relationships/tags" Target="../tags/tag303.xml"/><Relationship Id="rId10" Type="http://schemas.openxmlformats.org/officeDocument/2006/relationships/tags" Target="../tags/tag308.xml"/><Relationship Id="rId4" Type="http://schemas.openxmlformats.org/officeDocument/2006/relationships/tags" Target="../tags/tag302.xml"/><Relationship Id="rId9" Type="http://schemas.openxmlformats.org/officeDocument/2006/relationships/tags" Target="../tags/tag307.xml"/></Relationships>
</file>

<file path=ppt/slides/_rels/slide88.xml.rels><?xml version="1.0" encoding="UTF-8" standalone="yes"?>
<Relationships xmlns="http://schemas.openxmlformats.org/package/2006/relationships"><Relationship Id="rId3" Type="http://schemas.openxmlformats.org/officeDocument/2006/relationships/tags" Target="../tags/tag312.xml"/><Relationship Id="rId2" Type="http://schemas.openxmlformats.org/officeDocument/2006/relationships/tags" Target="../tags/tag311.xml"/><Relationship Id="rId1" Type="http://schemas.openxmlformats.org/officeDocument/2006/relationships/tags" Target="../tags/tag310.xml"/><Relationship Id="rId4"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8" Type="http://schemas.openxmlformats.org/officeDocument/2006/relationships/hyperlink" Target="http://www.cchst.ca/oshanswers/information/govt.html" TargetMode="External"/><Relationship Id="rId3" Type="http://schemas.openxmlformats.org/officeDocument/2006/relationships/tags" Target="../tags/tag315.xml"/><Relationship Id="rId7" Type="http://schemas.openxmlformats.org/officeDocument/2006/relationships/image" Target="../media/image34.png"/><Relationship Id="rId2" Type="http://schemas.openxmlformats.org/officeDocument/2006/relationships/tags" Target="../tags/tag314.xml"/><Relationship Id="rId1" Type="http://schemas.openxmlformats.org/officeDocument/2006/relationships/tags" Target="../tags/tag313.xml"/><Relationship Id="rId6" Type="http://schemas.openxmlformats.org/officeDocument/2006/relationships/notesSlide" Target="../notesSlides/notesSlide75.xml"/><Relationship Id="rId5" Type="http://schemas.openxmlformats.org/officeDocument/2006/relationships/slideLayout" Target="../slideLayouts/slideLayout2.xml"/><Relationship Id="rId4" Type="http://schemas.openxmlformats.org/officeDocument/2006/relationships/tags" Target="../tags/tag316.xml"/></Relationships>
</file>

<file path=ppt/slides/_rels/slide9.xml.rels><?xml version="1.0" encoding="UTF-8" standalone="yes"?>
<Relationships xmlns="http://schemas.openxmlformats.org/package/2006/relationships"><Relationship Id="rId3" Type="http://schemas.openxmlformats.org/officeDocument/2006/relationships/tags" Target="../tags/tag36.xml"/><Relationship Id="rId2" Type="http://schemas.openxmlformats.org/officeDocument/2006/relationships/tags" Target="../tags/tag35.xml"/><Relationship Id="rId1" Type="http://schemas.openxmlformats.org/officeDocument/2006/relationships/tags" Target="../tags/tag34.xml"/><Relationship Id="rId6" Type="http://schemas.openxmlformats.org/officeDocument/2006/relationships/image" Target="../media/image7.png"/><Relationship Id="rId5" Type="http://schemas.openxmlformats.org/officeDocument/2006/relationships/notesSlide" Target="../notesSlides/notesSlide3.xml"/><Relationship Id="rId4"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317.xml"/></Relationships>
</file>

<file path=ppt/slides/_rels/slide91.xml.rels><?xml version="1.0" encoding="UTF-8" standalone="yes"?>
<Relationships xmlns="http://schemas.openxmlformats.org/package/2006/relationships"><Relationship Id="rId3" Type="http://schemas.openxmlformats.org/officeDocument/2006/relationships/tags" Target="../tags/tag320.xml"/><Relationship Id="rId2" Type="http://schemas.openxmlformats.org/officeDocument/2006/relationships/tags" Target="../tags/tag319.xml"/><Relationship Id="rId1" Type="http://schemas.openxmlformats.org/officeDocument/2006/relationships/tags" Target="../tags/tag318.xml"/><Relationship Id="rId5" Type="http://schemas.openxmlformats.org/officeDocument/2006/relationships/image" Target="../media/image35.png"/><Relationship Id="rId4"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tags" Target="../tags/tag323.xml"/><Relationship Id="rId2" Type="http://schemas.openxmlformats.org/officeDocument/2006/relationships/tags" Target="../tags/tag322.xml"/><Relationship Id="rId1" Type="http://schemas.openxmlformats.org/officeDocument/2006/relationships/tags" Target="../tags/tag321.xml"/><Relationship Id="rId5" Type="http://schemas.openxmlformats.org/officeDocument/2006/relationships/image" Target="../media/image35.png"/><Relationship Id="rId4"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25.xml"/><Relationship Id="rId1" Type="http://schemas.openxmlformats.org/officeDocument/2006/relationships/tags" Target="../tags/tag324.xml"/></Relationships>
</file>

<file path=ppt/slides/_rels/slide9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27.xml"/><Relationship Id="rId1" Type="http://schemas.openxmlformats.org/officeDocument/2006/relationships/tags" Target="../tags/tag326.xml"/></Relationships>
</file>

<file path=ppt/slides/_rels/slide9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29.xml"/><Relationship Id="rId1" Type="http://schemas.openxmlformats.org/officeDocument/2006/relationships/tags" Target="../tags/tag328.xml"/></Relationships>
</file>

<file path=ppt/slides/_rels/slide9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331.xml"/><Relationship Id="rId1" Type="http://schemas.openxmlformats.org/officeDocument/2006/relationships/tags" Target="../tags/tag330.xml"/></Relationships>
</file>

<file path=ppt/slides/_rels/slide97.xml.rels><?xml version="1.0" encoding="UTF-8" standalone="yes"?>
<Relationships xmlns="http://schemas.openxmlformats.org/package/2006/relationships"><Relationship Id="rId8" Type="http://schemas.openxmlformats.org/officeDocument/2006/relationships/tags" Target="../tags/tag339.xml"/><Relationship Id="rId3" Type="http://schemas.openxmlformats.org/officeDocument/2006/relationships/tags" Target="../tags/tag334.xml"/><Relationship Id="rId7" Type="http://schemas.openxmlformats.org/officeDocument/2006/relationships/tags" Target="../tags/tag338.xml"/><Relationship Id="rId12" Type="http://schemas.openxmlformats.org/officeDocument/2006/relationships/slideLayout" Target="../slideLayouts/slideLayout3.xml"/><Relationship Id="rId2" Type="http://schemas.openxmlformats.org/officeDocument/2006/relationships/tags" Target="../tags/tag333.xml"/><Relationship Id="rId1" Type="http://schemas.openxmlformats.org/officeDocument/2006/relationships/tags" Target="../tags/tag332.xml"/><Relationship Id="rId6" Type="http://schemas.openxmlformats.org/officeDocument/2006/relationships/tags" Target="../tags/tag337.xml"/><Relationship Id="rId11" Type="http://schemas.openxmlformats.org/officeDocument/2006/relationships/tags" Target="../tags/tag342.xml"/><Relationship Id="rId5" Type="http://schemas.openxmlformats.org/officeDocument/2006/relationships/tags" Target="../tags/tag336.xml"/><Relationship Id="rId10" Type="http://schemas.openxmlformats.org/officeDocument/2006/relationships/tags" Target="../tags/tag341.xml"/><Relationship Id="rId4" Type="http://schemas.openxmlformats.org/officeDocument/2006/relationships/tags" Target="../tags/tag335.xml"/><Relationship Id="rId9" Type="http://schemas.openxmlformats.org/officeDocument/2006/relationships/tags" Target="../tags/tag340.xml"/></Relationships>
</file>

<file path=ppt/slides/_rels/slide98.xml.rels><?xml version="1.0" encoding="UTF-8" standalone="yes"?>
<Relationships xmlns="http://schemas.openxmlformats.org/package/2006/relationships"><Relationship Id="rId3" Type="http://schemas.openxmlformats.org/officeDocument/2006/relationships/tags" Target="../tags/tag345.xml"/><Relationship Id="rId2" Type="http://schemas.openxmlformats.org/officeDocument/2006/relationships/tags" Target="../tags/tag344.xml"/><Relationship Id="rId1" Type="http://schemas.openxmlformats.org/officeDocument/2006/relationships/tags" Target="../tags/tag343.xml"/><Relationship Id="rId5" Type="http://schemas.openxmlformats.org/officeDocument/2006/relationships/notesSlide" Target="../notesSlides/notesSlide76.xml"/><Relationship Id="rId4" Type="http://schemas.openxmlformats.org/officeDocument/2006/relationships/slideLayout" Target="../slideLayouts/slideLayout3.xml"/></Relationships>
</file>

<file path=ppt/slides/_rels/slide9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47.xml"/><Relationship Id="rId1" Type="http://schemas.openxmlformats.org/officeDocument/2006/relationships/tags" Target="../tags/tag346.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custDataLst>
              <p:tags r:id="rId1"/>
            </p:custDataLst>
          </p:nvPr>
        </p:nvPicPr>
        <p:blipFill>
          <a:blip r:embed="rId8">
            <a:extLst>
              <a:ext uri="{BEBA8EAE-BF5A-486C-A8C5-ECC9F3942E4B}">
                <a14:imgProps xmlns:a14="http://schemas.microsoft.com/office/drawing/2010/main">
                  <a14:imgLayer r:embed="rId9">
                    <a14:imgEffect>
                      <a14:sharpenSoften amount="13000"/>
                    </a14:imgEffect>
                  </a14:imgLayer>
                </a14:imgProps>
              </a:ext>
            </a:extLst>
          </a:blip>
          <a:stretch>
            <a:fillRect/>
          </a:stretch>
        </p:blipFill>
        <p:spPr>
          <a:xfrm>
            <a:off x="584612" y="374752"/>
            <a:ext cx="6776760" cy="1452162"/>
          </a:xfrm>
          <a:prstGeom prst="rect">
            <a:avLst/>
          </a:prstGeom>
        </p:spPr>
      </p:pic>
      <p:sp>
        <p:nvSpPr>
          <p:cNvPr id="3" name="Title 1"/>
          <p:cNvSpPr txBox="1">
            <a:spLocks/>
          </p:cNvSpPr>
          <p:nvPr>
            <p:custDataLst>
              <p:tags r:id="rId2"/>
            </p:custDataLst>
          </p:nvPr>
        </p:nvSpPr>
        <p:spPr>
          <a:xfrm>
            <a:off x="0" y="2284372"/>
            <a:ext cx="12231974" cy="1825096"/>
          </a:xfrm>
          <a:prstGeom prst="rect">
            <a:avLst/>
          </a:prstGeom>
        </p:spPr>
        <p:txBody>
          <a:bodyPr anchor="ctr">
            <a:no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CA" sz="7600" b="1" i="1" u="none" strike="noStrike" kern="1200" cap="all" spc="0" normalizeH="0" baseline="0" noProof="0" dirty="0">
                <a:ln>
                  <a:noFill/>
                </a:ln>
                <a:solidFill>
                  <a:prstClr val="black"/>
                </a:solidFill>
                <a:effectLst/>
                <a:uLnTx/>
                <a:uFillTx/>
                <a:latin typeface="Franklin Gothic Demi" panose="020B0703020102020204" pitchFamily="34" charset="0"/>
                <a:ea typeface="+mj-ea"/>
                <a:cs typeface="+mj-cs"/>
              </a:rPr>
              <a:t>La Santé </a:t>
            </a:r>
            <a:r>
              <a:rPr kumimoji="0" lang="en-CA" sz="7600" b="1" i="1" u="none" strike="noStrike" kern="1200" cap="all" spc="0" normalizeH="0" baseline="0" noProof="0" dirty="0" err="1">
                <a:ln>
                  <a:noFill/>
                </a:ln>
                <a:solidFill>
                  <a:prstClr val="black"/>
                </a:solidFill>
                <a:effectLst/>
                <a:uLnTx/>
                <a:uFillTx/>
                <a:latin typeface="Franklin Gothic Demi" panose="020B0703020102020204" pitchFamily="34" charset="0"/>
                <a:ea typeface="+mj-ea"/>
                <a:cs typeface="+mj-cs"/>
              </a:rPr>
              <a:t>mentale</a:t>
            </a:r>
            <a:r>
              <a:rPr kumimoji="0" lang="en-CA" sz="7600" b="1" i="1" u="none" strike="noStrike" kern="1200" cap="all" spc="0" normalizeH="0" baseline="0" noProof="0" dirty="0">
                <a:ln>
                  <a:noFill/>
                </a:ln>
                <a:solidFill>
                  <a:prstClr val="black"/>
                </a:solidFill>
                <a:effectLst/>
                <a:uLnTx/>
                <a:uFillTx/>
                <a:latin typeface="Franklin Gothic Demi" panose="020B0703020102020204" pitchFamily="34" charset="0"/>
                <a:ea typeface="+mj-ea"/>
                <a:cs typeface="+mj-cs"/>
              </a:rPr>
              <a:t> </a:t>
            </a:r>
            <a:r>
              <a:rPr kumimoji="0" lang="en-CA" sz="7600" b="1" i="1" u="none" strike="noStrike" kern="1200" cap="all" spc="0" normalizeH="0" baseline="0" noProof="0" dirty="0" err="1">
                <a:ln>
                  <a:noFill/>
                </a:ln>
                <a:solidFill>
                  <a:prstClr val="black"/>
                </a:solidFill>
                <a:effectLst/>
                <a:uLnTx/>
                <a:uFillTx/>
                <a:latin typeface="Franklin Gothic Demi" panose="020B0703020102020204" pitchFamily="34" charset="0"/>
                <a:ea typeface="+mj-ea"/>
                <a:cs typeface="+mj-cs"/>
              </a:rPr>
              <a:t>en</a:t>
            </a:r>
            <a:r>
              <a:rPr kumimoji="0" lang="en-CA" sz="7600" b="1" i="1" u="none" strike="noStrike" kern="1200" cap="all" spc="0" normalizeH="0" baseline="0" noProof="0" dirty="0">
                <a:ln>
                  <a:noFill/>
                </a:ln>
                <a:solidFill>
                  <a:prstClr val="black"/>
                </a:solidFill>
                <a:effectLst/>
                <a:uLnTx/>
                <a:uFillTx/>
                <a:latin typeface="Franklin Gothic Demi" panose="020B0703020102020204" pitchFamily="34" charset="0"/>
                <a:ea typeface="+mj-ea"/>
                <a:cs typeface="+mj-cs"/>
              </a:rPr>
              <a:t>    milieu de travail</a:t>
            </a:r>
          </a:p>
        </p:txBody>
      </p:sp>
      <p:pic>
        <p:nvPicPr>
          <p:cNvPr id="4" name="Picture 3"/>
          <p:cNvPicPr/>
          <p:nvPr>
            <p:custDataLst>
              <p:tags r:id="rId3"/>
            </p:custDataLst>
          </p:nvPr>
        </p:nvPicPr>
        <p:blipFill rotWithShape="1">
          <a:blip r:embed="rId10"/>
          <a:srcRect l="3618" t="17195" r="4078" b="20764"/>
          <a:stretch/>
        </p:blipFill>
        <p:spPr>
          <a:xfrm>
            <a:off x="419722" y="5472838"/>
            <a:ext cx="3972393" cy="895979"/>
          </a:xfrm>
          <a:prstGeom prst="rect">
            <a:avLst/>
          </a:prstGeom>
        </p:spPr>
      </p:pic>
      <p:pic>
        <p:nvPicPr>
          <p:cNvPr id="5" name="Content Placeholder 3" descr="CROSH_pro_Feb2014.jpg"/>
          <p:cNvPicPr/>
          <p:nvPr>
            <p:custDataLst>
              <p:tags r:id="rId4"/>
            </p:custDataLst>
          </p:nvPr>
        </p:nvPicPr>
        <p:blipFill rotWithShape="1">
          <a:blip r:embed="rId11">
            <a:extLst>
              <a:ext uri="{28A0092B-C50C-407E-A947-70E740481C1C}">
                <a14:useLocalDpi xmlns:a14="http://schemas.microsoft.com/office/drawing/2010/main" val="0"/>
              </a:ext>
            </a:extLst>
          </a:blip>
          <a:srcRect/>
          <a:stretch/>
        </p:blipFill>
        <p:spPr>
          <a:xfrm>
            <a:off x="4718152" y="4599762"/>
            <a:ext cx="3271603" cy="1970946"/>
          </a:xfrm>
          <a:prstGeom prst="rect">
            <a:avLst/>
          </a:prstGeom>
        </p:spPr>
      </p:pic>
      <p:pic>
        <p:nvPicPr>
          <p:cNvPr id="6" name="Picture 2" descr="Image result for vale logo"/>
          <p:cNvPicPr>
            <a:picLocks noChangeAspect="1" noChangeArrowheads="1"/>
          </p:cNvPicPr>
          <p:nvPr>
            <p:custDataLst>
              <p:tags r:id="rId5"/>
            </p:custDataLst>
          </p:nvPr>
        </p:nvPicPr>
        <p:blipFill>
          <a:blip r:embed="rId12">
            <a:extLst>
              <a:ext uri="{28A0092B-C50C-407E-A947-70E740481C1C}">
                <a14:useLocalDpi xmlns:a14="http://schemas.microsoft.com/office/drawing/2010/main" val="0"/>
              </a:ext>
            </a:extLst>
          </a:blip>
          <a:srcRect/>
          <a:stretch>
            <a:fillRect/>
          </a:stretch>
        </p:blipFill>
        <p:spPr bwMode="auto">
          <a:xfrm>
            <a:off x="8339568" y="5174243"/>
            <a:ext cx="2918045" cy="1194574"/>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custDataLst>
              <p:tags r:id="rId6"/>
            </p:custDataLst>
          </p:nvPr>
        </p:nvSpPr>
        <p:spPr>
          <a:xfrm>
            <a:off x="219856" y="203607"/>
            <a:ext cx="11752289" cy="6450786"/>
          </a:xfrm>
          <a:prstGeom prst="rect">
            <a:avLst/>
          </a:prstGeom>
          <a:solidFill>
            <a:schemeClr val="tx1">
              <a:alpha val="0"/>
            </a:schemeClr>
          </a:solidFill>
          <a:ln w="1270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5058586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custDataLst>
              <p:tags r:id="rId1"/>
            </p:custDataLst>
          </p:nvPr>
        </p:nvSpPr>
        <p:spPr>
          <a:xfrm>
            <a:off x="685800" y="1924882"/>
            <a:ext cx="10820400" cy="4293804"/>
          </a:xfrm>
        </p:spPr>
        <p:txBody>
          <a:bodyPr>
            <a:normAutofit/>
          </a:bodyPr>
          <a:lstStyle/>
          <a:p>
            <a:r>
              <a:rPr lang="en-CA" sz="2300" dirty="0"/>
              <a:t>Le suicide </a:t>
            </a:r>
            <a:r>
              <a:rPr lang="en-CA" sz="2300" dirty="0" err="1"/>
              <a:t>est</a:t>
            </a:r>
            <a:r>
              <a:rPr lang="en-CA" sz="2300" dirty="0"/>
              <a:t> un </a:t>
            </a:r>
            <a:r>
              <a:rPr lang="en-CA" sz="2300" dirty="0" err="1"/>
              <a:t>problème</a:t>
            </a:r>
            <a:r>
              <a:rPr lang="en-CA" sz="2300" dirty="0"/>
              <a:t> </a:t>
            </a:r>
            <a:r>
              <a:rPr lang="en-CA" sz="2300" dirty="0" err="1"/>
              <a:t>complexe</a:t>
            </a:r>
            <a:r>
              <a:rPr lang="en-CA" sz="2300" dirty="0"/>
              <a:t> qui </a:t>
            </a:r>
            <a:r>
              <a:rPr lang="en-CA" sz="2300" dirty="0" err="1"/>
              <a:t>implique</a:t>
            </a:r>
            <a:r>
              <a:rPr lang="en-CA" sz="2300" dirty="0"/>
              <a:t> de </a:t>
            </a:r>
            <a:r>
              <a:rPr lang="en-CA" sz="2300" dirty="0" err="1"/>
              <a:t>nombreux</a:t>
            </a:r>
            <a:r>
              <a:rPr lang="en-CA" sz="2300" dirty="0"/>
              <a:t> </a:t>
            </a:r>
            <a:r>
              <a:rPr lang="en-CA" sz="2300" dirty="0" err="1"/>
              <a:t>facteurs</a:t>
            </a:r>
            <a:r>
              <a:rPr lang="en-CA" sz="2300" dirty="0"/>
              <a:t> et qui ne </a:t>
            </a:r>
            <a:r>
              <a:rPr lang="en-CA" sz="2300" dirty="0" err="1"/>
              <a:t>devrait</a:t>
            </a:r>
            <a:r>
              <a:rPr lang="en-CA" sz="2300" dirty="0"/>
              <a:t> pas </a:t>
            </a:r>
            <a:r>
              <a:rPr lang="en-CA" sz="2300" dirty="0" err="1"/>
              <a:t>être</a:t>
            </a:r>
            <a:r>
              <a:rPr lang="en-CA" sz="2300" dirty="0"/>
              <a:t> </a:t>
            </a:r>
            <a:r>
              <a:rPr lang="en-CA" sz="2300" dirty="0" err="1"/>
              <a:t>attribué</a:t>
            </a:r>
            <a:r>
              <a:rPr lang="en-CA" sz="2300" dirty="0"/>
              <a:t> à </a:t>
            </a:r>
            <a:r>
              <a:rPr lang="en-CA" sz="2300" dirty="0" err="1"/>
              <a:t>une</a:t>
            </a:r>
            <a:r>
              <a:rPr lang="en-CA" sz="2300" dirty="0"/>
              <a:t> </a:t>
            </a:r>
            <a:r>
              <a:rPr lang="en-CA" sz="2300" dirty="0" err="1"/>
              <a:t>seule</a:t>
            </a:r>
            <a:r>
              <a:rPr lang="en-CA" sz="2300" dirty="0"/>
              <a:t> cause. </a:t>
            </a:r>
            <a:r>
              <a:rPr lang="fr-FR" sz="2300" b="1" dirty="0">
                <a:solidFill>
                  <a:schemeClr val="accent6">
                    <a:lumMod val="75000"/>
                  </a:schemeClr>
                </a:solidFill>
              </a:rPr>
              <a:t>Les gens qui perdent la vie par suicide ne sont pas tous diagnostiqués avec un trouble de santé mentale, puis les gens avec un trouble de santé mentale n’essaient pas tous de s’enlever la vie par suicide</a:t>
            </a:r>
            <a:endParaRPr lang="en-CA" sz="2300" b="1" dirty="0">
              <a:solidFill>
                <a:schemeClr val="accent6">
                  <a:lumMod val="75000"/>
                </a:schemeClr>
              </a:solidFill>
            </a:endParaRPr>
          </a:p>
          <a:p>
            <a:pPr marL="0" indent="0">
              <a:buNone/>
            </a:pPr>
            <a:endParaRPr lang="fr-CA" sz="600" dirty="0"/>
          </a:p>
          <a:p>
            <a:pPr marL="0" indent="0">
              <a:buNone/>
            </a:pPr>
            <a:r>
              <a:rPr lang="fr-CA" b="1" dirty="0"/>
              <a:t>CEPENDANT</a:t>
            </a:r>
          </a:p>
          <a:p>
            <a:pPr marL="0" indent="0">
              <a:buNone/>
            </a:pPr>
            <a:endParaRPr lang="fr-CA" sz="600" dirty="0"/>
          </a:p>
          <a:p>
            <a:r>
              <a:rPr lang="fr-FR" sz="2300" dirty="0"/>
              <a:t>Le risque de suicide augmente si une personne souffre de dépression accompagnée de schizophrénie, d’un trouble bipolaire, de l’abus de substance(s) et de troubles d’anxiété. Il est important de chercher          de l’aide pour un problème de santé mentale. </a:t>
            </a:r>
            <a:endParaRPr lang="en-CA" sz="2300" dirty="0"/>
          </a:p>
        </p:txBody>
      </p:sp>
      <p:sp>
        <p:nvSpPr>
          <p:cNvPr id="4" name="Title 7"/>
          <p:cNvSpPr txBox="1">
            <a:spLocks/>
          </p:cNvSpPr>
          <p:nvPr>
            <p:custDataLst>
              <p:tags r:id="rId2"/>
            </p:custDataLst>
          </p:nvPr>
        </p:nvSpPr>
        <p:spPr>
          <a:xfrm>
            <a:off x="2895600" y="63185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en-CA" b="1" dirty="0"/>
              <a:t>La santé </a:t>
            </a:r>
            <a:r>
              <a:rPr lang="en-CA" b="1" dirty="0" err="1"/>
              <a:t>mentale</a:t>
            </a:r>
            <a:r>
              <a:rPr lang="en-CA" b="1" dirty="0"/>
              <a:t> et le suicide</a:t>
            </a:r>
          </a:p>
        </p:txBody>
      </p:sp>
      <p:sp>
        <p:nvSpPr>
          <p:cNvPr id="7" name="Rectangle 6"/>
          <p:cNvSpPr/>
          <p:nvPr>
            <p:custDataLst>
              <p:tags r:id="rId3"/>
            </p:custDataLst>
          </p:nvPr>
        </p:nvSpPr>
        <p:spPr>
          <a:xfrm>
            <a:off x="27259" y="6477764"/>
            <a:ext cx="7999306" cy="369332"/>
          </a:xfrm>
          <a:prstGeom prst="rect">
            <a:avLst/>
          </a:prstGeom>
        </p:spPr>
        <p:txBody>
          <a:bodyPr wrap="none">
            <a:spAutoFit/>
          </a:bodyPr>
          <a:lstStyle/>
          <a:p>
            <a:r>
              <a:rPr lang="en-CA" dirty="0"/>
              <a:t>Source: Association </a:t>
            </a:r>
            <a:r>
              <a:rPr lang="en-CA" dirty="0" err="1"/>
              <a:t>canadienne</a:t>
            </a:r>
            <a:r>
              <a:rPr lang="en-CA" dirty="0"/>
              <a:t> pour la </a:t>
            </a:r>
            <a:r>
              <a:rPr lang="en-CA" dirty="0" err="1"/>
              <a:t>prévention</a:t>
            </a:r>
            <a:r>
              <a:rPr lang="en-CA" dirty="0"/>
              <a:t> du suicide (ACPS)</a:t>
            </a:r>
          </a:p>
        </p:txBody>
      </p:sp>
      <p:pic>
        <p:nvPicPr>
          <p:cNvPr id="5" name="Picture 4"/>
          <p:cNvPicPr>
            <a:picLocks noChangeAspect="1"/>
          </p:cNvPicPr>
          <p:nvPr>
            <p:custDataLst>
              <p:tags r:id="rId4"/>
            </p:custDataLst>
          </p:nvPr>
        </p:nvPicPr>
        <p:blipFill>
          <a:blip r:embed="rId7"/>
          <a:stretch>
            <a:fillRect/>
          </a:stretch>
        </p:blipFill>
        <p:spPr>
          <a:xfrm>
            <a:off x="10363121" y="5138430"/>
            <a:ext cx="1419225" cy="1524000"/>
          </a:xfrm>
          <a:prstGeom prst="rect">
            <a:avLst/>
          </a:prstGeom>
        </p:spPr>
      </p:pic>
    </p:spTree>
    <p:extLst>
      <p:ext uri="{BB962C8B-B14F-4D97-AF65-F5344CB8AC3E}">
        <p14:creationId xmlns:p14="http://schemas.microsoft.com/office/powerpoint/2010/main" val="378993582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custDataLst>
              <p:tags r:id="rId1"/>
            </p:custDataLst>
          </p:nvPr>
        </p:nvSpPr>
        <p:spPr>
          <a:xfrm>
            <a:off x="961571" y="2804847"/>
            <a:ext cx="10054771" cy="4024125"/>
          </a:xfrm>
        </p:spPr>
        <p:txBody>
          <a:bodyPr>
            <a:normAutofit/>
          </a:bodyPr>
          <a:lstStyle/>
          <a:p>
            <a:r>
              <a:rPr lang="fr-FR" sz="2300" dirty="0"/>
              <a:t>Une façon de parvenir à un milieu psychologiquement sécuritaire est de créer et de mettre en œuvre un </a:t>
            </a:r>
            <a:r>
              <a:rPr lang="fr-FR" sz="2300" b="1" dirty="0">
                <a:solidFill>
                  <a:schemeClr val="accent4"/>
                </a:solidFill>
              </a:rPr>
              <a:t>Programme exhaustif de santé et de sécurité au travail (PESST)</a:t>
            </a:r>
            <a:r>
              <a:rPr lang="fr-FR" sz="2300" dirty="0"/>
              <a:t>. Ce programme comprend une série de stratégies et d'activités, d'initiatives et de politiques connexes </a:t>
            </a:r>
            <a:r>
              <a:rPr lang="fr-FR" sz="2300" b="1" dirty="0">
                <a:solidFill>
                  <a:schemeClr val="accent4"/>
                </a:solidFill>
              </a:rPr>
              <a:t>élaborées par l'employeur, en consultation avec les employés</a:t>
            </a:r>
            <a:r>
              <a:rPr lang="fr-FR" sz="2300" dirty="0"/>
              <a:t>, en vue d'améliorer ou de maintenir de façon continue la qualité de vie au travail, la santé et le mieux-être des travailleurs. Ces activités sont élaborées dans le cadre d'un processus d'amélioration continue visant à améliorer l'environnement de travail (physique, psychosocial, organisationnel et économique) et à accroître l'autonomisation et la croissance personnelle.</a:t>
            </a:r>
            <a:endParaRPr lang="en-CA" sz="2300" dirty="0"/>
          </a:p>
        </p:txBody>
      </p:sp>
      <p:sp>
        <p:nvSpPr>
          <p:cNvPr id="4" name="Rectangle 3"/>
          <p:cNvSpPr/>
          <p:nvPr>
            <p:custDataLst>
              <p:tags r:id="rId2"/>
            </p:custDataLst>
          </p:nvPr>
        </p:nvSpPr>
        <p:spPr>
          <a:xfrm>
            <a:off x="570008" y="1684832"/>
            <a:ext cx="11051983" cy="923330"/>
          </a:xfrm>
          <a:prstGeom prst="rect">
            <a:avLst/>
          </a:prstGeom>
        </p:spPr>
        <p:txBody>
          <a:bodyPr wrap="square">
            <a:spAutoFit/>
          </a:bodyPr>
          <a:lstStyle/>
          <a:p>
            <a:r>
              <a:rPr lang="fr-FR" sz="2700" b="1" i="1" dirty="0"/>
              <a:t>Que peuvent faire les ingénieurs et les employeurs pour favoriser la santé et la sécurité psychologiques en milieu de travail?</a:t>
            </a:r>
          </a:p>
        </p:txBody>
      </p:sp>
      <p:sp>
        <p:nvSpPr>
          <p:cNvPr id="8" name="Title 1"/>
          <p:cNvSpPr>
            <a:spLocks noGrp="1"/>
          </p:cNvSpPr>
          <p:nvPr>
            <p:ph type="title"/>
            <p:custDataLst>
              <p:tags r:id="rId3"/>
            </p:custDataLst>
          </p:nvPr>
        </p:nvSpPr>
        <p:spPr>
          <a:xfrm>
            <a:off x="2801251" y="561174"/>
            <a:ext cx="9154886" cy="1293028"/>
          </a:xfrm>
        </p:spPr>
        <p:txBody>
          <a:bodyPr>
            <a:normAutofit/>
          </a:bodyPr>
          <a:lstStyle/>
          <a:p>
            <a:r>
              <a:rPr lang="en-CA" sz="3600" b="1" dirty="0">
                <a:solidFill>
                  <a:schemeClr val="accent4"/>
                </a:solidFill>
              </a:rPr>
              <a:t>STRATÉGIES ET MEILLEURES PRATIQUES</a:t>
            </a:r>
          </a:p>
        </p:txBody>
      </p:sp>
      <p:sp>
        <p:nvSpPr>
          <p:cNvPr id="9" name="Rectangle 8"/>
          <p:cNvSpPr/>
          <p:nvPr>
            <p:custDataLst>
              <p:tags r:id="rId4"/>
            </p:custDataLst>
          </p:nvPr>
        </p:nvSpPr>
        <p:spPr>
          <a:xfrm>
            <a:off x="0" y="6516804"/>
            <a:ext cx="8230138" cy="369332"/>
          </a:xfrm>
          <a:prstGeom prst="rect">
            <a:avLst/>
          </a:prstGeom>
        </p:spPr>
        <p:txBody>
          <a:bodyPr wrap="none">
            <a:spAutoFit/>
          </a:bodyPr>
          <a:lstStyle/>
          <a:p>
            <a:r>
              <a:rPr lang="en-CA" dirty="0"/>
              <a:t>Source: Centre </a:t>
            </a:r>
            <a:r>
              <a:rPr lang="en-CA" dirty="0" err="1"/>
              <a:t>canadien</a:t>
            </a:r>
            <a:r>
              <a:rPr lang="en-CA" dirty="0"/>
              <a:t> </a:t>
            </a:r>
            <a:r>
              <a:rPr lang="en-CA" dirty="0" err="1"/>
              <a:t>d’hygiène</a:t>
            </a:r>
            <a:r>
              <a:rPr lang="en-CA" dirty="0"/>
              <a:t> et de </a:t>
            </a:r>
            <a:r>
              <a:rPr lang="en-CA" dirty="0" err="1"/>
              <a:t>sécurité</a:t>
            </a:r>
            <a:r>
              <a:rPr lang="en-CA" dirty="0"/>
              <a:t> au travail (CCHST)</a:t>
            </a:r>
          </a:p>
        </p:txBody>
      </p:sp>
    </p:spTree>
    <p:extLst>
      <p:ext uri="{BB962C8B-B14F-4D97-AF65-F5344CB8AC3E}">
        <p14:creationId xmlns:p14="http://schemas.microsoft.com/office/powerpoint/2010/main" val="92648481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custDataLst>
              <p:tags r:id="rId1"/>
            </p:custDataLst>
          </p:nvPr>
        </p:nvSpPr>
        <p:spPr>
          <a:xfrm>
            <a:off x="318867" y="2057401"/>
            <a:ext cx="7997819" cy="4693918"/>
          </a:xfrm>
        </p:spPr>
        <p:txBody>
          <a:bodyPr>
            <a:normAutofit/>
          </a:bodyPr>
          <a:lstStyle/>
          <a:p>
            <a:r>
              <a:rPr lang="en-CA" sz="2600" dirty="0"/>
              <a:t>Les </a:t>
            </a:r>
            <a:r>
              <a:rPr lang="en-CA" sz="2600" dirty="0" err="1"/>
              <a:t>employeurs</a:t>
            </a:r>
            <a:r>
              <a:rPr lang="en-CA" sz="2600" dirty="0"/>
              <a:t> </a:t>
            </a:r>
            <a:r>
              <a:rPr lang="en-CA" sz="2600" dirty="0" err="1"/>
              <a:t>sont</a:t>
            </a:r>
            <a:r>
              <a:rPr lang="en-CA" sz="2600" dirty="0"/>
              <a:t> </a:t>
            </a:r>
            <a:r>
              <a:rPr lang="en-CA" sz="2600" dirty="0" err="1"/>
              <a:t>encouragés</a:t>
            </a:r>
            <a:r>
              <a:rPr lang="en-CA" sz="2600" dirty="0"/>
              <a:t> </a:t>
            </a:r>
            <a:r>
              <a:rPr lang="en-CA" sz="2600" dirty="0" err="1"/>
              <a:t>d’utiliser</a:t>
            </a:r>
            <a:r>
              <a:rPr lang="en-CA" sz="2600" dirty="0"/>
              <a:t>            </a:t>
            </a:r>
            <a:r>
              <a:rPr lang="fr-FR" sz="2600" b="1" i="1" dirty="0">
                <a:solidFill>
                  <a:schemeClr val="accent4"/>
                </a:solidFill>
              </a:rPr>
              <a:t>La Norme nationale du Canada sur la santé et la sécurité psychologiques en milieu de travail</a:t>
            </a:r>
          </a:p>
          <a:p>
            <a:pPr lvl="1"/>
            <a:endParaRPr lang="fr-FR" sz="800" dirty="0"/>
          </a:p>
          <a:p>
            <a:pPr lvl="1"/>
            <a:r>
              <a:rPr lang="fr-FR" sz="2400" dirty="0"/>
              <a:t>La Norme nationale du Canada sur la santé et la sécurité psychologiques en milieu de travail, dont l’application est volontaire, propose une série de </a:t>
            </a:r>
            <a:r>
              <a:rPr lang="fr-FR" sz="2400" b="1" dirty="0">
                <a:solidFill>
                  <a:schemeClr val="accent4"/>
                </a:solidFill>
              </a:rPr>
              <a:t>mesures</a:t>
            </a:r>
            <a:r>
              <a:rPr lang="fr-FR" sz="2400" dirty="0"/>
              <a:t>, d’</a:t>
            </a:r>
            <a:r>
              <a:rPr lang="fr-FR" sz="2400" b="1" dirty="0">
                <a:solidFill>
                  <a:schemeClr val="accent4"/>
                </a:solidFill>
              </a:rPr>
              <a:t>outils</a:t>
            </a:r>
            <a:r>
              <a:rPr lang="fr-FR" sz="2400" dirty="0"/>
              <a:t> et de </a:t>
            </a:r>
            <a:r>
              <a:rPr lang="fr-FR" sz="2400" b="1" dirty="0">
                <a:solidFill>
                  <a:schemeClr val="accent4"/>
                </a:solidFill>
              </a:rPr>
              <a:t>ressources</a:t>
            </a:r>
            <a:r>
              <a:rPr lang="fr-FR" sz="2400" dirty="0"/>
              <a:t> qui visent la promotion de la santé mentale des employés et la prévention des préjudices psychologiques susceptibles d’être causés par des facteurs liés au travail.</a:t>
            </a:r>
            <a:endParaRPr lang="en-CA" sz="2400" dirty="0"/>
          </a:p>
          <a:p>
            <a:endParaRPr lang="en-CA" dirty="0"/>
          </a:p>
        </p:txBody>
      </p:sp>
      <p:pic>
        <p:nvPicPr>
          <p:cNvPr id="6" name="Picture 5"/>
          <p:cNvPicPr>
            <a:picLocks noChangeAspect="1"/>
          </p:cNvPicPr>
          <p:nvPr>
            <p:custDataLst>
              <p:tags r:id="rId2"/>
            </p:custDataLst>
          </p:nvPr>
        </p:nvPicPr>
        <p:blipFill>
          <a:blip r:embed="rId7"/>
          <a:stretch>
            <a:fillRect/>
          </a:stretch>
        </p:blipFill>
        <p:spPr>
          <a:xfrm>
            <a:off x="8560190" y="2057401"/>
            <a:ext cx="2946010" cy="3757714"/>
          </a:xfrm>
          <a:prstGeom prst="rect">
            <a:avLst/>
          </a:prstGeom>
        </p:spPr>
      </p:pic>
      <p:sp>
        <p:nvSpPr>
          <p:cNvPr id="9" name="Title 1"/>
          <p:cNvSpPr>
            <a:spLocks noGrp="1"/>
          </p:cNvSpPr>
          <p:nvPr>
            <p:ph type="title"/>
            <p:custDataLst>
              <p:tags r:id="rId3"/>
            </p:custDataLst>
          </p:nvPr>
        </p:nvSpPr>
        <p:spPr>
          <a:xfrm>
            <a:off x="2583536" y="703414"/>
            <a:ext cx="9154886" cy="1293028"/>
          </a:xfrm>
        </p:spPr>
        <p:txBody>
          <a:bodyPr>
            <a:normAutofit/>
          </a:bodyPr>
          <a:lstStyle/>
          <a:p>
            <a:r>
              <a:rPr lang="en-CA" sz="3800" b="1" dirty="0">
                <a:solidFill>
                  <a:schemeClr val="accent4"/>
                </a:solidFill>
              </a:rPr>
              <a:t>STRATÉGIES ET MEILLEURES PRATIQUES</a:t>
            </a:r>
          </a:p>
        </p:txBody>
      </p:sp>
      <p:sp>
        <p:nvSpPr>
          <p:cNvPr id="10" name="Rectangle 9"/>
          <p:cNvSpPr/>
          <p:nvPr>
            <p:custDataLst>
              <p:tags r:id="rId4"/>
            </p:custDataLst>
          </p:nvPr>
        </p:nvSpPr>
        <p:spPr>
          <a:xfrm>
            <a:off x="162169" y="6477764"/>
            <a:ext cx="6138219" cy="369332"/>
          </a:xfrm>
          <a:prstGeom prst="rect">
            <a:avLst/>
          </a:prstGeom>
        </p:spPr>
        <p:txBody>
          <a:bodyPr wrap="none">
            <a:spAutoFit/>
          </a:bodyPr>
          <a:lstStyle/>
          <a:p>
            <a:r>
              <a:rPr lang="en-CA" dirty="0"/>
              <a:t>Source: Commission de la santé </a:t>
            </a:r>
            <a:r>
              <a:rPr lang="en-CA" dirty="0" err="1"/>
              <a:t>mentale</a:t>
            </a:r>
            <a:r>
              <a:rPr lang="en-CA" dirty="0"/>
              <a:t> du Canada</a:t>
            </a:r>
          </a:p>
        </p:txBody>
      </p:sp>
    </p:spTree>
    <p:extLst>
      <p:ext uri="{BB962C8B-B14F-4D97-AF65-F5344CB8AC3E}">
        <p14:creationId xmlns:p14="http://schemas.microsoft.com/office/powerpoint/2010/main" val="25502929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3164114" y="764373"/>
            <a:ext cx="8690429" cy="1293028"/>
          </a:xfrm>
        </p:spPr>
        <p:txBody>
          <a:bodyPr>
            <a:normAutofit/>
          </a:bodyPr>
          <a:lstStyle/>
          <a:p>
            <a:r>
              <a:rPr lang="en-CA" sz="3800" b="1" dirty="0">
                <a:solidFill>
                  <a:schemeClr val="accent4"/>
                </a:solidFill>
              </a:rPr>
              <a:t>STRATÉGIES ET MEILLEURES PRATIQUES</a:t>
            </a:r>
            <a:endParaRPr lang="en-CA" sz="3800" dirty="0"/>
          </a:p>
        </p:txBody>
      </p:sp>
      <p:sp>
        <p:nvSpPr>
          <p:cNvPr id="3" name="Content Placeholder 2"/>
          <p:cNvSpPr>
            <a:spLocks noGrp="1"/>
          </p:cNvSpPr>
          <p:nvPr>
            <p:ph idx="1"/>
            <p:custDataLst>
              <p:tags r:id="rId2"/>
            </p:custDataLst>
          </p:nvPr>
        </p:nvSpPr>
        <p:spPr>
          <a:xfrm>
            <a:off x="523436" y="2233863"/>
            <a:ext cx="11185358" cy="4800599"/>
          </a:xfrm>
        </p:spPr>
        <p:txBody>
          <a:bodyPr>
            <a:noAutofit/>
          </a:bodyPr>
          <a:lstStyle/>
          <a:p>
            <a:r>
              <a:rPr lang="fr-FR" sz="2000" dirty="0"/>
              <a:t>Précise les exigences quant à l’établissement </a:t>
            </a:r>
            <a:r>
              <a:rPr lang="fr-FR" sz="2000" b="1" dirty="0">
                <a:solidFill>
                  <a:schemeClr val="accent4"/>
                </a:solidFill>
              </a:rPr>
              <a:t>d’une méthode documentée et systématique</a:t>
            </a:r>
            <a:r>
              <a:rPr lang="fr-FR" sz="2000" dirty="0"/>
              <a:t> de création et de maintien d’un milieu de travail psychologiquement sain et sécuritaire</a:t>
            </a:r>
          </a:p>
          <a:p>
            <a:endParaRPr lang="fr-FR" sz="400" dirty="0"/>
          </a:p>
          <a:p>
            <a:r>
              <a:rPr lang="fr-FR" sz="2000" dirty="0"/>
              <a:t>fournit un </a:t>
            </a:r>
            <a:r>
              <a:rPr lang="fr-FR" sz="2000" b="1" dirty="0">
                <a:solidFill>
                  <a:schemeClr val="accent4"/>
                </a:solidFill>
              </a:rPr>
              <a:t>cadre de création </a:t>
            </a:r>
            <a:r>
              <a:rPr lang="fr-FR" sz="2000" dirty="0"/>
              <a:t>et d’amélioration continue d’un milieu de travail </a:t>
            </a:r>
            <a:r>
              <a:rPr lang="fr-FR" sz="2000" b="1" dirty="0">
                <a:solidFill>
                  <a:schemeClr val="accent4"/>
                </a:solidFill>
              </a:rPr>
              <a:t>psychologiquement sain et sécuritaire</a:t>
            </a:r>
            <a:r>
              <a:rPr lang="fr-FR" sz="2000" dirty="0"/>
              <a:t>, notamment quant à</a:t>
            </a:r>
            <a:r>
              <a:rPr lang="en-CA" sz="2000" dirty="0"/>
              <a:t>:</a:t>
            </a:r>
          </a:p>
          <a:p>
            <a:pPr marL="0" indent="0">
              <a:buNone/>
            </a:pPr>
            <a:endParaRPr lang="en-CA" sz="400" dirty="0"/>
          </a:p>
          <a:p>
            <a:pPr marL="800100" lvl="1" indent="-342900">
              <a:buClr>
                <a:schemeClr val="accent4"/>
              </a:buClr>
              <a:buAutoNum type="alphaLcParenR"/>
            </a:pPr>
            <a:r>
              <a:rPr lang="fr-FR" sz="1900" dirty="0"/>
              <a:t>la détermination et l’élimination des </a:t>
            </a:r>
            <a:r>
              <a:rPr lang="fr-FR" sz="1900" b="1" dirty="0">
                <a:solidFill>
                  <a:schemeClr val="accent4"/>
                </a:solidFill>
              </a:rPr>
              <a:t>dangers </a:t>
            </a:r>
            <a:r>
              <a:rPr lang="fr-FR" sz="1900" dirty="0"/>
              <a:t>en milieu de travail qui posent un </a:t>
            </a:r>
            <a:r>
              <a:rPr lang="fr-FR" sz="1900" b="1" dirty="0">
                <a:solidFill>
                  <a:schemeClr val="accent4"/>
                </a:solidFill>
              </a:rPr>
              <a:t>risque</a:t>
            </a:r>
            <a:r>
              <a:rPr lang="fr-FR" sz="1900" dirty="0"/>
              <a:t> de dommage psychologique pour les travailleurs</a:t>
            </a:r>
            <a:endParaRPr lang="en-CA" sz="1900" dirty="0"/>
          </a:p>
          <a:p>
            <a:pPr marL="800100" lvl="1" indent="-342900">
              <a:buClr>
                <a:schemeClr val="accent4"/>
              </a:buClr>
              <a:buFont typeface="Arial" panose="020B0604020202020204" pitchFamily="34" charset="0"/>
              <a:buAutoNum type="alphaLcParenR"/>
            </a:pPr>
            <a:r>
              <a:rPr lang="fr-FR" sz="1900" dirty="0"/>
              <a:t>l’</a:t>
            </a:r>
            <a:r>
              <a:rPr lang="fr-FR" sz="1900" b="1" dirty="0">
                <a:solidFill>
                  <a:schemeClr val="accent4"/>
                </a:solidFill>
              </a:rPr>
              <a:t>évaluation</a:t>
            </a:r>
            <a:r>
              <a:rPr lang="fr-FR" sz="1900" dirty="0"/>
              <a:t> et la maitrise des </a:t>
            </a:r>
            <a:r>
              <a:rPr lang="fr-FR" sz="1900" b="1" dirty="0">
                <a:solidFill>
                  <a:schemeClr val="accent4"/>
                </a:solidFill>
              </a:rPr>
              <a:t>risques</a:t>
            </a:r>
            <a:r>
              <a:rPr lang="fr-FR" sz="1900" dirty="0"/>
              <a:t> en milieu de travail associés aux dangers qui ne peuvent pas être éliminés (par exemple, les facteurs de stress liés aux changements organisationnels ou à des exigences de travail raisonnables)</a:t>
            </a:r>
          </a:p>
          <a:p>
            <a:pPr marL="800100" lvl="1" indent="-342900">
              <a:buClr>
                <a:schemeClr val="accent4"/>
              </a:buClr>
              <a:buFont typeface="Arial" panose="020B0604020202020204" pitchFamily="34" charset="0"/>
              <a:buAutoNum type="alphaLcParenR"/>
            </a:pPr>
            <a:r>
              <a:rPr lang="fr-FR" sz="1900" dirty="0"/>
              <a:t>la mise en place de </a:t>
            </a:r>
            <a:r>
              <a:rPr lang="fr-FR" sz="1900" b="1" dirty="0">
                <a:solidFill>
                  <a:schemeClr val="accent4"/>
                </a:solidFill>
              </a:rPr>
              <a:t>structures</a:t>
            </a:r>
            <a:r>
              <a:rPr lang="fr-FR" sz="1900" dirty="0"/>
              <a:t> et de </a:t>
            </a:r>
            <a:r>
              <a:rPr lang="fr-FR" sz="1900" b="1" dirty="0">
                <a:solidFill>
                  <a:schemeClr val="accent4"/>
                </a:solidFill>
              </a:rPr>
              <a:t>pratiques</a:t>
            </a:r>
            <a:r>
              <a:rPr lang="fr-FR" sz="1900" dirty="0"/>
              <a:t> qui favorisent et soutiennent la santé et la sécurité psychologiques en milieu de travail</a:t>
            </a:r>
            <a:endParaRPr lang="en-CA" sz="1900" dirty="0"/>
          </a:p>
          <a:p>
            <a:pPr marL="800100" lvl="1" indent="-342900">
              <a:buClr>
                <a:schemeClr val="accent4"/>
              </a:buClr>
              <a:buFont typeface="Arial" panose="020B0604020202020204" pitchFamily="34" charset="0"/>
              <a:buAutoNum type="alphaLcParenR"/>
            </a:pPr>
            <a:r>
              <a:rPr lang="fr-FR" sz="1900" dirty="0"/>
              <a:t>la promotion d’une </a:t>
            </a:r>
            <a:r>
              <a:rPr lang="fr-FR" sz="1900" b="1" dirty="0">
                <a:solidFill>
                  <a:schemeClr val="accent4"/>
                </a:solidFill>
              </a:rPr>
              <a:t>culture favorisant la santé et la sécurité psychologiques </a:t>
            </a:r>
            <a:r>
              <a:rPr lang="fr-FR" sz="1900" dirty="0"/>
              <a:t>au travail</a:t>
            </a:r>
            <a:endParaRPr lang="en-CA" sz="800" dirty="0"/>
          </a:p>
        </p:txBody>
      </p:sp>
      <p:sp>
        <p:nvSpPr>
          <p:cNvPr id="4" name="Rectangle 3"/>
          <p:cNvSpPr/>
          <p:nvPr>
            <p:custDataLst>
              <p:tags r:id="rId3"/>
            </p:custDataLst>
          </p:nvPr>
        </p:nvSpPr>
        <p:spPr>
          <a:xfrm>
            <a:off x="523436" y="1534181"/>
            <a:ext cx="2061783" cy="523220"/>
          </a:xfrm>
          <a:prstGeom prst="rect">
            <a:avLst/>
          </a:prstGeom>
        </p:spPr>
        <p:txBody>
          <a:bodyPr wrap="none">
            <a:spAutoFit/>
          </a:bodyPr>
          <a:lstStyle/>
          <a:p>
            <a:r>
              <a:rPr lang="en-CA" sz="2800" b="1" i="1" dirty="0"/>
              <a:t>La </a:t>
            </a:r>
            <a:r>
              <a:rPr lang="en-CA" sz="2800" b="1" i="1" dirty="0" err="1"/>
              <a:t>Norme</a:t>
            </a:r>
            <a:r>
              <a:rPr lang="en-CA" sz="2800" b="1" i="1" dirty="0"/>
              <a:t> :</a:t>
            </a:r>
            <a:endParaRPr lang="en-CA" sz="2800" dirty="0"/>
          </a:p>
        </p:txBody>
      </p:sp>
    </p:spTree>
    <p:extLst>
      <p:ext uri="{BB962C8B-B14F-4D97-AF65-F5344CB8AC3E}">
        <p14:creationId xmlns:p14="http://schemas.microsoft.com/office/powerpoint/2010/main" val="403379454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rId7"/>
          </p:cNvPr>
          <p:cNvPicPr>
            <a:picLocks noChangeAspect="1"/>
          </p:cNvPicPr>
          <p:nvPr>
            <p:custDataLst>
              <p:tags r:id="rId1"/>
            </p:custDataLst>
          </p:nvPr>
        </p:nvPicPr>
        <p:blipFill>
          <a:blip r:embed="rId8"/>
          <a:stretch>
            <a:fillRect/>
          </a:stretch>
        </p:blipFill>
        <p:spPr>
          <a:xfrm>
            <a:off x="584985" y="1865821"/>
            <a:ext cx="3644962" cy="4681602"/>
          </a:xfrm>
          <a:prstGeom prst="roundRect">
            <a:avLst>
              <a:gd name="adj" fmla="val 8594"/>
            </a:avLst>
          </a:prstGeom>
          <a:solidFill>
            <a:srgbClr val="FFFFFF">
              <a:shade val="85000"/>
            </a:srgbClr>
          </a:solidFill>
          <a:ln w="57150">
            <a:solidFill>
              <a:schemeClr val="tx1"/>
            </a:solidFill>
          </a:ln>
          <a:effectLst/>
        </p:spPr>
      </p:pic>
      <p:sp>
        <p:nvSpPr>
          <p:cNvPr id="3" name="Content Placeholder 2"/>
          <p:cNvSpPr>
            <a:spLocks noGrp="1"/>
          </p:cNvSpPr>
          <p:nvPr>
            <p:ph idx="1"/>
            <p:custDataLst>
              <p:tags r:id="rId2"/>
            </p:custDataLst>
          </p:nvPr>
        </p:nvSpPr>
        <p:spPr>
          <a:xfrm>
            <a:off x="4673600" y="2194560"/>
            <a:ext cx="6832600" cy="4024125"/>
          </a:xfrm>
        </p:spPr>
        <p:txBody>
          <a:bodyPr>
            <a:normAutofit/>
          </a:bodyPr>
          <a:lstStyle/>
          <a:p>
            <a:pPr>
              <a:buFont typeface="Wingdings" panose="05000000000000000000" pitchFamily="2" charset="2"/>
              <a:buChar char=""/>
            </a:pPr>
            <a:r>
              <a:rPr lang="en-CA" dirty="0"/>
              <a:t> </a:t>
            </a:r>
            <a:r>
              <a:rPr lang="en-CA" dirty="0" err="1"/>
              <a:t>Vous</a:t>
            </a:r>
            <a:r>
              <a:rPr lang="en-CA" dirty="0"/>
              <a:t> </a:t>
            </a:r>
            <a:r>
              <a:rPr lang="en-CA" dirty="0" err="1"/>
              <a:t>pouvez</a:t>
            </a:r>
            <a:r>
              <a:rPr lang="en-CA" dirty="0"/>
              <a:t> </a:t>
            </a:r>
            <a:r>
              <a:rPr lang="en-CA" dirty="0" err="1"/>
              <a:t>accédez</a:t>
            </a:r>
            <a:r>
              <a:rPr lang="en-CA" dirty="0"/>
              <a:t> à la </a:t>
            </a:r>
            <a:r>
              <a:rPr lang="en-CA" dirty="0" err="1"/>
              <a:t>Norme</a:t>
            </a:r>
            <a:r>
              <a:rPr lang="en-CA" dirty="0"/>
              <a:t> </a:t>
            </a:r>
            <a:r>
              <a:rPr lang="en-CA" dirty="0" err="1"/>
              <a:t>en</a:t>
            </a:r>
            <a:r>
              <a:rPr lang="en-CA" dirty="0"/>
              <a:t> </a:t>
            </a:r>
            <a:r>
              <a:rPr lang="en-CA" dirty="0" err="1"/>
              <a:t>ligne</a:t>
            </a:r>
            <a:r>
              <a:rPr lang="en-CA" dirty="0"/>
              <a:t> </a:t>
            </a:r>
            <a:r>
              <a:rPr lang="en-CA" dirty="0" err="1"/>
              <a:t>en</a:t>
            </a:r>
            <a:r>
              <a:rPr lang="en-CA" dirty="0"/>
              <a:t> </a:t>
            </a:r>
            <a:r>
              <a:rPr lang="en-CA" dirty="0" err="1"/>
              <a:t>cliquant</a:t>
            </a:r>
            <a:r>
              <a:rPr lang="en-CA" dirty="0"/>
              <a:t> sur </a:t>
            </a:r>
            <a:r>
              <a:rPr lang="en-CA" dirty="0" err="1"/>
              <a:t>cette</a:t>
            </a:r>
            <a:r>
              <a:rPr lang="en-CA" dirty="0"/>
              <a:t> image.</a:t>
            </a:r>
          </a:p>
          <a:p>
            <a:endParaRPr lang="en-CA" dirty="0"/>
          </a:p>
          <a:p>
            <a:pPr marL="0" indent="0">
              <a:buNone/>
            </a:pPr>
            <a:r>
              <a:rPr lang="en-CA" dirty="0"/>
              <a:t>De </a:t>
            </a:r>
            <a:r>
              <a:rPr lang="en-CA" dirty="0" err="1"/>
              <a:t>l’information</a:t>
            </a:r>
            <a:r>
              <a:rPr lang="en-CA" dirty="0"/>
              <a:t> au </a:t>
            </a:r>
            <a:r>
              <a:rPr lang="en-CA" dirty="0" err="1"/>
              <a:t>sujet</a:t>
            </a:r>
            <a:r>
              <a:rPr lang="en-CA" dirty="0"/>
              <a:t> de la </a:t>
            </a:r>
            <a:r>
              <a:rPr lang="en-CA" dirty="0" err="1"/>
              <a:t>norme</a:t>
            </a:r>
            <a:r>
              <a:rPr lang="en-CA" dirty="0"/>
              <a:t> </a:t>
            </a:r>
            <a:r>
              <a:rPr lang="en-CA" dirty="0" err="1"/>
              <a:t>est</a:t>
            </a:r>
            <a:r>
              <a:rPr lang="en-CA" dirty="0"/>
              <a:t> </a:t>
            </a:r>
            <a:r>
              <a:rPr lang="en-CA" dirty="0" err="1"/>
              <a:t>aussi</a:t>
            </a:r>
            <a:r>
              <a:rPr lang="en-CA" dirty="0"/>
              <a:t> </a:t>
            </a:r>
            <a:r>
              <a:rPr lang="en-CA" dirty="0" err="1"/>
              <a:t>disponible</a:t>
            </a:r>
            <a:r>
              <a:rPr lang="en-CA" dirty="0"/>
              <a:t> sur le site web de la </a:t>
            </a:r>
            <a:r>
              <a:rPr lang="en-CA" i="1" dirty="0"/>
              <a:t>Commission de la santé </a:t>
            </a:r>
            <a:r>
              <a:rPr lang="en-CA" i="1" dirty="0" err="1"/>
              <a:t>mentale</a:t>
            </a:r>
            <a:r>
              <a:rPr lang="en-CA" i="1" dirty="0"/>
              <a:t> du Canada </a:t>
            </a:r>
            <a:r>
              <a:rPr lang="en-CA" dirty="0"/>
              <a:t>au lien </a:t>
            </a:r>
            <a:r>
              <a:rPr lang="en-CA" dirty="0" err="1"/>
              <a:t>suivant</a:t>
            </a:r>
            <a:r>
              <a:rPr lang="en-CA" dirty="0"/>
              <a:t> :</a:t>
            </a:r>
          </a:p>
          <a:p>
            <a:pPr marL="0" indent="0">
              <a:buNone/>
            </a:pPr>
            <a:endParaRPr lang="en-CA" dirty="0"/>
          </a:p>
          <a:p>
            <a:pPr marL="0" indent="0">
              <a:buNone/>
            </a:pPr>
            <a:r>
              <a:rPr lang="en-CA" sz="2100" dirty="0">
                <a:solidFill>
                  <a:schemeClr val="accent5"/>
                </a:solidFill>
                <a:hlinkClick r:id="rId9"/>
              </a:rPr>
              <a:t>http://www.mentalhealthcommission.ca/Francais/norme-nationale</a:t>
            </a:r>
            <a:endParaRPr lang="en-CA" sz="2100" dirty="0">
              <a:solidFill>
                <a:schemeClr val="accent5"/>
              </a:solidFill>
            </a:endParaRPr>
          </a:p>
          <a:p>
            <a:pPr marL="0" indent="0">
              <a:buNone/>
            </a:pPr>
            <a:endParaRPr lang="en-CA" dirty="0"/>
          </a:p>
        </p:txBody>
      </p:sp>
      <p:sp>
        <p:nvSpPr>
          <p:cNvPr id="5" name="Title 1"/>
          <p:cNvSpPr>
            <a:spLocks noGrp="1"/>
          </p:cNvSpPr>
          <p:nvPr>
            <p:ph type="title"/>
            <p:custDataLst>
              <p:tags r:id="rId3"/>
            </p:custDataLst>
          </p:nvPr>
        </p:nvSpPr>
        <p:spPr>
          <a:xfrm>
            <a:off x="3320715" y="699420"/>
            <a:ext cx="8730917" cy="1293812"/>
          </a:xfrm>
        </p:spPr>
        <p:txBody>
          <a:bodyPr>
            <a:normAutofit/>
          </a:bodyPr>
          <a:lstStyle/>
          <a:p>
            <a:r>
              <a:rPr lang="en-CA" sz="3700" b="1" dirty="0">
                <a:solidFill>
                  <a:schemeClr val="accent4"/>
                </a:solidFill>
              </a:rPr>
              <a:t>STRATÉGIES ET MEILLEURES PRATIQUES</a:t>
            </a:r>
            <a:endParaRPr lang="en-CA" sz="3700" dirty="0"/>
          </a:p>
        </p:txBody>
      </p:sp>
      <p:pic>
        <p:nvPicPr>
          <p:cNvPr id="6" name="Picture 5"/>
          <p:cNvPicPr>
            <a:picLocks noChangeAspect="1"/>
          </p:cNvPicPr>
          <p:nvPr>
            <p:custDataLst>
              <p:tags r:id="rId4"/>
            </p:custDataLst>
          </p:nvPr>
        </p:nvPicPr>
        <p:blipFill>
          <a:blip r:embed="rId10"/>
          <a:stretch>
            <a:fillRect/>
          </a:stretch>
        </p:blipFill>
        <p:spPr>
          <a:xfrm>
            <a:off x="9047747" y="5434533"/>
            <a:ext cx="2705590" cy="114497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772327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custDataLst>
              <p:tags r:id="rId1"/>
            </p:custDataLst>
          </p:nvPr>
        </p:nvSpPr>
        <p:spPr>
          <a:xfrm>
            <a:off x="523436" y="2677345"/>
            <a:ext cx="11365832" cy="4024125"/>
          </a:xfrm>
        </p:spPr>
        <p:txBody>
          <a:bodyPr>
            <a:normAutofit/>
          </a:bodyPr>
          <a:lstStyle/>
          <a:p>
            <a:pPr>
              <a:buClr>
                <a:schemeClr val="accent4"/>
              </a:buClr>
            </a:pPr>
            <a:r>
              <a:rPr lang="fr-FR" sz="2400" dirty="0"/>
              <a:t>Encourager la </a:t>
            </a:r>
            <a:r>
              <a:rPr lang="fr-FR" sz="2400" b="1" dirty="0">
                <a:solidFill>
                  <a:schemeClr val="accent4"/>
                </a:solidFill>
              </a:rPr>
              <a:t>participation active </a:t>
            </a:r>
            <a:r>
              <a:rPr lang="fr-FR" sz="2400" dirty="0"/>
              <a:t>des employés et la prise de décisions</a:t>
            </a:r>
          </a:p>
          <a:p>
            <a:pPr>
              <a:buClr>
                <a:schemeClr val="accent4"/>
              </a:buClr>
            </a:pPr>
            <a:r>
              <a:rPr lang="fr-FR" sz="2400" dirty="0"/>
              <a:t>Définir clairement les </a:t>
            </a:r>
            <a:r>
              <a:rPr lang="fr-FR" sz="2400" b="1" dirty="0">
                <a:solidFill>
                  <a:schemeClr val="accent4"/>
                </a:solidFill>
              </a:rPr>
              <a:t>obligations</a:t>
            </a:r>
            <a:r>
              <a:rPr lang="fr-FR" sz="2400" dirty="0"/>
              <a:t> et les </a:t>
            </a:r>
            <a:r>
              <a:rPr lang="fr-FR" sz="2400" b="1" dirty="0">
                <a:solidFill>
                  <a:schemeClr val="accent4"/>
                </a:solidFill>
              </a:rPr>
              <a:t>responsabilités</a:t>
            </a:r>
            <a:r>
              <a:rPr lang="fr-FR" sz="2400" dirty="0"/>
              <a:t> des employés</a:t>
            </a:r>
          </a:p>
          <a:p>
            <a:pPr>
              <a:buClr>
                <a:schemeClr val="accent4"/>
              </a:buClr>
            </a:pPr>
            <a:r>
              <a:rPr lang="fr-FR" sz="2400" dirty="0"/>
              <a:t>Favoriser </a:t>
            </a:r>
            <a:r>
              <a:rPr lang="fr-FR" sz="2400" b="1" dirty="0">
                <a:solidFill>
                  <a:schemeClr val="accent4"/>
                </a:solidFill>
              </a:rPr>
              <a:t>l'équilibre travail-famille</a:t>
            </a:r>
            <a:endParaRPr lang="fr-FR" sz="2400" dirty="0"/>
          </a:p>
          <a:p>
            <a:pPr>
              <a:buClr>
                <a:schemeClr val="accent4"/>
              </a:buClr>
            </a:pPr>
            <a:r>
              <a:rPr lang="fr-FR" sz="2400" dirty="0"/>
              <a:t>Encourager les </a:t>
            </a:r>
            <a:r>
              <a:rPr lang="fr-FR" sz="2400" b="1" dirty="0">
                <a:solidFill>
                  <a:schemeClr val="accent4"/>
                </a:solidFill>
              </a:rPr>
              <a:t>comportements respectueux</a:t>
            </a:r>
            <a:r>
              <a:rPr lang="fr-FR" sz="2400" dirty="0"/>
              <a:t> et non dérogatoires</a:t>
            </a:r>
          </a:p>
          <a:p>
            <a:pPr>
              <a:buClr>
                <a:schemeClr val="accent4"/>
              </a:buClr>
            </a:pPr>
            <a:r>
              <a:rPr lang="fr-FR" sz="2400" dirty="0"/>
              <a:t>Gérer les </a:t>
            </a:r>
            <a:r>
              <a:rPr lang="fr-FR" sz="2400" b="1" dirty="0">
                <a:solidFill>
                  <a:schemeClr val="accent4"/>
                </a:solidFill>
              </a:rPr>
              <a:t>charges de travail</a:t>
            </a:r>
            <a:endParaRPr lang="fr-FR" sz="2400" dirty="0"/>
          </a:p>
          <a:p>
            <a:pPr>
              <a:buClr>
                <a:schemeClr val="accent4"/>
              </a:buClr>
            </a:pPr>
            <a:r>
              <a:rPr lang="fr-FR" sz="2400" dirty="0"/>
              <a:t>Favoriser la </a:t>
            </a:r>
            <a:r>
              <a:rPr lang="fr-FR" sz="2400" b="1" dirty="0">
                <a:solidFill>
                  <a:schemeClr val="accent4"/>
                </a:solidFill>
              </a:rPr>
              <a:t>formation continue</a:t>
            </a:r>
          </a:p>
          <a:p>
            <a:pPr>
              <a:buClr>
                <a:schemeClr val="accent4"/>
              </a:buClr>
            </a:pPr>
            <a:r>
              <a:rPr lang="fr-FR" sz="2400" dirty="0"/>
              <a:t>Mettre en place des pratiques de </a:t>
            </a:r>
            <a:r>
              <a:rPr lang="fr-FR" sz="2400" b="1" dirty="0">
                <a:solidFill>
                  <a:schemeClr val="accent4"/>
                </a:solidFill>
              </a:rPr>
              <a:t>résolutions de conflits</a:t>
            </a:r>
            <a:endParaRPr lang="fr-FR" sz="2400" dirty="0"/>
          </a:p>
          <a:p>
            <a:pPr>
              <a:buClr>
                <a:schemeClr val="accent4"/>
              </a:buClr>
            </a:pPr>
            <a:r>
              <a:rPr lang="fr-FR" sz="2400" dirty="0"/>
              <a:t>Reconnaître de façon efficace les </a:t>
            </a:r>
            <a:r>
              <a:rPr lang="fr-FR" sz="2400" b="1" dirty="0">
                <a:solidFill>
                  <a:schemeClr val="accent4"/>
                </a:solidFill>
              </a:rPr>
              <a:t>contributions</a:t>
            </a:r>
            <a:r>
              <a:rPr lang="fr-FR" sz="2400" dirty="0"/>
              <a:t> des employés</a:t>
            </a:r>
            <a:endParaRPr lang="en-CA" sz="2400" dirty="0"/>
          </a:p>
        </p:txBody>
      </p:sp>
      <p:sp>
        <p:nvSpPr>
          <p:cNvPr id="4" name="Rectangle 3"/>
          <p:cNvSpPr/>
          <p:nvPr>
            <p:custDataLst>
              <p:tags r:id="rId2"/>
            </p:custDataLst>
          </p:nvPr>
        </p:nvSpPr>
        <p:spPr>
          <a:xfrm>
            <a:off x="523436" y="1902656"/>
            <a:ext cx="8890575" cy="615553"/>
          </a:xfrm>
          <a:prstGeom prst="rect">
            <a:avLst/>
          </a:prstGeom>
        </p:spPr>
        <p:txBody>
          <a:bodyPr wrap="none">
            <a:spAutoFit/>
          </a:bodyPr>
          <a:lstStyle/>
          <a:p>
            <a:r>
              <a:rPr lang="en-CA" sz="3400" b="1" i="1" dirty="0" err="1"/>
              <a:t>D’autres</a:t>
            </a:r>
            <a:r>
              <a:rPr lang="en-CA" sz="3400" b="1" i="1" dirty="0"/>
              <a:t> suggestions pour les </a:t>
            </a:r>
            <a:r>
              <a:rPr lang="en-CA" sz="3400" b="1" i="1" dirty="0" err="1"/>
              <a:t>employeurs</a:t>
            </a:r>
            <a:endParaRPr lang="en-CA" sz="3400" dirty="0"/>
          </a:p>
        </p:txBody>
      </p:sp>
      <p:sp>
        <p:nvSpPr>
          <p:cNvPr id="8" name="Title 1"/>
          <p:cNvSpPr>
            <a:spLocks noGrp="1"/>
          </p:cNvSpPr>
          <p:nvPr>
            <p:ph type="title"/>
            <p:custDataLst>
              <p:tags r:id="rId3"/>
            </p:custDataLst>
          </p:nvPr>
        </p:nvSpPr>
        <p:spPr>
          <a:xfrm>
            <a:off x="3320715" y="699420"/>
            <a:ext cx="8730917" cy="1293812"/>
          </a:xfrm>
        </p:spPr>
        <p:txBody>
          <a:bodyPr>
            <a:normAutofit/>
          </a:bodyPr>
          <a:lstStyle/>
          <a:p>
            <a:r>
              <a:rPr lang="en-CA" sz="3700" b="1" dirty="0">
                <a:solidFill>
                  <a:schemeClr val="accent4"/>
                </a:solidFill>
              </a:rPr>
              <a:t>STRATÉGIES ET MEILLEURES PRATIQUES</a:t>
            </a:r>
            <a:endParaRPr lang="en-CA" sz="3700" dirty="0"/>
          </a:p>
        </p:txBody>
      </p:sp>
      <p:sp>
        <p:nvSpPr>
          <p:cNvPr id="9" name="Rectangle 8"/>
          <p:cNvSpPr/>
          <p:nvPr>
            <p:custDataLst>
              <p:tags r:id="rId4"/>
            </p:custDataLst>
          </p:nvPr>
        </p:nvSpPr>
        <p:spPr>
          <a:xfrm>
            <a:off x="0" y="6516804"/>
            <a:ext cx="8230138" cy="369332"/>
          </a:xfrm>
          <a:prstGeom prst="rect">
            <a:avLst/>
          </a:prstGeom>
        </p:spPr>
        <p:txBody>
          <a:bodyPr wrap="none">
            <a:spAutoFit/>
          </a:bodyPr>
          <a:lstStyle/>
          <a:p>
            <a:r>
              <a:rPr lang="en-CA" dirty="0"/>
              <a:t>Source: Centre </a:t>
            </a:r>
            <a:r>
              <a:rPr lang="en-CA" dirty="0" err="1"/>
              <a:t>canadien</a:t>
            </a:r>
            <a:r>
              <a:rPr lang="en-CA" dirty="0"/>
              <a:t> </a:t>
            </a:r>
            <a:r>
              <a:rPr lang="en-CA" dirty="0" err="1"/>
              <a:t>d’hygiène</a:t>
            </a:r>
            <a:r>
              <a:rPr lang="en-CA" dirty="0"/>
              <a:t> et de </a:t>
            </a:r>
            <a:r>
              <a:rPr lang="en-CA" dirty="0" err="1"/>
              <a:t>sécurité</a:t>
            </a:r>
            <a:r>
              <a:rPr lang="en-CA" dirty="0"/>
              <a:t> au travail (CCHST)</a:t>
            </a:r>
          </a:p>
        </p:txBody>
      </p:sp>
      <p:sp>
        <p:nvSpPr>
          <p:cNvPr id="10" name="TextBox 9"/>
          <p:cNvSpPr txBox="1"/>
          <p:nvPr>
            <p:custDataLst>
              <p:tags r:id="rId5"/>
            </p:custDataLst>
          </p:nvPr>
        </p:nvSpPr>
        <p:spPr>
          <a:xfrm>
            <a:off x="0" y="0"/>
            <a:ext cx="3810000" cy="1270000"/>
          </a:xfrm>
          <a:prstGeom prst="rect">
            <a:avLst/>
          </a:prstGeom>
          <a:noFill/>
        </p:spPr>
        <p:txBody>
          <a:bodyPr vert="horz" rtlCol="0">
            <a:spAutoFit/>
          </a:bodyPr>
          <a:lstStyle/>
          <a:p>
            <a:endParaRPr lang="en-CA"/>
          </a:p>
        </p:txBody>
      </p:sp>
    </p:spTree>
    <p:extLst>
      <p:ext uri="{BB962C8B-B14F-4D97-AF65-F5344CB8AC3E}">
        <p14:creationId xmlns:p14="http://schemas.microsoft.com/office/powerpoint/2010/main" val="120167863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custDataLst>
              <p:tags r:id="rId1"/>
            </p:custDataLst>
          </p:nvPr>
        </p:nvSpPr>
        <p:spPr>
          <a:xfrm>
            <a:off x="523436" y="2773597"/>
            <a:ext cx="10649550" cy="4024125"/>
          </a:xfrm>
        </p:spPr>
        <p:txBody>
          <a:bodyPr>
            <a:normAutofit/>
          </a:bodyPr>
          <a:lstStyle/>
          <a:p>
            <a:pPr>
              <a:buClr>
                <a:schemeClr val="tx1"/>
              </a:buClr>
            </a:pPr>
            <a:r>
              <a:rPr lang="fr-FR" dirty="0"/>
              <a:t>Élaborer un énoncé de </a:t>
            </a:r>
            <a:r>
              <a:rPr lang="fr-FR" b="1" dirty="0">
                <a:solidFill>
                  <a:schemeClr val="accent4"/>
                </a:solidFill>
              </a:rPr>
              <a:t>politique</a:t>
            </a:r>
            <a:r>
              <a:rPr lang="fr-FR" dirty="0"/>
              <a:t> qui reflète l'engagement de l'organisation de </a:t>
            </a:r>
            <a:r>
              <a:rPr lang="fr-FR" b="1" dirty="0">
                <a:solidFill>
                  <a:schemeClr val="accent4"/>
                </a:solidFill>
              </a:rPr>
              <a:t>faire de la santé mentale au travail une priorité</a:t>
            </a:r>
            <a:r>
              <a:rPr lang="fr-FR" dirty="0"/>
              <a:t>. Ce plan montre le leadership et l'engagement de l'organisation</a:t>
            </a:r>
            <a:r>
              <a:rPr lang="en-CA" dirty="0"/>
              <a:t>.</a:t>
            </a:r>
          </a:p>
          <a:p>
            <a:pPr>
              <a:buClr>
                <a:schemeClr val="tx1"/>
              </a:buClr>
            </a:pPr>
            <a:endParaRPr lang="en-CA" sz="600" dirty="0"/>
          </a:p>
          <a:p>
            <a:pPr>
              <a:buClr>
                <a:schemeClr val="tx1"/>
              </a:buClr>
            </a:pPr>
            <a:r>
              <a:rPr lang="fr-FR" dirty="0"/>
              <a:t>Inclure de façon explicite la </a:t>
            </a:r>
            <a:r>
              <a:rPr lang="fr-FR" b="1" dirty="0">
                <a:solidFill>
                  <a:schemeClr val="accent4"/>
                </a:solidFill>
              </a:rPr>
              <a:t>santé mentale et la sécurité psychologique dans le mandat</a:t>
            </a:r>
            <a:r>
              <a:rPr lang="fr-FR" dirty="0"/>
              <a:t> du comité de santé et de sécurité au travail (comité SST)</a:t>
            </a:r>
            <a:r>
              <a:rPr lang="en-CA" dirty="0"/>
              <a:t>.</a:t>
            </a:r>
          </a:p>
          <a:p>
            <a:pPr>
              <a:buClr>
                <a:schemeClr val="tx1"/>
              </a:buClr>
            </a:pPr>
            <a:endParaRPr lang="en-CA" sz="600" dirty="0"/>
          </a:p>
          <a:p>
            <a:pPr>
              <a:buClr>
                <a:schemeClr val="tx1"/>
              </a:buClr>
            </a:pPr>
            <a:r>
              <a:rPr lang="fr-FR" dirty="0"/>
              <a:t>Élaborer des </a:t>
            </a:r>
            <a:r>
              <a:rPr lang="fr-FR" b="1" dirty="0">
                <a:solidFill>
                  <a:schemeClr val="accent4"/>
                </a:solidFill>
              </a:rPr>
              <a:t>politiques</a:t>
            </a:r>
            <a:r>
              <a:rPr lang="fr-FR" dirty="0"/>
              <a:t> et des </a:t>
            </a:r>
            <a:r>
              <a:rPr lang="fr-FR" b="1" dirty="0">
                <a:solidFill>
                  <a:schemeClr val="accent4"/>
                </a:solidFill>
              </a:rPr>
              <a:t>pratiques</a:t>
            </a:r>
            <a:r>
              <a:rPr lang="fr-FR" dirty="0"/>
              <a:t> relatives au </a:t>
            </a:r>
            <a:r>
              <a:rPr lang="fr-FR" b="1" dirty="0">
                <a:solidFill>
                  <a:schemeClr val="accent4"/>
                </a:solidFill>
              </a:rPr>
              <a:t>harcèlement</a:t>
            </a:r>
            <a:r>
              <a:rPr lang="fr-FR" dirty="0"/>
              <a:t>, à la </a:t>
            </a:r>
            <a:r>
              <a:rPr lang="fr-FR" b="1" dirty="0">
                <a:solidFill>
                  <a:schemeClr val="accent4"/>
                </a:solidFill>
              </a:rPr>
              <a:t>violence</a:t>
            </a:r>
            <a:r>
              <a:rPr lang="fr-FR" dirty="0"/>
              <a:t> et à l'</a:t>
            </a:r>
            <a:r>
              <a:rPr lang="fr-FR" b="1" dirty="0">
                <a:solidFill>
                  <a:schemeClr val="accent4"/>
                </a:solidFill>
              </a:rPr>
              <a:t>intimidation</a:t>
            </a:r>
            <a:r>
              <a:rPr lang="fr-FR" dirty="0"/>
              <a:t> au travail. Réviser les politiques et les procédures existantes, et examiner comment elles contribuent, de manière positive ou négative, aux problèmes liés à la violence et au harcèlement.</a:t>
            </a:r>
            <a:endParaRPr lang="en-CA" dirty="0"/>
          </a:p>
        </p:txBody>
      </p:sp>
      <p:sp>
        <p:nvSpPr>
          <p:cNvPr id="4" name="Rectangle 3"/>
          <p:cNvSpPr/>
          <p:nvPr>
            <p:custDataLst>
              <p:tags r:id="rId2"/>
            </p:custDataLst>
          </p:nvPr>
        </p:nvSpPr>
        <p:spPr>
          <a:xfrm>
            <a:off x="523436" y="1902656"/>
            <a:ext cx="8890575" cy="615553"/>
          </a:xfrm>
          <a:prstGeom prst="rect">
            <a:avLst/>
          </a:prstGeom>
        </p:spPr>
        <p:txBody>
          <a:bodyPr wrap="none">
            <a:spAutoFit/>
          </a:bodyPr>
          <a:lstStyle/>
          <a:p>
            <a:r>
              <a:rPr lang="en-CA" sz="3400" b="1" i="1" dirty="0" err="1"/>
              <a:t>D’autres</a:t>
            </a:r>
            <a:r>
              <a:rPr lang="en-CA" sz="3400" b="1" i="1" dirty="0"/>
              <a:t> suggestions pour les </a:t>
            </a:r>
            <a:r>
              <a:rPr lang="en-CA" sz="3400" b="1" i="1" dirty="0" err="1"/>
              <a:t>employeurs</a:t>
            </a:r>
            <a:endParaRPr lang="en-CA" sz="3400" dirty="0"/>
          </a:p>
        </p:txBody>
      </p:sp>
      <p:sp>
        <p:nvSpPr>
          <p:cNvPr id="8" name="Title 1"/>
          <p:cNvSpPr>
            <a:spLocks noGrp="1"/>
          </p:cNvSpPr>
          <p:nvPr>
            <p:ph type="title"/>
            <p:custDataLst>
              <p:tags r:id="rId3"/>
            </p:custDataLst>
          </p:nvPr>
        </p:nvSpPr>
        <p:spPr>
          <a:xfrm>
            <a:off x="3320715" y="699420"/>
            <a:ext cx="8730917" cy="1293812"/>
          </a:xfrm>
        </p:spPr>
        <p:txBody>
          <a:bodyPr>
            <a:normAutofit/>
          </a:bodyPr>
          <a:lstStyle/>
          <a:p>
            <a:r>
              <a:rPr lang="en-CA" sz="3700" b="1" dirty="0">
                <a:solidFill>
                  <a:schemeClr val="accent4"/>
                </a:solidFill>
              </a:rPr>
              <a:t>STRATÉGIES ET MEILLEURES PRATIQUES</a:t>
            </a:r>
            <a:endParaRPr lang="en-CA" sz="3700" dirty="0"/>
          </a:p>
        </p:txBody>
      </p:sp>
      <p:sp>
        <p:nvSpPr>
          <p:cNvPr id="9" name="Rectangle 8"/>
          <p:cNvSpPr/>
          <p:nvPr>
            <p:custDataLst>
              <p:tags r:id="rId4"/>
            </p:custDataLst>
          </p:nvPr>
        </p:nvSpPr>
        <p:spPr>
          <a:xfrm>
            <a:off x="0" y="6516804"/>
            <a:ext cx="8230138" cy="369332"/>
          </a:xfrm>
          <a:prstGeom prst="rect">
            <a:avLst/>
          </a:prstGeom>
        </p:spPr>
        <p:txBody>
          <a:bodyPr wrap="none">
            <a:spAutoFit/>
          </a:bodyPr>
          <a:lstStyle/>
          <a:p>
            <a:r>
              <a:rPr lang="en-CA" dirty="0"/>
              <a:t>Source: Centre </a:t>
            </a:r>
            <a:r>
              <a:rPr lang="en-CA" dirty="0" err="1"/>
              <a:t>canadien</a:t>
            </a:r>
            <a:r>
              <a:rPr lang="en-CA" dirty="0"/>
              <a:t> </a:t>
            </a:r>
            <a:r>
              <a:rPr lang="en-CA" dirty="0" err="1"/>
              <a:t>d’hygiène</a:t>
            </a:r>
            <a:r>
              <a:rPr lang="en-CA" dirty="0"/>
              <a:t> et de </a:t>
            </a:r>
            <a:r>
              <a:rPr lang="en-CA" dirty="0" err="1"/>
              <a:t>sécurité</a:t>
            </a:r>
            <a:r>
              <a:rPr lang="en-CA" dirty="0"/>
              <a:t> au travail (CCHST)</a:t>
            </a:r>
          </a:p>
        </p:txBody>
      </p:sp>
    </p:spTree>
    <p:extLst>
      <p:ext uri="{BB962C8B-B14F-4D97-AF65-F5344CB8AC3E}">
        <p14:creationId xmlns:p14="http://schemas.microsoft.com/office/powerpoint/2010/main" val="260725087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custDataLst>
              <p:tags r:id="rId1"/>
            </p:custDataLst>
          </p:nvPr>
        </p:nvSpPr>
        <p:spPr>
          <a:xfrm>
            <a:off x="685800" y="2677345"/>
            <a:ext cx="10511589" cy="4024125"/>
          </a:xfrm>
        </p:spPr>
        <p:txBody>
          <a:bodyPr>
            <a:normAutofit/>
          </a:bodyPr>
          <a:lstStyle/>
          <a:p>
            <a:pPr>
              <a:buClr>
                <a:schemeClr val="tx1"/>
              </a:buClr>
            </a:pPr>
            <a:r>
              <a:rPr lang="fr-FR" dirty="0"/>
              <a:t>Fournir une éducation et une </a:t>
            </a:r>
            <a:r>
              <a:rPr lang="fr-FR" b="1" dirty="0">
                <a:solidFill>
                  <a:schemeClr val="accent4"/>
                </a:solidFill>
              </a:rPr>
              <a:t>formation</a:t>
            </a:r>
            <a:r>
              <a:rPr lang="fr-FR" dirty="0"/>
              <a:t> permettant aux </a:t>
            </a:r>
            <a:r>
              <a:rPr lang="fr-FR" b="1" dirty="0">
                <a:solidFill>
                  <a:schemeClr val="accent4"/>
                </a:solidFill>
              </a:rPr>
              <a:t>gestionnaires</a:t>
            </a:r>
            <a:r>
              <a:rPr lang="fr-FR" dirty="0"/>
              <a:t> et aux </a:t>
            </a:r>
            <a:r>
              <a:rPr lang="fr-FR" b="1" dirty="0">
                <a:solidFill>
                  <a:schemeClr val="accent4"/>
                </a:solidFill>
              </a:rPr>
              <a:t>employés</a:t>
            </a:r>
            <a:r>
              <a:rPr lang="fr-FR" dirty="0"/>
              <a:t> de </a:t>
            </a:r>
            <a:r>
              <a:rPr lang="fr-FR" b="1" dirty="0">
                <a:solidFill>
                  <a:schemeClr val="accent4"/>
                </a:solidFill>
              </a:rPr>
              <a:t>reconnaître les risques </a:t>
            </a:r>
            <a:r>
              <a:rPr lang="fr-FR" dirty="0"/>
              <a:t>de harcèlement et d'intimidation, ainsi que les conditions de travail malsaines sur le plan psychologique. Cette formation fournit aux collègues de travail des moyens concrets pour reconnaître les problèmes de santé mentale en général et en discuter. Les gestionnaires peuvent en outre contribuer à créer un environnement de travail positif s'ils ont les habiletés et les connaissances pour déceler les problèmes avant qu'ils s'aggravent et y réagir.</a:t>
            </a:r>
            <a:endParaRPr lang="en-CA" dirty="0"/>
          </a:p>
          <a:p>
            <a:pPr>
              <a:buClr>
                <a:schemeClr val="tx1"/>
              </a:buClr>
            </a:pPr>
            <a:endParaRPr lang="en-CA" sz="800" b="1" dirty="0">
              <a:solidFill>
                <a:schemeClr val="accent4"/>
              </a:solidFill>
            </a:endParaRPr>
          </a:p>
          <a:p>
            <a:pPr>
              <a:buClr>
                <a:schemeClr val="tx1"/>
              </a:buClr>
            </a:pPr>
            <a:r>
              <a:rPr lang="fr-FR" b="1" dirty="0">
                <a:solidFill>
                  <a:schemeClr val="accent4"/>
                </a:solidFill>
              </a:rPr>
              <a:t>Sensibiliser</a:t>
            </a:r>
            <a:r>
              <a:rPr lang="fr-FR" dirty="0"/>
              <a:t> tous les membres du comité de santé et de sécurité au travail (comité SST) sur l'importance de la santé mentale au travail.</a:t>
            </a:r>
            <a:endParaRPr lang="en-CA" dirty="0"/>
          </a:p>
        </p:txBody>
      </p:sp>
      <p:sp>
        <p:nvSpPr>
          <p:cNvPr id="4" name="Rectangle 3"/>
          <p:cNvSpPr/>
          <p:nvPr>
            <p:custDataLst>
              <p:tags r:id="rId2"/>
            </p:custDataLst>
          </p:nvPr>
        </p:nvSpPr>
        <p:spPr>
          <a:xfrm>
            <a:off x="523436" y="1902656"/>
            <a:ext cx="8890575" cy="615553"/>
          </a:xfrm>
          <a:prstGeom prst="rect">
            <a:avLst/>
          </a:prstGeom>
        </p:spPr>
        <p:txBody>
          <a:bodyPr wrap="none">
            <a:spAutoFit/>
          </a:bodyPr>
          <a:lstStyle/>
          <a:p>
            <a:r>
              <a:rPr lang="en-CA" sz="3400" b="1" i="1" dirty="0" err="1"/>
              <a:t>D’autres</a:t>
            </a:r>
            <a:r>
              <a:rPr lang="en-CA" sz="3400" b="1" i="1" dirty="0"/>
              <a:t> suggestions pour les </a:t>
            </a:r>
            <a:r>
              <a:rPr lang="en-CA" sz="3400" b="1" i="1" dirty="0" err="1"/>
              <a:t>employeurs</a:t>
            </a:r>
            <a:endParaRPr lang="en-CA" sz="3400" dirty="0"/>
          </a:p>
        </p:txBody>
      </p:sp>
      <p:sp>
        <p:nvSpPr>
          <p:cNvPr id="8" name="Title 1"/>
          <p:cNvSpPr>
            <a:spLocks noGrp="1"/>
          </p:cNvSpPr>
          <p:nvPr>
            <p:ph type="title"/>
            <p:custDataLst>
              <p:tags r:id="rId3"/>
            </p:custDataLst>
          </p:nvPr>
        </p:nvSpPr>
        <p:spPr>
          <a:xfrm>
            <a:off x="3320715" y="699420"/>
            <a:ext cx="8730917" cy="1293812"/>
          </a:xfrm>
        </p:spPr>
        <p:txBody>
          <a:bodyPr>
            <a:normAutofit/>
          </a:bodyPr>
          <a:lstStyle/>
          <a:p>
            <a:r>
              <a:rPr lang="en-CA" sz="3700" b="1" dirty="0">
                <a:solidFill>
                  <a:schemeClr val="accent4"/>
                </a:solidFill>
              </a:rPr>
              <a:t>STRATÉGIES ET MEILLEURES PRATIQUES</a:t>
            </a:r>
            <a:endParaRPr lang="en-CA" sz="3700" dirty="0"/>
          </a:p>
        </p:txBody>
      </p:sp>
      <p:sp>
        <p:nvSpPr>
          <p:cNvPr id="10" name="Rectangle 9"/>
          <p:cNvSpPr/>
          <p:nvPr>
            <p:custDataLst>
              <p:tags r:id="rId4"/>
            </p:custDataLst>
          </p:nvPr>
        </p:nvSpPr>
        <p:spPr>
          <a:xfrm>
            <a:off x="0" y="6516804"/>
            <a:ext cx="8230138" cy="369332"/>
          </a:xfrm>
          <a:prstGeom prst="rect">
            <a:avLst/>
          </a:prstGeom>
        </p:spPr>
        <p:txBody>
          <a:bodyPr wrap="none">
            <a:spAutoFit/>
          </a:bodyPr>
          <a:lstStyle/>
          <a:p>
            <a:r>
              <a:rPr lang="en-CA" dirty="0"/>
              <a:t>Source: Centre </a:t>
            </a:r>
            <a:r>
              <a:rPr lang="en-CA" dirty="0" err="1"/>
              <a:t>canadien</a:t>
            </a:r>
            <a:r>
              <a:rPr lang="en-CA" dirty="0"/>
              <a:t> </a:t>
            </a:r>
            <a:r>
              <a:rPr lang="en-CA" dirty="0" err="1"/>
              <a:t>d’hygiène</a:t>
            </a:r>
            <a:r>
              <a:rPr lang="en-CA" dirty="0"/>
              <a:t> et de </a:t>
            </a:r>
            <a:r>
              <a:rPr lang="en-CA" dirty="0" err="1"/>
              <a:t>sécurité</a:t>
            </a:r>
            <a:r>
              <a:rPr lang="en-CA" dirty="0"/>
              <a:t> au travail (CCHST)</a:t>
            </a:r>
          </a:p>
        </p:txBody>
      </p:sp>
    </p:spTree>
    <p:extLst>
      <p:ext uri="{BB962C8B-B14F-4D97-AF65-F5344CB8AC3E}">
        <p14:creationId xmlns:p14="http://schemas.microsoft.com/office/powerpoint/2010/main" val="276481916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custDataLst>
              <p:tags r:id="rId1"/>
            </p:custDataLst>
          </p:nvPr>
        </p:nvSpPr>
        <p:spPr>
          <a:xfrm>
            <a:off x="685800" y="2672954"/>
            <a:ext cx="10820400" cy="4024125"/>
          </a:xfrm>
        </p:spPr>
        <p:txBody>
          <a:bodyPr>
            <a:normAutofit/>
          </a:bodyPr>
          <a:lstStyle/>
          <a:p>
            <a:pPr>
              <a:buClr>
                <a:schemeClr val="tx1"/>
              </a:buClr>
            </a:pPr>
            <a:r>
              <a:rPr lang="fr-FR" sz="2300" b="1" dirty="0">
                <a:solidFill>
                  <a:schemeClr val="accent4"/>
                </a:solidFill>
              </a:rPr>
              <a:t>Demander aux représentants des travailleurs</a:t>
            </a:r>
            <a:r>
              <a:rPr lang="fr-FR" sz="2300" dirty="0"/>
              <a:t> qui siègent au comité SST de soumettre les problèmes généraux de santé mentale qui touchent les employés plutôt que la situation particulière d'un employé. Exiger que les questions touchant la vie privée et la confidentialité soient respectées.</a:t>
            </a:r>
            <a:endParaRPr lang="en-CA" sz="2300" dirty="0"/>
          </a:p>
          <a:p>
            <a:pPr>
              <a:buClr>
                <a:schemeClr val="tx1"/>
              </a:buClr>
            </a:pPr>
            <a:endParaRPr lang="en-CA" sz="900" b="1" dirty="0">
              <a:solidFill>
                <a:schemeClr val="accent4"/>
              </a:solidFill>
            </a:endParaRPr>
          </a:p>
          <a:p>
            <a:pPr>
              <a:buClr>
                <a:schemeClr val="tx1"/>
              </a:buClr>
            </a:pPr>
            <a:r>
              <a:rPr lang="fr-FR" sz="2400" b="1" dirty="0">
                <a:solidFill>
                  <a:schemeClr val="accent4"/>
                </a:solidFill>
              </a:rPr>
              <a:t>Élaborer une politique sur l'abus de substances </a:t>
            </a:r>
            <a:r>
              <a:rPr lang="fr-FR" sz="2400" dirty="0"/>
              <a:t>(p. ex. l'utilisation de drogues illicites au travail et la consommation d'alcool, l'utilisation inappropriée d'Internet, etc.) et s'assurer que tous les employés en prennent connaissance.</a:t>
            </a:r>
            <a:endParaRPr lang="en-CA" sz="2400" dirty="0"/>
          </a:p>
        </p:txBody>
      </p:sp>
      <p:sp>
        <p:nvSpPr>
          <p:cNvPr id="4" name="Rectangle 3"/>
          <p:cNvSpPr/>
          <p:nvPr>
            <p:custDataLst>
              <p:tags r:id="rId2"/>
            </p:custDataLst>
          </p:nvPr>
        </p:nvSpPr>
        <p:spPr>
          <a:xfrm>
            <a:off x="523436" y="1902656"/>
            <a:ext cx="8890575" cy="615553"/>
          </a:xfrm>
          <a:prstGeom prst="rect">
            <a:avLst/>
          </a:prstGeom>
        </p:spPr>
        <p:txBody>
          <a:bodyPr wrap="none">
            <a:spAutoFit/>
          </a:bodyPr>
          <a:lstStyle/>
          <a:p>
            <a:r>
              <a:rPr lang="en-CA" sz="3400" b="1" i="1" dirty="0" err="1"/>
              <a:t>D’autres</a:t>
            </a:r>
            <a:r>
              <a:rPr lang="en-CA" sz="3400" b="1" i="1" dirty="0"/>
              <a:t> suggestions pour les </a:t>
            </a:r>
            <a:r>
              <a:rPr lang="en-CA" sz="3400" b="1" i="1" dirty="0" err="1"/>
              <a:t>employeurs</a:t>
            </a:r>
            <a:endParaRPr lang="en-CA" sz="3400" dirty="0"/>
          </a:p>
        </p:txBody>
      </p:sp>
      <p:sp>
        <p:nvSpPr>
          <p:cNvPr id="9" name="Title 1"/>
          <p:cNvSpPr>
            <a:spLocks noGrp="1"/>
          </p:cNvSpPr>
          <p:nvPr>
            <p:ph type="title"/>
            <p:custDataLst>
              <p:tags r:id="rId3"/>
            </p:custDataLst>
          </p:nvPr>
        </p:nvSpPr>
        <p:spPr>
          <a:xfrm>
            <a:off x="3320715" y="699420"/>
            <a:ext cx="8730917" cy="1293812"/>
          </a:xfrm>
        </p:spPr>
        <p:txBody>
          <a:bodyPr>
            <a:normAutofit/>
          </a:bodyPr>
          <a:lstStyle/>
          <a:p>
            <a:r>
              <a:rPr lang="en-CA" sz="3700" b="1" dirty="0">
                <a:solidFill>
                  <a:schemeClr val="accent4"/>
                </a:solidFill>
              </a:rPr>
              <a:t>STRATÉGIES ET MEILLEURES PRATIQUES</a:t>
            </a:r>
            <a:endParaRPr lang="en-CA" sz="3700" dirty="0"/>
          </a:p>
        </p:txBody>
      </p:sp>
      <p:sp>
        <p:nvSpPr>
          <p:cNvPr id="10" name="Rectangle 9"/>
          <p:cNvSpPr/>
          <p:nvPr>
            <p:custDataLst>
              <p:tags r:id="rId4"/>
            </p:custDataLst>
          </p:nvPr>
        </p:nvSpPr>
        <p:spPr>
          <a:xfrm>
            <a:off x="0" y="6516804"/>
            <a:ext cx="8230138" cy="369332"/>
          </a:xfrm>
          <a:prstGeom prst="rect">
            <a:avLst/>
          </a:prstGeom>
        </p:spPr>
        <p:txBody>
          <a:bodyPr wrap="none">
            <a:spAutoFit/>
          </a:bodyPr>
          <a:lstStyle/>
          <a:p>
            <a:r>
              <a:rPr lang="en-CA" dirty="0"/>
              <a:t>Source: Centre </a:t>
            </a:r>
            <a:r>
              <a:rPr lang="en-CA" dirty="0" err="1"/>
              <a:t>canadien</a:t>
            </a:r>
            <a:r>
              <a:rPr lang="en-CA" dirty="0"/>
              <a:t> </a:t>
            </a:r>
            <a:r>
              <a:rPr lang="en-CA" dirty="0" err="1"/>
              <a:t>d’hygiène</a:t>
            </a:r>
            <a:r>
              <a:rPr lang="en-CA" dirty="0"/>
              <a:t> et de </a:t>
            </a:r>
            <a:r>
              <a:rPr lang="en-CA" dirty="0" err="1"/>
              <a:t>sécurité</a:t>
            </a:r>
            <a:r>
              <a:rPr lang="en-CA" dirty="0"/>
              <a:t> au travail (CCHST)</a:t>
            </a:r>
          </a:p>
        </p:txBody>
      </p:sp>
    </p:spTree>
    <p:extLst>
      <p:ext uri="{BB962C8B-B14F-4D97-AF65-F5344CB8AC3E}">
        <p14:creationId xmlns:p14="http://schemas.microsoft.com/office/powerpoint/2010/main" val="104682063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CA" b="1" dirty="0"/>
              <a:t>Pour </a:t>
            </a:r>
            <a:r>
              <a:rPr lang="en-CA" b="1" dirty="0" err="1"/>
              <a:t>conclure</a:t>
            </a:r>
            <a:r>
              <a:rPr lang="en-CA" b="1" dirty="0"/>
              <a:t>...</a:t>
            </a:r>
            <a:endParaRPr lang="en-CA" dirty="0"/>
          </a:p>
        </p:txBody>
      </p:sp>
      <p:sp>
        <p:nvSpPr>
          <p:cNvPr id="3" name="Content Placeholder 2"/>
          <p:cNvSpPr>
            <a:spLocks noGrp="1"/>
          </p:cNvSpPr>
          <p:nvPr>
            <p:ph idx="1"/>
            <p:custDataLst>
              <p:tags r:id="rId2"/>
            </p:custDataLst>
          </p:nvPr>
        </p:nvSpPr>
        <p:spPr/>
        <p:txBody>
          <a:bodyPr>
            <a:normAutofit/>
          </a:bodyPr>
          <a:lstStyle/>
          <a:p>
            <a:r>
              <a:rPr lang="fr-FR" sz="2500" dirty="0"/>
              <a:t>Il est important pour les ingénieurs (et les étudiants en ingénierie) de considérer les implications de la santé mentale sur leur travail quotidien afin d’assurer une gestion de risques efficace. Nous sommes tous responsables pour la création d’un milieu de travail qui favorise la santé et la sécurité physiques et psychologiques.</a:t>
            </a:r>
          </a:p>
          <a:p>
            <a:endParaRPr lang="en-CA" sz="1200" dirty="0"/>
          </a:p>
          <a:p>
            <a:r>
              <a:rPr lang="fr-FR" sz="2500" dirty="0"/>
              <a:t>La façon dont vous conceptualisez votre travail et vos systèmes de travail va affecter la santé mentale des travailleurs qui feront ce travail. Il est donc essentiel de tenir compte des besoins des travailleurs pour vous assurer que vous créez un environnement de travail sécuritaire et en santé.</a:t>
            </a:r>
            <a:endParaRPr lang="en-CA" sz="2500" dirty="0"/>
          </a:p>
        </p:txBody>
      </p:sp>
    </p:spTree>
    <p:extLst>
      <p:ext uri="{BB962C8B-B14F-4D97-AF65-F5344CB8AC3E}">
        <p14:creationId xmlns:p14="http://schemas.microsoft.com/office/powerpoint/2010/main" val="374833776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CA" b="1" dirty="0"/>
              <a:t>Pour </a:t>
            </a:r>
            <a:r>
              <a:rPr lang="en-CA" b="1" dirty="0" err="1"/>
              <a:t>conclure</a:t>
            </a:r>
            <a:r>
              <a:rPr lang="en-CA" b="1" dirty="0"/>
              <a:t>...</a:t>
            </a:r>
          </a:p>
        </p:txBody>
      </p:sp>
      <p:sp>
        <p:nvSpPr>
          <p:cNvPr id="3" name="Content Placeholder 2"/>
          <p:cNvSpPr>
            <a:spLocks noGrp="1"/>
          </p:cNvSpPr>
          <p:nvPr>
            <p:ph idx="1"/>
            <p:custDataLst>
              <p:tags r:id="rId2"/>
            </p:custDataLst>
          </p:nvPr>
        </p:nvSpPr>
        <p:spPr>
          <a:xfrm>
            <a:off x="1403053" y="2057401"/>
            <a:ext cx="9705166" cy="4024125"/>
          </a:xfrm>
        </p:spPr>
        <p:txBody>
          <a:bodyPr>
            <a:normAutofit/>
          </a:bodyPr>
          <a:lstStyle/>
          <a:p>
            <a:r>
              <a:rPr lang="en-CA" sz="3100" dirty="0" err="1"/>
              <a:t>Voici</a:t>
            </a:r>
            <a:r>
              <a:rPr lang="en-CA" sz="3100" dirty="0"/>
              <a:t> </a:t>
            </a:r>
            <a:r>
              <a:rPr lang="en-CA" sz="3100" dirty="0" err="1"/>
              <a:t>une</a:t>
            </a:r>
            <a:r>
              <a:rPr lang="en-CA" sz="3100" dirty="0"/>
              <a:t> </a:t>
            </a:r>
            <a:r>
              <a:rPr lang="en-CA" sz="3100" dirty="0" err="1"/>
              <a:t>affiche</a:t>
            </a:r>
            <a:r>
              <a:rPr lang="en-CA" sz="3100" dirty="0"/>
              <a:t> </a:t>
            </a:r>
            <a:r>
              <a:rPr lang="en-CA" sz="3100" dirty="0" err="1"/>
              <a:t>créée</a:t>
            </a:r>
            <a:r>
              <a:rPr lang="en-CA" sz="3100" dirty="0"/>
              <a:t> par le </a:t>
            </a:r>
            <a:r>
              <a:rPr lang="en-CA" sz="3100" i="1" dirty="0"/>
              <a:t>Centre </a:t>
            </a:r>
            <a:r>
              <a:rPr lang="en-CA" sz="3100" i="1" dirty="0" err="1"/>
              <a:t>canadien</a:t>
            </a:r>
            <a:r>
              <a:rPr lang="en-CA" sz="3100" i="1" dirty="0"/>
              <a:t> </a:t>
            </a:r>
            <a:r>
              <a:rPr lang="en-CA" sz="3100" i="1" dirty="0" err="1"/>
              <a:t>d’hygiène</a:t>
            </a:r>
            <a:r>
              <a:rPr lang="en-CA" sz="3100" i="1" dirty="0"/>
              <a:t> et de </a:t>
            </a:r>
            <a:r>
              <a:rPr lang="en-CA" sz="3100" i="1" dirty="0" err="1"/>
              <a:t>sécurité</a:t>
            </a:r>
            <a:r>
              <a:rPr lang="en-CA" sz="3100" i="1" dirty="0"/>
              <a:t> au travail (CCHST) </a:t>
            </a:r>
            <a:r>
              <a:rPr lang="en-CA" sz="3100" dirty="0"/>
              <a:t>qui </a:t>
            </a:r>
            <a:r>
              <a:rPr lang="en-CA" sz="3100" dirty="0" err="1"/>
              <a:t>résume</a:t>
            </a:r>
            <a:r>
              <a:rPr lang="en-CA" sz="3100" dirty="0"/>
              <a:t> </a:t>
            </a:r>
            <a:r>
              <a:rPr lang="en-CA" sz="3100" dirty="0" err="1"/>
              <a:t>certains</a:t>
            </a:r>
            <a:r>
              <a:rPr lang="en-CA" sz="3100" dirty="0"/>
              <a:t> des messages </a:t>
            </a:r>
            <a:r>
              <a:rPr lang="en-CA" sz="3100" dirty="0" err="1"/>
              <a:t>clés</a:t>
            </a:r>
            <a:r>
              <a:rPr lang="en-CA" sz="3100" dirty="0"/>
              <a:t> </a:t>
            </a:r>
            <a:r>
              <a:rPr lang="en-CA" sz="3100" dirty="0" err="1"/>
              <a:t>présentés</a:t>
            </a:r>
            <a:r>
              <a:rPr lang="en-CA" sz="3100" dirty="0"/>
              <a:t> </a:t>
            </a:r>
            <a:r>
              <a:rPr lang="en-CA" sz="3100" dirty="0" err="1"/>
              <a:t>dans</a:t>
            </a:r>
            <a:r>
              <a:rPr lang="en-CA" sz="3100" dirty="0"/>
              <a:t> </a:t>
            </a:r>
            <a:r>
              <a:rPr lang="en-CA" sz="3100" dirty="0" err="1"/>
              <a:t>ce</a:t>
            </a:r>
            <a:r>
              <a:rPr lang="en-CA" sz="3100" dirty="0"/>
              <a:t> module, </a:t>
            </a:r>
            <a:r>
              <a:rPr lang="en-CA" sz="3100" dirty="0" err="1"/>
              <a:t>en</a:t>
            </a:r>
            <a:r>
              <a:rPr lang="en-CA" sz="3100" dirty="0"/>
              <a:t> plus de </a:t>
            </a:r>
            <a:r>
              <a:rPr lang="en-CA" sz="3100" dirty="0" err="1"/>
              <a:t>présenter</a:t>
            </a:r>
            <a:r>
              <a:rPr lang="en-CA" sz="3100" dirty="0"/>
              <a:t> </a:t>
            </a:r>
            <a:r>
              <a:rPr lang="en-CA" sz="3100" dirty="0" err="1"/>
              <a:t>quelques</a:t>
            </a:r>
            <a:r>
              <a:rPr lang="en-CA" sz="3100" dirty="0"/>
              <a:t> </a:t>
            </a:r>
            <a:r>
              <a:rPr lang="en-CA" sz="3100" dirty="0" err="1"/>
              <a:t>faits</a:t>
            </a:r>
            <a:r>
              <a:rPr lang="en-CA" sz="3100" dirty="0"/>
              <a:t> </a:t>
            </a:r>
            <a:r>
              <a:rPr lang="en-CA" sz="3100" dirty="0" err="1"/>
              <a:t>additionnels</a:t>
            </a:r>
            <a:r>
              <a:rPr lang="en-CA" sz="3100" dirty="0"/>
              <a:t>.</a:t>
            </a:r>
          </a:p>
          <a:p>
            <a:endParaRPr lang="en-CA" sz="3100" dirty="0"/>
          </a:p>
        </p:txBody>
      </p:sp>
      <mc:AlternateContent xmlns:mc="http://schemas.openxmlformats.org/markup-compatibility/2006" xmlns:pslz="http://schemas.microsoft.com/office/powerpoint/2016/slidezoom">
        <mc:Choice Requires="pslz">
          <p:graphicFrame>
            <p:nvGraphicFramePr>
              <p:cNvPr id="5" name="Slide Zoom 4"/>
              <p:cNvGraphicFramePr>
                <a:graphicFrameLocks noChangeAspect="1"/>
              </p:cNvGraphicFramePr>
              <p:nvPr>
                <p:custDataLst>
                  <p:tags r:id="rId3"/>
                </p:custDataLst>
                <p:extLst>
                  <p:ext uri="{D42A27DB-BD31-4B8C-83A1-F6EECF244321}">
                    <p14:modId xmlns:p14="http://schemas.microsoft.com/office/powerpoint/2010/main" val="3554483962"/>
                  </p:ext>
                </p:extLst>
              </p:nvPr>
            </p:nvGraphicFramePr>
            <p:xfrm>
              <a:off x="8128280" y="4478371"/>
              <a:ext cx="3178348" cy="1787821"/>
            </p:xfrm>
            <a:graphic>
              <a:graphicData uri="http://schemas.microsoft.com/office/powerpoint/2016/slidezoom">
                <pslz:sldZm>
                  <pslz:sldZmObj sldId="361" cId="1197733056">
                    <pslz:zmPr id="{D3849491-B20F-4913-AC05-861A30B86EAC}" returnToParent="0" transitionDur="1000">
                      <p166:blipFill xmlns:p166="http://schemas.microsoft.com/office/powerpoint/2016/6/main">
                        <a:blip r:embed="rId6"/>
                        <a:stretch>
                          <a:fillRect/>
                        </a:stretch>
                      </p166:blipFill>
                      <p166:spPr xmlns:p166="http://schemas.microsoft.com/office/powerpoint/2016/6/main">
                        <a:xfrm>
                          <a:off x="0" y="0"/>
                          <a:ext cx="3178348" cy="1787821"/>
                        </a:xfrm>
                        <a:prstGeom prst="rect">
                          <a:avLst/>
                        </a:prstGeom>
                        <a:ln w="3175">
                          <a:solidFill>
                            <a:prstClr val="ltGray"/>
                          </a:solidFill>
                        </a:ln>
                      </p166:spPr>
                    </pslz:zmPr>
                  </pslz:sldZmObj>
                </pslz:sldZm>
              </a:graphicData>
            </a:graphic>
          </p:graphicFrame>
        </mc:Choice>
        <mc:Fallback xmlns="">
          <p:pic>
            <p:nvPicPr>
              <p:cNvPr id="5" name="Slide Zoom 4">
                <a:hlinkClick r:id="rId7" action="ppaction://hlinksldjump"/>
              </p:cNvPr>
              <p:cNvPicPr>
                <a:picLocks noGrp="1" noRot="1" noChangeAspect="1" noMove="1" noResize="1" noEditPoints="1" noAdjustHandles="1" noChangeArrowheads="1" noChangeShapeType="1"/>
              </p:cNvPicPr>
              <p:nvPr/>
            </p:nvPicPr>
            <p:blipFill>
              <a:blip r:embed="rId8"/>
              <a:stretch>
                <a:fillRect/>
              </a:stretch>
            </p:blipFill>
            <p:spPr>
              <a:xfrm>
                <a:off x="8128280" y="4478371"/>
                <a:ext cx="3178348" cy="1787821"/>
              </a:xfrm>
              <a:prstGeom prst="rect">
                <a:avLst/>
              </a:prstGeom>
              <a:ln w="3175">
                <a:solidFill>
                  <a:prstClr val="ltGray"/>
                </a:solidFill>
              </a:ln>
            </p:spPr>
          </p:pic>
        </mc:Fallback>
      </mc:AlternateContent>
      <p:sp>
        <p:nvSpPr>
          <p:cNvPr id="6" name="Rectangle 5"/>
          <p:cNvSpPr/>
          <p:nvPr>
            <p:custDataLst>
              <p:tags r:id="rId4"/>
            </p:custDataLst>
          </p:nvPr>
        </p:nvSpPr>
        <p:spPr>
          <a:xfrm>
            <a:off x="8326688" y="6266192"/>
            <a:ext cx="2781531" cy="369332"/>
          </a:xfrm>
          <a:prstGeom prst="rect">
            <a:avLst/>
          </a:prstGeom>
        </p:spPr>
        <p:txBody>
          <a:bodyPr wrap="none">
            <a:spAutoFit/>
          </a:bodyPr>
          <a:lstStyle/>
          <a:p>
            <a:r>
              <a:rPr lang="en-CA" dirty="0"/>
              <a:t>(</a:t>
            </a:r>
            <a:r>
              <a:rPr lang="en-CA" dirty="0" err="1"/>
              <a:t>Cliquez</a:t>
            </a:r>
            <a:r>
              <a:rPr lang="en-CA" dirty="0"/>
              <a:t> pour </a:t>
            </a:r>
            <a:r>
              <a:rPr lang="en-CA" dirty="0" err="1"/>
              <a:t>agrandir</a:t>
            </a:r>
            <a:r>
              <a:rPr lang="en-CA" dirty="0"/>
              <a:t>)</a:t>
            </a:r>
          </a:p>
        </p:txBody>
      </p:sp>
    </p:spTree>
    <p:extLst>
      <p:ext uri="{BB962C8B-B14F-4D97-AF65-F5344CB8AC3E}">
        <p14:creationId xmlns:p14="http://schemas.microsoft.com/office/powerpoint/2010/main" val="11330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custDataLst>
              <p:tags r:id="rId1"/>
            </p:custDataLst>
          </p:nvPr>
        </p:nvSpPr>
        <p:spPr>
          <a:xfrm>
            <a:off x="685800" y="1924881"/>
            <a:ext cx="10820400" cy="4024125"/>
          </a:xfrm>
        </p:spPr>
        <p:txBody>
          <a:bodyPr>
            <a:normAutofit/>
          </a:bodyPr>
          <a:lstStyle/>
          <a:p>
            <a:pPr marL="0" indent="0">
              <a:buNone/>
            </a:pPr>
            <a:r>
              <a:rPr lang="fr-CA" sz="2800" b="1" dirty="0"/>
              <a:t>À chaque jour au Canada</a:t>
            </a:r>
          </a:p>
          <a:p>
            <a:r>
              <a:rPr lang="en-CA" sz="2800" dirty="0"/>
              <a:t>environ </a:t>
            </a:r>
            <a:r>
              <a:rPr lang="en-CA" sz="2800" b="1" dirty="0">
                <a:solidFill>
                  <a:schemeClr val="accent6">
                    <a:lumMod val="75000"/>
                  </a:schemeClr>
                </a:solidFill>
              </a:rPr>
              <a:t>11 </a:t>
            </a:r>
            <a:r>
              <a:rPr lang="en-CA" sz="2800" b="1" dirty="0" err="1">
                <a:solidFill>
                  <a:schemeClr val="accent6">
                    <a:lumMod val="75000"/>
                  </a:schemeClr>
                </a:solidFill>
              </a:rPr>
              <a:t>personnes</a:t>
            </a:r>
            <a:r>
              <a:rPr lang="en-CA" sz="2800" b="1" dirty="0">
                <a:solidFill>
                  <a:schemeClr val="accent6">
                    <a:lumMod val="75000"/>
                  </a:schemeClr>
                </a:solidFill>
              </a:rPr>
              <a:t> </a:t>
            </a:r>
            <a:r>
              <a:rPr lang="en-CA" sz="2800" dirty="0" err="1"/>
              <a:t>vont</a:t>
            </a:r>
            <a:r>
              <a:rPr lang="en-CA" sz="2800" dirty="0"/>
              <a:t> </a:t>
            </a:r>
            <a:r>
              <a:rPr lang="en-CA" sz="2800" dirty="0" err="1"/>
              <a:t>s’enlever</a:t>
            </a:r>
            <a:r>
              <a:rPr lang="en-CA" sz="2800" dirty="0"/>
              <a:t> la vie par suicide</a:t>
            </a:r>
          </a:p>
          <a:p>
            <a:r>
              <a:rPr lang="en-CA" sz="2800" dirty="0"/>
              <a:t>environ </a:t>
            </a:r>
            <a:r>
              <a:rPr lang="en-CA" sz="2800" b="1" dirty="0">
                <a:solidFill>
                  <a:schemeClr val="accent6">
                    <a:lumMod val="75000"/>
                  </a:schemeClr>
                </a:solidFill>
              </a:rPr>
              <a:t>210 </a:t>
            </a:r>
            <a:r>
              <a:rPr lang="en-CA" sz="2800" b="1" dirty="0" err="1">
                <a:solidFill>
                  <a:schemeClr val="accent6">
                    <a:lumMod val="75000"/>
                  </a:schemeClr>
                </a:solidFill>
              </a:rPr>
              <a:t>autres</a:t>
            </a:r>
            <a:r>
              <a:rPr lang="en-CA" sz="2800" b="1" dirty="0">
                <a:solidFill>
                  <a:schemeClr val="accent6">
                    <a:lumMod val="75000"/>
                  </a:schemeClr>
                </a:solidFill>
              </a:rPr>
              <a:t> </a:t>
            </a:r>
            <a:r>
              <a:rPr lang="en-CA" sz="2800" b="1" dirty="0" err="1">
                <a:solidFill>
                  <a:schemeClr val="accent6">
                    <a:lumMod val="75000"/>
                  </a:schemeClr>
                </a:solidFill>
              </a:rPr>
              <a:t>vont</a:t>
            </a:r>
            <a:r>
              <a:rPr lang="en-CA" sz="2800" b="1" dirty="0">
                <a:solidFill>
                  <a:schemeClr val="accent6">
                    <a:lumMod val="75000"/>
                  </a:schemeClr>
                </a:solidFill>
              </a:rPr>
              <a:t> faire </a:t>
            </a:r>
            <a:r>
              <a:rPr lang="en-CA" sz="2800" b="1" dirty="0" err="1">
                <a:solidFill>
                  <a:schemeClr val="accent6">
                    <a:lumMod val="75000"/>
                  </a:schemeClr>
                </a:solidFill>
              </a:rPr>
              <a:t>une</a:t>
            </a:r>
            <a:r>
              <a:rPr lang="en-CA" sz="2800" b="1" dirty="0">
                <a:solidFill>
                  <a:schemeClr val="accent6">
                    <a:lumMod val="75000"/>
                  </a:schemeClr>
                </a:solidFill>
              </a:rPr>
              <a:t> tentative </a:t>
            </a:r>
            <a:r>
              <a:rPr lang="en-CA" sz="2800" dirty="0"/>
              <a:t>de suicide</a:t>
            </a:r>
          </a:p>
          <a:p>
            <a:pPr marL="0" indent="0">
              <a:buNone/>
            </a:pPr>
            <a:endParaRPr lang="fr-CA" sz="1100" dirty="0"/>
          </a:p>
          <a:p>
            <a:pPr marL="0" indent="0">
              <a:buNone/>
            </a:pPr>
            <a:r>
              <a:rPr lang="fr-CA" sz="2600" i="1" dirty="0"/>
              <a:t>Pour en apprendre plus au sujet du </a:t>
            </a:r>
            <a:r>
              <a:rPr lang="en-CA" sz="2600" i="1" dirty="0"/>
              <a:t>suicide au Canada, </a:t>
            </a:r>
            <a:r>
              <a:rPr lang="en-CA" sz="2600" i="1" dirty="0" err="1"/>
              <a:t>rendez-vous</a:t>
            </a:r>
            <a:r>
              <a:rPr lang="en-CA" sz="2600" i="1" dirty="0"/>
              <a:t> au site web de </a:t>
            </a:r>
            <a:r>
              <a:rPr lang="en-CA" sz="2600" i="1" dirty="0" err="1"/>
              <a:t>l’Association</a:t>
            </a:r>
            <a:r>
              <a:rPr lang="en-CA" sz="2600" i="1" dirty="0"/>
              <a:t> </a:t>
            </a:r>
            <a:r>
              <a:rPr lang="en-CA" sz="2600" i="1" dirty="0" err="1"/>
              <a:t>canadienne</a:t>
            </a:r>
            <a:r>
              <a:rPr lang="en-CA" sz="2600" i="1" dirty="0"/>
              <a:t> pour la </a:t>
            </a:r>
            <a:r>
              <a:rPr lang="en-CA" sz="2600" i="1" dirty="0" err="1"/>
              <a:t>prévention</a:t>
            </a:r>
            <a:r>
              <a:rPr lang="en-CA" sz="2600" i="1" dirty="0"/>
              <a:t> du suicide (ACPS) </a:t>
            </a:r>
            <a:r>
              <a:rPr lang="en-CA" sz="2600" i="1" dirty="0" err="1"/>
              <a:t>en</a:t>
            </a:r>
            <a:r>
              <a:rPr lang="en-CA" sz="2600" i="1" dirty="0"/>
              <a:t> </a:t>
            </a:r>
            <a:r>
              <a:rPr lang="en-CA" sz="2600" i="1" dirty="0" err="1"/>
              <a:t>cliquant</a:t>
            </a:r>
            <a:r>
              <a:rPr lang="en-CA" sz="2600" i="1" dirty="0"/>
              <a:t> sur le logo </a:t>
            </a:r>
            <a:r>
              <a:rPr lang="en-CA" sz="2600" i="1" dirty="0" err="1"/>
              <a:t>dans</a:t>
            </a:r>
            <a:r>
              <a:rPr lang="en-CA" sz="2600" i="1" dirty="0"/>
              <a:t> le coin </a:t>
            </a:r>
            <a:r>
              <a:rPr lang="en-CA" sz="2600" i="1" dirty="0" err="1"/>
              <a:t>inférieur</a:t>
            </a:r>
            <a:r>
              <a:rPr lang="en-CA" sz="2600" i="1" dirty="0"/>
              <a:t> droit de </a:t>
            </a:r>
            <a:r>
              <a:rPr lang="en-CA" sz="2600" i="1" dirty="0" err="1"/>
              <a:t>cette</a:t>
            </a:r>
            <a:r>
              <a:rPr lang="en-CA" sz="2600" i="1" dirty="0"/>
              <a:t> </a:t>
            </a:r>
            <a:r>
              <a:rPr lang="en-CA" sz="2600" i="1" dirty="0" err="1"/>
              <a:t>diapositive</a:t>
            </a:r>
            <a:endParaRPr lang="en-CA" sz="2600" i="1" dirty="0"/>
          </a:p>
        </p:txBody>
      </p:sp>
      <p:sp>
        <p:nvSpPr>
          <p:cNvPr id="4" name="Title 7"/>
          <p:cNvSpPr txBox="1">
            <a:spLocks/>
          </p:cNvSpPr>
          <p:nvPr>
            <p:custDataLst>
              <p:tags r:id="rId2"/>
            </p:custDataLst>
          </p:nvPr>
        </p:nvSpPr>
        <p:spPr>
          <a:xfrm>
            <a:off x="2895600" y="63185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en-CA" b="1" dirty="0"/>
              <a:t>Le Suicide au Canada</a:t>
            </a:r>
          </a:p>
        </p:txBody>
      </p:sp>
      <p:sp>
        <p:nvSpPr>
          <p:cNvPr id="6" name="Rectangle 5"/>
          <p:cNvSpPr/>
          <p:nvPr>
            <p:custDataLst>
              <p:tags r:id="rId3"/>
            </p:custDataLst>
          </p:nvPr>
        </p:nvSpPr>
        <p:spPr>
          <a:xfrm>
            <a:off x="27259" y="6477764"/>
            <a:ext cx="8191666" cy="369332"/>
          </a:xfrm>
          <a:prstGeom prst="rect">
            <a:avLst/>
          </a:prstGeom>
        </p:spPr>
        <p:txBody>
          <a:bodyPr wrap="none">
            <a:spAutoFit/>
          </a:bodyPr>
          <a:lstStyle/>
          <a:p>
            <a:r>
              <a:rPr lang="en-CA" dirty="0"/>
              <a:t>Source: </a:t>
            </a:r>
            <a:r>
              <a:rPr lang="fr-FR" dirty="0"/>
              <a:t>Association canadienne pour la prévention du suicide (ACPS) </a:t>
            </a:r>
            <a:endParaRPr lang="en-CA" dirty="0"/>
          </a:p>
        </p:txBody>
      </p:sp>
      <p:pic>
        <p:nvPicPr>
          <p:cNvPr id="5" name="Picture 4">
            <a:hlinkClick r:id="rId7"/>
          </p:cNvPr>
          <p:cNvPicPr>
            <a:picLocks noChangeAspect="1"/>
          </p:cNvPicPr>
          <p:nvPr>
            <p:custDataLst>
              <p:tags r:id="rId4"/>
            </p:custDataLst>
          </p:nvPr>
        </p:nvPicPr>
        <p:blipFill>
          <a:blip r:embed="rId8"/>
          <a:stretch>
            <a:fillRect/>
          </a:stretch>
        </p:blipFill>
        <p:spPr>
          <a:xfrm>
            <a:off x="10363121" y="5138430"/>
            <a:ext cx="1419225" cy="1524000"/>
          </a:xfrm>
          <a:prstGeom prst="rect">
            <a:avLst/>
          </a:prstGeom>
        </p:spPr>
      </p:pic>
    </p:spTree>
    <p:extLst>
      <p:ext uri="{BB962C8B-B14F-4D97-AF65-F5344CB8AC3E}">
        <p14:creationId xmlns:p14="http://schemas.microsoft.com/office/powerpoint/2010/main" val="1629459159"/>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7" name="Rectangle 10"/>
          <p:cNvSpPr>
            <a:spLocks noGrp="1" noRot="1" noChangeAspect="1" noMove="1" noResize="1" noEditPoints="1" noAdjustHandles="1" noChangeArrowheads="1" noChangeShapeType="1" noTextEdit="1"/>
          </p:cNvSpPr>
          <p:nvPr>
            <p:custDataLst>
              <p:tags r:id="rId1"/>
            </p:custDataLst>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1"/>
          <p:cNvSpPr>
            <a:spLocks noGrp="1" noRot="1" noChangeAspect="1" noMove="1" noResize="1" noEditPoints="1" noAdjustHandles="1" noChangeArrowheads="1" noChangeShapeType="1" noTextEdit="1"/>
          </p:cNvSpPr>
          <p:nvPr>
            <p:custDataLst>
              <p:tags r:id="rId2"/>
            </p:custDataLst>
            <p:extLst>
              <p:ext uri="{386F3935-93C4-4BCD-93E2-E3B085C9AB24}">
                <p16:designElem xmlns:p16="http://schemas.microsoft.com/office/powerpoint/2015/main" val="1"/>
              </p:ext>
            </p:extLst>
          </p:nvPr>
        </p:nvSpPr>
        <p:spPr>
          <a:xfrm>
            <a:off x="643403" y="643464"/>
            <a:ext cx="10905195" cy="5571072"/>
          </a:xfrm>
          <a:prstGeom prst="roundRect">
            <a:avLst>
              <a:gd name="adj" fmla="val 2403"/>
            </a:avLst>
          </a:prstGeom>
          <a:solidFill>
            <a:srgbClr val="FFFFFF"/>
          </a:solidFill>
          <a:ln>
            <a:solidFill>
              <a:srgbClr val="F4AD3B"/>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custDataLst>
              <p:tags r:id="rId3"/>
            </p:custDataLst>
          </p:nvPr>
        </p:nvPicPr>
        <p:blipFill>
          <a:blip r:embed="rId5"/>
          <a:stretch>
            <a:fillRect/>
          </a:stretch>
        </p:blipFill>
        <p:spPr>
          <a:xfrm>
            <a:off x="547151" y="0"/>
            <a:ext cx="11083376" cy="6969854"/>
          </a:xfrm>
          <a:prstGeom prst="rect">
            <a:avLst/>
          </a:prstGeom>
          <a:ln w="31750" cap="sq">
            <a:noFill/>
            <a:miter lim="800000"/>
          </a:ln>
        </p:spPr>
      </p:pic>
    </p:spTree>
    <p:extLst>
      <p:ext uri="{BB962C8B-B14F-4D97-AF65-F5344CB8AC3E}">
        <p14:creationId xmlns:p14="http://schemas.microsoft.com/office/powerpoint/2010/main" val="1197733056"/>
      </p:ext>
    </p:extLst>
  </p:cSld>
  <p:clrMapOvr>
    <a:overrideClrMapping bg1="dk1" tx1="lt1" bg2="dk2" tx2="lt2" accent1="accent1" accent2="accent2" accent3="accent3" accent4="accent4" accent5="accent5" accent6="accent6" hlink="hlink" folHlink="folHlink"/>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a:bodyPr>
          <a:lstStyle/>
          <a:p>
            <a:r>
              <a:rPr lang="en-CA" sz="4400" b="1" dirty="0" err="1"/>
              <a:t>Ceci</a:t>
            </a:r>
            <a:r>
              <a:rPr lang="en-CA" sz="4400" b="1" dirty="0"/>
              <a:t> </a:t>
            </a:r>
            <a:r>
              <a:rPr lang="en-CA" sz="4400" b="1" dirty="0" err="1"/>
              <a:t>conclut</a:t>
            </a:r>
            <a:r>
              <a:rPr lang="en-CA" sz="4400" b="1" dirty="0"/>
              <a:t> la Section 4</a:t>
            </a:r>
          </a:p>
        </p:txBody>
      </p:sp>
      <p:sp>
        <p:nvSpPr>
          <p:cNvPr id="3" name="Text Placeholder 2"/>
          <p:cNvSpPr>
            <a:spLocks noGrp="1"/>
          </p:cNvSpPr>
          <p:nvPr>
            <p:ph type="body" idx="1"/>
            <p:custDataLst>
              <p:tags r:id="rId2"/>
            </p:custDataLst>
          </p:nvPr>
        </p:nvSpPr>
        <p:spPr/>
        <p:txBody>
          <a:bodyPr>
            <a:normAutofit lnSpcReduction="10000"/>
          </a:bodyPr>
          <a:lstStyle/>
          <a:p>
            <a:r>
              <a:rPr lang="en-CA" sz="3000" b="1" dirty="0"/>
              <a:t>PROCHAINE SECTION: REVUE</a:t>
            </a:r>
          </a:p>
          <a:p>
            <a:r>
              <a:rPr lang="fr-CA" sz="3000" b="1" i="1" dirty="0"/>
              <a:t>TESTEZ VOS CONNAISSANCES</a:t>
            </a:r>
            <a:endParaRPr lang="en-CA" sz="3000" b="1" i="1" dirty="0"/>
          </a:p>
        </p:txBody>
      </p:sp>
    </p:spTree>
    <p:extLst>
      <p:ext uri="{BB962C8B-B14F-4D97-AF65-F5344CB8AC3E}">
        <p14:creationId xmlns:p14="http://schemas.microsoft.com/office/powerpoint/2010/main" val="186732184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689063" y="825143"/>
            <a:ext cx="10820399" cy="677702"/>
          </a:xfrm>
        </p:spPr>
        <p:txBody>
          <a:bodyPr anchor="ctr">
            <a:noAutofit/>
          </a:bodyPr>
          <a:lstStyle/>
          <a:p>
            <a:pPr algn="ctr"/>
            <a:r>
              <a:rPr lang="en-CA" sz="4800" b="1" dirty="0"/>
              <a:t>Aperçu du module</a:t>
            </a:r>
          </a:p>
        </p:txBody>
      </p:sp>
      <p:sp>
        <p:nvSpPr>
          <p:cNvPr id="5" name="TextBox 4"/>
          <p:cNvSpPr txBox="1"/>
          <p:nvPr>
            <p:custDataLst>
              <p:tags r:id="rId2"/>
            </p:custDataLst>
          </p:nvPr>
        </p:nvSpPr>
        <p:spPr>
          <a:xfrm>
            <a:off x="152508" y="2316931"/>
            <a:ext cx="2160000" cy="13320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en-CA" sz="1700" b="1" dirty="0">
                <a:solidFill>
                  <a:schemeClr val="tx1"/>
                </a:solidFill>
              </a:rPr>
              <a:t>INTRODUCTION</a:t>
            </a:r>
          </a:p>
        </p:txBody>
      </p:sp>
      <p:sp>
        <p:nvSpPr>
          <p:cNvPr id="6" name="TextBox 5"/>
          <p:cNvSpPr txBox="1"/>
          <p:nvPr>
            <p:custDataLst>
              <p:tags r:id="rId3"/>
            </p:custDataLst>
          </p:nvPr>
        </p:nvSpPr>
        <p:spPr>
          <a:xfrm>
            <a:off x="2587488" y="2316931"/>
            <a:ext cx="2160000" cy="1332000"/>
          </a:xfrm>
          <a:prstGeom prst="round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wrap="square" rtlCol="0" anchor="ctr">
            <a:spAutoFit/>
          </a:bodyPr>
          <a:lstStyle/>
          <a:p>
            <a:pPr algn="ctr"/>
            <a:r>
              <a:rPr lang="fr-FR" sz="1700" b="1" dirty="0">
                <a:solidFill>
                  <a:schemeClr val="tx1"/>
                </a:solidFill>
              </a:rPr>
              <a:t>IMPACT SUR LA CONCEPTION ET LA SUPERVISION DE L'INGÉNIERIE</a:t>
            </a:r>
            <a:endParaRPr lang="en-CA" sz="1700" b="1" dirty="0">
              <a:solidFill>
                <a:schemeClr val="tx1"/>
              </a:solidFill>
            </a:endParaRPr>
          </a:p>
        </p:txBody>
      </p:sp>
      <p:sp>
        <p:nvSpPr>
          <p:cNvPr id="7" name="TextBox 6"/>
          <p:cNvSpPr txBox="1"/>
          <p:nvPr>
            <p:custDataLst>
              <p:tags r:id="rId4"/>
            </p:custDataLst>
          </p:nvPr>
        </p:nvSpPr>
        <p:spPr>
          <a:xfrm>
            <a:off x="5022468" y="2316931"/>
            <a:ext cx="2160000" cy="1332000"/>
          </a:xfrm>
          <a:prstGeom prst="round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wrap="square" rtlCol="0" anchor="ctr">
            <a:spAutoFit/>
          </a:bodyPr>
          <a:lstStyle/>
          <a:p>
            <a:pPr algn="ctr"/>
            <a:r>
              <a:rPr lang="en-CA" sz="1700" b="1" dirty="0">
                <a:solidFill>
                  <a:schemeClr val="tx1"/>
                </a:solidFill>
              </a:rPr>
              <a:t>LÉGISLATION ET EXIGENCES RÉGLEMENTAIRES</a:t>
            </a:r>
          </a:p>
        </p:txBody>
      </p:sp>
      <p:sp>
        <p:nvSpPr>
          <p:cNvPr id="8" name="TextBox 7"/>
          <p:cNvSpPr txBox="1"/>
          <p:nvPr>
            <p:custDataLst>
              <p:tags r:id="rId5"/>
            </p:custDataLst>
          </p:nvPr>
        </p:nvSpPr>
        <p:spPr>
          <a:xfrm>
            <a:off x="7457448" y="2316931"/>
            <a:ext cx="2160000" cy="1332000"/>
          </a:xfrm>
          <a:prstGeom prst="round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wrap="square" rtlCol="0" anchor="ctr">
            <a:spAutoFit/>
          </a:bodyPr>
          <a:lstStyle/>
          <a:p>
            <a:pPr algn="ctr"/>
            <a:r>
              <a:rPr lang="en-CA" sz="1700" b="1" dirty="0">
                <a:solidFill>
                  <a:schemeClr val="tx1"/>
                </a:solidFill>
              </a:rPr>
              <a:t>STRATÉGIES ET MEILLEURES PRATIQUES</a:t>
            </a:r>
          </a:p>
        </p:txBody>
      </p:sp>
      <p:sp>
        <p:nvSpPr>
          <p:cNvPr id="9" name="TextBox 8"/>
          <p:cNvSpPr txBox="1"/>
          <p:nvPr>
            <p:custDataLst>
              <p:tags r:id="rId6"/>
            </p:custDataLst>
          </p:nvPr>
        </p:nvSpPr>
        <p:spPr>
          <a:xfrm>
            <a:off x="9882813" y="2316931"/>
            <a:ext cx="2160000" cy="1332000"/>
          </a:xfrm>
          <a:prstGeom prst="round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wrap="square" rtlCol="0" anchor="ctr">
            <a:spAutoFit/>
          </a:bodyPr>
          <a:lstStyle/>
          <a:p>
            <a:pPr algn="ctr"/>
            <a:r>
              <a:rPr lang="en-CA" b="1" dirty="0">
                <a:solidFill>
                  <a:schemeClr val="tx1"/>
                </a:solidFill>
              </a:rPr>
              <a:t>REVUE</a:t>
            </a:r>
          </a:p>
        </p:txBody>
      </p:sp>
      <p:sp>
        <p:nvSpPr>
          <p:cNvPr id="10" name="Rectangle 9"/>
          <p:cNvSpPr/>
          <p:nvPr>
            <p:custDataLst>
              <p:tags r:id="rId7"/>
            </p:custDataLst>
          </p:nvPr>
        </p:nvSpPr>
        <p:spPr>
          <a:xfrm>
            <a:off x="1869757" y="3325768"/>
            <a:ext cx="449162" cy="646331"/>
          </a:xfrm>
          <a:prstGeom prst="rect">
            <a:avLst/>
          </a:prstGeom>
          <a:noFill/>
        </p:spPr>
        <p:txBody>
          <a:bodyPr wrap="none" lIns="91440" tIns="45720" rIns="91440" bIns="45720">
            <a:spAutoFit/>
          </a:bodyPr>
          <a:lstStyle/>
          <a:p>
            <a:pPr algn="ctr"/>
            <a:r>
              <a:rPr lang="en-US" sz="3600" b="1" dirty="0">
                <a:ln w="0"/>
                <a:effectLst>
                  <a:outerShdw blurRad="38100" dist="19050" dir="2700000" algn="tl" rotWithShape="0">
                    <a:schemeClr val="dk1">
                      <a:alpha val="40000"/>
                    </a:schemeClr>
                  </a:outerShdw>
                </a:effectLst>
              </a:rPr>
              <a:t>1</a:t>
            </a:r>
          </a:p>
        </p:txBody>
      </p:sp>
      <p:sp>
        <p:nvSpPr>
          <p:cNvPr id="11" name="Rectangle 10"/>
          <p:cNvSpPr/>
          <p:nvPr>
            <p:custDataLst>
              <p:tags r:id="rId8"/>
            </p:custDataLst>
          </p:nvPr>
        </p:nvSpPr>
        <p:spPr>
          <a:xfrm>
            <a:off x="4304738" y="3325767"/>
            <a:ext cx="442750" cy="646331"/>
          </a:xfrm>
          <a:prstGeom prst="rect">
            <a:avLst/>
          </a:prstGeom>
          <a:noFill/>
        </p:spPr>
        <p:txBody>
          <a:bodyPr wrap="none" lIns="91440" tIns="45720" rIns="91440" bIns="45720">
            <a:spAutoFit/>
          </a:bodyPr>
          <a:lstStyle/>
          <a:p>
            <a:pPr algn="ctr"/>
            <a:r>
              <a:rPr lang="en-US" sz="3600" b="1" dirty="0">
                <a:ln w="0"/>
                <a:effectLst>
                  <a:outerShdw blurRad="38100" dist="19050" dir="2700000" algn="tl" rotWithShape="0">
                    <a:schemeClr val="dk1">
                      <a:alpha val="40000"/>
                    </a:schemeClr>
                  </a:outerShdw>
                </a:effectLst>
              </a:rPr>
              <a:t>2</a:t>
            </a:r>
          </a:p>
        </p:txBody>
      </p:sp>
      <p:sp>
        <p:nvSpPr>
          <p:cNvPr id="12" name="Rectangle 11"/>
          <p:cNvSpPr/>
          <p:nvPr>
            <p:custDataLst>
              <p:tags r:id="rId9"/>
            </p:custDataLst>
          </p:nvPr>
        </p:nvSpPr>
        <p:spPr>
          <a:xfrm>
            <a:off x="6736514" y="3325766"/>
            <a:ext cx="442750" cy="646331"/>
          </a:xfrm>
          <a:prstGeom prst="rect">
            <a:avLst/>
          </a:prstGeom>
          <a:noFill/>
        </p:spPr>
        <p:txBody>
          <a:bodyPr wrap="none" lIns="91440" tIns="45720" rIns="91440" bIns="45720">
            <a:spAutoFit/>
          </a:bodyPr>
          <a:lstStyle/>
          <a:p>
            <a:pPr algn="ctr"/>
            <a:r>
              <a:rPr lang="en-US" sz="3600" b="1" dirty="0">
                <a:ln w="0"/>
                <a:effectLst>
                  <a:outerShdw blurRad="38100" dist="19050" dir="2700000" algn="tl" rotWithShape="0">
                    <a:schemeClr val="dk1">
                      <a:alpha val="40000"/>
                    </a:schemeClr>
                  </a:outerShdw>
                </a:effectLst>
              </a:rPr>
              <a:t>3</a:t>
            </a:r>
          </a:p>
        </p:txBody>
      </p:sp>
      <p:sp>
        <p:nvSpPr>
          <p:cNvPr id="13" name="Rectangle 12"/>
          <p:cNvSpPr/>
          <p:nvPr>
            <p:custDataLst>
              <p:tags r:id="rId10"/>
            </p:custDataLst>
          </p:nvPr>
        </p:nvSpPr>
        <p:spPr>
          <a:xfrm>
            <a:off x="9168287" y="3325766"/>
            <a:ext cx="442750" cy="646331"/>
          </a:xfrm>
          <a:prstGeom prst="rect">
            <a:avLst/>
          </a:prstGeom>
          <a:noFill/>
        </p:spPr>
        <p:txBody>
          <a:bodyPr wrap="none" lIns="91440" tIns="45720" rIns="91440" bIns="45720">
            <a:spAutoFit/>
          </a:bodyPr>
          <a:lstStyle/>
          <a:p>
            <a:pPr algn="ctr"/>
            <a:r>
              <a:rPr lang="en-US" sz="3600" b="1" dirty="0">
                <a:ln w="0"/>
                <a:effectLst>
                  <a:outerShdw blurRad="38100" dist="19050" dir="2700000" algn="tl" rotWithShape="0">
                    <a:schemeClr val="dk1">
                      <a:alpha val="40000"/>
                    </a:schemeClr>
                  </a:outerShdw>
                </a:effectLst>
              </a:rPr>
              <a:t>4</a:t>
            </a:r>
          </a:p>
        </p:txBody>
      </p:sp>
      <p:sp>
        <p:nvSpPr>
          <p:cNvPr id="14" name="Rectangle 13"/>
          <p:cNvSpPr/>
          <p:nvPr>
            <p:custDataLst>
              <p:tags r:id="rId11"/>
            </p:custDataLst>
          </p:nvPr>
        </p:nvSpPr>
        <p:spPr>
          <a:xfrm>
            <a:off x="11600063" y="3325766"/>
            <a:ext cx="442750" cy="646331"/>
          </a:xfrm>
          <a:prstGeom prst="rect">
            <a:avLst/>
          </a:prstGeom>
          <a:noFill/>
        </p:spPr>
        <p:txBody>
          <a:bodyPr wrap="none" lIns="91440" tIns="45720" rIns="91440" bIns="45720">
            <a:spAutoFit/>
          </a:bodyPr>
          <a:lstStyle/>
          <a:p>
            <a:pPr algn="ctr"/>
            <a:r>
              <a:rPr lang="en-US" sz="3600" b="1" dirty="0">
                <a:ln w="0"/>
                <a:effectLst>
                  <a:outerShdw blurRad="38100" dist="19050" dir="2700000" algn="tl" rotWithShape="0">
                    <a:schemeClr val="dk1">
                      <a:alpha val="40000"/>
                    </a:schemeClr>
                  </a:outerShdw>
                </a:effectLst>
              </a:rPr>
              <a:t>5</a:t>
            </a:r>
          </a:p>
        </p:txBody>
      </p:sp>
    </p:spTree>
    <p:extLst>
      <p:ext uri="{BB962C8B-B14F-4D97-AF65-F5344CB8AC3E}">
        <p14:creationId xmlns:p14="http://schemas.microsoft.com/office/powerpoint/2010/main" val="3109079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par>
                                <p:cTn id="11" presetID="32" presetClass="emph" presetSubtype="0" fill="hold" grpId="0" nodeType="withEffect">
                                  <p:stCondLst>
                                    <p:cond delay="0"/>
                                  </p:stCondLst>
                                  <p:childTnLst>
                                    <p:animRot by="120000">
                                      <p:cBhvr>
                                        <p:cTn id="12" dur="100" fill="hold">
                                          <p:stCondLst>
                                            <p:cond delay="0"/>
                                          </p:stCondLst>
                                        </p:cTn>
                                        <p:tgtEl>
                                          <p:spTgt spid="14"/>
                                        </p:tgtEl>
                                        <p:attrNameLst>
                                          <p:attrName>r</p:attrName>
                                        </p:attrNameLst>
                                      </p:cBhvr>
                                    </p:animRot>
                                    <p:animRot by="-240000">
                                      <p:cBhvr>
                                        <p:cTn id="13" dur="200" fill="hold">
                                          <p:stCondLst>
                                            <p:cond delay="200"/>
                                          </p:stCondLst>
                                        </p:cTn>
                                        <p:tgtEl>
                                          <p:spTgt spid="14"/>
                                        </p:tgtEl>
                                        <p:attrNameLst>
                                          <p:attrName>r</p:attrName>
                                        </p:attrNameLst>
                                      </p:cBhvr>
                                    </p:animRot>
                                    <p:animRot by="240000">
                                      <p:cBhvr>
                                        <p:cTn id="14" dur="200" fill="hold">
                                          <p:stCondLst>
                                            <p:cond delay="400"/>
                                          </p:stCondLst>
                                        </p:cTn>
                                        <p:tgtEl>
                                          <p:spTgt spid="14"/>
                                        </p:tgtEl>
                                        <p:attrNameLst>
                                          <p:attrName>r</p:attrName>
                                        </p:attrNameLst>
                                      </p:cBhvr>
                                    </p:animRot>
                                    <p:animRot by="-240000">
                                      <p:cBhvr>
                                        <p:cTn id="15" dur="200" fill="hold">
                                          <p:stCondLst>
                                            <p:cond delay="600"/>
                                          </p:stCondLst>
                                        </p:cTn>
                                        <p:tgtEl>
                                          <p:spTgt spid="14"/>
                                        </p:tgtEl>
                                        <p:attrNameLst>
                                          <p:attrName>r</p:attrName>
                                        </p:attrNameLst>
                                      </p:cBhvr>
                                    </p:animRot>
                                    <p:animRot by="120000">
                                      <p:cBhvr>
                                        <p:cTn id="16" dur="200" fill="hold">
                                          <p:stCondLst>
                                            <p:cond delay="800"/>
                                          </p:stCondLst>
                                        </p:cTn>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3497182" y="324818"/>
            <a:ext cx="9565105" cy="1293028"/>
          </a:xfrm>
        </p:spPr>
        <p:txBody>
          <a:bodyPr/>
          <a:lstStyle/>
          <a:p>
            <a:pPr algn="ctr"/>
            <a:r>
              <a:rPr lang="en-CA" b="1" i="1" dirty="0">
                <a:solidFill>
                  <a:schemeClr val="accent5"/>
                </a:solidFill>
              </a:rPr>
              <a:t>Revue</a:t>
            </a:r>
            <a:br>
              <a:rPr lang="en-CA" b="1" i="1" dirty="0">
                <a:solidFill>
                  <a:schemeClr val="accent5"/>
                </a:solidFill>
              </a:rPr>
            </a:br>
            <a:r>
              <a:rPr lang="en-CA" b="1" i="1" dirty="0" err="1">
                <a:solidFill>
                  <a:schemeClr val="accent5"/>
                </a:solidFill>
              </a:rPr>
              <a:t>testez</a:t>
            </a:r>
            <a:r>
              <a:rPr lang="en-CA" b="1" i="1" dirty="0">
                <a:solidFill>
                  <a:schemeClr val="accent5"/>
                </a:solidFill>
              </a:rPr>
              <a:t> </a:t>
            </a:r>
            <a:r>
              <a:rPr lang="en-CA" b="1" i="1" dirty="0" err="1">
                <a:solidFill>
                  <a:schemeClr val="accent5"/>
                </a:solidFill>
              </a:rPr>
              <a:t>vos</a:t>
            </a:r>
            <a:r>
              <a:rPr lang="en-CA" b="1" i="1" dirty="0">
                <a:solidFill>
                  <a:schemeClr val="accent5"/>
                </a:solidFill>
              </a:rPr>
              <a:t> </a:t>
            </a:r>
            <a:r>
              <a:rPr lang="en-CA" b="1" i="1" dirty="0" err="1">
                <a:solidFill>
                  <a:schemeClr val="accent5"/>
                </a:solidFill>
              </a:rPr>
              <a:t>connaissances</a:t>
            </a:r>
            <a:endParaRPr lang="en-CA" b="1" i="1" dirty="0">
              <a:solidFill>
                <a:schemeClr val="accent5"/>
              </a:solidFill>
            </a:endParaRPr>
          </a:p>
        </p:txBody>
      </p:sp>
      <p:sp>
        <p:nvSpPr>
          <p:cNvPr id="3" name="Content Placeholder 2"/>
          <p:cNvSpPr>
            <a:spLocks noGrp="1"/>
          </p:cNvSpPr>
          <p:nvPr>
            <p:ph idx="1"/>
            <p:custDataLst>
              <p:tags r:id="rId2"/>
            </p:custDataLst>
          </p:nvPr>
        </p:nvSpPr>
        <p:spPr>
          <a:xfrm>
            <a:off x="685800" y="2179320"/>
            <a:ext cx="10820400" cy="4024125"/>
          </a:xfrm>
        </p:spPr>
        <p:txBody>
          <a:bodyPr>
            <a:normAutofit/>
          </a:bodyPr>
          <a:lstStyle/>
          <a:p>
            <a:pPr marL="457200" indent="-457200">
              <a:buFont typeface="+mj-lt"/>
              <a:buAutoNum type="arabicPeriod"/>
            </a:pPr>
            <a:r>
              <a:rPr lang="en-CA" sz="2800" b="1" dirty="0"/>
              <a:t>On </a:t>
            </a:r>
            <a:r>
              <a:rPr lang="en-CA" sz="2800" b="1" dirty="0" err="1"/>
              <a:t>définit</a:t>
            </a:r>
            <a:r>
              <a:rPr lang="en-CA" sz="2800" b="1" dirty="0"/>
              <a:t> la santé </a:t>
            </a:r>
            <a:r>
              <a:rPr lang="en-CA" sz="2800" b="1" dirty="0" err="1"/>
              <a:t>mentale</a:t>
            </a:r>
            <a:r>
              <a:rPr lang="en-CA" sz="2800" b="1" dirty="0"/>
              <a:t> </a:t>
            </a:r>
            <a:r>
              <a:rPr lang="en-CA" sz="2800" b="1" dirty="0" err="1"/>
              <a:t>comme</a:t>
            </a:r>
            <a:r>
              <a:rPr lang="en-CA" sz="2800" b="1" dirty="0"/>
              <a:t> </a:t>
            </a:r>
            <a:r>
              <a:rPr lang="en-CA" sz="2800" b="1" dirty="0" err="1"/>
              <a:t>l’absence</a:t>
            </a:r>
            <a:r>
              <a:rPr lang="en-CA" sz="2800" b="1" dirty="0"/>
              <a:t> de la </a:t>
            </a:r>
            <a:r>
              <a:rPr lang="en-CA" sz="2800" b="1" dirty="0" err="1"/>
              <a:t>maladie</a:t>
            </a:r>
            <a:r>
              <a:rPr lang="en-CA" sz="2800" b="1" dirty="0"/>
              <a:t> </a:t>
            </a:r>
            <a:r>
              <a:rPr lang="en-CA" sz="2800" b="1" dirty="0" err="1"/>
              <a:t>mentale</a:t>
            </a:r>
            <a:r>
              <a:rPr lang="en-CA" sz="2800" b="1" dirty="0"/>
              <a:t>.</a:t>
            </a:r>
          </a:p>
          <a:p>
            <a:pPr marL="0" indent="0">
              <a:buNone/>
            </a:pPr>
            <a:endParaRPr lang="en-CA" sz="1200" b="1" dirty="0"/>
          </a:p>
          <a:p>
            <a:pPr marL="0" indent="0">
              <a:buNone/>
            </a:pPr>
            <a:r>
              <a:rPr lang="en-CA" sz="2800" b="1" dirty="0"/>
              <a:t>     </a:t>
            </a:r>
            <a:r>
              <a:rPr lang="en-CA" sz="2800" b="1" dirty="0">
                <a:sym typeface="Wingdings" panose="05000000000000000000" pitchFamily="2" charset="2"/>
              </a:rPr>
              <a:t> VRAI</a:t>
            </a:r>
            <a:endParaRPr lang="en-CA" sz="2800" dirty="0"/>
          </a:p>
          <a:p>
            <a:pPr marL="0" indent="0">
              <a:buNone/>
            </a:pPr>
            <a:r>
              <a:rPr lang="en-CA" sz="2800" b="1" dirty="0">
                <a:sym typeface="Wingdings" panose="05000000000000000000" pitchFamily="2" charset="2"/>
              </a:rPr>
              <a:t>      FAUX</a:t>
            </a:r>
            <a:endParaRPr lang="en-CA" sz="2800" dirty="0"/>
          </a:p>
        </p:txBody>
      </p:sp>
    </p:spTree>
    <p:extLst>
      <p:ext uri="{BB962C8B-B14F-4D97-AF65-F5344CB8AC3E}">
        <p14:creationId xmlns:p14="http://schemas.microsoft.com/office/powerpoint/2010/main" val="3750079705"/>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custDataLst>
              <p:tags r:id="rId1"/>
            </p:custDataLst>
          </p:nvPr>
        </p:nvSpPr>
        <p:spPr>
          <a:xfrm>
            <a:off x="685800" y="2179320"/>
            <a:ext cx="10820400" cy="4024125"/>
          </a:xfrm>
        </p:spPr>
        <p:txBody>
          <a:bodyPr>
            <a:normAutofit/>
          </a:bodyPr>
          <a:lstStyle/>
          <a:p>
            <a:pPr marL="0" indent="0">
              <a:buNone/>
            </a:pPr>
            <a:r>
              <a:rPr lang="en-CA" sz="2800" b="1" dirty="0"/>
              <a:t>2. Les </a:t>
            </a:r>
            <a:r>
              <a:rPr lang="en-CA" sz="2800" b="1" dirty="0" err="1"/>
              <a:t>problèmes</a:t>
            </a:r>
            <a:r>
              <a:rPr lang="en-CA" sz="2800" b="1" dirty="0"/>
              <a:t> de santé </a:t>
            </a:r>
            <a:r>
              <a:rPr lang="en-CA" sz="2800" b="1" dirty="0" err="1"/>
              <a:t>mentale</a:t>
            </a:r>
            <a:r>
              <a:rPr lang="en-CA" sz="2800" b="1" dirty="0"/>
              <a:t> </a:t>
            </a:r>
            <a:r>
              <a:rPr lang="en-CA" sz="2800" b="1" dirty="0" err="1"/>
              <a:t>sont</a:t>
            </a:r>
            <a:r>
              <a:rPr lang="en-CA" sz="2800" b="1" dirty="0"/>
              <a:t> </a:t>
            </a:r>
            <a:r>
              <a:rPr lang="en-CA" sz="2800" b="1" dirty="0" err="1"/>
              <a:t>rares</a:t>
            </a:r>
            <a:r>
              <a:rPr lang="en-CA" sz="2800" b="1" dirty="0"/>
              <a:t>.</a:t>
            </a:r>
          </a:p>
          <a:p>
            <a:pPr marL="0" indent="0">
              <a:buNone/>
            </a:pPr>
            <a:endParaRPr lang="en-CA" sz="1200" b="1" dirty="0"/>
          </a:p>
          <a:p>
            <a:pPr marL="0" indent="0">
              <a:buNone/>
            </a:pPr>
            <a:r>
              <a:rPr lang="en-CA" sz="2800" b="1" dirty="0"/>
              <a:t>     </a:t>
            </a:r>
            <a:r>
              <a:rPr lang="en-CA" sz="2800" b="1" dirty="0">
                <a:sym typeface="Wingdings" panose="05000000000000000000" pitchFamily="2" charset="2"/>
              </a:rPr>
              <a:t> VRAI</a:t>
            </a:r>
            <a:endParaRPr lang="en-CA" sz="2800" dirty="0"/>
          </a:p>
          <a:p>
            <a:pPr marL="0" indent="0">
              <a:buNone/>
            </a:pPr>
            <a:r>
              <a:rPr lang="en-CA" sz="2800" b="1" dirty="0">
                <a:sym typeface="Wingdings" panose="05000000000000000000" pitchFamily="2" charset="2"/>
              </a:rPr>
              <a:t>      FAUX</a:t>
            </a:r>
            <a:endParaRPr lang="en-CA" sz="2800" dirty="0"/>
          </a:p>
        </p:txBody>
      </p:sp>
      <p:sp>
        <p:nvSpPr>
          <p:cNvPr id="6" name="Title 1"/>
          <p:cNvSpPr>
            <a:spLocks noGrp="1"/>
          </p:cNvSpPr>
          <p:nvPr>
            <p:ph type="title"/>
            <p:custDataLst>
              <p:tags r:id="rId2"/>
            </p:custDataLst>
          </p:nvPr>
        </p:nvSpPr>
        <p:spPr>
          <a:xfrm>
            <a:off x="3497182" y="324818"/>
            <a:ext cx="9565105" cy="1293028"/>
          </a:xfrm>
        </p:spPr>
        <p:txBody>
          <a:bodyPr/>
          <a:lstStyle/>
          <a:p>
            <a:pPr algn="ctr"/>
            <a:r>
              <a:rPr lang="en-CA" b="1" i="1" dirty="0">
                <a:solidFill>
                  <a:schemeClr val="accent5"/>
                </a:solidFill>
              </a:rPr>
              <a:t>Revue</a:t>
            </a:r>
            <a:br>
              <a:rPr lang="en-CA" b="1" i="1" dirty="0">
                <a:solidFill>
                  <a:schemeClr val="accent5"/>
                </a:solidFill>
              </a:rPr>
            </a:br>
            <a:r>
              <a:rPr lang="en-CA" b="1" i="1" dirty="0" err="1">
                <a:solidFill>
                  <a:schemeClr val="accent5"/>
                </a:solidFill>
              </a:rPr>
              <a:t>testez</a:t>
            </a:r>
            <a:r>
              <a:rPr lang="en-CA" b="1" i="1" dirty="0">
                <a:solidFill>
                  <a:schemeClr val="accent5"/>
                </a:solidFill>
              </a:rPr>
              <a:t> </a:t>
            </a:r>
            <a:r>
              <a:rPr lang="en-CA" b="1" i="1" dirty="0" err="1">
                <a:solidFill>
                  <a:schemeClr val="accent5"/>
                </a:solidFill>
              </a:rPr>
              <a:t>vos</a:t>
            </a:r>
            <a:r>
              <a:rPr lang="en-CA" b="1" i="1" dirty="0">
                <a:solidFill>
                  <a:schemeClr val="accent5"/>
                </a:solidFill>
              </a:rPr>
              <a:t> </a:t>
            </a:r>
            <a:r>
              <a:rPr lang="en-CA" b="1" i="1" dirty="0" err="1">
                <a:solidFill>
                  <a:schemeClr val="accent5"/>
                </a:solidFill>
              </a:rPr>
              <a:t>connaissances</a:t>
            </a:r>
            <a:endParaRPr lang="en-CA" b="1" i="1" dirty="0">
              <a:solidFill>
                <a:schemeClr val="accent5"/>
              </a:solidFill>
            </a:endParaRPr>
          </a:p>
        </p:txBody>
      </p:sp>
    </p:spTree>
    <p:extLst>
      <p:ext uri="{BB962C8B-B14F-4D97-AF65-F5344CB8AC3E}">
        <p14:creationId xmlns:p14="http://schemas.microsoft.com/office/powerpoint/2010/main" val="296372145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custDataLst>
              <p:tags r:id="rId1"/>
            </p:custDataLst>
          </p:nvPr>
        </p:nvSpPr>
        <p:spPr>
          <a:xfrm>
            <a:off x="868680" y="1935482"/>
            <a:ext cx="10637520" cy="883918"/>
          </a:xfrm>
        </p:spPr>
        <p:txBody>
          <a:bodyPr>
            <a:normAutofit/>
          </a:bodyPr>
          <a:lstStyle/>
          <a:p>
            <a:pPr marL="0" indent="0">
              <a:buNone/>
            </a:pPr>
            <a:r>
              <a:rPr lang="en-CA" sz="3200" b="1" dirty="0"/>
              <a:t>3. </a:t>
            </a:r>
            <a:r>
              <a:rPr lang="en-CA" sz="3200" b="1" dirty="0" err="1"/>
              <a:t>Lequel</a:t>
            </a:r>
            <a:r>
              <a:rPr lang="en-CA" sz="3200" b="1" dirty="0"/>
              <a:t> des </a:t>
            </a:r>
            <a:r>
              <a:rPr lang="en-CA" sz="3200" b="1" dirty="0" err="1"/>
              <a:t>énoncés</a:t>
            </a:r>
            <a:r>
              <a:rPr lang="en-CA" sz="3200" b="1" dirty="0"/>
              <a:t> </a:t>
            </a:r>
            <a:r>
              <a:rPr lang="en-CA" sz="3200" b="1" dirty="0" err="1"/>
              <a:t>suivants</a:t>
            </a:r>
            <a:r>
              <a:rPr lang="en-CA" sz="3200" b="1" dirty="0"/>
              <a:t> </a:t>
            </a:r>
            <a:r>
              <a:rPr lang="en-CA" sz="3200" b="1" dirty="0" err="1"/>
              <a:t>est</a:t>
            </a:r>
            <a:r>
              <a:rPr lang="en-CA" sz="3200" b="1" dirty="0"/>
              <a:t> </a:t>
            </a:r>
            <a:r>
              <a:rPr lang="en-CA" sz="3200" b="1" u="sng" dirty="0" err="1"/>
              <a:t>vrai</a:t>
            </a:r>
            <a:r>
              <a:rPr lang="en-CA" sz="3200" b="1" dirty="0"/>
              <a:t>?</a:t>
            </a:r>
            <a:endParaRPr lang="en-CA" sz="3100" b="1" dirty="0">
              <a:sym typeface="Wingdings" panose="05000000000000000000" pitchFamily="2" charset="2"/>
            </a:endParaRPr>
          </a:p>
          <a:p>
            <a:pPr marL="0" indent="0">
              <a:buNone/>
            </a:pPr>
            <a:endParaRPr lang="en-CA" sz="3100" dirty="0"/>
          </a:p>
        </p:txBody>
      </p:sp>
      <p:grpSp>
        <p:nvGrpSpPr>
          <p:cNvPr id="9" name="Group 8"/>
          <p:cNvGrpSpPr/>
          <p:nvPr>
            <p:custDataLst>
              <p:tags r:id="rId2"/>
            </p:custDataLst>
          </p:nvPr>
        </p:nvGrpSpPr>
        <p:grpSpPr>
          <a:xfrm>
            <a:off x="685800" y="2620645"/>
            <a:ext cx="10820400" cy="4024313"/>
            <a:chOff x="685800" y="2620645"/>
            <a:chExt cx="10820400" cy="4024313"/>
          </a:xfrm>
        </p:grpSpPr>
        <p:graphicFrame>
          <p:nvGraphicFramePr>
            <p:cNvPr id="4" name="Content Placeholder 4"/>
            <p:cNvGraphicFramePr>
              <a:graphicFrameLocks/>
            </p:cNvGraphicFramePr>
            <p:nvPr>
              <p:extLst>
                <p:ext uri="{D42A27DB-BD31-4B8C-83A1-F6EECF244321}">
                  <p14:modId xmlns:p14="http://schemas.microsoft.com/office/powerpoint/2010/main" val="3334846352"/>
                </p:ext>
              </p:extLst>
            </p:nvPr>
          </p:nvGraphicFramePr>
          <p:xfrm>
            <a:off x="685800" y="2620645"/>
            <a:ext cx="10820400" cy="402431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5" name="Rectangle 4"/>
            <p:cNvSpPr/>
            <p:nvPr/>
          </p:nvSpPr>
          <p:spPr>
            <a:xfrm>
              <a:off x="818151" y="2727325"/>
              <a:ext cx="657552" cy="923330"/>
            </a:xfrm>
            <a:prstGeom prst="rect">
              <a:avLst/>
            </a:prstGeom>
            <a:noFill/>
          </p:spPr>
          <p:txBody>
            <a:bodyPr wrap="none" lIns="91440" tIns="45720" rIns="91440" bIns="45720">
              <a:spAutoFit/>
            </a:bodyPr>
            <a:lstStyle/>
            <a:p>
              <a:pPr algn="ctr"/>
              <a:r>
                <a:rPr lang="en-US" sz="5400" dirty="0">
                  <a:ln w="0"/>
                  <a:effectLst>
                    <a:outerShdw blurRad="38100" dist="19050" dir="2700000" algn="tl" rotWithShape="0">
                      <a:schemeClr val="dk1">
                        <a:alpha val="40000"/>
                      </a:schemeClr>
                    </a:outerShdw>
                  </a:effectLst>
                </a:rPr>
                <a:t>a</a:t>
              </a:r>
            </a:p>
          </p:txBody>
        </p:sp>
        <p:sp>
          <p:nvSpPr>
            <p:cNvPr id="6" name="Rectangle 5"/>
            <p:cNvSpPr/>
            <p:nvPr/>
          </p:nvSpPr>
          <p:spPr>
            <a:xfrm>
              <a:off x="1187837" y="3696375"/>
              <a:ext cx="657552" cy="923330"/>
            </a:xfrm>
            <a:prstGeom prst="rect">
              <a:avLst/>
            </a:prstGeom>
            <a:noFill/>
          </p:spPr>
          <p:txBody>
            <a:bodyPr wrap="none" lIns="91440" tIns="45720" rIns="91440" bIns="45720">
              <a:spAutoFit/>
            </a:bodyPr>
            <a:lstStyle/>
            <a:p>
              <a:pPr algn="ctr"/>
              <a:r>
                <a:rPr lang="en-US" sz="5400" dirty="0">
                  <a:ln w="0"/>
                  <a:effectLst>
                    <a:outerShdw blurRad="38100" dist="19050" dir="2700000" algn="tl" rotWithShape="0">
                      <a:schemeClr val="dk1">
                        <a:alpha val="40000"/>
                      </a:schemeClr>
                    </a:outerShdw>
                  </a:effectLst>
                </a:rPr>
                <a:t>b</a:t>
              </a:r>
            </a:p>
          </p:txBody>
        </p:sp>
        <p:sp>
          <p:nvSpPr>
            <p:cNvPr id="7" name="Rectangle 6"/>
            <p:cNvSpPr/>
            <p:nvPr/>
          </p:nvSpPr>
          <p:spPr>
            <a:xfrm>
              <a:off x="1195598" y="4596686"/>
              <a:ext cx="635110" cy="923330"/>
            </a:xfrm>
            <a:prstGeom prst="rect">
              <a:avLst/>
            </a:prstGeom>
            <a:noFill/>
          </p:spPr>
          <p:txBody>
            <a:bodyPr wrap="none" lIns="91440" tIns="45720" rIns="91440" bIns="45720">
              <a:spAutoFit/>
            </a:bodyPr>
            <a:lstStyle/>
            <a:p>
              <a:pPr algn="ctr"/>
              <a:r>
                <a:rPr lang="en-US" sz="5400" dirty="0">
                  <a:ln w="0"/>
                  <a:effectLst>
                    <a:outerShdw blurRad="38100" dist="19050" dir="2700000" algn="tl" rotWithShape="0">
                      <a:schemeClr val="dk1">
                        <a:alpha val="40000"/>
                      </a:schemeClr>
                    </a:outerShdw>
                  </a:effectLst>
                </a:rPr>
                <a:t>c</a:t>
              </a:r>
            </a:p>
          </p:txBody>
        </p:sp>
        <p:sp>
          <p:nvSpPr>
            <p:cNvPr id="8" name="Rectangle 7"/>
            <p:cNvSpPr/>
            <p:nvPr/>
          </p:nvSpPr>
          <p:spPr>
            <a:xfrm>
              <a:off x="779483" y="5542400"/>
              <a:ext cx="659155" cy="923330"/>
            </a:xfrm>
            <a:prstGeom prst="rect">
              <a:avLst/>
            </a:prstGeom>
            <a:noFill/>
          </p:spPr>
          <p:txBody>
            <a:bodyPr wrap="none" lIns="91440" tIns="45720" rIns="91440" bIns="45720">
              <a:spAutoFit/>
            </a:bodyPr>
            <a:lstStyle/>
            <a:p>
              <a:pPr algn="ctr"/>
              <a:r>
                <a:rPr lang="en-US" sz="5400" dirty="0">
                  <a:ln w="0"/>
                  <a:effectLst>
                    <a:outerShdw blurRad="38100" dist="19050" dir="2700000" algn="tl" rotWithShape="0">
                      <a:schemeClr val="dk1">
                        <a:alpha val="40000"/>
                      </a:schemeClr>
                    </a:outerShdw>
                  </a:effectLst>
                </a:rPr>
                <a:t>d</a:t>
              </a:r>
            </a:p>
          </p:txBody>
        </p:sp>
      </p:grpSp>
      <p:sp>
        <p:nvSpPr>
          <p:cNvPr id="12" name="Title 1"/>
          <p:cNvSpPr>
            <a:spLocks noGrp="1"/>
          </p:cNvSpPr>
          <p:nvPr>
            <p:ph type="title"/>
            <p:custDataLst>
              <p:tags r:id="rId3"/>
            </p:custDataLst>
          </p:nvPr>
        </p:nvSpPr>
        <p:spPr>
          <a:xfrm>
            <a:off x="3497182" y="324818"/>
            <a:ext cx="9565105" cy="1293028"/>
          </a:xfrm>
        </p:spPr>
        <p:txBody>
          <a:bodyPr/>
          <a:lstStyle/>
          <a:p>
            <a:pPr algn="ctr"/>
            <a:r>
              <a:rPr lang="en-CA" b="1" i="1" dirty="0">
                <a:solidFill>
                  <a:schemeClr val="accent5"/>
                </a:solidFill>
              </a:rPr>
              <a:t>Revue</a:t>
            </a:r>
            <a:br>
              <a:rPr lang="en-CA" b="1" i="1" dirty="0">
                <a:solidFill>
                  <a:schemeClr val="accent5"/>
                </a:solidFill>
              </a:rPr>
            </a:br>
            <a:r>
              <a:rPr lang="en-CA" b="1" i="1" dirty="0" err="1">
                <a:solidFill>
                  <a:schemeClr val="accent5"/>
                </a:solidFill>
              </a:rPr>
              <a:t>testez</a:t>
            </a:r>
            <a:r>
              <a:rPr lang="en-CA" b="1" i="1" dirty="0">
                <a:solidFill>
                  <a:schemeClr val="accent5"/>
                </a:solidFill>
              </a:rPr>
              <a:t> </a:t>
            </a:r>
            <a:r>
              <a:rPr lang="en-CA" b="1" i="1" dirty="0" err="1">
                <a:solidFill>
                  <a:schemeClr val="accent5"/>
                </a:solidFill>
              </a:rPr>
              <a:t>vos</a:t>
            </a:r>
            <a:r>
              <a:rPr lang="en-CA" b="1" i="1" dirty="0">
                <a:solidFill>
                  <a:schemeClr val="accent5"/>
                </a:solidFill>
              </a:rPr>
              <a:t> </a:t>
            </a:r>
            <a:r>
              <a:rPr lang="en-CA" b="1" i="1" dirty="0" err="1">
                <a:solidFill>
                  <a:schemeClr val="accent5"/>
                </a:solidFill>
              </a:rPr>
              <a:t>connaissances</a:t>
            </a:r>
            <a:endParaRPr lang="en-CA" b="1" i="1" dirty="0">
              <a:solidFill>
                <a:schemeClr val="accent5"/>
              </a:solidFill>
            </a:endParaRPr>
          </a:p>
        </p:txBody>
      </p:sp>
    </p:spTree>
    <p:extLst>
      <p:ext uri="{BB962C8B-B14F-4D97-AF65-F5344CB8AC3E}">
        <p14:creationId xmlns:p14="http://schemas.microsoft.com/office/powerpoint/2010/main" val="1033746182"/>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custDataLst>
              <p:tags r:id="rId1"/>
            </p:custDataLst>
          </p:nvPr>
        </p:nvSpPr>
        <p:spPr>
          <a:xfrm>
            <a:off x="868680" y="1889762"/>
            <a:ext cx="10637520" cy="883918"/>
          </a:xfrm>
        </p:spPr>
        <p:txBody>
          <a:bodyPr>
            <a:normAutofit fontScale="85000" lnSpcReduction="10000"/>
          </a:bodyPr>
          <a:lstStyle/>
          <a:p>
            <a:pPr marL="514350" indent="-514350">
              <a:buFont typeface="+mj-lt"/>
              <a:buAutoNum type="arabicPeriod" startAt="4"/>
            </a:pPr>
            <a:r>
              <a:rPr lang="fr-FR" sz="3100" b="1" dirty="0"/>
              <a:t>Lequel des suivants n’est </a:t>
            </a:r>
            <a:r>
              <a:rPr lang="fr-FR" sz="3100" b="1" u="sng" dirty="0"/>
              <a:t>PAS</a:t>
            </a:r>
            <a:r>
              <a:rPr lang="fr-FR" sz="3100" b="1" dirty="0"/>
              <a:t> l’un des devoirs d’un travailleur selon la </a:t>
            </a:r>
            <a:r>
              <a:rPr lang="fr-FR" sz="3100" b="1" i="1" dirty="0"/>
              <a:t>Loi sur la santé et la sécurité au travail (1990)</a:t>
            </a:r>
            <a:r>
              <a:rPr lang="fr-FR" sz="3100" b="1" dirty="0"/>
              <a:t>?</a:t>
            </a:r>
            <a:endParaRPr lang="en-CA" sz="3100" i="1" dirty="0"/>
          </a:p>
        </p:txBody>
      </p:sp>
      <p:grpSp>
        <p:nvGrpSpPr>
          <p:cNvPr id="9" name="Group 8"/>
          <p:cNvGrpSpPr/>
          <p:nvPr>
            <p:custDataLst>
              <p:tags r:id="rId2"/>
            </p:custDataLst>
          </p:nvPr>
        </p:nvGrpSpPr>
        <p:grpSpPr>
          <a:xfrm>
            <a:off x="685800" y="2620645"/>
            <a:ext cx="10820400" cy="4024313"/>
            <a:chOff x="685800" y="2620645"/>
            <a:chExt cx="10820400" cy="4024313"/>
          </a:xfrm>
        </p:grpSpPr>
        <p:graphicFrame>
          <p:nvGraphicFramePr>
            <p:cNvPr id="4" name="Content Placeholder 4"/>
            <p:cNvGraphicFramePr>
              <a:graphicFrameLocks/>
            </p:cNvGraphicFramePr>
            <p:nvPr>
              <p:extLst>
                <p:ext uri="{D42A27DB-BD31-4B8C-83A1-F6EECF244321}">
                  <p14:modId xmlns:p14="http://schemas.microsoft.com/office/powerpoint/2010/main" val="3741646976"/>
                </p:ext>
              </p:extLst>
            </p:nvPr>
          </p:nvGraphicFramePr>
          <p:xfrm>
            <a:off x="685800" y="2620645"/>
            <a:ext cx="10820400" cy="402431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5" name="Rectangle 4"/>
            <p:cNvSpPr/>
            <p:nvPr/>
          </p:nvSpPr>
          <p:spPr>
            <a:xfrm>
              <a:off x="818151" y="2727325"/>
              <a:ext cx="657552" cy="923330"/>
            </a:xfrm>
            <a:prstGeom prst="rect">
              <a:avLst/>
            </a:prstGeom>
            <a:noFill/>
          </p:spPr>
          <p:txBody>
            <a:bodyPr wrap="none" lIns="91440" tIns="45720" rIns="91440" bIns="45720">
              <a:spAutoFit/>
            </a:bodyPr>
            <a:lstStyle/>
            <a:p>
              <a:pPr algn="ctr"/>
              <a:r>
                <a:rPr lang="en-US" sz="5400" dirty="0">
                  <a:ln w="0"/>
                  <a:effectLst>
                    <a:outerShdw blurRad="38100" dist="19050" dir="2700000" algn="tl" rotWithShape="0">
                      <a:schemeClr val="dk1">
                        <a:alpha val="40000"/>
                      </a:schemeClr>
                    </a:outerShdw>
                  </a:effectLst>
                </a:rPr>
                <a:t>a</a:t>
              </a:r>
            </a:p>
          </p:txBody>
        </p:sp>
        <p:sp>
          <p:nvSpPr>
            <p:cNvPr id="6" name="Rectangle 5"/>
            <p:cNvSpPr/>
            <p:nvPr/>
          </p:nvSpPr>
          <p:spPr>
            <a:xfrm>
              <a:off x="1187837" y="3696375"/>
              <a:ext cx="657552" cy="923330"/>
            </a:xfrm>
            <a:prstGeom prst="rect">
              <a:avLst/>
            </a:prstGeom>
            <a:noFill/>
          </p:spPr>
          <p:txBody>
            <a:bodyPr wrap="none" lIns="91440" tIns="45720" rIns="91440" bIns="45720">
              <a:spAutoFit/>
            </a:bodyPr>
            <a:lstStyle/>
            <a:p>
              <a:pPr algn="ctr"/>
              <a:r>
                <a:rPr lang="en-US" sz="5400" dirty="0">
                  <a:ln w="0"/>
                  <a:effectLst>
                    <a:outerShdw blurRad="38100" dist="19050" dir="2700000" algn="tl" rotWithShape="0">
                      <a:schemeClr val="dk1">
                        <a:alpha val="40000"/>
                      </a:schemeClr>
                    </a:outerShdw>
                  </a:effectLst>
                </a:rPr>
                <a:t>b</a:t>
              </a:r>
            </a:p>
          </p:txBody>
        </p:sp>
        <p:sp>
          <p:nvSpPr>
            <p:cNvPr id="7" name="Rectangle 6"/>
            <p:cNvSpPr/>
            <p:nvPr/>
          </p:nvSpPr>
          <p:spPr>
            <a:xfrm>
              <a:off x="1195598" y="4596686"/>
              <a:ext cx="635110" cy="923330"/>
            </a:xfrm>
            <a:prstGeom prst="rect">
              <a:avLst/>
            </a:prstGeom>
            <a:noFill/>
          </p:spPr>
          <p:txBody>
            <a:bodyPr wrap="none" lIns="91440" tIns="45720" rIns="91440" bIns="45720">
              <a:spAutoFit/>
            </a:bodyPr>
            <a:lstStyle/>
            <a:p>
              <a:pPr algn="ctr"/>
              <a:r>
                <a:rPr lang="en-US" sz="5400" dirty="0">
                  <a:ln w="0"/>
                  <a:effectLst>
                    <a:outerShdw blurRad="38100" dist="19050" dir="2700000" algn="tl" rotWithShape="0">
                      <a:schemeClr val="dk1">
                        <a:alpha val="40000"/>
                      </a:schemeClr>
                    </a:outerShdw>
                  </a:effectLst>
                </a:rPr>
                <a:t>c</a:t>
              </a:r>
            </a:p>
          </p:txBody>
        </p:sp>
        <p:sp>
          <p:nvSpPr>
            <p:cNvPr id="8" name="Rectangle 7"/>
            <p:cNvSpPr/>
            <p:nvPr/>
          </p:nvSpPr>
          <p:spPr>
            <a:xfrm>
              <a:off x="779483" y="5542400"/>
              <a:ext cx="659155" cy="923330"/>
            </a:xfrm>
            <a:prstGeom prst="rect">
              <a:avLst/>
            </a:prstGeom>
            <a:noFill/>
          </p:spPr>
          <p:txBody>
            <a:bodyPr wrap="none" lIns="91440" tIns="45720" rIns="91440" bIns="45720">
              <a:spAutoFit/>
            </a:bodyPr>
            <a:lstStyle/>
            <a:p>
              <a:pPr algn="ctr"/>
              <a:r>
                <a:rPr lang="en-US" sz="5400" dirty="0">
                  <a:ln w="0"/>
                  <a:effectLst>
                    <a:outerShdw blurRad="38100" dist="19050" dir="2700000" algn="tl" rotWithShape="0">
                      <a:schemeClr val="dk1">
                        <a:alpha val="40000"/>
                      </a:schemeClr>
                    </a:outerShdw>
                  </a:effectLst>
                </a:rPr>
                <a:t>d</a:t>
              </a:r>
            </a:p>
          </p:txBody>
        </p:sp>
      </p:grpSp>
      <p:sp>
        <p:nvSpPr>
          <p:cNvPr id="12" name="Title 1"/>
          <p:cNvSpPr>
            <a:spLocks noGrp="1"/>
          </p:cNvSpPr>
          <p:nvPr>
            <p:ph type="title"/>
            <p:custDataLst>
              <p:tags r:id="rId3"/>
            </p:custDataLst>
          </p:nvPr>
        </p:nvSpPr>
        <p:spPr>
          <a:xfrm>
            <a:off x="3497182" y="324818"/>
            <a:ext cx="9565105" cy="1293028"/>
          </a:xfrm>
        </p:spPr>
        <p:txBody>
          <a:bodyPr/>
          <a:lstStyle/>
          <a:p>
            <a:pPr algn="ctr"/>
            <a:r>
              <a:rPr lang="en-CA" b="1" i="1" dirty="0">
                <a:solidFill>
                  <a:schemeClr val="accent5"/>
                </a:solidFill>
              </a:rPr>
              <a:t>Revue</a:t>
            </a:r>
            <a:br>
              <a:rPr lang="en-CA" b="1" i="1" dirty="0">
                <a:solidFill>
                  <a:schemeClr val="accent5"/>
                </a:solidFill>
              </a:rPr>
            </a:br>
            <a:r>
              <a:rPr lang="en-CA" b="1" i="1" dirty="0" err="1">
                <a:solidFill>
                  <a:schemeClr val="accent5"/>
                </a:solidFill>
              </a:rPr>
              <a:t>testez</a:t>
            </a:r>
            <a:r>
              <a:rPr lang="en-CA" b="1" i="1" dirty="0">
                <a:solidFill>
                  <a:schemeClr val="accent5"/>
                </a:solidFill>
              </a:rPr>
              <a:t> </a:t>
            </a:r>
            <a:r>
              <a:rPr lang="en-CA" b="1" i="1" dirty="0" err="1">
                <a:solidFill>
                  <a:schemeClr val="accent5"/>
                </a:solidFill>
              </a:rPr>
              <a:t>vos</a:t>
            </a:r>
            <a:r>
              <a:rPr lang="en-CA" b="1" i="1" dirty="0">
                <a:solidFill>
                  <a:schemeClr val="accent5"/>
                </a:solidFill>
              </a:rPr>
              <a:t> </a:t>
            </a:r>
            <a:r>
              <a:rPr lang="en-CA" b="1" i="1" dirty="0" err="1">
                <a:solidFill>
                  <a:schemeClr val="accent5"/>
                </a:solidFill>
              </a:rPr>
              <a:t>connaissances</a:t>
            </a:r>
            <a:endParaRPr lang="en-CA" b="1" i="1" dirty="0">
              <a:solidFill>
                <a:schemeClr val="accent5"/>
              </a:solidFill>
            </a:endParaRPr>
          </a:p>
        </p:txBody>
      </p:sp>
    </p:spTree>
    <p:extLst>
      <p:ext uri="{BB962C8B-B14F-4D97-AF65-F5344CB8AC3E}">
        <p14:creationId xmlns:p14="http://schemas.microsoft.com/office/powerpoint/2010/main" val="383044938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custDataLst>
              <p:tags r:id="rId1"/>
            </p:custDataLst>
          </p:nvPr>
        </p:nvSpPr>
        <p:spPr>
          <a:xfrm>
            <a:off x="701040" y="2057401"/>
            <a:ext cx="11018520" cy="4024125"/>
          </a:xfrm>
        </p:spPr>
        <p:txBody>
          <a:bodyPr>
            <a:normAutofit/>
          </a:bodyPr>
          <a:lstStyle/>
          <a:p>
            <a:pPr marL="0" indent="0">
              <a:buNone/>
            </a:pPr>
            <a:r>
              <a:rPr lang="en-CA" sz="2600" b="1" dirty="0"/>
              <a:t>5. </a:t>
            </a:r>
            <a:r>
              <a:rPr lang="en-CA" sz="2600" b="1" dirty="0" err="1"/>
              <a:t>L’utilisation</a:t>
            </a:r>
            <a:r>
              <a:rPr lang="en-CA" sz="2600" b="1" dirty="0"/>
              <a:t> de </a:t>
            </a:r>
            <a:r>
              <a:rPr lang="fr-FR" sz="2600" b="1" i="1" dirty="0"/>
              <a:t>La Norme nationale du Canada sur la santé et la sécurité psychologiques en milieu de travail </a:t>
            </a:r>
            <a:r>
              <a:rPr lang="fr-FR" sz="2600" b="1" dirty="0"/>
              <a:t>est obligatoire au</a:t>
            </a:r>
            <a:r>
              <a:rPr lang="en-CA" sz="2600" b="1" dirty="0"/>
              <a:t> Canada.</a:t>
            </a:r>
            <a:endParaRPr lang="en-CA" sz="2600" dirty="0"/>
          </a:p>
          <a:p>
            <a:pPr marL="0" indent="0">
              <a:buNone/>
            </a:pPr>
            <a:endParaRPr lang="en-CA" sz="1200" b="1" dirty="0"/>
          </a:p>
          <a:p>
            <a:pPr marL="0" indent="0">
              <a:buNone/>
            </a:pPr>
            <a:r>
              <a:rPr lang="en-CA" sz="2800" b="1" dirty="0"/>
              <a:t>       </a:t>
            </a:r>
            <a:r>
              <a:rPr lang="en-CA" sz="2800" b="1" dirty="0">
                <a:sym typeface="Wingdings" panose="05000000000000000000" pitchFamily="2" charset="2"/>
              </a:rPr>
              <a:t> VRAI</a:t>
            </a:r>
            <a:endParaRPr lang="en-CA" sz="2800" dirty="0"/>
          </a:p>
          <a:p>
            <a:pPr marL="0" indent="0">
              <a:buNone/>
            </a:pPr>
            <a:r>
              <a:rPr lang="en-CA" sz="2800" b="1" dirty="0">
                <a:sym typeface="Wingdings" panose="05000000000000000000" pitchFamily="2" charset="2"/>
              </a:rPr>
              <a:t>        FAUX</a:t>
            </a:r>
            <a:endParaRPr lang="en-CA" sz="2800" dirty="0"/>
          </a:p>
        </p:txBody>
      </p:sp>
      <p:sp>
        <p:nvSpPr>
          <p:cNvPr id="6" name="Title 1"/>
          <p:cNvSpPr>
            <a:spLocks noGrp="1"/>
          </p:cNvSpPr>
          <p:nvPr>
            <p:ph type="title"/>
            <p:custDataLst>
              <p:tags r:id="rId2"/>
            </p:custDataLst>
          </p:nvPr>
        </p:nvSpPr>
        <p:spPr>
          <a:xfrm>
            <a:off x="3497182" y="324818"/>
            <a:ext cx="9565105" cy="1293028"/>
          </a:xfrm>
        </p:spPr>
        <p:txBody>
          <a:bodyPr/>
          <a:lstStyle/>
          <a:p>
            <a:pPr algn="ctr"/>
            <a:r>
              <a:rPr lang="en-CA" b="1" i="1" dirty="0">
                <a:solidFill>
                  <a:schemeClr val="accent5"/>
                </a:solidFill>
              </a:rPr>
              <a:t>Revue</a:t>
            </a:r>
            <a:br>
              <a:rPr lang="en-CA" b="1" i="1" dirty="0">
                <a:solidFill>
                  <a:schemeClr val="accent5"/>
                </a:solidFill>
              </a:rPr>
            </a:br>
            <a:r>
              <a:rPr lang="en-CA" b="1" i="1" dirty="0" err="1">
                <a:solidFill>
                  <a:schemeClr val="accent5"/>
                </a:solidFill>
              </a:rPr>
              <a:t>testez</a:t>
            </a:r>
            <a:r>
              <a:rPr lang="en-CA" b="1" i="1" dirty="0">
                <a:solidFill>
                  <a:schemeClr val="accent5"/>
                </a:solidFill>
              </a:rPr>
              <a:t> </a:t>
            </a:r>
            <a:r>
              <a:rPr lang="en-CA" b="1" i="1" dirty="0" err="1">
                <a:solidFill>
                  <a:schemeClr val="accent5"/>
                </a:solidFill>
              </a:rPr>
              <a:t>vos</a:t>
            </a:r>
            <a:r>
              <a:rPr lang="en-CA" b="1" i="1" dirty="0">
                <a:solidFill>
                  <a:schemeClr val="accent5"/>
                </a:solidFill>
              </a:rPr>
              <a:t> </a:t>
            </a:r>
            <a:r>
              <a:rPr lang="en-CA" b="1" i="1" dirty="0" err="1">
                <a:solidFill>
                  <a:schemeClr val="accent5"/>
                </a:solidFill>
              </a:rPr>
              <a:t>connaissances</a:t>
            </a:r>
            <a:endParaRPr lang="en-CA" b="1" i="1" dirty="0">
              <a:solidFill>
                <a:schemeClr val="accent5"/>
              </a:solidFill>
            </a:endParaRPr>
          </a:p>
        </p:txBody>
      </p:sp>
    </p:spTree>
    <p:extLst>
      <p:ext uri="{BB962C8B-B14F-4D97-AF65-F5344CB8AC3E}">
        <p14:creationId xmlns:p14="http://schemas.microsoft.com/office/powerpoint/2010/main" val="3301244421"/>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custDataLst>
              <p:tags r:id="rId1"/>
            </p:custDataLst>
          </p:nvPr>
        </p:nvSpPr>
        <p:spPr>
          <a:xfrm>
            <a:off x="1097280" y="2708320"/>
            <a:ext cx="2377440" cy="648000"/>
          </a:xfrm>
          <a:prstGeom prst="roundRect">
            <a:avLst/>
          </a:prstGeom>
          <a:gradFill>
            <a:gsLst>
              <a:gs pos="100000">
                <a:schemeClr val="accent5">
                  <a:tint val="96000"/>
                  <a:satMod val="100000"/>
                  <a:lumMod val="104000"/>
                  <a:alpha val="76000"/>
                </a:schemeClr>
              </a:gs>
              <a:gs pos="78000">
                <a:schemeClr val="accent5">
                  <a:shade val="100000"/>
                  <a:satMod val="110000"/>
                  <a:lumMod val="100000"/>
                </a:schemeClr>
              </a:gs>
            </a:gsLst>
          </a:gradFill>
        </p:spPr>
        <p:style>
          <a:lnRef idx="0">
            <a:schemeClr val="accent5"/>
          </a:lnRef>
          <a:fillRef idx="3">
            <a:schemeClr val="accent5"/>
          </a:fillRef>
          <a:effectRef idx="3">
            <a:schemeClr val="accent5"/>
          </a:effectRef>
          <a:fontRef idx="minor">
            <a:schemeClr val="lt1"/>
          </a:fontRef>
        </p:style>
        <p:txBody>
          <a:bodyPr wrap="square" rtlCol="0" anchor="ctr">
            <a:spAutoFit/>
          </a:bodyPr>
          <a:lstStyle/>
          <a:p>
            <a:pPr algn="ctr"/>
            <a:r>
              <a:rPr lang="en-CA" sz="1700" b="1" dirty="0">
                <a:ln w="0"/>
                <a:solidFill>
                  <a:schemeClr val="tx1"/>
                </a:solidFill>
              </a:rPr>
              <a:t>CULTURE ORGANISATIONELLE</a:t>
            </a:r>
          </a:p>
        </p:txBody>
      </p:sp>
      <p:sp>
        <p:nvSpPr>
          <p:cNvPr id="12" name="TextBox 11"/>
          <p:cNvSpPr txBox="1"/>
          <p:nvPr>
            <p:custDataLst>
              <p:tags r:id="rId2"/>
            </p:custDataLst>
          </p:nvPr>
        </p:nvSpPr>
        <p:spPr>
          <a:xfrm>
            <a:off x="6126480" y="2704640"/>
            <a:ext cx="2377440" cy="648000"/>
          </a:xfrm>
          <a:prstGeom prst="roundRect">
            <a:avLst/>
          </a:prstGeom>
        </p:spPr>
        <p:style>
          <a:lnRef idx="0">
            <a:schemeClr val="accent5"/>
          </a:lnRef>
          <a:fillRef idx="3">
            <a:schemeClr val="accent5"/>
          </a:fillRef>
          <a:effectRef idx="3">
            <a:schemeClr val="accent5"/>
          </a:effectRef>
          <a:fontRef idx="minor">
            <a:schemeClr val="lt1"/>
          </a:fontRef>
        </p:style>
        <p:txBody>
          <a:bodyPr wrap="square" rtlCol="0" anchor="ctr">
            <a:spAutoFit/>
          </a:bodyPr>
          <a:lstStyle/>
          <a:p>
            <a:pPr algn="ctr"/>
            <a:r>
              <a:rPr lang="en-CA" b="1" dirty="0">
                <a:ln w="0"/>
                <a:solidFill>
                  <a:schemeClr val="tx1"/>
                </a:solidFill>
              </a:rPr>
              <a:t>RECONNAISSANCE ET RÉCOMPENSES</a:t>
            </a:r>
          </a:p>
        </p:txBody>
      </p:sp>
      <p:sp>
        <p:nvSpPr>
          <p:cNvPr id="13" name="TextBox 12"/>
          <p:cNvSpPr txBox="1"/>
          <p:nvPr>
            <p:custDataLst>
              <p:tags r:id="rId3"/>
            </p:custDataLst>
          </p:nvPr>
        </p:nvSpPr>
        <p:spPr>
          <a:xfrm>
            <a:off x="8641080" y="2704640"/>
            <a:ext cx="2377440" cy="648000"/>
          </a:xfrm>
          <a:prstGeom prst="roundRect">
            <a:avLst/>
          </a:prstGeom>
        </p:spPr>
        <p:style>
          <a:lnRef idx="0">
            <a:schemeClr val="accent5"/>
          </a:lnRef>
          <a:fillRef idx="3">
            <a:schemeClr val="accent5"/>
          </a:fillRef>
          <a:effectRef idx="3">
            <a:schemeClr val="accent5"/>
          </a:effectRef>
          <a:fontRef idx="minor">
            <a:schemeClr val="lt1"/>
          </a:fontRef>
        </p:style>
        <p:txBody>
          <a:bodyPr wrap="square" rtlCol="0" anchor="ctr">
            <a:spAutoFit/>
          </a:bodyPr>
          <a:lstStyle/>
          <a:p>
            <a:pPr algn="ctr"/>
            <a:r>
              <a:rPr lang="en-CA" b="1" dirty="0">
                <a:ln w="0"/>
                <a:solidFill>
                  <a:schemeClr val="tx1"/>
                </a:solidFill>
              </a:rPr>
              <a:t>PARTICIPATION ET INFLUENCE</a:t>
            </a:r>
          </a:p>
        </p:txBody>
      </p:sp>
      <p:sp>
        <p:nvSpPr>
          <p:cNvPr id="14" name="TextBox 13"/>
          <p:cNvSpPr txBox="1"/>
          <p:nvPr>
            <p:custDataLst>
              <p:tags r:id="rId4"/>
            </p:custDataLst>
          </p:nvPr>
        </p:nvSpPr>
        <p:spPr>
          <a:xfrm>
            <a:off x="3611880" y="2724839"/>
            <a:ext cx="2377440" cy="648000"/>
          </a:xfrm>
          <a:prstGeom prst="roundRect">
            <a:avLst/>
          </a:prstGeom>
        </p:spPr>
        <p:style>
          <a:lnRef idx="0">
            <a:schemeClr val="accent5"/>
          </a:lnRef>
          <a:fillRef idx="3">
            <a:schemeClr val="accent5"/>
          </a:fillRef>
          <a:effectRef idx="3">
            <a:schemeClr val="accent5"/>
          </a:effectRef>
          <a:fontRef idx="minor">
            <a:schemeClr val="lt1"/>
          </a:fontRef>
        </p:style>
        <p:txBody>
          <a:bodyPr wrap="square" rtlCol="0" anchor="ctr">
            <a:spAutoFit/>
          </a:bodyPr>
          <a:lstStyle/>
          <a:p>
            <a:pPr algn="ctr"/>
            <a:r>
              <a:rPr lang="en-CA" b="1" dirty="0">
                <a:ln w="0"/>
                <a:solidFill>
                  <a:schemeClr val="tx1"/>
                </a:solidFill>
              </a:rPr>
              <a:t>ENGAGEMENT</a:t>
            </a:r>
          </a:p>
        </p:txBody>
      </p:sp>
      <p:sp>
        <p:nvSpPr>
          <p:cNvPr id="15" name="TextBox 14"/>
          <p:cNvSpPr txBox="1"/>
          <p:nvPr>
            <p:custDataLst>
              <p:tags r:id="rId5"/>
            </p:custDataLst>
          </p:nvPr>
        </p:nvSpPr>
        <p:spPr>
          <a:xfrm>
            <a:off x="640080" y="4254983"/>
            <a:ext cx="2520000" cy="2520000"/>
          </a:xfrm>
          <a:prstGeom prst="roundRect">
            <a:avLst/>
          </a:prstGeom>
          <a:solidFill>
            <a:schemeClr val="bg1"/>
          </a:solidFill>
          <a:ln w="38100">
            <a:solidFill>
              <a:schemeClr val="accent5"/>
            </a:solidFill>
          </a:ln>
        </p:spPr>
        <p:style>
          <a:lnRef idx="2">
            <a:schemeClr val="accent2">
              <a:shade val="50000"/>
            </a:schemeClr>
          </a:lnRef>
          <a:fillRef idx="1">
            <a:schemeClr val="accent2"/>
          </a:fillRef>
          <a:effectRef idx="0">
            <a:schemeClr val="accent2"/>
          </a:effectRef>
          <a:fontRef idx="minor">
            <a:schemeClr val="lt1"/>
          </a:fontRef>
        </p:style>
        <p:txBody>
          <a:bodyPr wrap="square" rtlCol="0" anchor="ctr">
            <a:spAutoFit/>
          </a:bodyPr>
          <a:lstStyle/>
          <a:p>
            <a:pPr algn="ctr"/>
            <a:r>
              <a:rPr lang="fr-FR" sz="1400" b="1" dirty="0">
                <a:ln w="0"/>
                <a:solidFill>
                  <a:schemeClr val="tx1"/>
                </a:solidFill>
              </a:rPr>
              <a:t>Présent dans un milieu de travail où les employés développent un sentiment de satisfaction et d'appartenance à l'égard de leur travail et sont motivés par une volonté de bien accomplir leurs tâches</a:t>
            </a:r>
            <a:endParaRPr lang="en-CA" sz="1400" b="1" dirty="0">
              <a:ln w="0"/>
              <a:solidFill>
                <a:schemeClr val="tx1"/>
              </a:solidFill>
            </a:endParaRPr>
          </a:p>
        </p:txBody>
      </p:sp>
      <p:sp>
        <p:nvSpPr>
          <p:cNvPr id="16" name="TextBox 15"/>
          <p:cNvSpPr txBox="1"/>
          <p:nvPr>
            <p:custDataLst>
              <p:tags r:id="rId6"/>
            </p:custDataLst>
          </p:nvPr>
        </p:nvSpPr>
        <p:spPr>
          <a:xfrm>
            <a:off x="3466682" y="4254983"/>
            <a:ext cx="2520000" cy="2520000"/>
          </a:xfrm>
          <a:prstGeom prst="roundRect">
            <a:avLst/>
          </a:prstGeom>
          <a:solidFill>
            <a:schemeClr val="bg1"/>
          </a:solidFill>
          <a:ln w="38100">
            <a:solidFill>
              <a:schemeClr val="accent5"/>
            </a:solidFill>
          </a:ln>
        </p:spPr>
        <p:style>
          <a:lnRef idx="2">
            <a:schemeClr val="accent2">
              <a:shade val="50000"/>
            </a:schemeClr>
          </a:lnRef>
          <a:fillRef idx="1">
            <a:schemeClr val="accent2"/>
          </a:fillRef>
          <a:effectRef idx="0">
            <a:schemeClr val="accent2"/>
          </a:effectRef>
          <a:fontRef idx="minor">
            <a:schemeClr val="lt1"/>
          </a:fontRef>
        </p:style>
        <p:txBody>
          <a:bodyPr wrap="square" rtlCol="0" anchor="ctr">
            <a:spAutoFit/>
          </a:bodyPr>
          <a:lstStyle/>
          <a:p>
            <a:pPr algn="ctr"/>
            <a:r>
              <a:rPr lang="fr-FR" sz="1500" b="1" dirty="0">
                <a:ln w="0"/>
                <a:solidFill>
                  <a:schemeClr val="tx1"/>
                </a:solidFill>
              </a:rPr>
              <a:t>Présent dans un milieu de travail où les efforts des employés sont reconnus et récompensés équitablement et en temps opportun.</a:t>
            </a:r>
            <a:endParaRPr lang="en-CA" sz="1500" b="1" dirty="0">
              <a:ln w="0"/>
              <a:solidFill>
                <a:schemeClr val="tx1"/>
              </a:solidFill>
            </a:endParaRPr>
          </a:p>
        </p:txBody>
      </p:sp>
      <p:sp>
        <p:nvSpPr>
          <p:cNvPr id="17" name="TextBox 16"/>
          <p:cNvSpPr txBox="1"/>
          <p:nvPr>
            <p:custDataLst>
              <p:tags r:id="rId7"/>
            </p:custDataLst>
          </p:nvPr>
        </p:nvSpPr>
        <p:spPr>
          <a:xfrm>
            <a:off x="6293284" y="4254983"/>
            <a:ext cx="2520000" cy="2520000"/>
          </a:xfrm>
          <a:prstGeom prst="roundRect">
            <a:avLst/>
          </a:prstGeom>
          <a:solidFill>
            <a:schemeClr val="bg1"/>
          </a:solidFill>
          <a:ln w="38100">
            <a:solidFill>
              <a:schemeClr val="accent5"/>
            </a:solidFill>
          </a:ln>
        </p:spPr>
        <p:style>
          <a:lnRef idx="2">
            <a:schemeClr val="accent2">
              <a:shade val="50000"/>
            </a:schemeClr>
          </a:lnRef>
          <a:fillRef idx="1">
            <a:schemeClr val="accent2"/>
          </a:fillRef>
          <a:effectRef idx="0">
            <a:schemeClr val="accent2"/>
          </a:effectRef>
          <a:fontRef idx="minor">
            <a:schemeClr val="lt1"/>
          </a:fontRef>
        </p:style>
        <p:txBody>
          <a:bodyPr wrap="square" rtlCol="0" anchor="ctr">
            <a:spAutoFit/>
          </a:bodyPr>
          <a:lstStyle/>
          <a:p>
            <a:pPr algn="ctr"/>
            <a:r>
              <a:rPr lang="fr-FR" sz="1400" b="1" dirty="0">
                <a:ln w="0"/>
                <a:solidFill>
                  <a:schemeClr val="tx1"/>
                </a:solidFill>
              </a:rPr>
              <a:t>Présent dans un milieu de travail où les employés prennent part aux discussions sur la façon dont leur travail est accompli et dont les décisions importantes sont prises. </a:t>
            </a:r>
            <a:endParaRPr lang="en-CA" sz="1400" b="1" dirty="0">
              <a:ln w="0"/>
              <a:solidFill>
                <a:schemeClr val="tx1"/>
              </a:solidFill>
            </a:endParaRPr>
          </a:p>
        </p:txBody>
      </p:sp>
      <p:sp>
        <p:nvSpPr>
          <p:cNvPr id="19" name="TextBox 18"/>
          <p:cNvSpPr txBox="1"/>
          <p:nvPr>
            <p:custDataLst>
              <p:tags r:id="rId8"/>
            </p:custDataLst>
          </p:nvPr>
        </p:nvSpPr>
        <p:spPr>
          <a:xfrm>
            <a:off x="9119886" y="4254983"/>
            <a:ext cx="2520000" cy="2520000"/>
          </a:xfrm>
          <a:prstGeom prst="roundRect">
            <a:avLst/>
          </a:prstGeom>
          <a:solidFill>
            <a:schemeClr val="bg1"/>
          </a:solidFill>
          <a:ln w="38100">
            <a:solidFill>
              <a:schemeClr val="accent5"/>
            </a:solidFill>
          </a:ln>
        </p:spPr>
        <p:style>
          <a:lnRef idx="2">
            <a:schemeClr val="accent2">
              <a:shade val="50000"/>
            </a:schemeClr>
          </a:lnRef>
          <a:fillRef idx="1">
            <a:schemeClr val="accent2"/>
          </a:fillRef>
          <a:effectRef idx="0">
            <a:schemeClr val="accent2"/>
          </a:effectRef>
          <a:fontRef idx="minor">
            <a:schemeClr val="lt1"/>
          </a:fontRef>
        </p:style>
        <p:txBody>
          <a:bodyPr wrap="square" rtlCol="0" anchor="ctr">
            <a:spAutoFit/>
          </a:bodyPr>
          <a:lstStyle/>
          <a:p>
            <a:pPr algn="ctr"/>
            <a:r>
              <a:rPr lang="fr-FR" sz="1400" b="1" dirty="0">
                <a:ln w="0"/>
                <a:solidFill>
                  <a:schemeClr val="tx1"/>
                </a:solidFill>
              </a:rPr>
              <a:t>Amalgame de valeurs, de croyances, de significations et d'attentes partagées par les membres du groupe et sur lesquelles ils basent leur comportement et leur mode de résolution des problèmes</a:t>
            </a:r>
            <a:endParaRPr lang="en-CA" sz="1400" b="1" dirty="0">
              <a:ln w="0"/>
              <a:solidFill>
                <a:schemeClr val="tx1"/>
              </a:solidFill>
            </a:endParaRPr>
          </a:p>
        </p:txBody>
      </p:sp>
      <p:sp>
        <p:nvSpPr>
          <p:cNvPr id="18" name="Content Placeholder 2"/>
          <p:cNvSpPr>
            <a:spLocks noGrp="1"/>
          </p:cNvSpPr>
          <p:nvPr>
            <p:ph idx="1"/>
            <p:custDataLst>
              <p:tags r:id="rId9"/>
            </p:custDataLst>
          </p:nvPr>
        </p:nvSpPr>
        <p:spPr>
          <a:xfrm>
            <a:off x="807720" y="1989378"/>
            <a:ext cx="10637520" cy="486578"/>
          </a:xfrm>
        </p:spPr>
        <p:txBody>
          <a:bodyPr>
            <a:normAutofit lnSpcReduction="10000"/>
          </a:bodyPr>
          <a:lstStyle/>
          <a:p>
            <a:pPr marL="0" indent="0">
              <a:buNone/>
            </a:pPr>
            <a:r>
              <a:rPr lang="en-CA" sz="3000" b="1" dirty="0"/>
              <a:t>6. </a:t>
            </a:r>
            <a:r>
              <a:rPr lang="en-CA" sz="3000" b="1" dirty="0" err="1"/>
              <a:t>Associez</a:t>
            </a:r>
            <a:r>
              <a:rPr lang="en-CA" sz="3000" b="1" dirty="0"/>
              <a:t> la description au </a:t>
            </a:r>
            <a:r>
              <a:rPr lang="en-CA" sz="3000" b="1" dirty="0" err="1"/>
              <a:t>facteur</a:t>
            </a:r>
            <a:r>
              <a:rPr lang="en-CA" sz="3000" b="1" dirty="0"/>
              <a:t> </a:t>
            </a:r>
            <a:r>
              <a:rPr lang="en-CA" sz="3000" b="1" dirty="0" err="1"/>
              <a:t>correspondant</a:t>
            </a:r>
            <a:r>
              <a:rPr lang="en-CA" sz="3000" b="1" dirty="0"/>
              <a:t>.</a:t>
            </a:r>
            <a:endParaRPr lang="en-CA" sz="3000" dirty="0"/>
          </a:p>
        </p:txBody>
      </p:sp>
      <p:sp>
        <p:nvSpPr>
          <p:cNvPr id="20" name="Title 1"/>
          <p:cNvSpPr>
            <a:spLocks noGrp="1"/>
          </p:cNvSpPr>
          <p:nvPr>
            <p:ph type="title"/>
            <p:custDataLst>
              <p:tags r:id="rId10"/>
            </p:custDataLst>
          </p:nvPr>
        </p:nvSpPr>
        <p:spPr>
          <a:xfrm>
            <a:off x="3497182" y="324818"/>
            <a:ext cx="9565105" cy="1293028"/>
          </a:xfrm>
        </p:spPr>
        <p:txBody>
          <a:bodyPr/>
          <a:lstStyle/>
          <a:p>
            <a:pPr algn="ctr"/>
            <a:r>
              <a:rPr lang="en-CA" b="1" i="1" dirty="0">
                <a:solidFill>
                  <a:schemeClr val="accent5"/>
                </a:solidFill>
              </a:rPr>
              <a:t>Revue</a:t>
            </a:r>
            <a:br>
              <a:rPr lang="en-CA" b="1" i="1" dirty="0">
                <a:solidFill>
                  <a:schemeClr val="accent5"/>
                </a:solidFill>
              </a:rPr>
            </a:br>
            <a:r>
              <a:rPr lang="en-CA" b="1" i="1" dirty="0" err="1">
                <a:solidFill>
                  <a:schemeClr val="accent5"/>
                </a:solidFill>
              </a:rPr>
              <a:t>testez</a:t>
            </a:r>
            <a:r>
              <a:rPr lang="en-CA" b="1" i="1" dirty="0">
                <a:solidFill>
                  <a:schemeClr val="accent5"/>
                </a:solidFill>
              </a:rPr>
              <a:t> </a:t>
            </a:r>
            <a:r>
              <a:rPr lang="en-CA" b="1" i="1" dirty="0" err="1">
                <a:solidFill>
                  <a:schemeClr val="accent5"/>
                </a:solidFill>
              </a:rPr>
              <a:t>vos</a:t>
            </a:r>
            <a:r>
              <a:rPr lang="en-CA" b="1" i="1" dirty="0">
                <a:solidFill>
                  <a:schemeClr val="accent5"/>
                </a:solidFill>
              </a:rPr>
              <a:t> </a:t>
            </a:r>
            <a:r>
              <a:rPr lang="en-CA" b="1" i="1" dirty="0" err="1">
                <a:solidFill>
                  <a:schemeClr val="accent5"/>
                </a:solidFill>
              </a:rPr>
              <a:t>connaissances</a:t>
            </a:r>
            <a:endParaRPr lang="en-CA" b="1" i="1" dirty="0">
              <a:solidFill>
                <a:schemeClr val="accent5"/>
              </a:solidFill>
            </a:endParaRPr>
          </a:p>
        </p:txBody>
      </p:sp>
    </p:spTree>
    <p:extLst>
      <p:ext uri="{BB962C8B-B14F-4D97-AF65-F5344CB8AC3E}">
        <p14:creationId xmlns:p14="http://schemas.microsoft.com/office/powerpoint/2010/main" val="603988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strVal val="#ppt_w*0.70"/>
                                          </p:val>
                                        </p:tav>
                                        <p:tav tm="100000">
                                          <p:val>
                                            <p:strVal val="#ppt_w"/>
                                          </p:val>
                                        </p:tav>
                                      </p:tavLst>
                                    </p:anim>
                                    <p:anim calcmode="lin" valueType="num">
                                      <p:cBhvr>
                                        <p:cTn id="8" dur="1000" fill="hold"/>
                                        <p:tgtEl>
                                          <p:spTgt spid="15"/>
                                        </p:tgtEl>
                                        <p:attrNameLst>
                                          <p:attrName>ppt_h</p:attrName>
                                        </p:attrNameLst>
                                      </p:cBhvr>
                                      <p:tavLst>
                                        <p:tav tm="0">
                                          <p:val>
                                            <p:strVal val="#ppt_h"/>
                                          </p:val>
                                        </p:tav>
                                        <p:tav tm="100000">
                                          <p:val>
                                            <p:strVal val="#ppt_h"/>
                                          </p:val>
                                        </p:tav>
                                      </p:tavLst>
                                    </p:anim>
                                    <p:animEffect transition="in" filter="fade">
                                      <p:cBhvr>
                                        <p:cTn id="9" dur="10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 calcmode="lin" valueType="num">
                                      <p:cBhvr>
                                        <p:cTn id="14" dur="1000" fill="hold"/>
                                        <p:tgtEl>
                                          <p:spTgt spid="16"/>
                                        </p:tgtEl>
                                        <p:attrNameLst>
                                          <p:attrName>ppt_w</p:attrName>
                                        </p:attrNameLst>
                                      </p:cBhvr>
                                      <p:tavLst>
                                        <p:tav tm="0">
                                          <p:val>
                                            <p:strVal val="#ppt_w*0.70"/>
                                          </p:val>
                                        </p:tav>
                                        <p:tav tm="100000">
                                          <p:val>
                                            <p:strVal val="#ppt_w"/>
                                          </p:val>
                                        </p:tav>
                                      </p:tavLst>
                                    </p:anim>
                                    <p:anim calcmode="lin" valueType="num">
                                      <p:cBhvr>
                                        <p:cTn id="15" dur="1000" fill="hold"/>
                                        <p:tgtEl>
                                          <p:spTgt spid="16"/>
                                        </p:tgtEl>
                                        <p:attrNameLst>
                                          <p:attrName>ppt_h</p:attrName>
                                        </p:attrNameLst>
                                      </p:cBhvr>
                                      <p:tavLst>
                                        <p:tav tm="0">
                                          <p:val>
                                            <p:strVal val="#ppt_h"/>
                                          </p:val>
                                        </p:tav>
                                        <p:tav tm="100000">
                                          <p:val>
                                            <p:strVal val="#ppt_h"/>
                                          </p:val>
                                        </p:tav>
                                      </p:tavLst>
                                    </p:anim>
                                    <p:animEffect transition="in" filter="fade">
                                      <p:cBhvr>
                                        <p:cTn id="16" dur="10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p:cTn id="21" dur="1000" fill="hold"/>
                                        <p:tgtEl>
                                          <p:spTgt spid="17"/>
                                        </p:tgtEl>
                                        <p:attrNameLst>
                                          <p:attrName>ppt_w</p:attrName>
                                        </p:attrNameLst>
                                      </p:cBhvr>
                                      <p:tavLst>
                                        <p:tav tm="0">
                                          <p:val>
                                            <p:strVal val="#ppt_w*0.70"/>
                                          </p:val>
                                        </p:tav>
                                        <p:tav tm="100000">
                                          <p:val>
                                            <p:strVal val="#ppt_w"/>
                                          </p:val>
                                        </p:tav>
                                      </p:tavLst>
                                    </p:anim>
                                    <p:anim calcmode="lin" valueType="num">
                                      <p:cBhvr>
                                        <p:cTn id="22" dur="1000" fill="hold"/>
                                        <p:tgtEl>
                                          <p:spTgt spid="17"/>
                                        </p:tgtEl>
                                        <p:attrNameLst>
                                          <p:attrName>ppt_h</p:attrName>
                                        </p:attrNameLst>
                                      </p:cBhvr>
                                      <p:tavLst>
                                        <p:tav tm="0">
                                          <p:val>
                                            <p:strVal val="#ppt_h"/>
                                          </p:val>
                                        </p:tav>
                                        <p:tav tm="100000">
                                          <p:val>
                                            <p:strVal val="#ppt_h"/>
                                          </p:val>
                                        </p:tav>
                                      </p:tavLst>
                                    </p:anim>
                                    <p:animEffect transition="in" filter="fade">
                                      <p:cBhvr>
                                        <p:cTn id="23" dur="10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19"/>
                                        </p:tgtEl>
                                        <p:attrNameLst>
                                          <p:attrName>style.visibility</p:attrName>
                                        </p:attrNameLst>
                                      </p:cBhvr>
                                      <p:to>
                                        <p:strVal val="visible"/>
                                      </p:to>
                                    </p:set>
                                    <p:anim calcmode="lin" valueType="num">
                                      <p:cBhvr>
                                        <p:cTn id="28" dur="1000" fill="hold"/>
                                        <p:tgtEl>
                                          <p:spTgt spid="19"/>
                                        </p:tgtEl>
                                        <p:attrNameLst>
                                          <p:attrName>ppt_w</p:attrName>
                                        </p:attrNameLst>
                                      </p:cBhvr>
                                      <p:tavLst>
                                        <p:tav tm="0">
                                          <p:val>
                                            <p:strVal val="#ppt_w*0.70"/>
                                          </p:val>
                                        </p:tav>
                                        <p:tav tm="100000">
                                          <p:val>
                                            <p:strVal val="#ppt_w"/>
                                          </p:val>
                                        </p:tav>
                                      </p:tavLst>
                                    </p:anim>
                                    <p:anim calcmode="lin" valueType="num">
                                      <p:cBhvr>
                                        <p:cTn id="29" dur="1000" fill="hold"/>
                                        <p:tgtEl>
                                          <p:spTgt spid="19"/>
                                        </p:tgtEl>
                                        <p:attrNameLst>
                                          <p:attrName>ppt_h</p:attrName>
                                        </p:attrNameLst>
                                      </p:cBhvr>
                                      <p:tavLst>
                                        <p:tav tm="0">
                                          <p:val>
                                            <p:strVal val="#ppt_h"/>
                                          </p:val>
                                        </p:tav>
                                        <p:tav tm="100000">
                                          <p:val>
                                            <p:strVal val="#ppt_h"/>
                                          </p:val>
                                        </p:tav>
                                      </p:tavLst>
                                    </p:anim>
                                    <p:animEffect transition="in" filter="fade">
                                      <p:cBhvr>
                                        <p:cTn id="30"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9" grpId="0" animBg="1"/>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custDataLst>
              <p:tags r:id="rId1"/>
            </p:custDataLst>
          </p:nvPr>
        </p:nvSpPr>
        <p:spPr>
          <a:xfrm>
            <a:off x="868680" y="1724526"/>
            <a:ext cx="10637520" cy="1049154"/>
          </a:xfrm>
        </p:spPr>
        <p:txBody>
          <a:bodyPr>
            <a:normAutofit fontScale="70000" lnSpcReduction="20000"/>
          </a:bodyPr>
          <a:lstStyle/>
          <a:p>
            <a:pPr marL="514350" indent="-514350">
              <a:buFont typeface="+mj-lt"/>
              <a:buAutoNum type="arabicPeriod" startAt="7"/>
            </a:pPr>
            <a:r>
              <a:rPr lang="fr-FR" sz="3100" b="1" i="1" dirty="0"/>
              <a:t>« Présent dans un milieu de travail où les employés reçoivent des encouragements et du soutien relativement au perfectionnement de leurs compétences interpersonnelles et émotionnelles, ainsi que de leurs aptitudes professionnelles » </a:t>
            </a:r>
            <a:endParaRPr lang="en-CA" sz="3100" dirty="0"/>
          </a:p>
        </p:txBody>
      </p:sp>
      <p:grpSp>
        <p:nvGrpSpPr>
          <p:cNvPr id="9" name="Group 8"/>
          <p:cNvGrpSpPr/>
          <p:nvPr>
            <p:custDataLst>
              <p:tags r:id="rId2"/>
            </p:custDataLst>
          </p:nvPr>
        </p:nvGrpSpPr>
        <p:grpSpPr>
          <a:xfrm>
            <a:off x="685800" y="2620645"/>
            <a:ext cx="10820400" cy="4024313"/>
            <a:chOff x="685800" y="2620645"/>
            <a:chExt cx="10820400" cy="4024313"/>
          </a:xfrm>
        </p:grpSpPr>
        <p:graphicFrame>
          <p:nvGraphicFramePr>
            <p:cNvPr id="4" name="Content Placeholder 4"/>
            <p:cNvGraphicFramePr>
              <a:graphicFrameLocks/>
            </p:cNvGraphicFramePr>
            <p:nvPr>
              <p:extLst>
                <p:ext uri="{D42A27DB-BD31-4B8C-83A1-F6EECF244321}">
                  <p14:modId xmlns:p14="http://schemas.microsoft.com/office/powerpoint/2010/main" val="275296862"/>
                </p:ext>
              </p:extLst>
            </p:nvPr>
          </p:nvGraphicFramePr>
          <p:xfrm>
            <a:off x="685800" y="2620645"/>
            <a:ext cx="10820400" cy="402431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5" name="Rectangle 4"/>
            <p:cNvSpPr/>
            <p:nvPr/>
          </p:nvSpPr>
          <p:spPr>
            <a:xfrm>
              <a:off x="818151" y="2727325"/>
              <a:ext cx="657552" cy="923330"/>
            </a:xfrm>
            <a:prstGeom prst="rect">
              <a:avLst/>
            </a:prstGeom>
            <a:noFill/>
          </p:spPr>
          <p:txBody>
            <a:bodyPr wrap="none" lIns="91440" tIns="45720" rIns="91440" bIns="45720">
              <a:spAutoFit/>
            </a:bodyPr>
            <a:lstStyle/>
            <a:p>
              <a:pPr algn="ctr"/>
              <a:r>
                <a:rPr lang="en-US" sz="5400" dirty="0">
                  <a:ln w="0"/>
                  <a:effectLst>
                    <a:outerShdw blurRad="38100" dist="19050" dir="2700000" algn="tl" rotWithShape="0">
                      <a:schemeClr val="dk1">
                        <a:alpha val="40000"/>
                      </a:schemeClr>
                    </a:outerShdw>
                  </a:effectLst>
                </a:rPr>
                <a:t>a</a:t>
              </a:r>
            </a:p>
          </p:txBody>
        </p:sp>
        <p:sp>
          <p:nvSpPr>
            <p:cNvPr id="6" name="Rectangle 5"/>
            <p:cNvSpPr/>
            <p:nvPr/>
          </p:nvSpPr>
          <p:spPr>
            <a:xfrm>
              <a:off x="1187837" y="3696375"/>
              <a:ext cx="657552" cy="923330"/>
            </a:xfrm>
            <a:prstGeom prst="rect">
              <a:avLst/>
            </a:prstGeom>
            <a:noFill/>
          </p:spPr>
          <p:txBody>
            <a:bodyPr wrap="none" lIns="91440" tIns="45720" rIns="91440" bIns="45720">
              <a:spAutoFit/>
            </a:bodyPr>
            <a:lstStyle/>
            <a:p>
              <a:pPr algn="ctr"/>
              <a:r>
                <a:rPr lang="en-US" sz="5400" dirty="0">
                  <a:ln w="0"/>
                  <a:effectLst>
                    <a:outerShdw blurRad="38100" dist="19050" dir="2700000" algn="tl" rotWithShape="0">
                      <a:schemeClr val="dk1">
                        <a:alpha val="40000"/>
                      </a:schemeClr>
                    </a:outerShdw>
                  </a:effectLst>
                </a:rPr>
                <a:t>b</a:t>
              </a:r>
            </a:p>
          </p:txBody>
        </p:sp>
        <p:sp>
          <p:nvSpPr>
            <p:cNvPr id="7" name="Rectangle 6"/>
            <p:cNvSpPr/>
            <p:nvPr/>
          </p:nvSpPr>
          <p:spPr>
            <a:xfrm>
              <a:off x="1195598" y="4596686"/>
              <a:ext cx="635110" cy="923330"/>
            </a:xfrm>
            <a:prstGeom prst="rect">
              <a:avLst/>
            </a:prstGeom>
            <a:noFill/>
          </p:spPr>
          <p:txBody>
            <a:bodyPr wrap="none" lIns="91440" tIns="45720" rIns="91440" bIns="45720">
              <a:spAutoFit/>
            </a:bodyPr>
            <a:lstStyle/>
            <a:p>
              <a:pPr algn="ctr"/>
              <a:r>
                <a:rPr lang="en-US" sz="5400" dirty="0">
                  <a:ln w="0"/>
                  <a:effectLst>
                    <a:outerShdw blurRad="38100" dist="19050" dir="2700000" algn="tl" rotWithShape="0">
                      <a:schemeClr val="dk1">
                        <a:alpha val="40000"/>
                      </a:schemeClr>
                    </a:outerShdw>
                  </a:effectLst>
                </a:rPr>
                <a:t>c</a:t>
              </a:r>
            </a:p>
          </p:txBody>
        </p:sp>
        <p:sp>
          <p:nvSpPr>
            <p:cNvPr id="8" name="Rectangle 7"/>
            <p:cNvSpPr/>
            <p:nvPr/>
          </p:nvSpPr>
          <p:spPr>
            <a:xfrm>
              <a:off x="779483" y="5542400"/>
              <a:ext cx="659155" cy="923330"/>
            </a:xfrm>
            <a:prstGeom prst="rect">
              <a:avLst/>
            </a:prstGeom>
            <a:noFill/>
          </p:spPr>
          <p:txBody>
            <a:bodyPr wrap="none" lIns="91440" tIns="45720" rIns="91440" bIns="45720">
              <a:spAutoFit/>
            </a:bodyPr>
            <a:lstStyle/>
            <a:p>
              <a:pPr algn="ctr"/>
              <a:r>
                <a:rPr lang="en-US" sz="5400" dirty="0">
                  <a:ln w="0"/>
                  <a:effectLst>
                    <a:outerShdw blurRad="38100" dist="19050" dir="2700000" algn="tl" rotWithShape="0">
                      <a:schemeClr val="dk1">
                        <a:alpha val="40000"/>
                      </a:schemeClr>
                    </a:outerShdw>
                  </a:effectLst>
                </a:rPr>
                <a:t>d</a:t>
              </a:r>
            </a:p>
          </p:txBody>
        </p:sp>
      </p:grpSp>
      <p:sp>
        <p:nvSpPr>
          <p:cNvPr id="12" name="Title 1"/>
          <p:cNvSpPr>
            <a:spLocks noGrp="1"/>
          </p:cNvSpPr>
          <p:nvPr>
            <p:ph type="title"/>
            <p:custDataLst>
              <p:tags r:id="rId3"/>
            </p:custDataLst>
          </p:nvPr>
        </p:nvSpPr>
        <p:spPr>
          <a:xfrm>
            <a:off x="3497182" y="324818"/>
            <a:ext cx="9565105" cy="1293028"/>
          </a:xfrm>
        </p:spPr>
        <p:txBody>
          <a:bodyPr/>
          <a:lstStyle/>
          <a:p>
            <a:pPr algn="ctr"/>
            <a:r>
              <a:rPr lang="en-CA" b="1" i="1" dirty="0">
                <a:solidFill>
                  <a:schemeClr val="accent5"/>
                </a:solidFill>
              </a:rPr>
              <a:t>Revue</a:t>
            </a:r>
            <a:br>
              <a:rPr lang="en-CA" b="1" i="1" dirty="0">
                <a:solidFill>
                  <a:schemeClr val="accent5"/>
                </a:solidFill>
              </a:rPr>
            </a:br>
            <a:r>
              <a:rPr lang="en-CA" b="1" i="1" dirty="0" err="1">
                <a:solidFill>
                  <a:schemeClr val="accent5"/>
                </a:solidFill>
              </a:rPr>
              <a:t>testez</a:t>
            </a:r>
            <a:r>
              <a:rPr lang="en-CA" b="1" i="1" dirty="0">
                <a:solidFill>
                  <a:schemeClr val="accent5"/>
                </a:solidFill>
              </a:rPr>
              <a:t> </a:t>
            </a:r>
            <a:r>
              <a:rPr lang="en-CA" b="1" i="1" dirty="0" err="1">
                <a:solidFill>
                  <a:schemeClr val="accent5"/>
                </a:solidFill>
              </a:rPr>
              <a:t>vos</a:t>
            </a:r>
            <a:r>
              <a:rPr lang="en-CA" b="1" i="1" dirty="0">
                <a:solidFill>
                  <a:schemeClr val="accent5"/>
                </a:solidFill>
              </a:rPr>
              <a:t> </a:t>
            </a:r>
            <a:r>
              <a:rPr lang="en-CA" b="1" i="1" dirty="0" err="1">
                <a:solidFill>
                  <a:schemeClr val="accent5"/>
                </a:solidFill>
              </a:rPr>
              <a:t>connaissances</a:t>
            </a:r>
            <a:endParaRPr lang="en-CA" b="1" i="1" dirty="0">
              <a:solidFill>
                <a:schemeClr val="accent5"/>
              </a:solidFill>
            </a:endParaRPr>
          </a:p>
        </p:txBody>
      </p:sp>
    </p:spTree>
    <p:extLst>
      <p:ext uri="{BB962C8B-B14F-4D97-AF65-F5344CB8AC3E}">
        <p14:creationId xmlns:p14="http://schemas.microsoft.com/office/powerpoint/2010/main" val="4266496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2895600" y="700658"/>
            <a:ext cx="8610600" cy="1293028"/>
          </a:xfrm>
        </p:spPr>
        <p:txBody>
          <a:bodyPr/>
          <a:lstStyle/>
          <a:p>
            <a:r>
              <a:rPr lang="en-CA" b="1" dirty="0"/>
              <a:t>La santé </a:t>
            </a:r>
            <a:r>
              <a:rPr lang="en-CA" b="1" dirty="0" err="1"/>
              <a:t>mentale</a:t>
            </a:r>
            <a:r>
              <a:rPr lang="en-CA" b="1" dirty="0"/>
              <a:t> au </a:t>
            </a:r>
            <a:r>
              <a:rPr lang="en-CA" b="1" dirty="0" err="1"/>
              <a:t>canada</a:t>
            </a:r>
            <a:endParaRPr lang="en-CA" dirty="0"/>
          </a:p>
        </p:txBody>
      </p:sp>
      <p:sp>
        <p:nvSpPr>
          <p:cNvPr id="3" name="Content Placeholder 2"/>
          <p:cNvSpPr>
            <a:spLocks noGrp="1"/>
          </p:cNvSpPr>
          <p:nvPr>
            <p:ph idx="1"/>
            <p:custDataLst>
              <p:tags r:id="rId2"/>
            </p:custDataLst>
          </p:nvPr>
        </p:nvSpPr>
        <p:spPr>
          <a:xfrm>
            <a:off x="685800" y="2147766"/>
            <a:ext cx="10820400" cy="4024125"/>
          </a:xfrm>
        </p:spPr>
        <p:txBody>
          <a:bodyPr>
            <a:noAutofit/>
          </a:bodyPr>
          <a:lstStyle/>
          <a:p>
            <a:pPr>
              <a:buClr>
                <a:schemeClr val="tx1"/>
              </a:buClr>
            </a:pPr>
            <a:r>
              <a:rPr lang="fr-FR" sz="2800" b="1" dirty="0">
                <a:solidFill>
                  <a:srgbClr val="0070C0"/>
                </a:solidFill>
              </a:rPr>
              <a:t>1 personne sur 5</a:t>
            </a:r>
            <a:r>
              <a:rPr lang="fr-FR" sz="2800" b="1" dirty="0"/>
              <a:t> </a:t>
            </a:r>
            <a:r>
              <a:rPr lang="fr-FR" sz="2800" dirty="0"/>
              <a:t>est aux prises avec une maladie mentale chaque année au Canada</a:t>
            </a:r>
            <a:endParaRPr lang="en-CA" sz="800" dirty="0"/>
          </a:p>
          <a:p>
            <a:pPr>
              <a:buClr>
                <a:schemeClr val="tx1"/>
              </a:buClr>
            </a:pPr>
            <a:endParaRPr lang="en-CA" sz="800" dirty="0"/>
          </a:p>
          <a:p>
            <a:pPr>
              <a:buClr>
                <a:schemeClr val="tx1"/>
              </a:buClr>
            </a:pPr>
            <a:r>
              <a:rPr lang="fr-FR" sz="2800" dirty="0"/>
              <a:t>Plus de </a:t>
            </a:r>
            <a:r>
              <a:rPr lang="fr-FR" sz="2800" b="1" dirty="0">
                <a:solidFill>
                  <a:srgbClr val="0070C0"/>
                </a:solidFill>
              </a:rPr>
              <a:t>6,7 millions de personnes </a:t>
            </a:r>
            <a:r>
              <a:rPr lang="fr-FR" sz="2800" dirty="0"/>
              <a:t>sont actuellement aux prises avec un trouble mental ou avec une maladie mentale</a:t>
            </a:r>
          </a:p>
          <a:p>
            <a:pPr>
              <a:buClr>
                <a:schemeClr val="tx1"/>
              </a:buClr>
            </a:pPr>
            <a:endParaRPr lang="en-CA" sz="800" dirty="0"/>
          </a:p>
          <a:p>
            <a:pPr>
              <a:buClr>
                <a:schemeClr val="tx1"/>
              </a:buClr>
            </a:pPr>
            <a:r>
              <a:rPr lang="en-CA" sz="2800" dirty="0" err="1"/>
              <a:t>En</a:t>
            </a:r>
            <a:r>
              <a:rPr lang="en-CA" sz="2800" dirty="0"/>
              <a:t> </a:t>
            </a:r>
            <a:r>
              <a:rPr lang="en-CA" sz="2800" dirty="0" err="1"/>
              <a:t>comparaison</a:t>
            </a:r>
            <a:r>
              <a:rPr lang="en-CA" sz="2800" dirty="0"/>
              <a:t>, </a:t>
            </a:r>
            <a:r>
              <a:rPr lang="en-CA" sz="2800" b="1" dirty="0">
                <a:solidFill>
                  <a:schemeClr val="accent6">
                    <a:lumMod val="75000"/>
                  </a:schemeClr>
                </a:solidFill>
              </a:rPr>
              <a:t>2.2 millions de </a:t>
            </a:r>
            <a:r>
              <a:rPr lang="en-CA" sz="2800" b="1" dirty="0" err="1">
                <a:solidFill>
                  <a:schemeClr val="accent6">
                    <a:lumMod val="75000"/>
                  </a:schemeClr>
                </a:solidFill>
              </a:rPr>
              <a:t>personnes</a:t>
            </a:r>
            <a:r>
              <a:rPr lang="en-CA" sz="2800" b="1" dirty="0">
                <a:solidFill>
                  <a:schemeClr val="accent6">
                    <a:lumMod val="75000"/>
                  </a:schemeClr>
                </a:solidFill>
              </a:rPr>
              <a:t> </a:t>
            </a:r>
            <a:r>
              <a:rPr lang="en-CA" sz="2800" dirty="0" err="1"/>
              <a:t>ont</a:t>
            </a:r>
            <a:r>
              <a:rPr lang="en-CA" sz="2800" dirty="0"/>
              <a:t> le </a:t>
            </a:r>
            <a:r>
              <a:rPr lang="en-CA" sz="2800" dirty="0" err="1"/>
              <a:t>diabète</a:t>
            </a:r>
            <a:r>
              <a:rPr lang="en-CA" sz="2800" dirty="0"/>
              <a:t> de type 2</a:t>
            </a:r>
          </a:p>
        </p:txBody>
      </p:sp>
      <p:sp>
        <p:nvSpPr>
          <p:cNvPr id="9" name="Rectangle 8"/>
          <p:cNvSpPr/>
          <p:nvPr>
            <p:custDataLst>
              <p:tags r:id="rId3"/>
            </p:custDataLst>
          </p:nvPr>
        </p:nvSpPr>
        <p:spPr>
          <a:xfrm>
            <a:off x="162169" y="6477764"/>
            <a:ext cx="7572907" cy="369332"/>
          </a:xfrm>
          <a:prstGeom prst="rect">
            <a:avLst/>
          </a:prstGeom>
        </p:spPr>
        <p:txBody>
          <a:bodyPr wrap="none">
            <a:spAutoFit/>
          </a:bodyPr>
          <a:lstStyle/>
          <a:p>
            <a:r>
              <a:rPr lang="en-CA" dirty="0"/>
              <a:t>Source: </a:t>
            </a:r>
            <a:r>
              <a:rPr lang="en-CA" i="1" dirty="0"/>
              <a:t>La </a:t>
            </a:r>
            <a:r>
              <a:rPr lang="en-CA" i="1" dirty="0" err="1"/>
              <a:t>nécessité</a:t>
            </a:r>
            <a:r>
              <a:rPr lang="en-CA" i="1" dirty="0"/>
              <a:t> </a:t>
            </a:r>
            <a:r>
              <a:rPr lang="en-CA" i="1" dirty="0" err="1"/>
              <a:t>d’investor</a:t>
            </a:r>
            <a:r>
              <a:rPr lang="en-CA" i="1" dirty="0"/>
              <a:t> </a:t>
            </a:r>
            <a:r>
              <a:rPr lang="en-CA" i="1" dirty="0" err="1"/>
              <a:t>dans</a:t>
            </a:r>
            <a:r>
              <a:rPr lang="en-CA" i="1" dirty="0"/>
              <a:t> la santé </a:t>
            </a:r>
            <a:r>
              <a:rPr lang="en-CA" i="1" dirty="0" err="1"/>
              <a:t>mentale</a:t>
            </a:r>
            <a:r>
              <a:rPr lang="en-CA" i="1" dirty="0"/>
              <a:t> au Canada</a:t>
            </a:r>
            <a:endParaRPr lang="en-CA" dirty="0"/>
          </a:p>
        </p:txBody>
      </p:sp>
      <p:pic>
        <p:nvPicPr>
          <p:cNvPr id="7" name="Picture 6"/>
          <p:cNvPicPr>
            <a:picLocks noChangeAspect="1"/>
          </p:cNvPicPr>
          <p:nvPr>
            <p:custDataLst>
              <p:tags r:id="rId4"/>
            </p:custDataLst>
          </p:nvPr>
        </p:nvPicPr>
        <p:blipFill>
          <a:blip r:embed="rId7"/>
          <a:stretch>
            <a:fillRect/>
          </a:stretch>
        </p:blipFill>
        <p:spPr>
          <a:xfrm>
            <a:off x="8127258" y="5649039"/>
            <a:ext cx="3713133" cy="110313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800197202"/>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custDataLst>
              <p:tags r:id="rId1"/>
            </p:custDataLst>
          </p:nvPr>
        </p:nvSpPr>
        <p:spPr>
          <a:xfrm>
            <a:off x="868680" y="1854837"/>
            <a:ext cx="10637520" cy="883918"/>
          </a:xfrm>
        </p:spPr>
        <p:txBody>
          <a:bodyPr>
            <a:noAutofit/>
          </a:bodyPr>
          <a:lstStyle/>
          <a:p>
            <a:pPr marL="514350" indent="-514350">
              <a:buFont typeface="+mj-lt"/>
              <a:buAutoNum type="arabicPeriod" startAt="8"/>
            </a:pPr>
            <a:r>
              <a:rPr lang="en-CA" sz="2100" b="1" i="1" dirty="0"/>
              <a:t>« Milieu de travail </a:t>
            </a:r>
            <a:r>
              <a:rPr lang="en-CA" sz="2100" b="1" i="1" dirty="0" err="1"/>
              <a:t>où</a:t>
            </a:r>
            <a:r>
              <a:rPr lang="en-CA" sz="2100" b="1" i="1" dirty="0"/>
              <a:t> </a:t>
            </a:r>
            <a:r>
              <a:rPr lang="en-CA" sz="2100" b="1" i="1" dirty="0" err="1"/>
              <a:t>il</a:t>
            </a:r>
            <a:r>
              <a:rPr lang="en-CA" sz="2100" b="1" i="1" dirty="0"/>
              <a:t> </a:t>
            </a:r>
            <a:r>
              <a:rPr lang="en-CA" sz="2100" b="1" i="1" dirty="0" err="1"/>
              <a:t>existe</a:t>
            </a:r>
            <a:r>
              <a:rPr lang="en-CA" sz="2100" b="1" i="1" dirty="0"/>
              <a:t> un </a:t>
            </a:r>
            <a:r>
              <a:rPr lang="fr-FR" sz="2100" b="1" i="1" dirty="0"/>
              <a:t>bon niveau de correspondance entre les compétences interpersonnelles et émotionnelles des employés, leurs aptitudes professionnelles et le poste qu'ils occupent</a:t>
            </a:r>
            <a:r>
              <a:rPr lang="en-CA" sz="2100" b="1" i="1" dirty="0"/>
              <a:t> »</a:t>
            </a:r>
            <a:endParaRPr lang="en-CA" sz="2100" dirty="0"/>
          </a:p>
        </p:txBody>
      </p:sp>
      <p:grpSp>
        <p:nvGrpSpPr>
          <p:cNvPr id="9" name="Group 8"/>
          <p:cNvGrpSpPr/>
          <p:nvPr>
            <p:custDataLst>
              <p:tags r:id="rId2"/>
            </p:custDataLst>
          </p:nvPr>
        </p:nvGrpSpPr>
        <p:grpSpPr>
          <a:xfrm>
            <a:off x="685800" y="2711767"/>
            <a:ext cx="10820400" cy="4024313"/>
            <a:chOff x="685800" y="2620645"/>
            <a:chExt cx="10820400" cy="4024313"/>
          </a:xfrm>
        </p:grpSpPr>
        <p:graphicFrame>
          <p:nvGraphicFramePr>
            <p:cNvPr id="4" name="Content Placeholder 4"/>
            <p:cNvGraphicFramePr>
              <a:graphicFrameLocks/>
            </p:cNvGraphicFramePr>
            <p:nvPr>
              <p:extLst>
                <p:ext uri="{D42A27DB-BD31-4B8C-83A1-F6EECF244321}">
                  <p14:modId xmlns:p14="http://schemas.microsoft.com/office/powerpoint/2010/main" val="2107021891"/>
                </p:ext>
              </p:extLst>
            </p:nvPr>
          </p:nvGraphicFramePr>
          <p:xfrm>
            <a:off x="685800" y="2620645"/>
            <a:ext cx="10820400" cy="4024313"/>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5" name="Rectangle 4"/>
            <p:cNvSpPr/>
            <p:nvPr/>
          </p:nvSpPr>
          <p:spPr>
            <a:xfrm>
              <a:off x="818151" y="2727325"/>
              <a:ext cx="657552" cy="923330"/>
            </a:xfrm>
            <a:prstGeom prst="rect">
              <a:avLst/>
            </a:prstGeom>
            <a:noFill/>
          </p:spPr>
          <p:txBody>
            <a:bodyPr wrap="none" lIns="91440" tIns="45720" rIns="91440" bIns="45720">
              <a:spAutoFit/>
            </a:bodyPr>
            <a:lstStyle/>
            <a:p>
              <a:pPr algn="ctr"/>
              <a:r>
                <a:rPr lang="en-US" sz="5400" dirty="0">
                  <a:ln w="0"/>
                  <a:effectLst>
                    <a:outerShdw blurRad="38100" dist="19050" dir="2700000" algn="tl" rotWithShape="0">
                      <a:schemeClr val="dk1">
                        <a:alpha val="40000"/>
                      </a:schemeClr>
                    </a:outerShdw>
                  </a:effectLst>
                </a:rPr>
                <a:t>a</a:t>
              </a:r>
            </a:p>
          </p:txBody>
        </p:sp>
        <p:sp>
          <p:nvSpPr>
            <p:cNvPr id="6" name="Rectangle 5"/>
            <p:cNvSpPr/>
            <p:nvPr/>
          </p:nvSpPr>
          <p:spPr>
            <a:xfrm>
              <a:off x="1187837" y="3696375"/>
              <a:ext cx="657552" cy="923330"/>
            </a:xfrm>
            <a:prstGeom prst="rect">
              <a:avLst/>
            </a:prstGeom>
            <a:noFill/>
          </p:spPr>
          <p:txBody>
            <a:bodyPr wrap="none" lIns="91440" tIns="45720" rIns="91440" bIns="45720">
              <a:spAutoFit/>
            </a:bodyPr>
            <a:lstStyle/>
            <a:p>
              <a:pPr algn="ctr"/>
              <a:r>
                <a:rPr lang="en-US" sz="5400" dirty="0">
                  <a:ln w="0"/>
                  <a:effectLst>
                    <a:outerShdw blurRad="38100" dist="19050" dir="2700000" algn="tl" rotWithShape="0">
                      <a:schemeClr val="dk1">
                        <a:alpha val="40000"/>
                      </a:schemeClr>
                    </a:outerShdw>
                  </a:effectLst>
                </a:rPr>
                <a:t>b</a:t>
              </a:r>
            </a:p>
          </p:txBody>
        </p:sp>
        <p:sp>
          <p:nvSpPr>
            <p:cNvPr id="7" name="Rectangle 6"/>
            <p:cNvSpPr/>
            <p:nvPr/>
          </p:nvSpPr>
          <p:spPr>
            <a:xfrm>
              <a:off x="1195598" y="4596686"/>
              <a:ext cx="635110" cy="923330"/>
            </a:xfrm>
            <a:prstGeom prst="rect">
              <a:avLst/>
            </a:prstGeom>
            <a:noFill/>
          </p:spPr>
          <p:txBody>
            <a:bodyPr wrap="none" lIns="91440" tIns="45720" rIns="91440" bIns="45720">
              <a:spAutoFit/>
            </a:bodyPr>
            <a:lstStyle/>
            <a:p>
              <a:pPr algn="ctr"/>
              <a:r>
                <a:rPr lang="en-US" sz="5400" dirty="0">
                  <a:ln w="0"/>
                  <a:effectLst>
                    <a:outerShdw blurRad="38100" dist="19050" dir="2700000" algn="tl" rotWithShape="0">
                      <a:schemeClr val="dk1">
                        <a:alpha val="40000"/>
                      </a:schemeClr>
                    </a:outerShdw>
                  </a:effectLst>
                </a:rPr>
                <a:t>c</a:t>
              </a:r>
            </a:p>
          </p:txBody>
        </p:sp>
        <p:sp>
          <p:nvSpPr>
            <p:cNvPr id="8" name="Rectangle 7"/>
            <p:cNvSpPr/>
            <p:nvPr/>
          </p:nvSpPr>
          <p:spPr>
            <a:xfrm>
              <a:off x="779483" y="5542400"/>
              <a:ext cx="659155" cy="923330"/>
            </a:xfrm>
            <a:prstGeom prst="rect">
              <a:avLst/>
            </a:prstGeom>
            <a:noFill/>
          </p:spPr>
          <p:txBody>
            <a:bodyPr wrap="none" lIns="91440" tIns="45720" rIns="91440" bIns="45720">
              <a:spAutoFit/>
            </a:bodyPr>
            <a:lstStyle/>
            <a:p>
              <a:pPr algn="ctr"/>
              <a:r>
                <a:rPr lang="en-US" sz="5400" dirty="0">
                  <a:ln w="0"/>
                  <a:effectLst>
                    <a:outerShdw blurRad="38100" dist="19050" dir="2700000" algn="tl" rotWithShape="0">
                      <a:schemeClr val="dk1">
                        <a:alpha val="40000"/>
                      </a:schemeClr>
                    </a:outerShdw>
                  </a:effectLst>
                </a:rPr>
                <a:t>d</a:t>
              </a:r>
            </a:p>
          </p:txBody>
        </p:sp>
      </p:grpSp>
      <p:sp>
        <p:nvSpPr>
          <p:cNvPr id="12" name="Title 1"/>
          <p:cNvSpPr>
            <a:spLocks noGrp="1"/>
          </p:cNvSpPr>
          <p:nvPr>
            <p:ph type="title"/>
            <p:custDataLst>
              <p:tags r:id="rId3"/>
            </p:custDataLst>
          </p:nvPr>
        </p:nvSpPr>
        <p:spPr>
          <a:xfrm>
            <a:off x="3497182" y="324818"/>
            <a:ext cx="9565105" cy="1293028"/>
          </a:xfrm>
        </p:spPr>
        <p:txBody>
          <a:bodyPr/>
          <a:lstStyle/>
          <a:p>
            <a:pPr algn="ctr"/>
            <a:r>
              <a:rPr lang="en-CA" b="1" i="1" dirty="0">
                <a:solidFill>
                  <a:schemeClr val="accent5"/>
                </a:solidFill>
              </a:rPr>
              <a:t>Revue</a:t>
            </a:r>
            <a:br>
              <a:rPr lang="en-CA" b="1" i="1" dirty="0">
                <a:solidFill>
                  <a:schemeClr val="accent5"/>
                </a:solidFill>
              </a:rPr>
            </a:br>
            <a:r>
              <a:rPr lang="en-CA" b="1" i="1" dirty="0" err="1">
                <a:solidFill>
                  <a:schemeClr val="accent5"/>
                </a:solidFill>
              </a:rPr>
              <a:t>testez</a:t>
            </a:r>
            <a:r>
              <a:rPr lang="en-CA" b="1" i="1" dirty="0">
                <a:solidFill>
                  <a:schemeClr val="accent5"/>
                </a:solidFill>
              </a:rPr>
              <a:t> </a:t>
            </a:r>
            <a:r>
              <a:rPr lang="en-CA" b="1" i="1" dirty="0" err="1">
                <a:solidFill>
                  <a:schemeClr val="accent5"/>
                </a:solidFill>
              </a:rPr>
              <a:t>vos</a:t>
            </a:r>
            <a:r>
              <a:rPr lang="en-CA" b="1" i="1" dirty="0">
                <a:solidFill>
                  <a:schemeClr val="accent5"/>
                </a:solidFill>
              </a:rPr>
              <a:t> </a:t>
            </a:r>
            <a:r>
              <a:rPr lang="en-CA" b="1" i="1" dirty="0" err="1">
                <a:solidFill>
                  <a:schemeClr val="accent5"/>
                </a:solidFill>
              </a:rPr>
              <a:t>connaissances</a:t>
            </a:r>
            <a:endParaRPr lang="en-CA" b="1" i="1" dirty="0">
              <a:solidFill>
                <a:schemeClr val="accent5"/>
              </a:solidFill>
            </a:endParaRPr>
          </a:p>
        </p:txBody>
      </p:sp>
    </p:spTree>
    <p:extLst>
      <p:ext uri="{BB962C8B-B14F-4D97-AF65-F5344CB8AC3E}">
        <p14:creationId xmlns:p14="http://schemas.microsoft.com/office/powerpoint/2010/main" val="2434040350"/>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a:bodyPr>
          <a:lstStyle/>
          <a:p>
            <a:r>
              <a:rPr lang="en-CA" sz="4400" dirty="0" err="1"/>
              <a:t>Ceci</a:t>
            </a:r>
            <a:r>
              <a:rPr lang="en-CA" sz="4400" dirty="0"/>
              <a:t> </a:t>
            </a:r>
            <a:r>
              <a:rPr lang="en-CA" sz="4400" dirty="0" err="1"/>
              <a:t>conclut</a:t>
            </a:r>
            <a:r>
              <a:rPr lang="en-CA" sz="4400" dirty="0"/>
              <a:t> le module</a:t>
            </a:r>
          </a:p>
        </p:txBody>
      </p:sp>
      <p:sp>
        <p:nvSpPr>
          <p:cNvPr id="3" name="Text Placeholder 2"/>
          <p:cNvSpPr>
            <a:spLocks noGrp="1"/>
          </p:cNvSpPr>
          <p:nvPr>
            <p:ph type="body" idx="1"/>
            <p:custDataLst>
              <p:tags r:id="rId2"/>
            </p:custDataLst>
          </p:nvPr>
        </p:nvSpPr>
        <p:spPr/>
        <p:txBody>
          <a:bodyPr>
            <a:normAutofit/>
          </a:bodyPr>
          <a:lstStyle/>
          <a:p>
            <a:r>
              <a:rPr lang="en-CA" sz="3000" dirty="0"/>
              <a:t>FÉLICITATIONS, VOUS AVEZ TERMINÉ!</a:t>
            </a:r>
          </a:p>
        </p:txBody>
      </p:sp>
    </p:spTree>
    <p:extLst>
      <p:ext uri="{BB962C8B-B14F-4D97-AF65-F5344CB8AC3E}">
        <p14:creationId xmlns:p14="http://schemas.microsoft.com/office/powerpoint/2010/main" val="3263044319"/>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CA" b="1" dirty="0" err="1"/>
              <a:t>remerciements</a:t>
            </a:r>
            <a:endParaRPr lang="en-CA" b="1" dirty="0"/>
          </a:p>
        </p:txBody>
      </p:sp>
      <p:sp>
        <p:nvSpPr>
          <p:cNvPr id="3" name="Content Placeholder 2"/>
          <p:cNvSpPr>
            <a:spLocks noGrp="1"/>
          </p:cNvSpPr>
          <p:nvPr>
            <p:ph idx="1"/>
            <p:custDataLst>
              <p:tags r:id="rId2"/>
            </p:custDataLst>
          </p:nvPr>
        </p:nvSpPr>
        <p:spPr>
          <a:xfrm>
            <a:off x="685800" y="2194560"/>
            <a:ext cx="10820400" cy="4024125"/>
          </a:xfrm>
        </p:spPr>
        <p:txBody>
          <a:bodyPr>
            <a:normAutofit/>
          </a:bodyPr>
          <a:lstStyle/>
          <a:p>
            <a:pPr marL="0" indent="0">
              <a:buNone/>
            </a:pPr>
            <a:r>
              <a:rPr lang="en-CA" sz="2400" b="1" dirty="0"/>
              <a:t>MERCI!</a:t>
            </a:r>
          </a:p>
          <a:p>
            <a:pPr marL="0" indent="0">
              <a:buNone/>
            </a:pPr>
            <a:endParaRPr lang="en-CA" sz="1100" dirty="0"/>
          </a:p>
          <a:p>
            <a:r>
              <a:rPr lang="en-CA" sz="2400" i="1" dirty="0"/>
              <a:t>MINERVA Safety Management Education Inc.</a:t>
            </a:r>
          </a:p>
          <a:p>
            <a:r>
              <a:rPr lang="en-CA" sz="2400" i="1" dirty="0"/>
              <a:t>MIRARCO Mining Innovation</a:t>
            </a:r>
          </a:p>
          <a:p>
            <a:r>
              <a:rPr lang="en-CA" sz="2400" dirty="0"/>
              <a:t>Centre de recherche sur la santé et </a:t>
            </a:r>
            <a:r>
              <a:rPr lang="en-CA" sz="2400" dirty="0" err="1"/>
              <a:t>sécurité</a:t>
            </a:r>
            <a:r>
              <a:rPr lang="en-CA" sz="2400" dirty="0"/>
              <a:t> au travail (CRSST) à </a:t>
            </a:r>
            <a:r>
              <a:rPr lang="en-CA" sz="2400" dirty="0" err="1"/>
              <a:t>l’Université</a:t>
            </a:r>
            <a:r>
              <a:rPr lang="en-CA" sz="2400" dirty="0"/>
              <a:t> </a:t>
            </a:r>
            <a:r>
              <a:rPr lang="en-CA" sz="2400" dirty="0" err="1"/>
              <a:t>Laurentienne</a:t>
            </a:r>
            <a:endParaRPr lang="en-CA" sz="2400" dirty="0"/>
          </a:p>
          <a:p>
            <a:r>
              <a:rPr lang="en-CA" sz="2400" dirty="0"/>
              <a:t>Vale Canada</a:t>
            </a:r>
          </a:p>
          <a:p>
            <a:r>
              <a:rPr lang="en-CA" sz="2400" dirty="0"/>
              <a:t>Camille </a:t>
            </a:r>
            <a:r>
              <a:rPr lang="en-CA" sz="2400" dirty="0" err="1"/>
              <a:t>Quenneville</a:t>
            </a:r>
            <a:r>
              <a:rPr lang="en-CA" sz="2400" dirty="0"/>
              <a:t> – </a:t>
            </a:r>
            <a:r>
              <a:rPr lang="fr-FR" sz="2400" dirty="0"/>
              <a:t>Association Canadienne pour la santé mentale </a:t>
            </a:r>
            <a:r>
              <a:rPr lang="en-CA" sz="2400" dirty="0"/>
              <a:t>(Ontario)</a:t>
            </a:r>
          </a:p>
        </p:txBody>
      </p:sp>
    </p:spTree>
    <p:extLst>
      <p:ext uri="{BB962C8B-B14F-4D97-AF65-F5344CB8AC3E}">
        <p14:creationId xmlns:p14="http://schemas.microsoft.com/office/powerpoint/2010/main" val="1275740394"/>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CA" dirty="0" err="1"/>
              <a:t>RéFéRences</a:t>
            </a:r>
            <a:endParaRPr lang="en-CA" dirty="0"/>
          </a:p>
        </p:txBody>
      </p:sp>
      <p:sp>
        <p:nvSpPr>
          <p:cNvPr id="3" name="Content Placeholder 2"/>
          <p:cNvSpPr>
            <a:spLocks noGrp="1"/>
          </p:cNvSpPr>
          <p:nvPr>
            <p:ph idx="1"/>
            <p:custDataLst>
              <p:tags r:id="rId2"/>
            </p:custDataLst>
          </p:nvPr>
        </p:nvSpPr>
        <p:spPr/>
        <p:txBody>
          <a:bodyPr>
            <a:noAutofit/>
          </a:bodyPr>
          <a:lstStyle/>
          <a:p>
            <a:pPr marL="0" indent="0">
              <a:buNone/>
            </a:pPr>
            <a:r>
              <a:rPr lang="en-CA" sz="1500" b="1" dirty="0"/>
              <a:t>ORGANISATION MONDIALE DE LA SANTÉ</a:t>
            </a:r>
            <a:endParaRPr lang="en-CA" sz="1500" dirty="0"/>
          </a:p>
          <a:p>
            <a:pPr marL="0" indent="0">
              <a:buNone/>
            </a:pPr>
            <a:r>
              <a:rPr lang="en-CA" sz="1500" u="sng" dirty="0">
                <a:hlinkClick r:id="rId4"/>
              </a:rPr>
              <a:t>http://www.who.int/features/factfiles/mental_health/fr/</a:t>
            </a:r>
            <a:endParaRPr lang="en-CA" sz="1500" dirty="0"/>
          </a:p>
          <a:p>
            <a:pPr marL="0" indent="0">
              <a:buNone/>
            </a:pPr>
            <a:r>
              <a:rPr lang="en-CA" sz="1500" u="sng" dirty="0">
                <a:hlinkClick r:id="rId5"/>
              </a:rPr>
              <a:t>http://www.who.int/mediacentre/factsheets/fs220/fr/</a:t>
            </a:r>
            <a:endParaRPr lang="en-CA" sz="1500" dirty="0"/>
          </a:p>
          <a:p>
            <a:pPr marL="0" indent="0">
              <a:buNone/>
            </a:pPr>
            <a:r>
              <a:rPr lang="en-CA" sz="1500" dirty="0"/>
              <a:t> </a:t>
            </a:r>
          </a:p>
          <a:p>
            <a:pPr marL="0" indent="0">
              <a:buNone/>
            </a:pPr>
            <a:r>
              <a:rPr lang="en-CA" sz="1500" b="1" dirty="0"/>
              <a:t>COMMISSION DE LA SANTÉ MENTALE DU CANADA</a:t>
            </a:r>
            <a:endParaRPr lang="en-CA" sz="1500" dirty="0"/>
          </a:p>
          <a:p>
            <a:pPr marL="0" indent="0">
              <a:buNone/>
            </a:pPr>
            <a:r>
              <a:rPr lang="en-CA" sz="1600" i="1" dirty="0"/>
              <a:t>La </a:t>
            </a:r>
            <a:r>
              <a:rPr lang="en-CA" sz="1600" i="1" dirty="0" err="1"/>
              <a:t>nécessité</a:t>
            </a:r>
            <a:r>
              <a:rPr lang="en-CA" sz="1600" i="1" dirty="0"/>
              <a:t> </a:t>
            </a:r>
            <a:r>
              <a:rPr lang="en-CA" sz="1600" i="1" dirty="0" err="1"/>
              <a:t>d’investir</a:t>
            </a:r>
            <a:r>
              <a:rPr lang="en-CA" sz="1600" i="1" dirty="0"/>
              <a:t> </a:t>
            </a:r>
            <a:r>
              <a:rPr lang="en-CA" sz="1600" i="1" dirty="0" err="1"/>
              <a:t>dans</a:t>
            </a:r>
            <a:r>
              <a:rPr lang="en-CA" sz="1600" i="1" dirty="0"/>
              <a:t> la santé </a:t>
            </a:r>
            <a:r>
              <a:rPr lang="en-CA" sz="1600" i="1" dirty="0" err="1"/>
              <a:t>mentale</a:t>
            </a:r>
            <a:r>
              <a:rPr lang="en-CA" sz="1600" i="1" dirty="0"/>
              <a:t> au Canada</a:t>
            </a:r>
            <a:r>
              <a:rPr lang="en-CA" sz="1500" i="1" dirty="0"/>
              <a:t>                                                                 </a:t>
            </a:r>
            <a:r>
              <a:rPr lang="en-CA" sz="1500" u="sng" dirty="0">
                <a:hlinkClick r:id="rId6"/>
              </a:rPr>
              <a:t>http://www.mentalhealthcommission.ca/sites/default/files/2017-03/la%20nesessite%20dinvestir%20dans%20la%20sante%20mentale%20au%20canada.pdf</a:t>
            </a:r>
            <a:endParaRPr lang="en-CA" sz="1500" u="sng" dirty="0"/>
          </a:p>
          <a:p>
            <a:pPr marL="0" indent="0">
              <a:buNone/>
            </a:pPr>
            <a:r>
              <a:rPr lang="en-CA" sz="1500" dirty="0"/>
              <a:t> </a:t>
            </a:r>
          </a:p>
          <a:p>
            <a:pPr marL="0" indent="0">
              <a:buNone/>
            </a:pPr>
            <a:r>
              <a:rPr lang="en-CA" sz="1500" u="sng" dirty="0">
                <a:hlinkClick r:id="rId7"/>
              </a:rPr>
              <a:t>http://www.mentalhealthcommission.ca/Francais/focus-areas/sante-mentale-en-milieu-de-travail</a:t>
            </a:r>
            <a:endParaRPr lang="en-CA" sz="1500" u="sng" dirty="0"/>
          </a:p>
          <a:p>
            <a:pPr marL="0" indent="0">
              <a:buNone/>
            </a:pPr>
            <a:r>
              <a:rPr lang="en-CA" sz="1500" u="sng" dirty="0">
                <a:hlinkClick r:id="rId8"/>
              </a:rPr>
              <a:t>http://www.mentalhealthcommission.ca/Francais/focus-areas/la-sante-mentale-compte</a:t>
            </a:r>
            <a:endParaRPr lang="en-CA" sz="1500" u="sng" dirty="0"/>
          </a:p>
          <a:p>
            <a:pPr marL="0" indent="0">
              <a:buNone/>
            </a:pPr>
            <a:r>
              <a:rPr lang="en-CA" sz="1500" u="sng" dirty="0">
                <a:hlinkClick r:id="rId9"/>
              </a:rPr>
              <a:t>http://www.mentalhealthcommission.ca/Francais/focus-areas/stigmatisation-et-discrimination</a:t>
            </a:r>
            <a:endParaRPr lang="en-CA" sz="1500" u="sng" dirty="0"/>
          </a:p>
          <a:p>
            <a:pPr marL="0" indent="0">
              <a:buNone/>
            </a:pPr>
            <a:r>
              <a:rPr lang="en-CA" sz="1500" u="sng" dirty="0">
                <a:hlinkClick r:id="rId10"/>
              </a:rPr>
              <a:t>http://www.mentalhealthcommission.ca/Francais/norme-nationale</a:t>
            </a:r>
            <a:endParaRPr lang="en-CA" sz="1500" u="sng" dirty="0"/>
          </a:p>
          <a:p>
            <a:pPr marL="0" indent="0">
              <a:buNone/>
            </a:pPr>
            <a:endParaRPr lang="en-CA" sz="1500" dirty="0"/>
          </a:p>
        </p:txBody>
      </p:sp>
    </p:spTree>
    <p:extLst>
      <p:ext uri="{BB962C8B-B14F-4D97-AF65-F5344CB8AC3E}">
        <p14:creationId xmlns:p14="http://schemas.microsoft.com/office/powerpoint/2010/main" val="2654406677"/>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CA" dirty="0" err="1"/>
              <a:t>RéFéRences</a:t>
            </a:r>
            <a:endParaRPr lang="en-CA" dirty="0"/>
          </a:p>
        </p:txBody>
      </p:sp>
      <p:sp>
        <p:nvSpPr>
          <p:cNvPr id="3" name="Content Placeholder 2"/>
          <p:cNvSpPr>
            <a:spLocks noGrp="1"/>
          </p:cNvSpPr>
          <p:nvPr>
            <p:ph idx="1"/>
            <p:custDataLst>
              <p:tags r:id="rId2"/>
            </p:custDataLst>
          </p:nvPr>
        </p:nvSpPr>
        <p:spPr>
          <a:xfrm>
            <a:off x="524656" y="2146434"/>
            <a:ext cx="10981544" cy="4663440"/>
          </a:xfrm>
        </p:spPr>
        <p:txBody>
          <a:bodyPr>
            <a:normAutofit fontScale="70000" lnSpcReduction="20000"/>
          </a:bodyPr>
          <a:lstStyle/>
          <a:p>
            <a:pPr marL="0" indent="0">
              <a:buNone/>
            </a:pPr>
            <a:r>
              <a:rPr lang="fr-FR" b="1" dirty="0"/>
              <a:t>CENTRE CANADIEN D'HYGIÈNE ET DE SÉCURITÉ AU TRAVAIL </a:t>
            </a:r>
            <a:r>
              <a:rPr lang="en-CA" b="1" dirty="0"/>
              <a:t>(CCHST)</a:t>
            </a:r>
            <a:endParaRPr lang="en-CA" dirty="0"/>
          </a:p>
          <a:p>
            <a:pPr marL="0" indent="0">
              <a:buNone/>
            </a:pPr>
            <a:r>
              <a:rPr lang="en-CA" u="sng" dirty="0">
                <a:hlinkClick r:id="rId5"/>
              </a:rPr>
              <a:t>http://www.cchst.ca/oshanswers/psychosocial/mentalhealth_work.html</a:t>
            </a:r>
            <a:endParaRPr lang="en-CA" u="sng" dirty="0"/>
          </a:p>
          <a:p>
            <a:pPr marL="0" indent="0">
              <a:buNone/>
            </a:pPr>
            <a:r>
              <a:rPr lang="en-CA" u="sng" dirty="0">
                <a:hlinkClick r:id="rId6"/>
              </a:rPr>
              <a:t>http://www.cchst.ca/oshanswers/psychosocial/mentalhealth_risk.html</a:t>
            </a:r>
            <a:endParaRPr lang="en-CA" u="sng" dirty="0"/>
          </a:p>
          <a:p>
            <a:pPr marL="0" indent="0">
              <a:buNone/>
            </a:pPr>
            <a:r>
              <a:rPr lang="en-CA" dirty="0">
                <a:hlinkClick r:id="rId7"/>
              </a:rPr>
              <a:t>http://www.cchst.ca/oshanswers/information/govt.html</a:t>
            </a:r>
            <a:endParaRPr lang="en-CA" dirty="0"/>
          </a:p>
          <a:p>
            <a:pPr marL="0" indent="0">
              <a:buNone/>
            </a:pPr>
            <a:endParaRPr lang="en-CA" dirty="0"/>
          </a:p>
          <a:p>
            <a:pPr marL="0" indent="0">
              <a:buNone/>
            </a:pPr>
            <a:r>
              <a:rPr lang="en-CA" b="1" i="1" dirty="0"/>
              <a:t>INSTITUTE FOR CLINICAL EVALUATIVE SCIENCES (ICES) </a:t>
            </a:r>
            <a:r>
              <a:rPr lang="en-CA" b="1" dirty="0"/>
              <a:t>ET SANTÉ PUBLIQUE ONTARIO</a:t>
            </a:r>
            <a:endParaRPr lang="en-CA" dirty="0"/>
          </a:p>
          <a:p>
            <a:pPr marL="0" indent="0">
              <a:buNone/>
            </a:pPr>
            <a:r>
              <a:rPr lang="fr-FR" dirty="0"/>
              <a:t>Rapport sur le fardeau de la maladie mentale et de la toxicomanie en Ontario </a:t>
            </a:r>
            <a:r>
              <a:rPr lang="en-CA" dirty="0">
                <a:hlinkClick r:id="rId8"/>
              </a:rPr>
              <a:t>https://www.publichealthontario.ca/fr/eRepository/Ontario_Fardeau_MaladieMentale_Toxicomanie_Sommaire_Fr_2012.pdf</a:t>
            </a:r>
            <a:endParaRPr lang="en-CA" dirty="0"/>
          </a:p>
          <a:p>
            <a:pPr marL="0" indent="0">
              <a:buNone/>
            </a:pPr>
            <a:r>
              <a:rPr lang="en-CA" dirty="0"/>
              <a:t> </a:t>
            </a:r>
          </a:p>
          <a:p>
            <a:pPr marL="0" indent="0">
              <a:buNone/>
            </a:pPr>
            <a:r>
              <a:rPr lang="fr-CA" b="1" dirty="0"/>
              <a:t>LA NORME </a:t>
            </a:r>
            <a:r>
              <a:rPr lang="fr-FR" b="1" dirty="0"/>
              <a:t>NATIONALE DU CANADA SUR LA SANTÉ ET LA SÉCURITÉ PSYCHOLOGIQUES EN MILIEU DE TRAVAIL</a:t>
            </a:r>
          </a:p>
          <a:p>
            <a:pPr marL="0" indent="0">
              <a:buNone/>
            </a:pPr>
            <a:r>
              <a:rPr lang="en-CA" dirty="0">
                <a:hlinkClick r:id="rId9"/>
              </a:rPr>
              <a:t>http://shop.csa.ca/fr/canada/occupational-health-and-safety-management/cancsa-z1003-13bnq-9700-8032013/invt/z10032013?utm_source=redirect&amp;utm_medium=vanity&amp;utm_content=folder&amp;utm_campaign=z1003</a:t>
            </a:r>
            <a:endParaRPr lang="en-CA" dirty="0"/>
          </a:p>
          <a:p>
            <a:pPr marL="0" indent="0">
              <a:buNone/>
            </a:pPr>
            <a:r>
              <a:rPr lang="en-CA" dirty="0"/>
              <a:t> </a:t>
            </a:r>
          </a:p>
          <a:p>
            <a:pPr marL="0" indent="0">
              <a:buNone/>
            </a:pPr>
            <a:r>
              <a:rPr lang="en-CA" b="1" dirty="0"/>
              <a:t>LOI SUR LA SANTÉ ET LA SÉCURITÉ AU TRAVAIL (1990)</a:t>
            </a:r>
            <a:endParaRPr lang="en-CA" dirty="0"/>
          </a:p>
          <a:p>
            <a:pPr marL="0" indent="0">
              <a:buNone/>
            </a:pPr>
            <a:r>
              <a:rPr lang="en-CA" dirty="0">
                <a:hlinkClick r:id="rId10"/>
              </a:rPr>
              <a:t>https://www.ontario.ca/fr/lois/loi/90o01</a:t>
            </a:r>
            <a:endParaRPr lang="en-CA" dirty="0"/>
          </a:p>
          <a:p>
            <a:pPr marL="0" indent="0">
              <a:buNone/>
            </a:pPr>
            <a:endParaRPr lang="en-CA" dirty="0"/>
          </a:p>
          <a:p>
            <a:pPr marL="0" indent="0">
              <a:buNone/>
            </a:pPr>
            <a:endParaRPr lang="en-CA" dirty="0"/>
          </a:p>
        </p:txBody>
      </p:sp>
    </p:spTree>
    <p:extLst>
      <p:ext uri="{BB962C8B-B14F-4D97-AF65-F5344CB8AC3E}">
        <p14:creationId xmlns:p14="http://schemas.microsoft.com/office/powerpoint/2010/main" val="2661375869"/>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CA" dirty="0" err="1"/>
              <a:t>RéFéRences</a:t>
            </a:r>
            <a:endParaRPr lang="en-CA" dirty="0"/>
          </a:p>
        </p:txBody>
      </p:sp>
      <p:sp>
        <p:nvSpPr>
          <p:cNvPr id="3" name="Content Placeholder 2"/>
          <p:cNvSpPr>
            <a:spLocks noGrp="1"/>
          </p:cNvSpPr>
          <p:nvPr>
            <p:ph idx="1"/>
            <p:custDataLst>
              <p:tags r:id="rId2"/>
            </p:custDataLst>
          </p:nvPr>
        </p:nvSpPr>
        <p:spPr/>
        <p:txBody>
          <a:bodyPr>
            <a:normAutofit lnSpcReduction="10000"/>
          </a:bodyPr>
          <a:lstStyle/>
          <a:p>
            <a:pPr marL="0" indent="0">
              <a:buNone/>
            </a:pPr>
            <a:r>
              <a:rPr lang="en-CA" sz="1500" b="1" dirty="0"/>
              <a:t>ASSOCIATION CANADIENNE POUR LA PRÉVENTION DU SUICIDE (ACPS)</a:t>
            </a:r>
          </a:p>
          <a:p>
            <a:pPr marL="0" indent="0">
              <a:buNone/>
            </a:pPr>
            <a:r>
              <a:rPr lang="en-CA" sz="1600" dirty="0">
                <a:hlinkClick r:id="rId4"/>
              </a:rPr>
              <a:t>http://suicideprevention.ca/understanding/what-is-suicide/</a:t>
            </a:r>
            <a:endParaRPr lang="en-CA" sz="1600" dirty="0"/>
          </a:p>
          <a:p>
            <a:pPr marL="0" indent="0">
              <a:buNone/>
            </a:pPr>
            <a:r>
              <a:rPr lang="en-CA" sz="1600" dirty="0">
                <a:hlinkClick r:id="rId5"/>
              </a:rPr>
              <a:t>http://suicideprevention.ca/understanding/suicide-in-canada/</a:t>
            </a:r>
            <a:endParaRPr lang="en-CA" sz="1600" dirty="0"/>
          </a:p>
          <a:p>
            <a:pPr marL="0" indent="0">
              <a:buNone/>
            </a:pPr>
            <a:endParaRPr lang="en-CA" sz="1500" b="1" dirty="0"/>
          </a:p>
          <a:p>
            <a:pPr marL="0" indent="0">
              <a:buNone/>
            </a:pPr>
            <a:r>
              <a:rPr lang="en-CA" sz="1500" b="1" dirty="0"/>
              <a:t>ARTICLES SCIENTIFIQUES</a:t>
            </a:r>
            <a:endParaRPr lang="en-CA" sz="1500" dirty="0"/>
          </a:p>
          <a:p>
            <a:pPr marL="0" indent="0">
              <a:buNone/>
            </a:pPr>
            <a:r>
              <a:rPr lang="en-CA" sz="1500" dirty="0"/>
              <a:t>Haslam, C., Atkinson, S., Brown, S., &amp; Haslam, R. (2005). Anxiety and depression in the workplace: Effects on the individual and organisation (a focus group investigation). </a:t>
            </a:r>
            <a:r>
              <a:rPr lang="en-CA" sz="1500" i="1" dirty="0"/>
              <a:t>Journal of Affective Disorders, 88</a:t>
            </a:r>
            <a:r>
              <a:rPr lang="en-CA" sz="1500" dirty="0"/>
              <a:t>(2), 209-215 </a:t>
            </a:r>
          </a:p>
          <a:p>
            <a:pPr marL="0" indent="0">
              <a:buNone/>
            </a:pPr>
            <a:r>
              <a:rPr lang="en-CA" sz="1500" dirty="0"/>
              <a:t> </a:t>
            </a:r>
          </a:p>
          <a:p>
            <a:pPr marL="0" indent="0">
              <a:buNone/>
            </a:pPr>
            <a:r>
              <a:rPr lang="en-CA" sz="1500" dirty="0"/>
              <a:t>Hilton, M. F., &amp; </a:t>
            </a:r>
            <a:r>
              <a:rPr lang="en-CA" sz="1500" dirty="0" err="1"/>
              <a:t>Whiteford</a:t>
            </a:r>
            <a:r>
              <a:rPr lang="en-CA" sz="1500" dirty="0"/>
              <a:t>, H. A. (2010). Associations between psychological distress, workplace accidents, workplace failures and workplace successes. </a:t>
            </a:r>
            <a:r>
              <a:rPr lang="en-CA" sz="1500" i="1" dirty="0"/>
              <a:t>International Archives of Occupational and Environmental Health, 83</a:t>
            </a:r>
            <a:r>
              <a:rPr lang="en-CA" sz="1500" dirty="0"/>
              <a:t>(8), 923-933. </a:t>
            </a:r>
          </a:p>
          <a:p>
            <a:pPr marL="0" indent="0">
              <a:buNone/>
            </a:pPr>
            <a:r>
              <a:rPr lang="en-CA" sz="1500" dirty="0"/>
              <a:t> </a:t>
            </a:r>
          </a:p>
          <a:p>
            <a:pPr marL="0" indent="0">
              <a:buNone/>
            </a:pPr>
            <a:r>
              <a:rPr lang="en-CA" sz="1500" dirty="0"/>
              <a:t>Suzuki, K., </a:t>
            </a:r>
            <a:r>
              <a:rPr lang="en-CA" sz="1500" dirty="0" err="1"/>
              <a:t>Ohida</a:t>
            </a:r>
            <a:r>
              <a:rPr lang="en-CA" sz="1500" dirty="0"/>
              <a:t>, T., </a:t>
            </a:r>
            <a:r>
              <a:rPr lang="en-CA" sz="1500" dirty="0" err="1"/>
              <a:t>Kaneita</a:t>
            </a:r>
            <a:r>
              <a:rPr lang="en-CA" sz="1500" dirty="0"/>
              <a:t>, Y., Yokoyama, E., Miyake, T., </a:t>
            </a:r>
            <a:r>
              <a:rPr lang="en-CA" sz="1500" dirty="0" err="1"/>
              <a:t>Harano</a:t>
            </a:r>
            <a:r>
              <a:rPr lang="en-CA" sz="1500" dirty="0"/>
              <a:t>, S., . . . </a:t>
            </a:r>
            <a:r>
              <a:rPr lang="en-CA" sz="1500" dirty="0" err="1"/>
              <a:t>Tsutsui</a:t>
            </a:r>
            <a:r>
              <a:rPr lang="en-CA" sz="1500" dirty="0"/>
              <a:t>, T. (2004). Mental health status, shift work, and occupational accidents among hospital nurses in Japan. </a:t>
            </a:r>
            <a:r>
              <a:rPr lang="en-CA" sz="1500" i="1" dirty="0"/>
              <a:t>Journal of Occupational Health, 46</a:t>
            </a:r>
            <a:r>
              <a:rPr lang="en-CA" sz="1500" dirty="0"/>
              <a:t>(6), 448-454.</a:t>
            </a:r>
          </a:p>
          <a:p>
            <a:pPr marL="0" indent="0">
              <a:buNone/>
            </a:pPr>
            <a:endParaRPr lang="en-CA" sz="1500" dirty="0"/>
          </a:p>
        </p:txBody>
      </p:sp>
    </p:spTree>
    <p:extLst>
      <p:ext uri="{BB962C8B-B14F-4D97-AF65-F5344CB8AC3E}">
        <p14:creationId xmlns:p14="http://schemas.microsoft.com/office/powerpoint/2010/main" val="644257945"/>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CA" dirty="0" err="1"/>
              <a:t>RéFéRences</a:t>
            </a:r>
            <a:endParaRPr lang="en-CA" dirty="0"/>
          </a:p>
        </p:txBody>
      </p:sp>
      <p:sp>
        <p:nvSpPr>
          <p:cNvPr id="3" name="Content Placeholder 2"/>
          <p:cNvSpPr>
            <a:spLocks noGrp="1"/>
          </p:cNvSpPr>
          <p:nvPr>
            <p:ph idx="1"/>
            <p:custDataLst>
              <p:tags r:id="rId2"/>
            </p:custDataLst>
          </p:nvPr>
        </p:nvSpPr>
        <p:spPr/>
        <p:txBody>
          <a:bodyPr>
            <a:normAutofit/>
          </a:bodyPr>
          <a:lstStyle/>
          <a:p>
            <a:pPr marL="0" indent="0">
              <a:buNone/>
            </a:pPr>
            <a:r>
              <a:rPr lang="fr-CA" sz="1500" b="1" dirty="0"/>
              <a:t>BELL CAUSE POUR LA CAUSE</a:t>
            </a:r>
          </a:p>
          <a:p>
            <a:pPr marL="0" indent="0">
              <a:buNone/>
            </a:pPr>
            <a:r>
              <a:rPr lang="en-CA" sz="1600" dirty="0">
                <a:hlinkClick r:id="rId4"/>
              </a:rPr>
              <a:t>http://cause.bell.ca/fr/facon-aider</a:t>
            </a:r>
            <a:endParaRPr lang="en-CA" sz="1600" dirty="0"/>
          </a:p>
          <a:p>
            <a:pPr marL="0" indent="0">
              <a:buNone/>
            </a:pPr>
            <a:endParaRPr lang="fr-CA" sz="1500" b="1" dirty="0"/>
          </a:p>
          <a:p>
            <a:pPr marL="0" indent="0">
              <a:buNone/>
            </a:pPr>
            <a:r>
              <a:rPr lang="fr-CA" sz="1500" b="1" dirty="0"/>
              <a:t>ACTUALITÉS </a:t>
            </a:r>
          </a:p>
          <a:p>
            <a:pPr marL="0" indent="0">
              <a:buNone/>
            </a:pPr>
            <a:r>
              <a:rPr lang="fr-CA" sz="1500" dirty="0">
                <a:hlinkClick r:id="rId5"/>
              </a:rPr>
              <a:t>https://uwaterloo.ca/engineering/news/engineering-student-breaks-silence-lifelong-struggle</a:t>
            </a:r>
            <a:endParaRPr lang="fr-CA" sz="1500" dirty="0"/>
          </a:p>
          <a:p>
            <a:pPr marL="0" indent="0">
              <a:buNone/>
            </a:pPr>
            <a:r>
              <a:rPr lang="fr-CA" sz="1500" dirty="0">
                <a:hlinkClick r:id="rId6"/>
              </a:rPr>
              <a:t>http://www.thesudburystar.com/2015/07/24/sudbury-study-to-examine-mental-health-of-miners</a:t>
            </a:r>
            <a:endParaRPr lang="fr-CA" sz="1500" dirty="0">
              <a:hlinkClick r:id="rId7"/>
            </a:endParaRPr>
          </a:p>
          <a:p>
            <a:pPr marL="0" indent="0">
              <a:buNone/>
            </a:pPr>
            <a:r>
              <a:rPr lang="fr-CA" sz="1500" dirty="0">
                <a:hlinkClick r:id="rId7"/>
              </a:rPr>
              <a:t>https://www.northernontariobusiness.com/regional-news/sudbury/research-to-study-mental-health-in-miners-371442</a:t>
            </a:r>
            <a:endParaRPr lang="fr-CA" sz="1500" dirty="0"/>
          </a:p>
          <a:p>
            <a:pPr marL="0" indent="0">
              <a:buNone/>
            </a:pPr>
            <a:endParaRPr lang="fr-CA" sz="1500" dirty="0"/>
          </a:p>
          <a:p>
            <a:pPr marL="0" indent="0">
              <a:buNone/>
            </a:pPr>
            <a:r>
              <a:rPr lang="fr-CA" sz="1500" b="1" dirty="0"/>
              <a:t>UNE AUTRE BONNE RESSOURE – </a:t>
            </a:r>
            <a:r>
              <a:rPr lang="fr-CA" sz="1500" b="1" i="1" dirty="0"/>
              <a:t>The Mental </a:t>
            </a:r>
            <a:r>
              <a:rPr lang="fr-CA" sz="1500" b="1" i="1" dirty="0" err="1"/>
              <a:t>Injury</a:t>
            </a:r>
            <a:r>
              <a:rPr lang="fr-CA" sz="1500" b="1" i="1" dirty="0"/>
              <a:t> Toolkit </a:t>
            </a:r>
            <a:r>
              <a:rPr lang="fr-CA" sz="1500" b="1" dirty="0"/>
              <a:t>(Centres de santé des travailleurs/ses de l’Ontario Inc.)</a:t>
            </a:r>
          </a:p>
          <a:p>
            <a:pPr marL="0" indent="0">
              <a:buNone/>
            </a:pPr>
            <a:r>
              <a:rPr lang="en-CA" sz="1500" dirty="0">
                <a:hlinkClick r:id="rId8"/>
              </a:rPr>
              <a:t>http://www.ohcow.on.ca/mental-injury-toolkit.html</a:t>
            </a:r>
            <a:endParaRPr lang="en-CA" sz="1500" dirty="0"/>
          </a:p>
          <a:p>
            <a:pPr marL="0" indent="0">
              <a:buNone/>
            </a:pPr>
            <a:endParaRPr lang="en-CA" sz="1500" dirty="0"/>
          </a:p>
          <a:p>
            <a:pPr marL="0" indent="0">
              <a:buNone/>
            </a:pPr>
            <a:endParaRPr lang="en-CA" sz="1500" dirty="0"/>
          </a:p>
        </p:txBody>
      </p:sp>
    </p:spTree>
    <p:extLst>
      <p:ext uri="{BB962C8B-B14F-4D97-AF65-F5344CB8AC3E}">
        <p14:creationId xmlns:p14="http://schemas.microsoft.com/office/powerpoint/2010/main" val="3684980648"/>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half" idx="2"/>
            <p:custDataLst>
              <p:tags r:id="rId1"/>
            </p:custDataLst>
          </p:nvPr>
        </p:nvSpPr>
        <p:spPr>
          <a:xfrm>
            <a:off x="1009477" y="2914615"/>
            <a:ext cx="10130516" cy="999067"/>
          </a:xfrm>
        </p:spPr>
        <p:txBody>
          <a:bodyPr>
            <a:noAutofit/>
          </a:bodyPr>
          <a:lstStyle/>
          <a:p>
            <a:pPr marL="0" indent="0" algn="ctr">
              <a:buNone/>
            </a:pPr>
            <a:r>
              <a:rPr lang="en-CA" dirty="0"/>
              <a:t>Module </a:t>
            </a:r>
            <a:r>
              <a:rPr lang="en-CA" dirty="0" err="1"/>
              <a:t>créé</a:t>
            </a:r>
            <a:r>
              <a:rPr lang="en-CA" dirty="0"/>
              <a:t> par Caroline </a:t>
            </a:r>
            <a:r>
              <a:rPr lang="en-CA" dirty="0" err="1"/>
              <a:t>Dignard</a:t>
            </a:r>
            <a:r>
              <a:rPr lang="en-CA" dirty="0"/>
              <a:t>, M.K.H.</a:t>
            </a:r>
          </a:p>
          <a:p>
            <a:pPr marL="0" indent="0" algn="ctr">
              <a:buNone/>
            </a:pPr>
            <a:r>
              <a:rPr lang="en-CA" dirty="0" err="1"/>
              <a:t>Étudiante</a:t>
            </a:r>
            <a:r>
              <a:rPr lang="en-CA" dirty="0"/>
              <a:t> - </a:t>
            </a:r>
            <a:r>
              <a:rPr lang="en-CA" i="1" dirty="0"/>
              <a:t>Interdisciplinary PhD in Rural and Northern Health </a:t>
            </a:r>
            <a:r>
              <a:rPr lang="en-CA" dirty="0"/>
              <a:t>à </a:t>
            </a:r>
            <a:r>
              <a:rPr lang="en-CA" dirty="0" err="1"/>
              <a:t>l’Université</a:t>
            </a:r>
            <a:r>
              <a:rPr lang="en-CA" dirty="0"/>
              <a:t> </a:t>
            </a:r>
            <a:r>
              <a:rPr lang="en-CA" dirty="0" err="1"/>
              <a:t>Laurentienne</a:t>
            </a:r>
            <a:endParaRPr lang="en-CA" dirty="0"/>
          </a:p>
          <a:p>
            <a:pPr marL="0" indent="0" algn="ctr">
              <a:buNone/>
            </a:pPr>
            <a:r>
              <a:rPr lang="fr-CA" i="1" dirty="0"/>
              <a:t>e</a:t>
            </a:r>
            <a:r>
              <a:rPr lang="en-CA" i="1" dirty="0"/>
              <a:t>t</a:t>
            </a:r>
          </a:p>
          <a:p>
            <a:pPr marL="0" indent="0" algn="ctr">
              <a:buNone/>
            </a:pPr>
            <a:r>
              <a:rPr lang="en-CA" dirty="0" err="1"/>
              <a:t>Membre</a:t>
            </a:r>
            <a:r>
              <a:rPr lang="en-CA" dirty="0"/>
              <a:t> du </a:t>
            </a:r>
            <a:r>
              <a:rPr lang="en-CA" i="1" dirty="0"/>
              <a:t>Centre de recherche sur la santé et </a:t>
            </a:r>
            <a:r>
              <a:rPr lang="en-CA" i="1" dirty="0" err="1"/>
              <a:t>sécurité</a:t>
            </a:r>
            <a:r>
              <a:rPr lang="en-CA" i="1" dirty="0"/>
              <a:t> au travail (CRSST)</a:t>
            </a:r>
          </a:p>
          <a:p>
            <a:pPr marL="0" indent="0" algn="ctr">
              <a:buNone/>
            </a:pPr>
            <a:endParaRPr lang="en-CA" sz="2000" dirty="0"/>
          </a:p>
          <a:p>
            <a:pPr marL="0" indent="0" algn="ctr">
              <a:buNone/>
            </a:pPr>
            <a:r>
              <a:rPr lang="en-CA" sz="2000" dirty="0" err="1"/>
              <a:t>Décembre</a:t>
            </a:r>
            <a:r>
              <a:rPr lang="en-CA" sz="2000" dirty="0"/>
              <a:t> 2016</a:t>
            </a:r>
          </a:p>
        </p:txBody>
      </p:sp>
    </p:spTree>
    <p:extLst>
      <p:ext uri="{BB962C8B-B14F-4D97-AF65-F5344CB8AC3E}">
        <p14:creationId xmlns:p14="http://schemas.microsoft.com/office/powerpoint/2010/main" val="6331172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2895600" y="593466"/>
            <a:ext cx="8610600" cy="1293028"/>
          </a:xfrm>
        </p:spPr>
        <p:txBody>
          <a:bodyPr/>
          <a:lstStyle/>
          <a:p>
            <a:r>
              <a:rPr lang="en-CA" b="1" dirty="0"/>
              <a:t>La santé </a:t>
            </a:r>
            <a:r>
              <a:rPr lang="en-CA" b="1" dirty="0" err="1"/>
              <a:t>mentale</a:t>
            </a:r>
            <a:r>
              <a:rPr lang="en-CA" b="1" dirty="0"/>
              <a:t> au </a:t>
            </a:r>
            <a:r>
              <a:rPr lang="en-CA" b="1" dirty="0" err="1"/>
              <a:t>canada</a:t>
            </a:r>
            <a:endParaRPr lang="en-CA" dirty="0"/>
          </a:p>
        </p:txBody>
      </p:sp>
      <p:sp>
        <p:nvSpPr>
          <p:cNvPr id="3" name="Content Placeholder 2"/>
          <p:cNvSpPr>
            <a:spLocks noGrp="1"/>
          </p:cNvSpPr>
          <p:nvPr>
            <p:ph idx="1"/>
            <p:custDataLst>
              <p:tags r:id="rId2"/>
            </p:custDataLst>
          </p:nvPr>
        </p:nvSpPr>
        <p:spPr>
          <a:xfrm>
            <a:off x="685800" y="1886494"/>
            <a:ext cx="10820400" cy="4024125"/>
          </a:xfrm>
        </p:spPr>
        <p:txBody>
          <a:bodyPr>
            <a:normAutofit/>
          </a:bodyPr>
          <a:lstStyle/>
          <a:p>
            <a:r>
              <a:rPr lang="fr-FR" sz="2800" dirty="0"/>
              <a:t>Les troubles mentaux et la maladie mentale apparaissent tôt dans la vie. Chaque année, plus de 28 % des personnes de 20 à 29 ans sont aux prises avec une maladie mentale </a:t>
            </a:r>
          </a:p>
          <a:p>
            <a:endParaRPr lang="fr-FR" sz="1200" dirty="0"/>
          </a:p>
          <a:p>
            <a:r>
              <a:rPr lang="fr-FR" sz="2800" dirty="0"/>
              <a:t>À l’âge de 40 ans, une personne sur deux a, ou aura eu, une maladie mentale</a:t>
            </a:r>
            <a:endParaRPr lang="en-CA" sz="800" dirty="0"/>
          </a:p>
          <a:p>
            <a:endParaRPr lang="en-CA" sz="1200" dirty="0"/>
          </a:p>
          <a:p>
            <a:r>
              <a:rPr lang="fr-FR" sz="2800" dirty="0"/>
              <a:t>Si l’on inclut les familles et les aidants, presque tout le monde est touché par les troubles mentaux ou la maladie mentale d’une façon ou d’une autre</a:t>
            </a:r>
            <a:endParaRPr lang="en-CA" dirty="0"/>
          </a:p>
        </p:txBody>
      </p:sp>
      <p:sp>
        <p:nvSpPr>
          <p:cNvPr id="4" name="Rectangle 3"/>
          <p:cNvSpPr/>
          <p:nvPr>
            <p:custDataLst>
              <p:tags r:id="rId3"/>
            </p:custDataLst>
          </p:nvPr>
        </p:nvSpPr>
        <p:spPr>
          <a:xfrm>
            <a:off x="162169" y="6477764"/>
            <a:ext cx="7818166" cy="369332"/>
          </a:xfrm>
          <a:prstGeom prst="rect">
            <a:avLst/>
          </a:prstGeom>
        </p:spPr>
        <p:txBody>
          <a:bodyPr wrap="none">
            <a:spAutoFit/>
          </a:bodyPr>
          <a:lstStyle/>
          <a:p>
            <a:r>
              <a:rPr lang="en-CA" dirty="0"/>
              <a:t>Source: </a:t>
            </a:r>
            <a:r>
              <a:rPr lang="en-CA" i="1" dirty="0"/>
              <a:t>La </a:t>
            </a:r>
            <a:r>
              <a:rPr lang="en-CA" i="1" dirty="0" err="1"/>
              <a:t>nécessité</a:t>
            </a:r>
            <a:r>
              <a:rPr lang="en-CA" i="1" dirty="0"/>
              <a:t> </a:t>
            </a:r>
            <a:r>
              <a:rPr lang="en-CA" i="1" dirty="0" err="1"/>
              <a:t>d’investor</a:t>
            </a:r>
            <a:r>
              <a:rPr lang="en-CA" i="1" dirty="0"/>
              <a:t> </a:t>
            </a:r>
            <a:r>
              <a:rPr lang="en-CA" i="1" dirty="0" err="1"/>
              <a:t>dans</a:t>
            </a:r>
            <a:r>
              <a:rPr lang="en-CA" i="1" dirty="0"/>
              <a:t> la santé </a:t>
            </a:r>
            <a:r>
              <a:rPr lang="en-CA" i="1" dirty="0" err="1"/>
              <a:t>mentale</a:t>
            </a:r>
            <a:r>
              <a:rPr lang="en-CA" i="1" dirty="0"/>
              <a:t> au Canada</a:t>
            </a:r>
            <a:endParaRPr lang="en-CA" dirty="0"/>
          </a:p>
        </p:txBody>
      </p:sp>
      <p:pic>
        <p:nvPicPr>
          <p:cNvPr id="5" name="Picture 4"/>
          <p:cNvPicPr>
            <a:picLocks noChangeAspect="1"/>
          </p:cNvPicPr>
          <p:nvPr>
            <p:custDataLst>
              <p:tags r:id="rId4"/>
            </p:custDataLst>
          </p:nvPr>
        </p:nvPicPr>
        <p:blipFill>
          <a:blip r:embed="rId7"/>
          <a:stretch>
            <a:fillRect/>
          </a:stretch>
        </p:blipFill>
        <p:spPr>
          <a:xfrm>
            <a:off x="8127258" y="5649039"/>
            <a:ext cx="3713133" cy="110313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0137197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2895600" y="764373"/>
            <a:ext cx="8610600" cy="1293028"/>
          </a:xfrm>
        </p:spPr>
        <p:txBody>
          <a:bodyPr>
            <a:normAutofit/>
          </a:bodyPr>
          <a:lstStyle/>
          <a:p>
            <a:r>
              <a:rPr lang="en-CA" b="1" dirty="0"/>
              <a:t>La santé </a:t>
            </a:r>
            <a:r>
              <a:rPr lang="en-CA" b="1" dirty="0" err="1"/>
              <a:t>mentale</a:t>
            </a:r>
            <a:r>
              <a:rPr lang="en-CA" b="1" dirty="0"/>
              <a:t> </a:t>
            </a:r>
            <a:r>
              <a:rPr lang="en-CA" b="1" dirty="0" err="1"/>
              <a:t>en</a:t>
            </a:r>
            <a:r>
              <a:rPr lang="en-CA" b="1" dirty="0"/>
              <a:t> </a:t>
            </a:r>
            <a:r>
              <a:rPr lang="en-CA" b="1" dirty="0" err="1"/>
              <a:t>ontario</a:t>
            </a:r>
            <a:endParaRPr lang="en-CA" b="1" dirty="0"/>
          </a:p>
        </p:txBody>
      </p:sp>
      <p:sp>
        <p:nvSpPr>
          <p:cNvPr id="3" name="Content Placeholder 2"/>
          <p:cNvSpPr>
            <a:spLocks noGrp="1"/>
          </p:cNvSpPr>
          <p:nvPr>
            <p:ph idx="1"/>
            <p:custDataLst>
              <p:tags r:id="rId2"/>
            </p:custDataLst>
          </p:nvPr>
        </p:nvSpPr>
        <p:spPr>
          <a:xfrm>
            <a:off x="5811520" y="2522603"/>
            <a:ext cx="5816600" cy="3230880"/>
          </a:xfrm>
        </p:spPr>
        <p:txBody>
          <a:bodyPr>
            <a:normAutofit lnSpcReduction="10000"/>
          </a:bodyPr>
          <a:lstStyle/>
          <a:p>
            <a:pPr fontAlgn="base"/>
            <a:r>
              <a:rPr lang="fr-FR" sz="3000" dirty="0"/>
              <a:t>Le </a:t>
            </a:r>
            <a:r>
              <a:rPr lang="fr-FR" sz="3000" b="1" dirty="0">
                <a:solidFill>
                  <a:schemeClr val="accent1"/>
                </a:solidFill>
              </a:rPr>
              <a:t>fardeau</a:t>
            </a:r>
            <a:r>
              <a:rPr lang="fr-FR" sz="3000" dirty="0"/>
              <a:t> de la maladie mentale et de la toxicomanie en Ontario est plus d’une fois et demie plus lourd que celui de tous les cancers, et plus de sept fois plus lourd que celui des maladies infectieuses</a:t>
            </a:r>
            <a:endParaRPr lang="en-CA" sz="3000" dirty="0"/>
          </a:p>
        </p:txBody>
      </p:sp>
      <p:pic>
        <p:nvPicPr>
          <p:cNvPr id="11" name="Picture 10"/>
          <p:cNvPicPr/>
          <p:nvPr>
            <p:custDataLst>
              <p:tags r:id="rId3"/>
            </p:custDataLst>
          </p:nvPr>
        </p:nvPicPr>
        <p:blipFill rotWithShape="1">
          <a:blip r:embed="rId7"/>
          <a:srcRect l="22596" t="18530" r="22116" b="7353"/>
          <a:stretch/>
        </p:blipFill>
        <p:spPr bwMode="auto">
          <a:xfrm>
            <a:off x="490537" y="2057401"/>
            <a:ext cx="5168583" cy="4161284"/>
          </a:xfrm>
          <a:prstGeom prst="roundRect">
            <a:avLst>
              <a:gd name="adj" fmla="val 8594"/>
            </a:avLst>
          </a:prstGeom>
          <a:solidFill>
            <a:srgbClr val="FFFFFF">
              <a:shade val="85000"/>
            </a:srgbClr>
          </a:solidFill>
          <a:ln w="38100">
            <a:solidFill>
              <a:schemeClr val="tx1"/>
            </a:solidFill>
          </a:ln>
          <a:effectLst/>
          <a:extLst>
            <a:ext uri="{53640926-AAD7-44D8-BBD7-CCE9431645EC}">
              <a14:shadowObscured xmlns:a14="http://schemas.microsoft.com/office/drawing/2010/main"/>
            </a:ext>
          </a:extLst>
        </p:spPr>
      </p:pic>
      <p:sp>
        <p:nvSpPr>
          <p:cNvPr id="5" name="Rectangle 4"/>
          <p:cNvSpPr/>
          <p:nvPr>
            <p:custDataLst>
              <p:tags r:id="rId4"/>
            </p:custDataLst>
          </p:nvPr>
        </p:nvSpPr>
        <p:spPr>
          <a:xfrm>
            <a:off x="7666347" y="6488668"/>
            <a:ext cx="4461478" cy="369332"/>
          </a:xfrm>
          <a:prstGeom prst="rect">
            <a:avLst/>
          </a:prstGeom>
        </p:spPr>
        <p:txBody>
          <a:bodyPr wrap="none">
            <a:spAutoFit/>
          </a:bodyPr>
          <a:lstStyle/>
          <a:p>
            <a:r>
              <a:rPr lang="en-CA" dirty="0"/>
              <a:t>Source: ICES &amp; Santé </a:t>
            </a:r>
            <a:r>
              <a:rPr lang="en-CA" dirty="0" err="1"/>
              <a:t>Publique</a:t>
            </a:r>
            <a:r>
              <a:rPr lang="en-CA" dirty="0"/>
              <a:t> Ontario</a:t>
            </a:r>
          </a:p>
        </p:txBody>
      </p:sp>
    </p:spTree>
    <p:extLst>
      <p:ext uri="{BB962C8B-B14F-4D97-AF65-F5344CB8AC3E}">
        <p14:creationId xmlns:p14="http://schemas.microsoft.com/office/powerpoint/2010/main" val="34152496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3073400" y="747681"/>
            <a:ext cx="8900160" cy="1293028"/>
          </a:xfrm>
        </p:spPr>
        <p:txBody>
          <a:bodyPr>
            <a:normAutofit/>
          </a:bodyPr>
          <a:lstStyle/>
          <a:p>
            <a:r>
              <a:rPr lang="en-CA" sz="3500" b="1" dirty="0"/>
              <a:t>La santé </a:t>
            </a:r>
            <a:r>
              <a:rPr lang="en-CA" sz="3500" b="1" dirty="0" err="1"/>
              <a:t>mentale</a:t>
            </a:r>
            <a:r>
              <a:rPr lang="en-CA" sz="3500" b="1" dirty="0"/>
              <a:t> </a:t>
            </a:r>
            <a:r>
              <a:rPr lang="en-CA" sz="3500" b="1" dirty="0" err="1"/>
              <a:t>en</a:t>
            </a:r>
            <a:r>
              <a:rPr lang="en-CA" sz="3500" b="1" dirty="0"/>
              <a:t> milieu de travail</a:t>
            </a:r>
          </a:p>
        </p:txBody>
      </p:sp>
      <p:sp>
        <p:nvSpPr>
          <p:cNvPr id="3" name="Content Placeholder 2"/>
          <p:cNvSpPr>
            <a:spLocks noGrp="1"/>
          </p:cNvSpPr>
          <p:nvPr>
            <p:ph idx="1"/>
            <p:custDataLst>
              <p:tags r:id="rId2"/>
            </p:custDataLst>
          </p:nvPr>
        </p:nvSpPr>
        <p:spPr>
          <a:xfrm>
            <a:off x="685800" y="2011681"/>
            <a:ext cx="11186160" cy="4024125"/>
          </a:xfrm>
        </p:spPr>
        <p:txBody>
          <a:bodyPr>
            <a:normAutofit/>
          </a:bodyPr>
          <a:lstStyle/>
          <a:p>
            <a:r>
              <a:rPr lang="fr-FR" sz="2800" dirty="0"/>
              <a:t>Les milieux de travail jouent un rôle essentiel dans le maintien d’une bonne santé mentale. Ils permettent aux gens de se sentir productifs et favorisent le bien-être des employés. Cela dit, ils peuvent également être une source de stress et contribuer à l'augmentation des maladies et des problèmes de santé mentale. Aucun milieu de travail n’est à l’abri de tels risques. Ainsi, </a:t>
            </a:r>
            <a:r>
              <a:rPr lang="fr-FR" sz="2800" b="1" dirty="0">
                <a:solidFill>
                  <a:srgbClr val="0070C0"/>
                </a:solidFill>
              </a:rPr>
              <a:t>notre définition de la santé et sécurité au travail ne peut pas se limiter à l’aspect physique</a:t>
            </a:r>
            <a:r>
              <a:rPr lang="fr-FR" sz="2800" dirty="0"/>
              <a:t>.</a:t>
            </a:r>
            <a:endParaRPr lang="en-CA" sz="2800" dirty="0"/>
          </a:p>
        </p:txBody>
      </p:sp>
      <p:pic>
        <p:nvPicPr>
          <p:cNvPr id="4" name="Picture 3"/>
          <p:cNvPicPr>
            <a:picLocks noChangeAspect="1"/>
          </p:cNvPicPr>
          <p:nvPr>
            <p:custDataLst>
              <p:tags r:id="rId3"/>
            </p:custDataLst>
          </p:nvPr>
        </p:nvPicPr>
        <p:blipFill>
          <a:blip r:embed="rId7"/>
          <a:stretch>
            <a:fillRect/>
          </a:stretch>
        </p:blipFill>
        <p:spPr>
          <a:xfrm>
            <a:off x="7088399" y="5390975"/>
            <a:ext cx="4536383" cy="134771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Rectangle 4"/>
          <p:cNvSpPr/>
          <p:nvPr>
            <p:custDataLst>
              <p:tags r:id="rId4"/>
            </p:custDataLst>
          </p:nvPr>
        </p:nvSpPr>
        <p:spPr>
          <a:xfrm>
            <a:off x="162169" y="6477764"/>
            <a:ext cx="6138219" cy="369332"/>
          </a:xfrm>
          <a:prstGeom prst="rect">
            <a:avLst/>
          </a:prstGeom>
        </p:spPr>
        <p:txBody>
          <a:bodyPr wrap="none">
            <a:spAutoFit/>
          </a:bodyPr>
          <a:lstStyle/>
          <a:p>
            <a:r>
              <a:rPr lang="en-CA" dirty="0"/>
              <a:t>Source: Commission de la santé </a:t>
            </a:r>
            <a:r>
              <a:rPr lang="en-CA" dirty="0" err="1"/>
              <a:t>mentale</a:t>
            </a:r>
            <a:r>
              <a:rPr lang="en-CA" dirty="0"/>
              <a:t> du Canada</a:t>
            </a:r>
          </a:p>
        </p:txBody>
      </p:sp>
    </p:spTree>
    <p:extLst>
      <p:ext uri="{BB962C8B-B14F-4D97-AF65-F5344CB8AC3E}">
        <p14:creationId xmlns:p14="http://schemas.microsoft.com/office/powerpoint/2010/main" val="8283860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3275428" y="750305"/>
            <a:ext cx="8610600" cy="1293028"/>
          </a:xfrm>
        </p:spPr>
        <p:txBody>
          <a:bodyPr>
            <a:normAutofit fontScale="90000"/>
          </a:bodyPr>
          <a:lstStyle/>
          <a:p>
            <a:r>
              <a:rPr lang="en-CA" b="1" dirty="0" err="1"/>
              <a:t>Conséquences</a:t>
            </a:r>
            <a:r>
              <a:rPr lang="en-CA" b="1" dirty="0"/>
              <a:t> </a:t>
            </a:r>
            <a:r>
              <a:rPr lang="en-CA" b="1" dirty="0" err="1"/>
              <a:t>d’une</a:t>
            </a:r>
            <a:r>
              <a:rPr lang="en-CA" b="1" dirty="0"/>
              <a:t> </a:t>
            </a:r>
            <a:r>
              <a:rPr lang="en-CA" b="1" dirty="0" err="1"/>
              <a:t>mauvaise</a:t>
            </a:r>
            <a:r>
              <a:rPr lang="en-CA" b="1" dirty="0"/>
              <a:t> santé </a:t>
            </a:r>
            <a:r>
              <a:rPr lang="en-CA" b="1" dirty="0" err="1"/>
              <a:t>mentale</a:t>
            </a:r>
            <a:r>
              <a:rPr lang="en-CA" b="1" dirty="0"/>
              <a:t> </a:t>
            </a:r>
            <a:r>
              <a:rPr lang="en-CA" b="1" dirty="0" err="1"/>
              <a:t>en</a:t>
            </a:r>
            <a:r>
              <a:rPr lang="en-CA" b="1" dirty="0"/>
              <a:t> milieu de travail</a:t>
            </a:r>
          </a:p>
        </p:txBody>
      </p:sp>
      <p:pic>
        <p:nvPicPr>
          <p:cNvPr id="5" name="Picture 4"/>
          <p:cNvPicPr>
            <a:picLocks noChangeAspect="1"/>
          </p:cNvPicPr>
          <p:nvPr>
            <p:custDataLst>
              <p:tags r:id="rId2"/>
            </p:custDataLst>
          </p:nvPr>
        </p:nvPicPr>
        <p:blipFill>
          <a:blip r:embed="rId7"/>
          <a:stretch>
            <a:fillRect/>
          </a:stretch>
        </p:blipFill>
        <p:spPr>
          <a:xfrm>
            <a:off x="7930227" y="5687437"/>
            <a:ext cx="3713133" cy="110313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Rectangle 5"/>
          <p:cNvSpPr/>
          <p:nvPr>
            <p:custDataLst>
              <p:tags r:id="rId3"/>
            </p:custDataLst>
          </p:nvPr>
        </p:nvSpPr>
        <p:spPr>
          <a:xfrm>
            <a:off x="162169" y="6477764"/>
            <a:ext cx="6138219" cy="369332"/>
          </a:xfrm>
          <a:prstGeom prst="rect">
            <a:avLst/>
          </a:prstGeom>
        </p:spPr>
        <p:txBody>
          <a:bodyPr wrap="none">
            <a:spAutoFit/>
          </a:bodyPr>
          <a:lstStyle/>
          <a:p>
            <a:r>
              <a:rPr lang="en-CA" dirty="0"/>
              <a:t>Source: Commission de la santé </a:t>
            </a:r>
            <a:r>
              <a:rPr lang="en-CA" dirty="0" err="1"/>
              <a:t>mentale</a:t>
            </a:r>
            <a:r>
              <a:rPr lang="en-CA" dirty="0"/>
              <a:t> du Canada</a:t>
            </a:r>
          </a:p>
        </p:txBody>
      </p:sp>
      <p:sp>
        <p:nvSpPr>
          <p:cNvPr id="7" name="Content Placeholder 2"/>
          <p:cNvSpPr txBox="1">
            <a:spLocks/>
          </p:cNvSpPr>
          <p:nvPr>
            <p:custDataLst>
              <p:tags r:id="rId4"/>
            </p:custDataLst>
          </p:nvPr>
        </p:nvSpPr>
        <p:spPr>
          <a:xfrm>
            <a:off x="838200" y="2346960"/>
            <a:ext cx="10820400" cy="40241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r>
              <a:rPr lang="en-CA" sz="2800" b="1" dirty="0">
                <a:solidFill>
                  <a:schemeClr val="accent6">
                    <a:lumMod val="75000"/>
                  </a:schemeClr>
                </a:solidFill>
              </a:rPr>
              <a:t>500 000 </a:t>
            </a:r>
            <a:r>
              <a:rPr lang="en-CA" sz="2800" b="1" dirty="0" err="1">
                <a:solidFill>
                  <a:schemeClr val="accent6">
                    <a:lumMod val="75000"/>
                  </a:schemeClr>
                </a:solidFill>
              </a:rPr>
              <a:t>Canadien</a:t>
            </a:r>
            <a:r>
              <a:rPr lang="en-CA" sz="2800" b="1" dirty="0">
                <a:solidFill>
                  <a:schemeClr val="accent6">
                    <a:lumMod val="75000"/>
                  </a:schemeClr>
                </a:solidFill>
              </a:rPr>
              <a:t>(ne)s</a:t>
            </a:r>
            <a:r>
              <a:rPr lang="en-CA" sz="2800" dirty="0"/>
              <a:t> </a:t>
            </a:r>
            <a:r>
              <a:rPr lang="en-CA" sz="2800" dirty="0" err="1"/>
              <a:t>s’absentent</a:t>
            </a:r>
            <a:r>
              <a:rPr lang="en-CA" sz="2800" dirty="0"/>
              <a:t> du travail </a:t>
            </a:r>
            <a:r>
              <a:rPr lang="en-CA" sz="2800" dirty="0" err="1"/>
              <a:t>chaque</a:t>
            </a:r>
            <a:r>
              <a:rPr lang="en-CA" sz="2800" dirty="0"/>
              <a:t> </a:t>
            </a:r>
            <a:r>
              <a:rPr lang="en-CA" sz="2800" dirty="0" err="1"/>
              <a:t>semaine</a:t>
            </a:r>
            <a:r>
              <a:rPr lang="en-CA" sz="2800" dirty="0"/>
              <a:t> pour des raisons de santé </a:t>
            </a:r>
            <a:r>
              <a:rPr lang="en-CA" sz="2800" dirty="0" err="1"/>
              <a:t>mentale</a:t>
            </a:r>
            <a:endParaRPr lang="en-CA" sz="2800" dirty="0"/>
          </a:p>
          <a:p>
            <a:endParaRPr lang="en-CA" sz="800" dirty="0"/>
          </a:p>
          <a:p>
            <a:r>
              <a:rPr lang="en-CA" sz="2800" b="1" dirty="0">
                <a:solidFill>
                  <a:schemeClr val="accent6">
                    <a:lumMod val="75000"/>
                  </a:schemeClr>
                </a:solidFill>
              </a:rPr>
              <a:t>Une </a:t>
            </a:r>
            <a:r>
              <a:rPr lang="en-CA" sz="2800" b="1" dirty="0" err="1">
                <a:solidFill>
                  <a:schemeClr val="accent6">
                    <a:lumMod val="75000"/>
                  </a:schemeClr>
                </a:solidFill>
              </a:rPr>
              <a:t>demande</a:t>
            </a:r>
            <a:r>
              <a:rPr lang="en-CA" sz="2800" b="1" dirty="0">
                <a:solidFill>
                  <a:schemeClr val="accent6">
                    <a:lumMod val="75000"/>
                  </a:schemeClr>
                </a:solidFill>
              </a:rPr>
              <a:t> de </a:t>
            </a:r>
            <a:r>
              <a:rPr lang="en-CA" sz="2800" b="1" dirty="0" err="1">
                <a:solidFill>
                  <a:schemeClr val="accent6">
                    <a:lumMod val="75000"/>
                  </a:schemeClr>
                </a:solidFill>
              </a:rPr>
              <a:t>prestations</a:t>
            </a:r>
            <a:r>
              <a:rPr lang="en-CA" sz="2800" b="1" dirty="0">
                <a:solidFill>
                  <a:schemeClr val="accent6">
                    <a:lumMod val="75000"/>
                  </a:schemeClr>
                </a:solidFill>
              </a:rPr>
              <a:t> </a:t>
            </a:r>
            <a:r>
              <a:rPr lang="en-CA" sz="2800" b="1" dirty="0" err="1">
                <a:solidFill>
                  <a:schemeClr val="accent6">
                    <a:lumMod val="75000"/>
                  </a:schemeClr>
                </a:solidFill>
              </a:rPr>
              <a:t>d’invalidité</a:t>
            </a:r>
            <a:r>
              <a:rPr lang="en-CA" sz="2800" b="1" dirty="0">
                <a:solidFill>
                  <a:schemeClr val="accent6">
                    <a:lumMod val="75000"/>
                  </a:schemeClr>
                </a:solidFill>
              </a:rPr>
              <a:t> sur trois </a:t>
            </a:r>
            <a:r>
              <a:rPr lang="fr-FR" sz="2800" dirty="0"/>
              <a:t>se rapporte à un problème de santé mentale ou à une maladie mentale</a:t>
            </a:r>
            <a:endParaRPr lang="en-CA" sz="2800" dirty="0"/>
          </a:p>
          <a:p>
            <a:pPr marL="0" indent="0">
              <a:buFont typeface="Arial" panose="020B0604020202020204" pitchFamily="34" charset="0"/>
              <a:buNone/>
            </a:pPr>
            <a:endParaRPr lang="en-CA" sz="800" dirty="0"/>
          </a:p>
          <a:p>
            <a:r>
              <a:rPr lang="en-CA" sz="2800" b="1" dirty="0">
                <a:solidFill>
                  <a:schemeClr val="accent6">
                    <a:lumMod val="75000"/>
                  </a:schemeClr>
                </a:solidFill>
              </a:rPr>
              <a:t>70%</a:t>
            </a:r>
            <a:r>
              <a:rPr lang="en-CA" sz="2800" dirty="0">
                <a:solidFill>
                  <a:schemeClr val="accent6">
                    <a:lumMod val="75000"/>
                  </a:schemeClr>
                </a:solidFill>
              </a:rPr>
              <a:t> </a:t>
            </a:r>
            <a:r>
              <a:rPr lang="en-CA" sz="2800" dirty="0"/>
              <a:t>d</a:t>
            </a:r>
            <a:r>
              <a:rPr lang="fr-FR" sz="2800" dirty="0"/>
              <a:t>es employés canadiens sont préoccupés par la santé et la sécurité psychologiques au travail</a:t>
            </a:r>
            <a:endParaRPr lang="en-CA" sz="2800" dirty="0"/>
          </a:p>
        </p:txBody>
      </p:sp>
    </p:spTree>
    <p:extLst>
      <p:ext uri="{BB962C8B-B14F-4D97-AF65-F5344CB8AC3E}">
        <p14:creationId xmlns:p14="http://schemas.microsoft.com/office/powerpoint/2010/main" val="24690647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custDataLst>
              <p:tags r:id="rId1"/>
            </p:custDataLst>
          </p:nvPr>
        </p:nvSpPr>
        <p:spPr>
          <a:xfrm>
            <a:off x="685800" y="2296158"/>
            <a:ext cx="10820400" cy="4024125"/>
          </a:xfrm>
        </p:spPr>
        <p:txBody>
          <a:bodyPr>
            <a:normAutofit/>
          </a:bodyPr>
          <a:lstStyle/>
          <a:p>
            <a:r>
              <a:rPr lang="en-CA" sz="3100" dirty="0"/>
              <a:t>Des 51 milliards $ que la </a:t>
            </a:r>
            <a:r>
              <a:rPr lang="en-CA" sz="3100" dirty="0" err="1"/>
              <a:t>maladie</a:t>
            </a:r>
            <a:r>
              <a:rPr lang="en-CA" sz="3100" dirty="0"/>
              <a:t> </a:t>
            </a:r>
            <a:r>
              <a:rPr lang="en-CA" sz="3100" dirty="0" err="1"/>
              <a:t>mentale</a:t>
            </a:r>
            <a:r>
              <a:rPr lang="en-CA" sz="3100" dirty="0"/>
              <a:t> </a:t>
            </a:r>
            <a:r>
              <a:rPr lang="en-CA" sz="3100" dirty="0" err="1"/>
              <a:t>coûte</a:t>
            </a:r>
            <a:r>
              <a:rPr lang="en-CA" sz="3100" dirty="0"/>
              <a:t> à </a:t>
            </a:r>
            <a:r>
              <a:rPr lang="en-CA" sz="3100" dirty="0" err="1"/>
              <a:t>l’économie</a:t>
            </a:r>
            <a:r>
              <a:rPr lang="en-CA" sz="3100" dirty="0"/>
              <a:t> Canadienne à </a:t>
            </a:r>
            <a:r>
              <a:rPr lang="en-CA" sz="3100" dirty="0" err="1"/>
              <a:t>chaque</a:t>
            </a:r>
            <a:r>
              <a:rPr lang="en-CA" sz="3100" dirty="0"/>
              <a:t> </a:t>
            </a:r>
            <a:r>
              <a:rPr lang="en-CA" sz="3100" dirty="0" err="1"/>
              <a:t>année</a:t>
            </a:r>
            <a:r>
              <a:rPr lang="en-CA" sz="3100" dirty="0"/>
              <a:t>, </a:t>
            </a:r>
            <a:r>
              <a:rPr lang="en-CA" sz="3100" b="1" dirty="0">
                <a:solidFill>
                  <a:schemeClr val="accent1"/>
                </a:solidFill>
              </a:rPr>
              <a:t>20 milliards $ </a:t>
            </a:r>
            <a:r>
              <a:rPr lang="en-CA" sz="3100" b="1" dirty="0" err="1">
                <a:solidFill>
                  <a:schemeClr val="accent1"/>
                </a:solidFill>
              </a:rPr>
              <a:t>est</a:t>
            </a:r>
            <a:r>
              <a:rPr lang="en-CA" sz="3100" b="1" dirty="0">
                <a:solidFill>
                  <a:schemeClr val="accent1"/>
                </a:solidFill>
              </a:rPr>
              <a:t> le </a:t>
            </a:r>
            <a:r>
              <a:rPr lang="en-CA" sz="3100" b="1" dirty="0" err="1">
                <a:solidFill>
                  <a:schemeClr val="accent1"/>
                </a:solidFill>
              </a:rPr>
              <a:t>résultat</a:t>
            </a:r>
            <a:r>
              <a:rPr lang="en-CA" sz="3100" b="1" dirty="0">
                <a:solidFill>
                  <a:schemeClr val="accent1"/>
                </a:solidFill>
              </a:rPr>
              <a:t> de </a:t>
            </a:r>
            <a:r>
              <a:rPr lang="en-CA" sz="3100" b="1" dirty="0" err="1">
                <a:solidFill>
                  <a:schemeClr val="accent1"/>
                </a:solidFill>
              </a:rPr>
              <a:t>pertes</a:t>
            </a:r>
            <a:r>
              <a:rPr lang="en-CA" sz="3100" b="1" dirty="0">
                <a:solidFill>
                  <a:schemeClr val="accent1"/>
                </a:solidFill>
              </a:rPr>
              <a:t> </a:t>
            </a:r>
            <a:r>
              <a:rPr lang="en-CA" sz="3100" b="1" dirty="0" err="1">
                <a:solidFill>
                  <a:schemeClr val="accent1"/>
                </a:solidFill>
              </a:rPr>
              <a:t>en</a:t>
            </a:r>
            <a:r>
              <a:rPr lang="en-CA" sz="3100" b="1" dirty="0">
                <a:solidFill>
                  <a:schemeClr val="accent1"/>
                </a:solidFill>
              </a:rPr>
              <a:t> milieu de travail</a:t>
            </a:r>
          </a:p>
        </p:txBody>
      </p:sp>
      <p:pic>
        <p:nvPicPr>
          <p:cNvPr id="4" name="Picture 3"/>
          <p:cNvPicPr>
            <a:picLocks noChangeAspect="1"/>
          </p:cNvPicPr>
          <p:nvPr>
            <p:custDataLst>
              <p:tags r:id="rId2"/>
            </p:custDataLst>
          </p:nvPr>
        </p:nvPicPr>
        <p:blipFill>
          <a:blip r:embed="rId7"/>
          <a:stretch>
            <a:fillRect/>
          </a:stretch>
        </p:blipFill>
        <p:spPr>
          <a:xfrm>
            <a:off x="820221" y="3916604"/>
            <a:ext cx="10551558" cy="18511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Rectangle 5"/>
          <p:cNvSpPr/>
          <p:nvPr>
            <p:custDataLst>
              <p:tags r:id="rId3"/>
            </p:custDataLst>
          </p:nvPr>
        </p:nvSpPr>
        <p:spPr>
          <a:xfrm>
            <a:off x="162169" y="6477764"/>
            <a:ext cx="6138219" cy="369332"/>
          </a:xfrm>
          <a:prstGeom prst="rect">
            <a:avLst/>
          </a:prstGeom>
        </p:spPr>
        <p:txBody>
          <a:bodyPr wrap="none">
            <a:spAutoFit/>
          </a:bodyPr>
          <a:lstStyle/>
          <a:p>
            <a:r>
              <a:rPr lang="en-CA" dirty="0"/>
              <a:t>Source: Commission de la santé </a:t>
            </a:r>
            <a:r>
              <a:rPr lang="en-CA" dirty="0" err="1"/>
              <a:t>mentale</a:t>
            </a:r>
            <a:r>
              <a:rPr lang="en-CA" dirty="0"/>
              <a:t> du Canada</a:t>
            </a:r>
          </a:p>
        </p:txBody>
      </p:sp>
      <p:sp>
        <p:nvSpPr>
          <p:cNvPr id="8" name="Title 1"/>
          <p:cNvSpPr>
            <a:spLocks noGrp="1"/>
          </p:cNvSpPr>
          <p:nvPr>
            <p:ph type="title"/>
            <p:custDataLst>
              <p:tags r:id="rId4"/>
            </p:custDataLst>
          </p:nvPr>
        </p:nvSpPr>
        <p:spPr>
          <a:xfrm>
            <a:off x="3275428" y="750305"/>
            <a:ext cx="8610600" cy="1293028"/>
          </a:xfrm>
        </p:spPr>
        <p:txBody>
          <a:bodyPr>
            <a:normAutofit fontScale="90000"/>
          </a:bodyPr>
          <a:lstStyle/>
          <a:p>
            <a:r>
              <a:rPr lang="en-CA" b="1" dirty="0" err="1"/>
              <a:t>Conséquences</a:t>
            </a:r>
            <a:r>
              <a:rPr lang="en-CA" b="1" dirty="0"/>
              <a:t> </a:t>
            </a:r>
            <a:r>
              <a:rPr lang="en-CA" b="1" dirty="0" err="1"/>
              <a:t>d’une</a:t>
            </a:r>
            <a:r>
              <a:rPr lang="en-CA" b="1" dirty="0"/>
              <a:t> </a:t>
            </a:r>
            <a:r>
              <a:rPr lang="en-CA" b="1" dirty="0" err="1"/>
              <a:t>mauvaise</a:t>
            </a:r>
            <a:r>
              <a:rPr lang="en-CA" b="1" dirty="0"/>
              <a:t> santé </a:t>
            </a:r>
            <a:r>
              <a:rPr lang="en-CA" b="1" dirty="0" err="1"/>
              <a:t>mentale</a:t>
            </a:r>
            <a:r>
              <a:rPr lang="en-CA" b="1" dirty="0"/>
              <a:t> </a:t>
            </a:r>
            <a:r>
              <a:rPr lang="en-CA" b="1" dirty="0" err="1"/>
              <a:t>en</a:t>
            </a:r>
            <a:r>
              <a:rPr lang="en-CA" b="1" dirty="0"/>
              <a:t> milieu de travail</a:t>
            </a:r>
          </a:p>
        </p:txBody>
      </p:sp>
    </p:spTree>
    <p:extLst>
      <p:ext uri="{BB962C8B-B14F-4D97-AF65-F5344CB8AC3E}">
        <p14:creationId xmlns:p14="http://schemas.microsoft.com/office/powerpoint/2010/main" val="2467148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custDataLst>
              <p:tags r:id="rId1"/>
            </p:custDataLst>
          </p:nvPr>
        </p:nvSpPr>
        <p:spPr>
          <a:xfrm>
            <a:off x="3275428" y="750305"/>
            <a:ext cx="8610600" cy="1293028"/>
          </a:xfrm>
        </p:spPr>
        <p:txBody>
          <a:bodyPr>
            <a:normAutofit fontScale="90000"/>
          </a:bodyPr>
          <a:lstStyle/>
          <a:p>
            <a:r>
              <a:rPr lang="en-CA" b="1" dirty="0" err="1"/>
              <a:t>Conséquences</a:t>
            </a:r>
            <a:r>
              <a:rPr lang="en-CA" b="1" dirty="0"/>
              <a:t> </a:t>
            </a:r>
            <a:r>
              <a:rPr lang="en-CA" b="1" dirty="0" err="1"/>
              <a:t>d’une</a:t>
            </a:r>
            <a:r>
              <a:rPr lang="en-CA" b="1" dirty="0"/>
              <a:t> </a:t>
            </a:r>
            <a:r>
              <a:rPr lang="en-CA" b="1" dirty="0" err="1"/>
              <a:t>mauvaise</a:t>
            </a:r>
            <a:r>
              <a:rPr lang="en-CA" b="1" dirty="0"/>
              <a:t> santé </a:t>
            </a:r>
            <a:r>
              <a:rPr lang="en-CA" b="1" dirty="0" err="1"/>
              <a:t>mentale</a:t>
            </a:r>
            <a:r>
              <a:rPr lang="en-CA" b="1" dirty="0"/>
              <a:t> </a:t>
            </a:r>
            <a:r>
              <a:rPr lang="en-CA" b="1" dirty="0" err="1"/>
              <a:t>en</a:t>
            </a:r>
            <a:r>
              <a:rPr lang="en-CA" b="1" dirty="0"/>
              <a:t> milieu de travail</a:t>
            </a:r>
          </a:p>
        </p:txBody>
      </p:sp>
      <p:pic>
        <p:nvPicPr>
          <p:cNvPr id="10" name="Picture 9"/>
          <p:cNvPicPr>
            <a:picLocks noChangeAspect="1"/>
          </p:cNvPicPr>
          <p:nvPr>
            <p:custDataLst>
              <p:tags r:id="rId2"/>
            </p:custDataLst>
          </p:nvPr>
        </p:nvPicPr>
        <p:blipFill rotWithShape="1">
          <a:blip r:embed="rId6"/>
          <a:srcRect l="14606" r="15242"/>
          <a:stretch/>
        </p:blipFill>
        <p:spPr>
          <a:xfrm>
            <a:off x="8418286" y="2713502"/>
            <a:ext cx="3265714" cy="305910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5" name="Content Placeholder 2"/>
          <p:cNvSpPr txBox="1">
            <a:spLocks/>
          </p:cNvSpPr>
          <p:nvPr>
            <p:custDataLst>
              <p:tags r:id="rId3"/>
            </p:custDataLst>
          </p:nvPr>
        </p:nvSpPr>
        <p:spPr>
          <a:xfrm>
            <a:off x="393896" y="2307101"/>
            <a:ext cx="7624689" cy="4389120"/>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r>
              <a:rPr lang="fr-CA" sz="2800"/>
              <a:t>Certaines conséquences d’une mauvaise santé mentale en milieu de travail :</a:t>
            </a:r>
          </a:p>
          <a:p>
            <a:endParaRPr lang="fr-CA" sz="900"/>
          </a:p>
          <a:p>
            <a:pPr lvl="1">
              <a:buClr>
                <a:schemeClr val="tx1"/>
              </a:buClr>
            </a:pPr>
            <a:r>
              <a:rPr lang="fr-CA" sz="2800" b="1">
                <a:solidFill>
                  <a:schemeClr val="accent2">
                    <a:lumMod val="75000"/>
                  </a:schemeClr>
                </a:solidFill>
              </a:rPr>
              <a:t>Augmentation du risque d’une blessure ou d’un accident au travail</a:t>
            </a:r>
          </a:p>
          <a:p>
            <a:pPr lvl="1"/>
            <a:endParaRPr lang="fr-CA" sz="1300"/>
          </a:p>
          <a:p>
            <a:pPr lvl="1">
              <a:buClr>
                <a:schemeClr val="tx1"/>
              </a:buClr>
            </a:pPr>
            <a:r>
              <a:rPr lang="fr-CA" sz="2800" b="1">
                <a:solidFill>
                  <a:schemeClr val="accent2">
                    <a:lumMod val="75000"/>
                  </a:schemeClr>
                </a:solidFill>
              </a:rPr>
              <a:t>Diminution de la performance au travail et de la productivité</a:t>
            </a:r>
          </a:p>
          <a:p>
            <a:pPr lvl="1"/>
            <a:endParaRPr lang="fr-CA" sz="1300" b="1">
              <a:solidFill>
                <a:schemeClr val="accent1"/>
              </a:solidFill>
            </a:endParaRPr>
          </a:p>
          <a:p>
            <a:pPr lvl="1">
              <a:buClr>
                <a:schemeClr val="tx1"/>
              </a:buClr>
            </a:pPr>
            <a:r>
              <a:rPr lang="fr-CA" sz="2800" b="1">
                <a:solidFill>
                  <a:schemeClr val="accent2">
                    <a:lumMod val="75000"/>
                  </a:schemeClr>
                </a:solidFill>
              </a:rPr>
              <a:t>Erreurs au travail</a:t>
            </a:r>
          </a:p>
          <a:p>
            <a:pPr lvl="1">
              <a:buClr>
                <a:schemeClr val="tx1"/>
              </a:buClr>
            </a:pPr>
            <a:endParaRPr lang="fr-CA" sz="1300" b="1">
              <a:solidFill>
                <a:schemeClr val="accent1"/>
              </a:solidFill>
            </a:endParaRPr>
          </a:p>
          <a:p>
            <a:pPr lvl="1">
              <a:buClr>
                <a:schemeClr val="tx1"/>
              </a:buClr>
            </a:pPr>
            <a:r>
              <a:rPr lang="fr-CA" sz="2800" b="1">
                <a:solidFill>
                  <a:schemeClr val="accent2">
                    <a:lumMod val="75000"/>
                  </a:schemeClr>
                </a:solidFill>
              </a:rPr>
              <a:t>Taux de roulement du personnel élevé</a:t>
            </a:r>
          </a:p>
          <a:p>
            <a:endParaRPr lang="en-CA" sz="2800" dirty="0"/>
          </a:p>
        </p:txBody>
      </p:sp>
    </p:spTree>
    <p:extLst>
      <p:ext uri="{BB962C8B-B14F-4D97-AF65-F5344CB8AC3E}">
        <p14:creationId xmlns:p14="http://schemas.microsoft.com/office/powerpoint/2010/main" val="15282971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3205089" y="961321"/>
            <a:ext cx="8610600" cy="1293028"/>
          </a:xfrm>
        </p:spPr>
        <p:txBody>
          <a:bodyPr>
            <a:normAutofit/>
          </a:bodyPr>
          <a:lstStyle/>
          <a:p>
            <a:r>
              <a:rPr lang="en-CA" b="1" dirty="0"/>
              <a:t>Les </a:t>
            </a:r>
            <a:r>
              <a:rPr lang="en-CA" b="1" dirty="0" err="1"/>
              <a:t>effets</a:t>
            </a:r>
            <a:r>
              <a:rPr lang="en-CA" b="1" dirty="0"/>
              <a:t> </a:t>
            </a:r>
            <a:r>
              <a:rPr lang="en-CA" b="1" dirty="0" err="1"/>
              <a:t>d’une</a:t>
            </a:r>
            <a:r>
              <a:rPr lang="en-CA" b="1" dirty="0"/>
              <a:t> </a:t>
            </a:r>
            <a:r>
              <a:rPr lang="en-CA" b="1" u="sng" dirty="0" err="1"/>
              <a:t>BONne</a:t>
            </a:r>
            <a:r>
              <a:rPr lang="en-CA" b="1" dirty="0"/>
              <a:t> santé </a:t>
            </a:r>
            <a:r>
              <a:rPr lang="en-CA" b="1" dirty="0" err="1"/>
              <a:t>mentale</a:t>
            </a:r>
            <a:r>
              <a:rPr lang="en-CA" b="1" dirty="0"/>
              <a:t> </a:t>
            </a:r>
            <a:r>
              <a:rPr lang="en-CA" b="1" dirty="0" err="1"/>
              <a:t>en</a:t>
            </a:r>
            <a:r>
              <a:rPr lang="en-CA" b="1" dirty="0"/>
              <a:t> milieu de travail</a:t>
            </a:r>
            <a:endParaRPr lang="en-CA" dirty="0"/>
          </a:p>
        </p:txBody>
      </p:sp>
      <p:graphicFrame>
        <p:nvGraphicFramePr>
          <p:cNvPr id="4" name="Content Placeholder 5"/>
          <p:cNvGraphicFramePr>
            <a:graphicFrameLocks/>
          </p:cNvGraphicFramePr>
          <p:nvPr>
            <p:custDataLst>
              <p:tags r:id="rId2"/>
            </p:custDataLst>
            <p:extLst>
              <p:ext uri="{D42A27DB-BD31-4B8C-83A1-F6EECF244321}">
                <p14:modId xmlns:p14="http://schemas.microsoft.com/office/powerpoint/2010/main" val="945251946"/>
              </p:ext>
            </p:extLst>
          </p:nvPr>
        </p:nvGraphicFramePr>
        <p:xfrm>
          <a:off x="1473729" y="2075543"/>
          <a:ext cx="9441013" cy="444341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5" name="TextBox 4"/>
          <p:cNvSpPr txBox="1"/>
          <p:nvPr>
            <p:custDataLst>
              <p:tags r:id="rId3"/>
            </p:custDataLst>
          </p:nvPr>
        </p:nvSpPr>
        <p:spPr>
          <a:xfrm>
            <a:off x="1958985" y="2751266"/>
            <a:ext cx="2177588" cy="369332"/>
          </a:xfrm>
          <a:prstGeom prst="rect">
            <a:avLst/>
          </a:prstGeom>
          <a:noFill/>
        </p:spPr>
        <p:txBody>
          <a:bodyPr wrap="square" rtlCol="0">
            <a:spAutoFit/>
          </a:bodyPr>
          <a:lstStyle/>
          <a:p>
            <a:pPr algn="ctr"/>
            <a:r>
              <a:rPr lang="fr-CA" b="1" dirty="0"/>
              <a:t>AUGMENTATION</a:t>
            </a:r>
            <a:endParaRPr lang="en-CA" b="1" dirty="0"/>
          </a:p>
        </p:txBody>
      </p:sp>
      <p:sp>
        <p:nvSpPr>
          <p:cNvPr id="6" name="TextBox 5"/>
          <p:cNvSpPr txBox="1"/>
          <p:nvPr>
            <p:custDataLst>
              <p:tags r:id="rId4"/>
            </p:custDataLst>
          </p:nvPr>
        </p:nvSpPr>
        <p:spPr>
          <a:xfrm>
            <a:off x="2987374" y="5542947"/>
            <a:ext cx="1845882" cy="384721"/>
          </a:xfrm>
          <a:prstGeom prst="rect">
            <a:avLst/>
          </a:prstGeom>
          <a:noFill/>
        </p:spPr>
        <p:txBody>
          <a:bodyPr wrap="square" rtlCol="0">
            <a:spAutoFit/>
          </a:bodyPr>
          <a:lstStyle/>
          <a:p>
            <a:pPr algn="ctr"/>
            <a:r>
              <a:rPr lang="fr-CA" sz="1900" b="1" dirty="0"/>
              <a:t>DIMINUTION</a:t>
            </a:r>
            <a:endParaRPr lang="en-CA" sz="1900" b="1" dirty="0"/>
          </a:p>
        </p:txBody>
      </p:sp>
    </p:spTree>
    <p:extLst>
      <p:ext uri="{BB962C8B-B14F-4D97-AF65-F5344CB8AC3E}">
        <p14:creationId xmlns:p14="http://schemas.microsoft.com/office/powerpoint/2010/main" val="12900226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2392124" y="603952"/>
            <a:ext cx="8610600" cy="1293028"/>
          </a:xfrm>
        </p:spPr>
        <p:txBody>
          <a:bodyPr>
            <a:normAutofit/>
          </a:bodyPr>
          <a:lstStyle/>
          <a:p>
            <a:r>
              <a:rPr lang="en-CA" sz="5400" b="1" i="1" dirty="0"/>
              <a:t>Le module</a:t>
            </a:r>
          </a:p>
        </p:txBody>
      </p:sp>
      <p:sp>
        <p:nvSpPr>
          <p:cNvPr id="3" name="Content Placeholder 2"/>
          <p:cNvSpPr>
            <a:spLocks noGrp="1"/>
          </p:cNvSpPr>
          <p:nvPr>
            <p:ph idx="1"/>
            <p:custDataLst>
              <p:tags r:id="rId2"/>
            </p:custDataLst>
          </p:nvPr>
        </p:nvSpPr>
        <p:spPr/>
        <p:txBody>
          <a:bodyPr>
            <a:normAutofit lnSpcReduction="10000"/>
          </a:bodyPr>
          <a:lstStyle/>
          <a:p>
            <a:r>
              <a:rPr lang="fr-CA" sz="3300" dirty="0"/>
              <a:t>Ce module a été conçu pour éduquer les ingénieurs au sujet de l’importance de la santé mentale en milieu de travail, et des implications de cette dernière sur la santé et la sécurité au travail, ainsi que sur la vie de travail quotidienne des ingénieurs. </a:t>
            </a:r>
            <a:endParaRPr lang="en-CA" sz="3300" dirty="0"/>
          </a:p>
          <a:p>
            <a:endParaRPr lang="en-CA" sz="1800" dirty="0"/>
          </a:p>
          <a:p>
            <a:r>
              <a:rPr lang="en-CA" sz="3300" dirty="0"/>
              <a:t>Il </a:t>
            </a:r>
            <a:r>
              <a:rPr lang="en-CA" sz="3300" dirty="0" err="1"/>
              <a:t>vous</a:t>
            </a:r>
            <a:r>
              <a:rPr lang="en-CA" sz="3300" dirty="0"/>
              <a:t> </a:t>
            </a:r>
            <a:r>
              <a:rPr lang="en-CA" sz="3300" dirty="0" err="1"/>
              <a:t>faudra</a:t>
            </a:r>
            <a:r>
              <a:rPr lang="en-CA" sz="3300" dirty="0"/>
              <a:t> environ 90 à 120 minutes pour </a:t>
            </a:r>
            <a:r>
              <a:rPr lang="en-CA" sz="3300" dirty="0" err="1"/>
              <a:t>compléter</a:t>
            </a:r>
            <a:r>
              <a:rPr lang="en-CA" sz="3300" dirty="0"/>
              <a:t> le module.</a:t>
            </a:r>
          </a:p>
        </p:txBody>
      </p:sp>
    </p:spTree>
    <p:extLst>
      <p:ext uri="{BB962C8B-B14F-4D97-AF65-F5344CB8AC3E}">
        <p14:creationId xmlns:p14="http://schemas.microsoft.com/office/powerpoint/2010/main" val="18243556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2475914" y="989456"/>
            <a:ext cx="9438249" cy="1293028"/>
          </a:xfrm>
        </p:spPr>
        <p:txBody>
          <a:bodyPr>
            <a:normAutofit/>
          </a:bodyPr>
          <a:lstStyle/>
          <a:p>
            <a:r>
              <a:rPr lang="fr-CA" sz="3600" b="1" dirty="0"/>
              <a:t>Un défi important : la stigmatisation</a:t>
            </a:r>
            <a:endParaRPr lang="en-CA" sz="3600" b="1" dirty="0"/>
          </a:p>
        </p:txBody>
      </p:sp>
      <p:sp>
        <p:nvSpPr>
          <p:cNvPr id="3" name="Content Placeholder 2"/>
          <p:cNvSpPr>
            <a:spLocks noGrp="1"/>
          </p:cNvSpPr>
          <p:nvPr>
            <p:ph idx="1"/>
            <p:custDataLst>
              <p:tags r:id="rId2"/>
            </p:custDataLst>
          </p:nvPr>
        </p:nvSpPr>
        <p:spPr>
          <a:xfrm>
            <a:off x="4632813" y="2368061"/>
            <a:ext cx="6912874" cy="4024125"/>
          </a:xfrm>
        </p:spPr>
        <p:txBody>
          <a:bodyPr>
            <a:noAutofit/>
          </a:bodyPr>
          <a:lstStyle/>
          <a:p>
            <a:r>
              <a:rPr lang="en-CA" sz="2800" dirty="0" err="1"/>
              <a:t>Plusieurs</a:t>
            </a:r>
            <a:r>
              <a:rPr lang="en-CA" sz="2800" dirty="0"/>
              <a:t> </a:t>
            </a:r>
            <a:r>
              <a:rPr lang="en-CA" sz="2800" dirty="0" err="1"/>
              <a:t>Canadien</a:t>
            </a:r>
            <a:r>
              <a:rPr lang="en-CA" sz="2800" dirty="0"/>
              <a:t>(ne)s </a:t>
            </a:r>
            <a:r>
              <a:rPr lang="en-CA" sz="2800" dirty="0" err="1"/>
              <a:t>ont</a:t>
            </a:r>
            <a:r>
              <a:rPr lang="en-CA" sz="2800" dirty="0"/>
              <a:t> </a:t>
            </a:r>
            <a:r>
              <a:rPr lang="en-CA" sz="2800" dirty="0" err="1"/>
              <a:t>peur</a:t>
            </a:r>
            <a:r>
              <a:rPr lang="en-CA" sz="2800" dirty="0"/>
              <a:t> d</a:t>
            </a:r>
            <a:r>
              <a:rPr lang="fr-CA" sz="2800" dirty="0"/>
              <a:t>’être jugé(e)s en raison de la stigmatisation</a:t>
            </a:r>
            <a:endParaRPr lang="en-CA" sz="2800" dirty="0"/>
          </a:p>
          <a:p>
            <a:endParaRPr lang="fr-CA" sz="800" dirty="0"/>
          </a:p>
          <a:p>
            <a:r>
              <a:rPr lang="en-CA" sz="2800" dirty="0"/>
              <a:t>La stigmatisation </a:t>
            </a:r>
            <a:r>
              <a:rPr lang="en-CA" sz="2800" dirty="0" err="1"/>
              <a:t>est</a:t>
            </a:r>
            <a:r>
              <a:rPr lang="en-CA" sz="2800" dirty="0"/>
              <a:t> </a:t>
            </a:r>
            <a:r>
              <a:rPr lang="en-CA" sz="2800" dirty="0" err="1"/>
              <a:t>l’une</a:t>
            </a:r>
            <a:r>
              <a:rPr lang="en-CA" sz="2800" dirty="0"/>
              <a:t> des raisons </a:t>
            </a:r>
            <a:r>
              <a:rPr lang="en-CA" sz="2800" dirty="0" err="1"/>
              <a:t>principales</a:t>
            </a:r>
            <a:r>
              <a:rPr lang="en-CA" sz="2800" dirty="0"/>
              <a:t> que </a:t>
            </a:r>
            <a:r>
              <a:rPr lang="en-CA" sz="2800" b="1" dirty="0">
                <a:solidFill>
                  <a:srgbClr val="0070C0"/>
                </a:solidFill>
              </a:rPr>
              <a:t>plus de 60%</a:t>
            </a:r>
            <a:r>
              <a:rPr lang="en-CA" sz="2800" b="1" dirty="0">
                <a:solidFill>
                  <a:schemeClr val="accent1">
                    <a:lumMod val="75000"/>
                  </a:schemeClr>
                </a:solidFill>
              </a:rPr>
              <a:t> </a:t>
            </a:r>
            <a:r>
              <a:rPr lang="en-CA" sz="2800" dirty="0"/>
              <a:t>des gens qui </a:t>
            </a:r>
            <a:r>
              <a:rPr lang="en-CA" sz="2800" dirty="0" err="1"/>
              <a:t>souffrent</a:t>
            </a:r>
            <a:r>
              <a:rPr lang="en-CA" sz="2800" dirty="0"/>
              <a:t> d’un </a:t>
            </a:r>
            <a:r>
              <a:rPr lang="en-CA" sz="2800" dirty="0" err="1"/>
              <a:t>problème</a:t>
            </a:r>
            <a:r>
              <a:rPr lang="en-CA" sz="2800" dirty="0"/>
              <a:t> de santé </a:t>
            </a:r>
            <a:r>
              <a:rPr lang="en-CA" sz="2800" dirty="0" err="1"/>
              <a:t>mentale</a:t>
            </a:r>
            <a:r>
              <a:rPr lang="en-CA" sz="2800" dirty="0"/>
              <a:t> </a:t>
            </a:r>
            <a:r>
              <a:rPr lang="en-CA" sz="2800" b="1" dirty="0" err="1">
                <a:solidFill>
                  <a:srgbClr val="0070C0"/>
                </a:solidFill>
              </a:rPr>
              <a:t>n’obtiendront</a:t>
            </a:r>
            <a:r>
              <a:rPr lang="en-CA" sz="2800" b="1" dirty="0">
                <a:solidFill>
                  <a:srgbClr val="0070C0"/>
                </a:solidFill>
              </a:rPr>
              <a:t> pas </a:t>
            </a:r>
            <a:r>
              <a:rPr lang="en-CA" sz="2800" b="1" dirty="0" err="1">
                <a:solidFill>
                  <a:srgbClr val="0070C0"/>
                </a:solidFill>
              </a:rPr>
              <a:t>d’aide</a:t>
            </a:r>
            <a:endParaRPr lang="en-CA" sz="2800" b="1" dirty="0">
              <a:solidFill>
                <a:srgbClr val="0070C0"/>
              </a:solidFill>
            </a:endParaRPr>
          </a:p>
        </p:txBody>
      </p:sp>
      <p:sp>
        <p:nvSpPr>
          <p:cNvPr id="5" name="Rectangle 4"/>
          <p:cNvSpPr/>
          <p:nvPr>
            <p:custDataLst>
              <p:tags r:id="rId3"/>
            </p:custDataLst>
          </p:nvPr>
        </p:nvSpPr>
        <p:spPr>
          <a:xfrm>
            <a:off x="162169" y="6477764"/>
            <a:ext cx="6138219" cy="369332"/>
          </a:xfrm>
          <a:prstGeom prst="rect">
            <a:avLst/>
          </a:prstGeom>
        </p:spPr>
        <p:txBody>
          <a:bodyPr wrap="none">
            <a:spAutoFit/>
          </a:bodyPr>
          <a:lstStyle/>
          <a:p>
            <a:r>
              <a:rPr lang="en-CA" dirty="0"/>
              <a:t>Source: Commission de la santé </a:t>
            </a:r>
            <a:r>
              <a:rPr lang="en-CA" dirty="0" err="1"/>
              <a:t>mentale</a:t>
            </a:r>
            <a:r>
              <a:rPr lang="en-CA" dirty="0"/>
              <a:t> du Canada</a:t>
            </a:r>
          </a:p>
        </p:txBody>
      </p:sp>
      <p:sp>
        <p:nvSpPr>
          <p:cNvPr id="6" name="TextBox 5"/>
          <p:cNvSpPr txBox="1"/>
          <p:nvPr>
            <p:custDataLst>
              <p:tags r:id="rId4"/>
            </p:custDataLst>
          </p:nvPr>
        </p:nvSpPr>
        <p:spPr>
          <a:xfrm>
            <a:off x="6625366" y="6119553"/>
            <a:ext cx="6056026" cy="677108"/>
          </a:xfrm>
          <a:prstGeom prst="rect">
            <a:avLst/>
          </a:prstGeom>
          <a:noFill/>
        </p:spPr>
        <p:txBody>
          <a:bodyPr wrap="square" rtlCol="0">
            <a:spAutoFit/>
          </a:bodyPr>
          <a:lstStyle/>
          <a:p>
            <a:r>
              <a:rPr lang="en-CA" sz="1900" b="1" dirty="0"/>
              <a:t>*Cliquer </a:t>
            </a:r>
            <a:r>
              <a:rPr lang="en-CA" sz="1900" b="1" dirty="0">
                <a:hlinkClick r:id="rId7"/>
              </a:rPr>
              <a:t>ici</a:t>
            </a:r>
            <a:r>
              <a:rPr lang="en-CA" sz="1900" b="1" dirty="0"/>
              <a:t> pour </a:t>
            </a:r>
            <a:r>
              <a:rPr lang="en-CA" sz="1900" b="1" dirty="0" err="1"/>
              <a:t>apprendre</a:t>
            </a:r>
            <a:r>
              <a:rPr lang="en-CA" sz="1900" b="1" dirty="0"/>
              <a:t> comment </a:t>
            </a:r>
            <a:r>
              <a:rPr lang="en-CA" sz="1900" b="1" dirty="0" err="1"/>
              <a:t>vous</a:t>
            </a:r>
            <a:r>
              <a:rPr lang="en-CA" sz="1900" b="1" dirty="0"/>
              <a:t> </a:t>
            </a:r>
            <a:r>
              <a:rPr lang="en-CA" sz="1900" b="1" dirty="0" err="1"/>
              <a:t>pouvez</a:t>
            </a:r>
            <a:r>
              <a:rPr lang="en-CA" sz="1900" b="1" dirty="0"/>
              <a:t> aider à </a:t>
            </a:r>
            <a:r>
              <a:rPr lang="en-CA" sz="1900" b="1" dirty="0" err="1"/>
              <a:t>mettre</a:t>
            </a:r>
            <a:r>
              <a:rPr lang="en-CA" sz="1900" b="1" dirty="0"/>
              <a:t> fin à la stigmatisation </a:t>
            </a:r>
          </a:p>
        </p:txBody>
      </p:sp>
      <p:pic>
        <p:nvPicPr>
          <p:cNvPr id="1026" name="Picture 2" descr="Image result for stigmatisation santé mental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19202" y="2215888"/>
            <a:ext cx="3045136" cy="388762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14016676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2801259" y="687517"/>
            <a:ext cx="9153279" cy="1293028"/>
          </a:xfrm>
        </p:spPr>
        <p:txBody>
          <a:bodyPr>
            <a:normAutofit/>
          </a:bodyPr>
          <a:lstStyle/>
          <a:p>
            <a:r>
              <a:rPr lang="fr-CA" sz="3600" b="1" dirty="0"/>
              <a:t>La santé mentale dans l’ingénierie</a:t>
            </a:r>
            <a:endParaRPr lang="en-CA" sz="3600" b="1" dirty="0"/>
          </a:p>
        </p:txBody>
      </p:sp>
      <p:sp>
        <p:nvSpPr>
          <p:cNvPr id="3" name="Content Placeholder 2"/>
          <p:cNvSpPr>
            <a:spLocks noGrp="1"/>
          </p:cNvSpPr>
          <p:nvPr>
            <p:ph idx="1"/>
            <p:custDataLst>
              <p:tags r:id="rId2"/>
            </p:custDataLst>
          </p:nvPr>
        </p:nvSpPr>
        <p:spPr>
          <a:xfrm>
            <a:off x="685800" y="1976445"/>
            <a:ext cx="10820400" cy="5284033"/>
          </a:xfrm>
        </p:spPr>
        <p:txBody>
          <a:bodyPr>
            <a:normAutofit/>
          </a:bodyPr>
          <a:lstStyle/>
          <a:p>
            <a:pPr lvl="1"/>
            <a:r>
              <a:rPr lang="fr-FR" sz="2800" dirty="0"/>
              <a:t>Il est important pour les ingénieur(e)s (et les étudiant(e)s en ingénierie) de </a:t>
            </a:r>
            <a:r>
              <a:rPr lang="fr-FR" sz="2800" dirty="0" err="1"/>
              <a:t>considerer</a:t>
            </a:r>
            <a:r>
              <a:rPr lang="fr-FR" sz="2800" dirty="0"/>
              <a:t> les implications de la santé mentale sur leur travail de façon quotidienne afin d’assurer la </a:t>
            </a:r>
            <a:r>
              <a:rPr lang="fr-FR" sz="2800" b="1" dirty="0">
                <a:solidFill>
                  <a:schemeClr val="accent1">
                    <a:lumMod val="75000"/>
                  </a:schemeClr>
                </a:solidFill>
              </a:rPr>
              <a:t>gestion</a:t>
            </a:r>
            <a:r>
              <a:rPr lang="fr-FR" sz="2800" dirty="0"/>
              <a:t> adéquate de </a:t>
            </a:r>
            <a:r>
              <a:rPr lang="fr-FR" sz="2800" b="1" dirty="0">
                <a:solidFill>
                  <a:schemeClr val="accent1">
                    <a:lumMod val="75000"/>
                  </a:schemeClr>
                </a:solidFill>
              </a:rPr>
              <a:t>risques</a:t>
            </a:r>
          </a:p>
          <a:p>
            <a:pPr marL="457200" lvl="1" indent="0">
              <a:buNone/>
            </a:pPr>
            <a:endParaRPr lang="fr-CA" sz="2800" dirty="0"/>
          </a:p>
          <a:p>
            <a:pPr lvl="1"/>
            <a:r>
              <a:rPr lang="fr-FR" sz="2800" dirty="0"/>
              <a:t>Afin d’atteindre l’objectif d’une bonne santé mentale en milieu de travail, les ingénieur(e)s doivent d’abord apprendre à surveiller leur propre santé mentale, en plus de savoir reconnaitre les signes d’une personne dont la santé mentale est affligée, afin de pouvoir employer des techniques de gestion de risques efficaces</a:t>
            </a:r>
          </a:p>
          <a:p>
            <a:pPr marL="457200" lvl="1" indent="0">
              <a:buNone/>
            </a:pPr>
            <a:endParaRPr lang="fr-CA" sz="2800" dirty="0"/>
          </a:p>
          <a:p>
            <a:pPr lvl="1"/>
            <a:endParaRPr lang="en-CA" sz="2800" dirty="0"/>
          </a:p>
        </p:txBody>
      </p:sp>
    </p:spTree>
    <p:extLst>
      <p:ext uri="{BB962C8B-B14F-4D97-AF65-F5344CB8AC3E}">
        <p14:creationId xmlns:p14="http://schemas.microsoft.com/office/powerpoint/2010/main" val="31304739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rId8"/>
          </p:cNvPr>
          <p:cNvPicPr/>
          <p:nvPr>
            <p:custDataLst>
              <p:tags r:id="rId1"/>
            </p:custDataLst>
          </p:nvPr>
        </p:nvPicPr>
        <p:blipFill rotWithShape="1">
          <a:blip r:embed="rId9"/>
          <a:srcRect l="13498" t="11051" r="38051" b="5011"/>
          <a:stretch/>
        </p:blipFill>
        <p:spPr bwMode="auto">
          <a:xfrm>
            <a:off x="4493846" y="1922488"/>
            <a:ext cx="3994048" cy="3982052"/>
          </a:xfrm>
          <a:prstGeom prst="roundRect">
            <a:avLst>
              <a:gd name="adj" fmla="val 8594"/>
            </a:avLst>
          </a:prstGeom>
          <a:solidFill>
            <a:srgbClr val="FFFFFF">
              <a:shade val="85000"/>
            </a:srgbClr>
          </a:solidFill>
          <a:ln w="38100">
            <a:solidFill>
              <a:schemeClr val="tx1"/>
            </a:solidFill>
          </a:ln>
          <a:effectLst>
            <a:glow rad="139700">
              <a:schemeClr val="accent3">
                <a:satMod val="175000"/>
                <a:alpha val="40000"/>
              </a:schemeClr>
            </a:glow>
          </a:effectLst>
          <a:extLst>
            <a:ext uri="{53640926-AAD7-44D8-BBD7-CCE9431645EC}">
              <a14:shadowObscured xmlns:a14="http://schemas.microsoft.com/office/drawing/2010/main"/>
            </a:ext>
          </a:extLst>
        </p:spPr>
      </p:pic>
      <p:sp>
        <p:nvSpPr>
          <p:cNvPr id="2" name="Title 1"/>
          <p:cNvSpPr>
            <a:spLocks noGrp="1"/>
          </p:cNvSpPr>
          <p:nvPr>
            <p:ph type="title"/>
            <p:custDataLst>
              <p:tags r:id="rId2"/>
            </p:custDataLst>
          </p:nvPr>
        </p:nvSpPr>
        <p:spPr>
          <a:xfrm>
            <a:off x="2564705" y="629460"/>
            <a:ext cx="8610600" cy="1293028"/>
          </a:xfrm>
        </p:spPr>
        <p:txBody>
          <a:bodyPr>
            <a:normAutofit/>
          </a:bodyPr>
          <a:lstStyle/>
          <a:p>
            <a:r>
              <a:rPr lang="fr-CA" b="1" dirty="0"/>
              <a:t>actualités</a:t>
            </a:r>
            <a:endParaRPr lang="en-CA" b="1" dirty="0"/>
          </a:p>
        </p:txBody>
      </p:sp>
      <p:sp>
        <p:nvSpPr>
          <p:cNvPr id="3" name="Content Placeholder 2"/>
          <p:cNvSpPr>
            <a:spLocks noGrp="1"/>
          </p:cNvSpPr>
          <p:nvPr>
            <p:ph idx="1"/>
            <p:custDataLst>
              <p:tags r:id="rId3"/>
            </p:custDataLst>
          </p:nvPr>
        </p:nvSpPr>
        <p:spPr>
          <a:xfrm>
            <a:off x="8727735" y="2976235"/>
            <a:ext cx="3429286" cy="2622197"/>
          </a:xfrm>
        </p:spPr>
        <p:txBody>
          <a:bodyPr>
            <a:normAutofit/>
          </a:bodyPr>
          <a:lstStyle/>
          <a:p>
            <a:r>
              <a:rPr lang="fr-FR" sz="2100" b="1" dirty="0"/>
              <a:t>Voici un </a:t>
            </a:r>
            <a:r>
              <a:rPr lang="fr-FR" sz="2100" b="1" dirty="0">
                <a:solidFill>
                  <a:schemeClr val="accent3"/>
                </a:solidFill>
              </a:rPr>
              <a:t>exemple</a:t>
            </a:r>
            <a:r>
              <a:rPr lang="fr-FR" sz="2100" b="1" dirty="0"/>
              <a:t> d’une initiative en santé mentale dans l’</a:t>
            </a:r>
            <a:r>
              <a:rPr lang="fr-FR" sz="2100" b="1" dirty="0">
                <a:solidFill>
                  <a:schemeClr val="accent3"/>
                </a:solidFill>
              </a:rPr>
              <a:t>industrie minière</a:t>
            </a:r>
          </a:p>
          <a:p>
            <a:pPr marL="0" indent="0" algn="ctr">
              <a:buNone/>
            </a:pPr>
            <a:endParaRPr lang="fr-CA" sz="2100" b="1" dirty="0"/>
          </a:p>
          <a:p>
            <a:pPr marL="0" indent="0" algn="ctr">
              <a:buNone/>
            </a:pPr>
            <a:endParaRPr lang="en-CA" sz="1600" b="1" dirty="0"/>
          </a:p>
        </p:txBody>
      </p:sp>
      <p:pic>
        <p:nvPicPr>
          <p:cNvPr id="5" name="Picture 4">
            <a:hlinkClick r:id="rId10"/>
          </p:cNvPr>
          <p:cNvPicPr>
            <a:picLocks noChangeAspect="1"/>
          </p:cNvPicPr>
          <p:nvPr>
            <p:custDataLst>
              <p:tags r:id="rId4"/>
            </p:custDataLst>
          </p:nvPr>
        </p:nvPicPr>
        <p:blipFill>
          <a:blip r:embed="rId11"/>
          <a:stretch>
            <a:fillRect/>
          </a:stretch>
        </p:blipFill>
        <p:spPr>
          <a:xfrm>
            <a:off x="249001" y="1682646"/>
            <a:ext cx="4001822" cy="4819633"/>
          </a:xfrm>
          <a:prstGeom prst="roundRect">
            <a:avLst>
              <a:gd name="adj" fmla="val 8594"/>
            </a:avLst>
          </a:prstGeom>
          <a:solidFill>
            <a:srgbClr val="FFFFFF">
              <a:shade val="85000"/>
            </a:srgbClr>
          </a:solidFill>
          <a:ln w="38100">
            <a:solidFill>
              <a:schemeClr val="tx1"/>
            </a:solidFill>
          </a:ln>
          <a:effectLst>
            <a:glow rad="139700">
              <a:schemeClr val="accent3">
                <a:satMod val="175000"/>
                <a:alpha val="40000"/>
              </a:schemeClr>
            </a:glow>
          </a:effectLst>
        </p:spPr>
      </p:pic>
      <p:sp>
        <p:nvSpPr>
          <p:cNvPr id="6" name="Rectangle 5"/>
          <p:cNvSpPr/>
          <p:nvPr>
            <p:custDataLst>
              <p:tags r:id="rId5"/>
            </p:custDataLst>
          </p:nvPr>
        </p:nvSpPr>
        <p:spPr>
          <a:xfrm>
            <a:off x="6775357" y="6347593"/>
            <a:ext cx="5439310" cy="369332"/>
          </a:xfrm>
          <a:prstGeom prst="rect">
            <a:avLst/>
          </a:prstGeom>
        </p:spPr>
        <p:txBody>
          <a:bodyPr wrap="none">
            <a:spAutoFit/>
          </a:bodyPr>
          <a:lstStyle/>
          <a:p>
            <a:r>
              <a:rPr lang="fr-CA" dirty="0"/>
              <a:t>(Cliquez sur les photos pour en apprendre plus)</a:t>
            </a:r>
            <a:endParaRPr lang="en-CA" dirty="0"/>
          </a:p>
        </p:txBody>
      </p:sp>
    </p:spTree>
    <p:extLst>
      <p:ext uri="{BB962C8B-B14F-4D97-AF65-F5344CB8AC3E}">
        <p14:creationId xmlns:p14="http://schemas.microsoft.com/office/powerpoint/2010/main" val="26269595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rId7"/>
          </p:cNvPr>
          <p:cNvPicPr>
            <a:picLocks noChangeAspect="1"/>
          </p:cNvPicPr>
          <p:nvPr>
            <p:custDataLst>
              <p:tags r:id="rId1"/>
            </p:custDataLst>
          </p:nvPr>
        </p:nvPicPr>
        <p:blipFill>
          <a:blip r:embed="rId8"/>
          <a:stretch>
            <a:fillRect/>
          </a:stretch>
        </p:blipFill>
        <p:spPr>
          <a:xfrm>
            <a:off x="7009860" y="1984831"/>
            <a:ext cx="4346438" cy="4346438"/>
          </a:xfrm>
          <a:prstGeom prst="roundRect">
            <a:avLst>
              <a:gd name="adj" fmla="val 8594"/>
            </a:avLst>
          </a:prstGeom>
          <a:solidFill>
            <a:srgbClr val="FFFFFF">
              <a:shade val="85000"/>
            </a:srgbClr>
          </a:solidFill>
          <a:ln w="38100">
            <a:solidFill>
              <a:schemeClr val="tx1"/>
            </a:solidFill>
          </a:ln>
          <a:effectLst>
            <a:glow rad="228600">
              <a:schemeClr val="accent3">
                <a:satMod val="175000"/>
                <a:alpha val="40000"/>
              </a:schemeClr>
            </a:glow>
          </a:effectLst>
        </p:spPr>
      </p:pic>
      <p:sp>
        <p:nvSpPr>
          <p:cNvPr id="3" name="Content Placeholder 2"/>
          <p:cNvSpPr>
            <a:spLocks noGrp="1"/>
          </p:cNvSpPr>
          <p:nvPr>
            <p:ph idx="1"/>
            <p:custDataLst>
              <p:tags r:id="rId2"/>
            </p:custDataLst>
          </p:nvPr>
        </p:nvSpPr>
        <p:spPr>
          <a:xfrm>
            <a:off x="522514" y="2389432"/>
            <a:ext cx="5848305" cy="4024125"/>
          </a:xfrm>
        </p:spPr>
        <p:txBody>
          <a:bodyPr>
            <a:normAutofit/>
          </a:bodyPr>
          <a:lstStyle/>
          <a:p>
            <a:r>
              <a:rPr lang="fr-FR" sz="2400" b="1" dirty="0"/>
              <a:t>Jetez un coup d’</a:t>
            </a:r>
            <a:r>
              <a:rPr lang="fr-FR" sz="2400" b="1" dirty="0" err="1"/>
              <a:t>oeil</a:t>
            </a:r>
            <a:r>
              <a:rPr lang="fr-FR" sz="2400" b="1" dirty="0"/>
              <a:t> sur l’histoire de </a:t>
            </a:r>
            <a:r>
              <a:rPr lang="fr-FR" sz="2400" b="1" dirty="0">
                <a:solidFill>
                  <a:schemeClr val="accent3"/>
                </a:solidFill>
              </a:rPr>
              <a:t>Hannah</a:t>
            </a:r>
            <a:r>
              <a:rPr lang="fr-FR" sz="2400" b="1" dirty="0"/>
              <a:t>, une </a:t>
            </a:r>
            <a:r>
              <a:rPr lang="fr-FR" sz="2400" b="1" dirty="0">
                <a:solidFill>
                  <a:schemeClr val="accent3"/>
                </a:solidFill>
              </a:rPr>
              <a:t>étudiante en ingénierie à l’Université de Waterloo</a:t>
            </a:r>
            <a:r>
              <a:rPr lang="fr-FR" sz="2400" b="1" dirty="0"/>
              <a:t>, et les façons par lesquelles elle lutte contre l’adversité en matière de santé mentale en ingénierie, ainsi qu’au niveau de l'éducation </a:t>
            </a:r>
            <a:r>
              <a:rPr lang="fr-FR" sz="2400" b="1" dirty="0" err="1"/>
              <a:t>poste-secondaire</a:t>
            </a:r>
            <a:r>
              <a:rPr lang="fr-FR" sz="2400" b="1" dirty="0"/>
              <a:t> de façon générale </a:t>
            </a:r>
          </a:p>
          <a:p>
            <a:endParaRPr lang="fr-CA" sz="2400" b="1" dirty="0"/>
          </a:p>
          <a:p>
            <a:endParaRPr lang="en-CA" sz="2400" b="1" dirty="0"/>
          </a:p>
        </p:txBody>
      </p:sp>
      <p:sp>
        <p:nvSpPr>
          <p:cNvPr id="9" name="Rectangle 8"/>
          <p:cNvSpPr/>
          <p:nvPr>
            <p:custDataLst>
              <p:tags r:id="rId3"/>
            </p:custDataLst>
          </p:nvPr>
        </p:nvSpPr>
        <p:spPr>
          <a:xfrm>
            <a:off x="8112669" y="6451667"/>
            <a:ext cx="2555508" cy="369332"/>
          </a:xfrm>
          <a:prstGeom prst="rect">
            <a:avLst/>
          </a:prstGeom>
        </p:spPr>
        <p:txBody>
          <a:bodyPr wrap="none">
            <a:spAutoFit/>
          </a:bodyPr>
          <a:lstStyle/>
          <a:p>
            <a:r>
              <a:rPr lang="fr-CA" dirty="0"/>
              <a:t>(</a:t>
            </a:r>
            <a:r>
              <a:rPr lang="fr-CA" dirty="0">
                <a:solidFill>
                  <a:schemeClr val="accent3"/>
                </a:solidFill>
              </a:rPr>
              <a:t>Cliquez sur la photo</a:t>
            </a:r>
            <a:r>
              <a:rPr lang="fr-CA" dirty="0"/>
              <a:t>)</a:t>
            </a:r>
            <a:endParaRPr lang="en-CA" dirty="0"/>
          </a:p>
        </p:txBody>
      </p:sp>
      <p:sp>
        <p:nvSpPr>
          <p:cNvPr id="8" name="Title 1"/>
          <p:cNvSpPr>
            <a:spLocks noGrp="1"/>
          </p:cNvSpPr>
          <p:nvPr>
            <p:ph type="title"/>
            <p:custDataLst>
              <p:tags r:id="rId4"/>
            </p:custDataLst>
          </p:nvPr>
        </p:nvSpPr>
        <p:spPr>
          <a:xfrm>
            <a:off x="2564705" y="629460"/>
            <a:ext cx="8610600" cy="1293028"/>
          </a:xfrm>
        </p:spPr>
        <p:txBody>
          <a:bodyPr>
            <a:normAutofit/>
          </a:bodyPr>
          <a:lstStyle/>
          <a:p>
            <a:r>
              <a:rPr lang="fr-CA" b="1" dirty="0"/>
              <a:t>actualités</a:t>
            </a:r>
            <a:endParaRPr lang="en-CA" b="1" dirty="0"/>
          </a:p>
        </p:txBody>
      </p:sp>
    </p:spTree>
    <p:extLst>
      <p:ext uri="{BB962C8B-B14F-4D97-AF65-F5344CB8AC3E}">
        <p14:creationId xmlns:p14="http://schemas.microsoft.com/office/powerpoint/2010/main" val="12922426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685800" y="1541324"/>
            <a:ext cx="10820399" cy="1384756"/>
          </a:xfrm>
        </p:spPr>
        <p:txBody>
          <a:bodyPr>
            <a:normAutofit/>
          </a:bodyPr>
          <a:lstStyle/>
          <a:p>
            <a:r>
              <a:rPr lang="en-CA" sz="4400" b="1" dirty="0" err="1"/>
              <a:t>Ceci</a:t>
            </a:r>
            <a:r>
              <a:rPr lang="en-CA" sz="4400" b="1" dirty="0"/>
              <a:t> </a:t>
            </a:r>
            <a:r>
              <a:rPr lang="en-CA" sz="4400" b="1" dirty="0" err="1"/>
              <a:t>conclut</a:t>
            </a:r>
            <a:r>
              <a:rPr lang="en-CA" sz="4400" b="1" dirty="0"/>
              <a:t> la section 1</a:t>
            </a:r>
          </a:p>
        </p:txBody>
      </p:sp>
      <p:sp>
        <p:nvSpPr>
          <p:cNvPr id="3" name="Text Placeholder 2"/>
          <p:cNvSpPr>
            <a:spLocks noGrp="1"/>
          </p:cNvSpPr>
          <p:nvPr>
            <p:ph type="body" idx="1"/>
            <p:custDataLst>
              <p:tags r:id="rId2"/>
            </p:custDataLst>
          </p:nvPr>
        </p:nvSpPr>
        <p:spPr>
          <a:xfrm>
            <a:off x="319314" y="2911566"/>
            <a:ext cx="11186885" cy="2459110"/>
          </a:xfrm>
        </p:spPr>
        <p:txBody>
          <a:bodyPr>
            <a:normAutofit/>
          </a:bodyPr>
          <a:lstStyle/>
          <a:p>
            <a:r>
              <a:rPr lang="en-CA" sz="2800" b="1" dirty="0"/>
              <a:t>PROCHAINE SECTION : </a:t>
            </a:r>
          </a:p>
          <a:p>
            <a:r>
              <a:rPr lang="fr-FR" sz="2800" b="1" dirty="0"/>
              <a:t>IMPACT SUR LA CONCEPTION ET LA SUPERVISION DE L'INGÉNIERIE</a:t>
            </a:r>
            <a:endParaRPr lang="en-CA" sz="100" b="1" i="1" dirty="0"/>
          </a:p>
          <a:p>
            <a:r>
              <a:rPr lang="en-CA" sz="2800" b="1" i="1" dirty="0"/>
              <a:t>GESTION DE LA SANTÉ ET LA SÉCURITÉ</a:t>
            </a:r>
          </a:p>
        </p:txBody>
      </p:sp>
    </p:spTree>
    <p:extLst>
      <p:ext uri="{BB962C8B-B14F-4D97-AF65-F5344CB8AC3E}">
        <p14:creationId xmlns:p14="http://schemas.microsoft.com/office/powerpoint/2010/main" val="29260332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689063" y="825143"/>
            <a:ext cx="10820399" cy="677702"/>
          </a:xfrm>
        </p:spPr>
        <p:txBody>
          <a:bodyPr anchor="ctr">
            <a:noAutofit/>
          </a:bodyPr>
          <a:lstStyle/>
          <a:p>
            <a:pPr algn="ctr"/>
            <a:r>
              <a:rPr lang="en-CA" sz="4800" b="1" dirty="0"/>
              <a:t>Aperçu du module</a:t>
            </a:r>
          </a:p>
        </p:txBody>
      </p:sp>
      <p:sp>
        <p:nvSpPr>
          <p:cNvPr id="5" name="TextBox 4"/>
          <p:cNvSpPr txBox="1"/>
          <p:nvPr>
            <p:custDataLst>
              <p:tags r:id="rId2"/>
            </p:custDataLst>
          </p:nvPr>
        </p:nvSpPr>
        <p:spPr>
          <a:xfrm>
            <a:off x="152508" y="2316931"/>
            <a:ext cx="2160000" cy="13320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en-CA" sz="1700" b="1" dirty="0">
                <a:solidFill>
                  <a:schemeClr val="tx1"/>
                </a:solidFill>
              </a:rPr>
              <a:t>INTRODUCTION</a:t>
            </a:r>
          </a:p>
        </p:txBody>
      </p:sp>
      <p:sp>
        <p:nvSpPr>
          <p:cNvPr id="6" name="TextBox 5"/>
          <p:cNvSpPr txBox="1"/>
          <p:nvPr>
            <p:custDataLst>
              <p:tags r:id="rId3"/>
            </p:custDataLst>
          </p:nvPr>
        </p:nvSpPr>
        <p:spPr>
          <a:xfrm>
            <a:off x="2587488" y="2316931"/>
            <a:ext cx="2160000" cy="1332000"/>
          </a:xfrm>
          <a:prstGeom prst="round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wrap="square" rtlCol="0" anchor="ctr">
            <a:spAutoFit/>
          </a:bodyPr>
          <a:lstStyle/>
          <a:p>
            <a:pPr algn="ctr"/>
            <a:r>
              <a:rPr lang="fr-FR" sz="1700" b="1" dirty="0">
                <a:solidFill>
                  <a:schemeClr val="tx1"/>
                </a:solidFill>
              </a:rPr>
              <a:t>IMPACT SUR LA CONCEPTION ET LA SUPERVISION DE L'INGÉNIERIE</a:t>
            </a:r>
            <a:endParaRPr lang="en-CA" sz="1700" b="1" dirty="0">
              <a:solidFill>
                <a:schemeClr val="tx1"/>
              </a:solidFill>
            </a:endParaRPr>
          </a:p>
        </p:txBody>
      </p:sp>
      <p:sp>
        <p:nvSpPr>
          <p:cNvPr id="7" name="TextBox 6"/>
          <p:cNvSpPr txBox="1"/>
          <p:nvPr>
            <p:custDataLst>
              <p:tags r:id="rId4"/>
            </p:custDataLst>
          </p:nvPr>
        </p:nvSpPr>
        <p:spPr>
          <a:xfrm>
            <a:off x="5022468" y="2316931"/>
            <a:ext cx="2160000" cy="1332000"/>
          </a:xfrm>
          <a:prstGeom prst="round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wrap="square" rtlCol="0" anchor="ctr">
            <a:spAutoFit/>
          </a:bodyPr>
          <a:lstStyle/>
          <a:p>
            <a:pPr algn="ctr"/>
            <a:r>
              <a:rPr lang="en-CA" sz="1700" b="1" dirty="0">
                <a:solidFill>
                  <a:schemeClr val="tx1"/>
                </a:solidFill>
              </a:rPr>
              <a:t>LÉGISLATION ET EXIGENCES RÉGLEMENTAIRES</a:t>
            </a:r>
          </a:p>
        </p:txBody>
      </p:sp>
      <p:sp>
        <p:nvSpPr>
          <p:cNvPr id="8" name="TextBox 7"/>
          <p:cNvSpPr txBox="1"/>
          <p:nvPr>
            <p:custDataLst>
              <p:tags r:id="rId5"/>
            </p:custDataLst>
          </p:nvPr>
        </p:nvSpPr>
        <p:spPr>
          <a:xfrm>
            <a:off x="7457448" y="2316931"/>
            <a:ext cx="2160000" cy="1332000"/>
          </a:xfrm>
          <a:prstGeom prst="round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wrap="square" rtlCol="0" anchor="ctr">
            <a:spAutoFit/>
          </a:bodyPr>
          <a:lstStyle/>
          <a:p>
            <a:pPr algn="ctr"/>
            <a:r>
              <a:rPr lang="en-CA" sz="1700" b="1" dirty="0">
                <a:solidFill>
                  <a:schemeClr val="tx1"/>
                </a:solidFill>
              </a:rPr>
              <a:t>STRATÉGIES ET MEILLEURES PRATIQUES</a:t>
            </a:r>
          </a:p>
        </p:txBody>
      </p:sp>
      <p:sp>
        <p:nvSpPr>
          <p:cNvPr id="9" name="TextBox 8"/>
          <p:cNvSpPr txBox="1"/>
          <p:nvPr>
            <p:custDataLst>
              <p:tags r:id="rId6"/>
            </p:custDataLst>
          </p:nvPr>
        </p:nvSpPr>
        <p:spPr>
          <a:xfrm>
            <a:off x="9882813" y="2316931"/>
            <a:ext cx="2160000" cy="1332000"/>
          </a:xfrm>
          <a:prstGeom prst="round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wrap="square" rtlCol="0" anchor="ctr">
            <a:spAutoFit/>
          </a:bodyPr>
          <a:lstStyle/>
          <a:p>
            <a:pPr algn="ctr"/>
            <a:r>
              <a:rPr lang="en-CA" b="1" dirty="0">
                <a:solidFill>
                  <a:schemeClr val="tx1"/>
                </a:solidFill>
              </a:rPr>
              <a:t>REVUE</a:t>
            </a:r>
          </a:p>
        </p:txBody>
      </p:sp>
      <p:sp>
        <p:nvSpPr>
          <p:cNvPr id="10" name="Rectangle 9"/>
          <p:cNvSpPr/>
          <p:nvPr>
            <p:custDataLst>
              <p:tags r:id="rId7"/>
            </p:custDataLst>
          </p:nvPr>
        </p:nvSpPr>
        <p:spPr>
          <a:xfrm>
            <a:off x="1869757" y="3325768"/>
            <a:ext cx="449162" cy="646331"/>
          </a:xfrm>
          <a:prstGeom prst="rect">
            <a:avLst/>
          </a:prstGeom>
          <a:noFill/>
        </p:spPr>
        <p:txBody>
          <a:bodyPr wrap="none" lIns="91440" tIns="45720" rIns="91440" bIns="45720">
            <a:spAutoFit/>
          </a:bodyPr>
          <a:lstStyle/>
          <a:p>
            <a:pPr algn="ctr"/>
            <a:r>
              <a:rPr lang="en-US" sz="3600" b="1" dirty="0">
                <a:ln w="0"/>
                <a:effectLst>
                  <a:outerShdw blurRad="38100" dist="19050" dir="2700000" algn="tl" rotWithShape="0">
                    <a:schemeClr val="dk1">
                      <a:alpha val="40000"/>
                    </a:schemeClr>
                  </a:outerShdw>
                </a:effectLst>
              </a:rPr>
              <a:t>1</a:t>
            </a:r>
          </a:p>
        </p:txBody>
      </p:sp>
      <p:sp>
        <p:nvSpPr>
          <p:cNvPr id="11" name="Rectangle 10"/>
          <p:cNvSpPr/>
          <p:nvPr>
            <p:custDataLst>
              <p:tags r:id="rId8"/>
            </p:custDataLst>
          </p:nvPr>
        </p:nvSpPr>
        <p:spPr>
          <a:xfrm>
            <a:off x="4304738" y="3325767"/>
            <a:ext cx="442750" cy="646331"/>
          </a:xfrm>
          <a:prstGeom prst="rect">
            <a:avLst/>
          </a:prstGeom>
          <a:noFill/>
        </p:spPr>
        <p:txBody>
          <a:bodyPr wrap="none" lIns="91440" tIns="45720" rIns="91440" bIns="45720">
            <a:spAutoFit/>
          </a:bodyPr>
          <a:lstStyle/>
          <a:p>
            <a:pPr algn="ctr"/>
            <a:r>
              <a:rPr lang="en-US" sz="3600" b="1" dirty="0">
                <a:ln w="0"/>
                <a:effectLst>
                  <a:outerShdw blurRad="38100" dist="19050" dir="2700000" algn="tl" rotWithShape="0">
                    <a:schemeClr val="dk1">
                      <a:alpha val="40000"/>
                    </a:schemeClr>
                  </a:outerShdw>
                </a:effectLst>
              </a:rPr>
              <a:t>2</a:t>
            </a:r>
          </a:p>
        </p:txBody>
      </p:sp>
      <p:sp>
        <p:nvSpPr>
          <p:cNvPr id="12" name="Rectangle 11"/>
          <p:cNvSpPr/>
          <p:nvPr>
            <p:custDataLst>
              <p:tags r:id="rId9"/>
            </p:custDataLst>
          </p:nvPr>
        </p:nvSpPr>
        <p:spPr>
          <a:xfrm>
            <a:off x="6736514" y="3325766"/>
            <a:ext cx="442750" cy="646331"/>
          </a:xfrm>
          <a:prstGeom prst="rect">
            <a:avLst/>
          </a:prstGeom>
          <a:noFill/>
        </p:spPr>
        <p:txBody>
          <a:bodyPr wrap="none" lIns="91440" tIns="45720" rIns="91440" bIns="45720">
            <a:spAutoFit/>
          </a:bodyPr>
          <a:lstStyle/>
          <a:p>
            <a:pPr algn="ctr"/>
            <a:r>
              <a:rPr lang="en-US" sz="3600" b="1" dirty="0">
                <a:ln w="0"/>
                <a:effectLst>
                  <a:outerShdw blurRad="38100" dist="19050" dir="2700000" algn="tl" rotWithShape="0">
                    <a:schemeClr val="dk1">
                      <a:alpha val="40000"/>
                    </a:schemeClr>
                  </a:outerShdw>
                </a:effectLst>
              </a:rPr>
              <a:t>3</a:t>
            </a:r>
          </a:p>
        </p:txBody>
      </p:sp>
      <p:sp>
        <p:nvSpPr>
          <p:cNvPr id="13" name="Rectangle 12"/>
          <p:cNvSpPr/>
          <p:nvPr>
            <p:custDataLst>
              <p:tags r:id="rId10"/>
            </p:custDataLst>
          </p:nvPr>
        </p:nvSpPr>
        <p:spPr>
          <a:xfrm>
            <a:off x="9168287" y="3325766"/>
            <a:ext cx="442750" cy="646331"/>
          </a:xfrm>
          <a:prstGeom prst="rect">
            <a:avLst/>
          </a:prstGeom>
          <a:noFill/>
        </p:spPr>
        <p:txBody>
          <a:bodyPr wrap="none" lIns="91440" tIns="45720" rIns="91440" bIns="45720">
            <a:spAutoFit/>
          </a:bodyPr>
          <a:lstStyle/>
          <a:p>
            <a:pPr algn="ctr"/>
            <a:r>
              <a:rPr lang="en-US" sz="3600" b="1" dirty="0">
                <a:ln w="0"/>
                <a:effectLst>
                  <a:outerShdw blurRad="38100" dist="19050" dir="2700000" algn="tl" rotWithShape="0">
                    <a:schemeClr val="dk1">
                      <a:alpha val="40000"/>
                    </a:schemeClr>
                  </a:outerShdw>
                </a:effectLst>
              </a:rPr>
              <a:t>4</a:t>
            </a:r>
          </a:p>
        </p:txBody>
      </p:sp>
      <p:sp>
        <p:nvSpPr>
          <p:cNvPr id="14" name="Rectangle 13"/>
          <p:cNvSpPr/>
          <p:nvPr>
            <p:custDataLst>
              <p:tags r:id="rId11"/>
            </p:custDataLst>
          </p:nvPr>
        </p:nvSpPr>
        <p:spPr>
          <a:xfrm>
            <a:off x="11600063" y="3325766"/>
            <a:ext cx="442750" cy="646331"/>
          </a:xfrm>
          <a:prstGeom prst="rect">
            <a:avLst/>
          </a:prstGeom>
          <a:noFill/>
        </p:spPr>
        <p:txBody>
          <a:bodyPr wrap="none" lIns="91440" tIns="45720" rIns="91440" bIns="45720">
            <a:spAutoFit/>
          </a:bodyPr>
          <a:lstStyle/>
          <a:p>
            <a:pPr algn="ctr"/>
            <a:r>
              <a:rPr lang="en-US" sz="3600" b="1" dirty="0">
                <a:ln w="0"/>
                <a:effectLst>
                  <a:outerShdw blurRad="38100" dist="19050" dir="2700000" algn="tl" rotWithShape="0">
                    <a:schemeClr val="dk1">
                      <a:alpha val="40000"/>
                    </a:schemeClr>
                  </a:outerShdw>
                </a:effectLst>
              </a:rPr>
              <a:t>5</a:t>
            </a:r>
          </a:p>
        </p:txBody>
      </p:sp>
    </p:spTree>
    <p:extLst>
      <p:ext uri="{BB962C8B-B14F-4D97-AF65-F5344CB8AC3E}">
        <p14:creationId xmlns:p14="http://schemas.microsoft.com/office/powerpoint/2010/main" val="2301558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par>
                                <p:cTn id="11" presetID="32" presetClass="emph" presetSubtype="0" fill="hold" grpId="0" nodeType="withEffect">
                                  <p:stCondLst>
                                    <p:cond delay="0"/>
                                  </p:stCondLst>
                                  <p:childTnLst>
                                    <p:animRot by="120000">
                                      <p:cBhvr>
                                        <p:cTn id="12" dur="100" fill="hold">
                                          <p:stCondLst>
                                            <p:cond delay="0"/>
                                          </p:stCondLst>
                                        </p:cTn>
                                        <p:tgtEl>
                                          <p:spTgt spid="11"/>
                                        </p:tgtEl>
                                        <p:attrNameLst>
                                          <p:attrName>r</p:attrName>
                                        </p:attrNameLst>
                                      </p:cBhvr>
                                    </p:animRot>
                                    <p:animRot by="-240000">
                                      <p:cBhvr>
                                        <p:cTn id="13" dur="200" fill="hold">
                                          <p:stCondLst>
                                            <p:cond delay="200"/>
                                          </p:stCondLst>
                                        </p:cTn>
                                        <p:tgtEl>
                                          <p:spTgt spid="11"/>
                                        </p:tgtEl>
                                        <p:attrNameLst>
                                          <p:attrName>r</p:attrName>
                                        </p:attrNameLst>
                                      </p:cBhvr>
                                    </p:animRot>
                                    <p:animRot by="240000">
                                      <p:cBhvr>
                                        <p:cTn id="14" dur="200" fill="hold">
                                          <p:stCondLst>
                                            <p:cond delay="400"/>
                                          </p:stCondLst>
                                        </p:cTn>
                                        <p:tgtEl>
                                          <p:spTgt spid="11"/>
                                        </p:tgtEl>
                                        <p:attrNameLst>
                                          <p:attrName>r</p:attrName>
                                        </p:attrNameLst>
                                      </p:cBhvr>
                                    </p:animRot>
                                    <p:animRot by="-240000">
                                      <p:cBhvr>
                                        <p:cTn id="15" dur="200" fill="hold">
                                          <p:stCondLst>
                                            <p:cond delay="600"/>
                                          </p:stCondLst>
                                        </p:cTn>
                                        <p:tgtEl>
                                          <p:spTgt spid="11"/>
                                        </p:tgtEl>
                                        <p:attrNameLst>
                                          <p:attrName>r</p:attrName>
                                        </p:attrNameLst>
                                      </p:cBhvr>
                                    </p:animRot>
                                    <p:animRot by="120000">
                                      <p:cBhvr>
                                        <p:cTn id="16" dur="200" fill="hold">
                                          <p:stCondLst>
                                            <p:cond delay="80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custDataLst>
              <p:tags r:id="rId1"/>
            </p:custDataLst>
          </p:nvPr>
        </p:nvSpPr>
        <p:spPr>
          <a:xfrm>
            <a:off x="1967181" y="747209"/>
            <a:ext cx="8140149" cy="1227600"/>
          </a:xfrm>
          <a:prstGeom prst="round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wrap="square" rtlCol="0" anchor="ctr">
            <a:spAutoFit/>
          </a:bodyPr>
          <a:lstStyle/>
          <a:p>
            <a:pPr lvl="0" algn="ctr"/>
            <a:r>
              <a:rPr lang="fr-FR" sz="3600" b="1" dirty="0">
                <a:solidFill>
                  <a:schemeClr val="tx1"/>
                </a:solidFill>
              </a:rPr>
              <a:t>IMPACT SUR LA CONCEPTION ET LA SUPERVISION DE L'INGÉNIERIE</a:t>
            </a:r>
          </a:p>
        </p:txBody>
      </p:sp>
      <p:sp>
        <p:nvSpPr>
          <p:cNvPr id="5" name="Rectangle 4"/>
          <p:cNvSpPr/>
          <p:nvPr>
            <p:custDataLst>
              <p:tags r:id="rId2"/>
            </p:custDataLst>
          </p:nvPr>
        </p:nvSpPr>
        <p:spPr>
          <a:xfrm>
            <a:off x="9491456" y="1547169"/>
            <a:ext cx="615874" cy="1015663"/>
          </a:xfrm>
          <a:prstGeom prst="rect">
            <a:avLst/>
          </a:prstGeom>
          <a:noFill/>
        </p:spPr>
        <p:txBody>
          <a:bodyPr wrap="none" lIns="91440" tIns="45720" rIns="91440" bIns="45720">
            <a:spAutoFit/>
          </a:bodyPr>
          <a:lstStyle/>
          <a:p>
            <a:pPr algn="ctr"/>
            <a:r>
              <a:rPr lang="en-US" sz="6000" b="1" dirty="0">
                <a:ln w="0"/>
                <a:effectLst>
                  <a:outerShdw blurRad="38100" dist="19050" dir="2700000" algn="tl" rotWithShape="0">
                    <a:schemeClr val="dk1">
                      <a:alpha val="40000"/>
                    </a:schemeClr>
                  </a:outerShdw>
                </a:effectLst>
              </a:rPr>
              <a:t>2</a:t>
            </a:r>
          </a:p>
        </p:txBody>
      </p:sp>
      <p:sp>
        <p:nvSpPr>
          <p:cNvPr id="6" name="TextBox 5"/>
          <p:cNvSpPr txBox="1"/>
          <p:nvPr>
            <p:custDataLst>
              <p:tags r:id="rId3"/>
            </p:custDataLst>
          </p:nvPr>
        </p:nvSpPr>
        <p:spPr>
          <a:xfrm>
            <a:off x="1858051" y="2229674"/>
            <a:ext cx="9829341" cy="2985433"/>
          </a:xfrm>
          <a:prstGeom prst="rect">
            <a:avLst/>
          </a:prstGeom>
          <a:noFill/>
        </p:spPr>
        <p:txBody>
          <a:bodyPr wrap="square" rtlCol="0">
            <a:spAutoFit/>
          </a:bodyPr>
          <a:lstStyle/>
          <a:p>
            <a:r>
              <a:rPr lang="en-CA" sz="3200" b="1" dirty="0" err="1"/>
              <a:t>Dans</a:t>
            </a:r>
            <a:r>
              <a:rPr lang="en-CA" sz="3200" b="1" dirty="0"/>
              <a:t> </a:t>
            </a:r>
            <a:r>
              <a:rPr lang="en-CA" sz="3200" b="1" dirty="0" err="1"/>
              <a:t>cette</a:t>
            </a:r>
            <a:r>
              <a:rPr lang="en-CA" sz="3200" b="1" dirty="0"/>
              <a:t> section:</a:t>
            </a:r>
          </a:p>
          <a:p>
            <a:endParaRPr lang="en-CA" sz="200" dirty="0"/>
          </a:p>
          <a:p>
            <a:r>
              <a:rPr lang="en-CA" sz="3200" dirty="0"/>
              <a:t>La </a:t>
            </a:r>
            <a:r>
              <a:rPr lang="en-CA" sz="3200" dirty="0" err="1"/>
              <a:t>gestion</a:t>
            </a:r>
            <a:r>
              <a:rPr lang="en-CA" sz="3200" dirty="0"/>
              <a:t> de la santé et la </a:t>
            </a:r>
            <a:r>
              <a:rPr lang="en-CA" sz="3200" dirty="0" err="1"/>
              <a:t>sécurité</a:t>
            </a:r>
            <a:r>
              <a:rPr lang="en-CA" sz="3200" dirty="0"/>
              <a:t>:</a:t>
            </a:r>
          </a:p>
          <a:p>
            <a:pPr marL="457200" indent="-457200">
              <a:buFont typeface="Wingdings" panose="05000000000000000000" pitchFamily="2" charset="2"/>
              <a:buChar char="§"/>
            </a:pPr>
            <a:r>
              <a:rPr lang="fr-CA" sz="3200" b="1" dirty="0">
                <a:solidFill>
                  <a:schemeClr val="accent2"/>
                </a:solidFill>
              </a:rPr>
              <a:t>Q</a:t>
            </a:r>
            <a:r>
              <a:rPr lang="en-CA" sz="3200" b="1" dirty="0" err="1">
                <a:solidFill>
                  <a:schemeClr val="accent2"/>
                </a:solidFill>
              </a:rPr>
              <a:t>u’est-ce</a:t>
            </a:r>
            <a:r>
              <a:rPr lang="en-CA" sz="3200" b="1" dirty="0">
                <a:solidFill>
                  <a:schemeClr val="accent2"/>
                </a:solidFill>
              </a:rPr>
              <a:t> que la santé et la </a:t>
            </a:r>
            <a:r>
              <a:rPr lang="en-CA" sz="3200" b="1" dirty="0" err="1">
                <a:solidFill>
                  <a:schemeClr val="accent2"/>
                </a:solidFill>
              </a:rPr>
              <a:t>sécurité</a:t>
            </a:r>
            <a:r>
              <a:rPr lang="en-CA" sz="3200" b="1" dirty="0">
                <a:solidFill>
                  <a:schemeClr val="accent2"/>
                </a:solidFill>
              </a:rPr>
              <a:t> </a:t>
            </a:r>
            <a:r>
              <a:rPr lang="en-CA" sz="3200" b="1" dirty="0" err="1">
                <a:solidFill>
                  <a:schemeClr val="accent2"/>
                </a:solidFill>
              </a:rPr>
              <a:t>psychologiques</a:t>
            </a:r>
            <a:r>
              <a:rPr lang="en-CA" sz="3200" b="1" dirty="0">
                <a:solidFill>
                  <a:schemeClr val="accent2"/>
                </a:solidFill>
              </a:rPr>
              <a:t> </a:t>
            </a:r>
            <a:r>
              <a:rPr lang="en-CA" sz="3200" b="1" dirty="0" err="1">
                <a:solidFill>
                  <a:schemeClr val="accent2"/>
                </a:solidFill>
              </a:rPr>
              <a:t>en</a:t>
            </a:r>
            <a:r>
              <a:rPr lang="en-CA" sz="3200" b="1" dirty="0">
                <a:solidFill>
                  <a:schemeClr val="accent2"/>
                </a:solidFill>
              </a:rPr>
              <a:t> milieu de travail?</a:t>
            </a:r>
          </a:p>
          <a:p>
            <a:pPr marL="457200" indent="-457200">
              <a:buFont typeface="Wingdings" panose="05000000000000000000" pitchFamily="2" charset="2"/>
              <a:buChar char="§"/>
            </a:pPr>
            <a:endParaRPr lang="en-CA" sz="1000" b="1" dirty="0">
              <a:solidFill>
                <a:schemeClr val="accent2"/>
              </a:solidFill>
            </a:endParaRPr>
          </a:p>
          <a:p>
            <a:pPr marL="457200" indent="-457200">
              <a:buFont typeface="Wingdings" panose="05000000000000000000" pitchFamily="2" charset="2"/>
              <a:buChar char="§"/>
            </a:pPr>
            <a:r>
              <a:rPr lang="en-CA" sz="3200" b="1" dirty="0" err="1">
                <a:solidFill>
                  <a:schemeClr val="accent2"/>
                </a:solidFill>
              </a:rPr>
              <a:t>Facteurs</a:t>
            </a:r>
            <a:r>
              <a:rPr lang="en-CA" sz="3200" b="1" dirty="0">
                <a:solidFill>
                  <a:schemeClr val="accent2"/>
                </a:solidFill>
              </a:rPr>
              <a:t> de </a:t>
            </a:r>
            <a:r>
              <a:rPr lang="en-CA" sz="3200" b="1" dirty="0" err="1">
                <a:solidFill>
                  <a:schemeClr val="accent2"/>
                </a:solidFill>
              </a:rPr>
              <a:t>risque</a:t>
            </a:r>
            <a:r>
              <a:rPr lang="en-CA" sz="3200" b="1" dirty="0">
                <a:solidFill>
                  <a:schemeClr val="accent2"/>
                </a:solidFill>
              </a:rPr>
              <a:t> </a:t>
            </a:r>
            <a:r>
              <a:rPr lang="en-CA" sz="3200" b="1" dirty="0" err="1">
                <a:solidFill>
                  <a:schemeClr val="accent2"/>
                </a:solidFill>
              </a:rPr>
              <a:t>psychosociaux</a:t>
            </a:r>
            <a:endParaRPr lang="en-CA" sz="3200" b="1" dirty="0">
              <a:solidFill>
                <a:schemeClr val="accent2"/>
              </a:solidFill>
            </a:endParaRPr>
          </a:p>
          <a:p>
            <a:endParaRPr lang="en-CA" sz="1600" dirty="0"/>
          </a:p>
        </p:txBody>
      </p:sp>
    </p:spTree>
    <p:extLst>
      <p:ext uri="{BB962C8B-B14F-4D97-AF65-F5344CB8AC3E}">
        <p14:creationId xmlns:p14="http://schemas.microsoft.com/office/powerpoint/2010/main" val="13388462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2895600" y="585063"/>
            <a:ext cx="8610600" cy="1293028"/>
          </a:xfrm>
        </p:spPr>
        <p:txBody>
          <a:bodyPr/>
          <a:lstStyle/>
          <a:p>
            <a:r>
              <a:rPr lang="en-CA" b="1" dirty="0"/>
              <a:t>La </a:t>
            </a:r>
            <a:r>
              <a:rPr lang="en-CA" b="1" dirty="0" err="1"/>
              <a:t>gestion</a:t>
            </a:r>
            <a:r>
              <a:rPr lang="en-CA" b="1" dirty="0"/>
              <a:t> de la santé et la </a:t>
            </a:r>
            <a:r>
              <a:rPr lang="en-CA" b="1" dirty="0" err="1"/>
              <a:t>sécurité</a:t>
            </a:r>
            <a:r>
              <a:rPr lang="en-CA" b="1" dirty="0"/>
              <a:t> au travail</a:t>
            </a:r>
            <a:endParaRPr lang="en-CA" dirty="0"/>
          </a:p>
        </p:txBody>
      </p:sp>
      <p:sp>
        <p:nvSpPr>
          <p:cNvPr id="3" name="Content Placeholder 2"/>
          <p:cNvSpPr>
            <a:spLocks noGrp="1"/>
          </p:cNvSpPr>
          <p:nvPr>
            <p:ph idx="1"/>
            <p:custDataLst>
              <p:tags r:id="rId2"/>
            </p:custDataLst>
          </p:nvPr>
        </p:nvSpPr>
        <p:spPr>
          <a:xfrm>
            <a:off x="377373" y="2050887"/>
            <a:ext cx="11553370" cy="4024125"/>
          </a:xfrm>
        </p:spPr>
        <p:txBody>
          <a:bodyPr>
            <a:normAutofit/>
          </a:bodyPr>
          <a:lstStyle/>
          <a:p>
            <a:r>
              <a:rPr lang="fr-FR" sz="3600" dirty="0">
                <a:solidFill>
                  <a:schemeClr val="accent2"/>
                </a:solidFill>
              </a:rPr>
              <a:t>Pourquoi la santé et la sécurité psychologiques en milieu de travail?</a:t>
            </a:r>
          </a:p>
          <a:p>
            <a:pPr lvl="1"/>
            <a:endParaRPr lang="fr-CA" sz="1600" dirty="0"/>
          </a:p>
          <a:p>
            <a:pPr lvl="1"/>
            <a:r>
              <a:rPr lang="fr-CA" sz="3200" u="sng" dirty="0">
                <a:solidFill>
                  <a:schemeClr val="accent2"/>
                </a:solidFill>
              </a:rPr>
              <a:t>Cliquez sur l’image ci-dessous </a:t>
            </a:r>
            <a:r>
              <a:rPr lang="fr-CA" sz="3200" dirty="0"/>
              <a:t>pour visionner une courte vidéo d’introduction</a:t>
            </a:r>
          </a:p>
          <a:p>
            <a:pPr marL="457200" lvl="1" indent="0">
              <a:buNone/>
            </a:pPr>
            <a:r>
              <a:rPr lang="fr-CA" sz="3200" dirty="0"/>
              <a:t> </a:t>
            </a:r>
            <a:endParaRPr lang="en-CA" sz="3200" dirty="0"/>
          </a:p>
        </p:txBody>
      </p:sp>
      <p:pic>
        <p:nvPicPr>
          <p:cNvPr id="4" name="Picture 3">
            <a:hlinkClick r:id="rId6"/>
          </p:cNvPr>
          <p:cNvPicPr>
            <a:picLocks noChangeAspect="1"/>
          </p:cNvPicPr>
          <p:nvPr>
            <p:custDataLst>
              <p:tags r:id="rId3"/>
            </p:custDataLst>
          </p:nvPr>
        </p:nvPicPr>
        <p:blipFill>
          <a:blip r:embed="rId7"/>
          <a:stretch>
            <a:fillRect/>
          </a:stretch>
        </p:blipFill>
        <p:spPr>
          <a:xfrm>
            <a:off x="7192400" y="4033922"/>
            <a:ext cx="2619257" cy="2535689"/>
          </a:xfrm>
          <a:prstGeom prst="ellipse">
            <a:avLst/>
          </a:prstGeom>
          <a:ln w="3175" cap="rnd">
            <a:solidFill>
              <a:srgbClr val="333333"/>
            </a:solidFill>
          </a:ln>
          <a:effectLst/>
          <a:scene3d>
            <a:camera prst="orthographicFront"/>
            <a:lightRig rig="contrasting" dir="t">
              <a:rot lat="0" lon="0" rev="3000000"/>
            </a:lightRig>
          </a:scene3d>
          <a:sp3d contourW="7620">
            <a:contourClr>
              <a:srgbClr val="333333"/>
            </a:contourClr>
          </a:sp3d>
        </p:spPr>
      </p:pic>
    </p:spTree>
    <p:extLst>
      <p:ext uri="{BB962C8B-B14F-4D97-AF65-F5344CB8AC3E}">
        <p14:creationId xmlns:p14="http://schemas.microsoft.com/office/powerpoint/2010/main" val="36787184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2895600" y="435867"/>
            <a:ext cx="8610600" cy="1293028"/>
          </a:xfrm>
        </p:spPr>
        <p:txBody>
          <a:bodyPr/>
          <a:lstStyle/>
          <a:p>
            <a:r>
              <a:rPr lang="fr-CA" b="1" i="1" dirty="0">
                <a:solidFill>
                  <a:schemeClr val="accent2"/>
                </a:solidFill>
              </a:rPr>
              <a:t>Testez vos connaissances...</a:t>
            </a:r>
            <a:endParaRPr lang="en-CA" b="1" i="1" dirty="0">
              <a:solidFill>
                <a:schemeClr val="accent2"/>
              </a:solidFill>
            </a:endParaRPr>
          </a:p>
        </p:txBody>
      </p:sp>
      <p:sp>
        <p:nvSpPr>
          <p:cNvPr id="3" name="Content Placeholder 2"/>
          <p:cNvSpPr>
            <a:spLocks noGrp="1"/>
          </p:cNvSpPr>
          <p:nvPr>
            <p:ph idx="1"/>
            <p:custDataLst>
              <p:tags r:id="rId2"/>
            </p:custDataLst>
          </p:nvPr>
        </p:nvSpPr>
        <p:spPr>
          <a:xfrm>
            <a:off x="296495" y="2459882"/>
            <a:ext cx="4543864" cy="3334044"/>
          </a:xfrm>
        </p:spPr>
        <p:txBody>
          <a:bodyPr>
            <a:normAutofit/>
          </a:bodyPr>
          <a:lstStyle/>
          <a:p>
            <a:pPr marL="0" indent="0" algn="ctr">
              <a:buNone/>
            </a:pPr>
            <a:r>
              <a:rPr lang="fr-FR" sz="3200" b="1" dirty="0">
                <a:solidFill>
                  <a:schemeClr val="accent2"/>
                </a:solidFill>
              </a:rPr>
              <a:t>En quoi consistent la santé et la sécurité psychologiques en milieu de travail</a:t>
            </a:r>
            <a:r>
              <a:rPr lang="fr-CA" sz="3200" b="1" dirty="0">
                <a:solidFill>
                  <a:schemeClr val="accent2"/>
                </a:solidFill>
              </a:rPr>
              <a:t>?</a:t>
            </a:r>
          </a:p>
        </p:txBody>
      </p:sp>
      <p:graphicFrame>
        <p:nvGraphicFramePr>
          <p:cNvPr id="7" name="Diagram 6"/>
          <p:cNvGraphicFramePr/>
          <p:nvPr>
            <p:custDataLst>
              <p:tags r:id="rId3"/>
            </p:custDataLst>
            <p:extLst>
              <p:ext uri="{D42A27DB-BD31-4B8C-83A1-F6EECF244321}">
                <p14:modId xmlns:p14="http://schemas.microsoft.com/office/powerpoint/2010/main" val="3784915181"/>
              </p:ext>
            </p:extLst>
          </p:nvPr>
        </p:nvGraphicFramePr>
        <p:xfrm>
          <a:off x="5014351" y="1772882"/>
          <a:ext cx="6943188" cy="4021044"/>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
        <p:nvSpPr>
          <p:cNvPr id="8" name="Rectangle 7"/>
          <p:cNvSpPr/>
          <p:nvPr>
            <p:custDataLst>
              <p:tags r:id="rId4"/>
            </p:custDataLst>
          </p:nvPr>
        </p:nvSpPr>
        <p:spPr>
          <a:xfrm>
            <a:off x="5060921" y="1758814"/>
            <a:ext cx="604653" cy="830997"/>
          </a:xfrm>
          <a:prstGeom prst="rect">
            <a:avLst/>
          </a:prstGeom>
          <a:noFill/>
        </p:spPr>
        <p:txBody>
          <a:bodyPr wrap="none" lIns="91440" tIns="45720" rIns="91440" bIns="45720">
            <a:spAutoFit/>
          </a:bodyPr>
          <a:lstStyle/>
          <a:p>
            <a:pPr algn="ctr"/>
            <a:r>
              <a:rPr lang="en-US" sz="4800" dirty="0">
                <a:ln w="0"/>
                <a:effectLst>
                  <a:outerShdw blurRad="38100" dist="19050" dir="2700000" algn="tl" rotWithShape="0">
                    <a:schemeClr val="dk1">
                      <a:alpha val="40000"/>
                    </a:schemeClr>
                  </a:outerShdw>
                </a:effectLst>
              </a:rPr>
              <a:t>a</a:t>
            </a:r>
            <a:endParaRPr lang="en-US" sz="5400" dirty="0">
              <a:ln w="0"/>
              <a:effectLst>
                <a:outerShdw blurRad="38100" dist="19050" dir="2700000" algn="tl" rotWithShape="0">
                  <a:schemeClr val="dk1">
                    <a:alpha val="40000"/>
                  </a:schemeClr>
                </a:outerShdw>
              </a:effectLst>
            </a:endParaRPr>
          </a:p>
        </p:txBody>
      </p:sp>
      <p:sp>
        <p:nvSpPr>
          <p:cNvPr id="9" name="Rectangle 8"/>
          <p:cNvSpPr/>
          <p:nvPr>
            <p:custDataLst>
              <p:tags r:id="rId5"/>
            </p:custDataLst>
          </p:nvPr>
        </p:nvSpPr>
        <p:spPr>
          <a:xfrm>
            <a:off x="5455476" y="2587514"/>
            <a:ext cx="604653" cy="830997"/>
          </a:xfrm>
          <a:prstGeom prst="rect">
            <a:avLst/>
          </a:prstGeom>
          <a:noFill/>
        </p:spPr>
        <p:txBody>
          <a:bodyPr wrap="none" lIns="91440" tIns="45720" rIns="91440" bIns="45720">
            <a:spAutoFit/>
          </a:bodyPr>
          <a:lstStyle/>
          <a:p>
            <a:pPr algn="ctr"/>
            <a:r>
              <a:rPr lang="en-US" sz="4800" dirty="0">
                <a:ln w="0"/>
                <a:effectLst>
                  <a:outerShdw blurRad="38100" dist="19050" dir="2700000" algn="tl" rotWithShape="0">
                    <a:schemeClr val="dk1">
                      <a:alpha val="40000"/>
                    </a:schemeClr>
                  </a:outerShdw>
                </a:effectLst>
              </a:rPr>
              <a:t>b</a:t>
            </a:r>
          </a:p>
        </p:txBody>
      </p:sp>
      <p:sp>
        <p:nvSpPr>
          <p:cNvPr id="10" name="Rectangle 9"/>
          <p:cNvSpPr/>
          <p:nvPr>
            <p:custDataLst>
              <p:tags r:id="rId6"/>
            </p:custDataLst>
          </p:nvPr>
        </p:nvSpPr>
        <p:spPr>
          <a:xfrm>
            <a:off x="5565369" y="3289640"/>
            <a:ext cx="579005" cy="830997"/>
          </a:xfrm>
          <a:prstGeom prst="rect">
            <a:avLst/>
          </a:prstGeom>
          <a:noFill/>
        </p:spPr>
        <p:txBody>
          <a:bodyPr wrap="none" lIns="91440" tIns="45720" rIns="91440" bIns="45720">
            <a:spAutoFit/>
          </a:bodyPr>
          <a:lstStyle/>
          <a:p>
            <a:pPr algn="ctr"/>
            <a:r>
              <a:rPr lang="en-US" sz="4800" dirty="0">
                <a:ln w="0"/>
                <a:effectLst>
                  <a:outerShdw blurRad="38100" dist="19050" dir="2700000" algn="tl" rotWithShape="0">
                    <a:schemeClr val="dk1">
                      <a:alpha val="40000"/>
                    </a:schemeClr>
                  </a:outerShdw>
                </a:effectLst>
              </a:rPr>
              <a:t>c</a:t>
            </a:r>
            <a:endParaRPr lang="en-US" sz="5400" dirty="0">
              <a:ln w="0"/>
              <a:effectLst>
                <a:outerShdw blurRad="38100" dist="19050" dir="2700000" algn="tl" rotWithShape="0">
                  <a:schemeClr val="dk1">
                    <a:alpha val="40000"/>
                  </a:schemeClr>
                </a:outerShdw>
              </a:effectLst>
            </a:endParaRPr>
          </a:p>
        </p:txBody>
      </p:sp>
      <p:sp>
        <p:nvSpPr>
          <p:cNvPr id="11" name="Rectangle 10"/>
          <p:cNvSpPr/>
          <p:nvPr>
            <p:custDataLst>
              <p:tags r:id="rId7"/>
            </p:custDataLst>
          </p:nvPr>
        </p:nvSpPr>
        <p:spPr>
          <a:xfrm>
            <a:off x="5414683" y="4104310"/>
            <a:ext cx="606256" cy="830997"/>
          </a:xfrm>
          <a:prstGeom prst="rect">
            <a:avLst/>
          </a:prstGeom>
          <a:noFill/>
        </p:spPr>
        <p:txBody>
          <a:bodyPr wrap="none" lIns="91440" tIns="45720" rIns="91440" bIns="45720">
            <a:spAutoFit/>
          </a:bodyPr>
          <a:lstStyle/>
          <a:p>
            <a:pPr algn="ctr"/>
            <a:r>
              <a:rPr lang="en-US" sz="4800" dirty="0">
                <a:ln w="0"/>
                <a:effectLst>
                  <a:outerShdw blurRad="38100" dist="19050" dir="2700000" algn="tl" rotWithShape="0">
                    <a:schemeClr val="dk1">
                      <a:alpha val="40000"/>
                    </a:schemeClr>
                  </a:outerShdw>
                </a:effectLst>
              </a:rPr>
              <a:t>d</a:t>
            </a:r>
            <a:endParaRPr lang="en-US" sz="5400" dirty="0">
              <a:ln w="0"/>
              <a:effectLst>
                <a:outerShdw blurRad="38100" dist="19050" dir="2700000" algn="tl" rotWithShape="0">
                  <a:schemeClr val="dk1">
                    <a:alpha val="40000"/>
                  </a:schemeClr>
                </a:outerShdw>
              </a:effectLst>
            </a:endParaRPr>
          </a:p>
        </p:txBody>
      </p:sp>
      <p:sp>
        <p:nvSpPr>
          <p:cNvPr id="12" name="Rectangle 11"/>
          <p:cNvSpPr/>
          <p:nvPr>
            <p:custDataLst>
              <p:tags r:id="rId8"/>
            </p:custDataLst>
          </p:nvPr>
        </p:nvSpPr>
        <p:spPr>
          <a:xfrm>
            <a:off x="5084518" y="4789274"/>
            <a:ext cx="585417" cy="830997"/>
          </a:xfrm>
          <a:prstGeom prst="rect">
            <a:avLst/>
          </a:prstGeom>
          <a:noFill/>
        </p:spPr>
        <p:txBody>
          <a:bodyPr wrap="none" lIns="91440" tIns="45720" rIns="91440" bIns="45720">
            <a:spAutoFit/>
          </a:bodyPr>
          <a:lstStyle/>
          <a:p>
            <a:pPr algn="ctr"/>
            <a:r>
              <a:rPr lang="en-US" sz="4800" dirty="0">
                <a:ln w="0"/>
                <a:effectLst>
                  <a:outerShdw blurRad="38100" dist="19050" dir="2700000" algn="tl" rotWithShape="0">
                    <a:schemeClr val="dk1">
                      <a:alpha val="40000"/>
                    </a:schemeClr>
                  </a:outerShdw>
                </a:effectLst>
              </a:rPr>
              <a:t>e</a:t>
            </a:r>
            <a:endParaRPr lang="en-US" sz="5400" dirty="0">
              <a:ln w="0"/>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4084550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6" presetClass="emph" presetSubtype="0" fill="hold" grpId="0" nodeType="afterEffect">
                                  <p:stCondLst>
                                    <p:cond delay="0"/>
                                  </p:stCondLst>
                                  <p:iterate type="lt">
                                    <p:tmPct val="10000"/>
                                  </p:iterate>
                                  <p:childTnLst>
                                    <p:animScale>
                                      <p:cBhvr>
                                        <p:cTn id="6" dur="250" autoRev="1" fill="hold">
                                          <p:stCondLst>
                                            <p:cond delay="0"/>
                                          </p:stCondLst>
                                        </p:cTn>
                                        <p:tgtEl>
                                          <p:spTgt spid="2"/>
                                        </p:tgtEl>
                                      </p:cBhvr>
                                      <p:to x="80000" y="100000"/>
                                    </p:animScale>
                                    <p:anim by="(#ppt_w*0.10)" calcmode="lin" valueType="num">
                                      <p:cBhvr>
                                        <p:cTn id="7" dur="250" autoRev="1" fill="hold">
                                          <p:stCondLst>
                                            <p:cond delay="0"/>
                                          </p:stCondLst>
                                        </p:cTn>
                                        <p:tgtEl>
                                          <p:spTgt spid="2"/>
                                        </p:tgtEl>
                                        <p:attrNameLst>
                                          <p:attrName>ppt_x</p:attrName>
                                        </p:attrNameLst>
                                      </p:cBhvr>
                                    </p:anim>
                                    <p:anim by="(-#ppt_w*0.10)" calcmode="lin" valueType="num">
                                      <p:cBhvr>
                                        <p:cTn id="8" dur="250" autoRev="1" fill="hold">
                                          <p:stCondLst>
                                            <p:cond delay="0"/>
                                          </p:stCondLst>
                                        </p:cTn>
                                        <p:tgtEl>
                                          <p:spTgt spid="2"/>
                                        </p:tgtEl>
                                        <p:attrNameLst>
                                          <p:attrName>ppt_y</p:attrName>
                                        </p:attrNameLst>
                                      </p:cBhvr>
                                    </p:anim>
                                    <p:animRot by="-480000">
                                      <p:cBhvr>
                                        <p:cTn id="9" dur="250" autoRev="1" fill="hold">
                                          <p:stCondLst>
                                            <p:cond delay="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 6"/>
          <p:cNvGraphicFramePr/>
          <p:nvPr>
            <p:custDataLst>
              <p:tags r:id="rId1"/>
            </p:custDataLst>
            <p:extLst>
              <p:ext uri="{D42A27DB-BD31-4B8C-83A1-F6EECF244321}">
                <p14:modId xmlns:p14="http://schemas.microsoft.com/office/powerpoint/2010/main" val="348752480"/>
              </p:ext>
            </p:extLst>
          </p:nvPr>
        </p:nvGraphicFramePr>
        <p:xfrm>
          <a:off x="5014351" y="1772882"/>
          <a:ext cx="6943188" cy="4021044"/>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
        <p:nvSpPr>
          <p:cNvPr id="8" name="Rectangle 7"/>
          <p:cNvSpPr/>
          <p:nvPr>
            <p:custDataLst>
              <p:tags r:id="rId2"/>
            </p:custDataLst>
          </p:nvPr>
        </p:nvSpPr>
        <p:spPr>
          <a:xfrm>
            <a:off x="5060921" y="1758814"/>
            <a:ext cx="604653" cy="830997"/>
          </a:xfrm>
          <a:prstGeom prst="rect">
            <a:avLst/>
          </a:prstGeom>
          <a:noFill/>
        </p:spPr>
        <p:txBody>
          <a:bodyPr wrap="none" lIns="91440" tIns="45720" rIns="91440" bIns="45720">
            <a:spAutoFit/>
          </a:bodyPr>
          <a:lstStyle/>
          <a:p>
            <a:pPr algn="ctr"/>
            <a:r>
              <a:rPr lang="en-US" sz="4800" dirty="0">
                <a:ln w="0"/>
                <a:effectLst>
                  <a:outerShdw blurRad="38100" dist="19050" dir="2700000" algn="tl" rotWithShape="0">
                    <a:schemeClr val="dk1">
                      <a:alpha val="40000"/>
                    </a:schemeClr>
                  </a:outerShdw>
                </a:effectLst>
              </a:rPr>
              <a:t>a</a:t>
            </a:r>
            <a:endParaRPr lang="en-US" sz="5400" dirty="0">
              <a:ln w="0"/>
              <a:effectLst>
                <a:outerShdw blurRad="38100" dist="19050" dir="2700000" algn="tl" rotWithShape="0">
                  <a:schemeClr val="dk1">
                    <a:alpha val="40000"/>
                  </a:schemeClr>
                </a:outerShdw>
              </a:effectLst>
            </a:endParaRPr>
          </a:p>
        </p:txBody>
      </p:sp>
      <p:sp>
        <p:nvSpPr>
          <p:cNvPr id="9" name="Rectangle 8"/>
          <p:cNvSpPr/>
          <p:nvPr>
            <p:custDataLst>
              <p:tags r:id="rId3"/>
            </p:custDataLst>
          </p:nvPr>
        </p:nvSpPr>
        <p:spPr>
          <a:xfrm>
            <a:off x="5455476" y="2587514"/>
            <a:ext cx="604653" cy="830997"/>
          </a:xfrm>
          <a:prstGeom prst="rect">
            <a:avLst/>
          </a:prstGeom>
          <a:noFill/>
        </p:spPr>
        <p:txBody>
          <a:bodyPr wrap="none" lIns="91440" tIns="45720" rIns="91440" bIns="45720">
            <a:spAutoFit/>
          </a:bodyPr>
          <a:lstStyle/>
          <a:p>
            <a:pPr algn="ctr"/>
            <a:r>
              <a:rPr lang="en-US" sz="4800" dirty="0">
                <a:ln w="0"/>
                <a:effectLst>
                  <a:outerShdw blurRad="38100" dist="19050" dir="2700000" algn="tl" rotWithShape="0">
                    <a:schemeClr val="dk1">
                      <a:alpha val="40000"/>
                    </a:schemeClr>
                  </a:outerShdw>
                </a:effectLst>
              </a:rPr>
              <a:t>b</a:t>
            </a:r>
          </a:p>
        </p:txBody>
      </p:sp>
      <p:sp>
        <p:nvSpPr>
          <p:cNvPr id="10" name="Rectangle 9"/>
          <p:cNvSpPr/>
          <p:nvPr>
            <p:custDataLst>
              <p:tags r:id="rId4"/>
            </p:custDataLst>
          </p:nvPr>
        </p:nvSpPr>
        <p:spPr>
          <a:xfrm>
            <a:off x="5565369" y="3289640"/>
            <a:ext cx="579005" cy="830997"/>
          </a:xfrm>
          <a:prstGeom prst="rect">
            <a:avLst/>
          </a:prstGeom>
          <a:noFill/>
        </p:spPr>
        <p:txBody>
          <a:bodyPr wrap="none" lIns="91440" tIns="45720" rIns="91440" bIns="45720">
            <a:spAutoFit/>
          </a:bodyPr>
          <a:lstStyle/>
          <a:p>
            <a:pPr algn="ctr"/>
            <a:r>
              <a:rPr lang="en-US" sz="4800" dirty="0">
                <a:ln w="0"/>
                <a:effectLst>
                  <a:outerShdw blurRad="38100" dist="19050" dir="2700000" algn="tl" rotWithShape="0">
                    <a:schemeClr val="dk1">
                      <a:alpha val="40000"/>
                    </a:schemeClr>
                  </a:outerShdw>
                </a:effectLst>
              </a:rPr>
              <a:t>c</a:t>
            </a:r>
            <a:endParaRPr lang="en-US" sz="5400" dirty="0">
              <a:ln w="0"/>
              <a:effectLst>
                <a:outerShdw blurRad="38100" dist="19050" dir="2700000" algn="tl" rotWithShape="0">
                  <a:schemeClr val="dk1">
                    <a:alpha val="40000"/>
                  </a:schemeClr>
                </a:outerShdw>
              </a:effectLst>
            </a:endParaRPr>
          </a:p>
        </p:txBody>
      </p:sp>
      <p:sp>
        <p:nvSpPr>
          <p:cNvPr id="11" name="Rectangle 10"/>
          <p:cNvSpPr/>
          <p:nvPr>
            <p:custDataLst>
              <p:tags r:id="rId5"/>
            </p:custDataLst>
          </p:nvPr>
        </p:nvSpPr>
        <p:spPr>
          <a:xfrm>
            <a:off x="5414683" y="4104310"/>
            <a:ext cx="606256" cy="830997"/>
          </a:xfrm>
          <a:prstGeom prst="rect">
            <a:avLst/>
          </a:prstGeom>
          <a:noFill/>
        </p:spPr>
        <p:txBody>
          <a:bodyPr wrap="none" lIns="91440" tIns="45720" rIns="91440" bIns="45720">
            <a:spAutoFit/>
          </a:bodyPr>
          <a:lstStyle/>
          <a:p>
            <a:pPr algn="ctr"/>
            <a:r>
              <a:rPr lang="en-US" sz="4800" dirty="0">
                <a:ln w="0"/>
                <a:effectLst>
                  <a:outerShdw blurRad="38100" dist="19050" dir="2700000" algn="tl" rotWithShape="0">
                    <a:schemeClr val="dk1">
                      <a:alpha val="40000"/>
                    </a:schemeClr>
                  </a:outerShdw>
                </a:effectLst>
              </a:rPr>
              <a:t>d</a:t>
            </a:r>
            <a:endParaRPr lang="en-US" sz="5400" dirty="0">
              <a:ln w="0"/>
              <a:effectLst>
                <a:outerShdw blurRad="38100" dist="19050" dir="2700000" algn="tl" rotWithShape="0">
                  <a:schemeClr val="dk1">
                    <a:alpha val="40000"/>
                  </a:schemeClr>
                </a:outerShdw>
              </a:effectLst>
            </a:endParaRPr>
          </a:p>
        </p:txBody>
      </p:sp>
      <p:sp>
        <p:nvSpPr>
          <p:cNvPr id="12" name="Rectangle 11"/>
          <p:cNvSpPr/>
          <p:nvPr>
            <p:custDataLst>
              <p:tags r:id="rId6"/>
            </p:custDataLst>
          </p:nvPr>
        </p:nvSpPr>
        <p:spPr>
          <a:xfrm>
            <a:off x="5084518" y="4789274"/>
            <a:ext cx="585417" cy="830997"/>
          </a:xfrm>
          <a:prstGeom prst="rect">
            <a:avLst/>
          </a:prstGeom>
          <a:noFill/>
        </p:spPr>
        <p:txBody>
          <a:bodyPr wrap="none" lIns="91440" tIns="45720" rIns="91440" bIns="45720">
            <a:spAutoFit/>
          </a:bodyPr>
          <a:lstStyle/>
          <a:p>
            <a:pPr algn="ctr"/>
            <a:r>
              <a:rPr lang="en-US" sz="4800" dirty="0">
                <a:ln w="0"/>
                <a:effectLst>
                  <a:outerShdw blurRad="38100" dist="19050" dir="2700000" algn="tl" rotWithShape="0">
                    <a:schemeClr val="dk1">
                      <a:alpha val="40000"/>
                    </a:schemeClr>
                  </a:outerShdw>
                </a:effectLst>
              </a:rPr>
              <a:t>e</a:t>
            </a:r>
            <a:endParaRPr lang="en-US" sz="5400" dirty="0">
              <a:ln w="0"/>
              <a:effectLst>
                <a:outerShdw blurRad="38100" dist="19050" dir="2700000" algn="tl" rotWithShape="0">
                  <a:schemeClr val="dk1">
                    <a:alpha val="40000"/>
                  </a:schemeClr>
                </a:outerShdw>
              </a:effectLst>
            </a:endParaRPr>
          </a:p>
        </p:txBody>
      </p:sp>
      <p:sp>
        <p:nvSpPr>
          <p:cNvPr id="14" name="Title 1"/>
          <p:cNvSpPr>
            <a:spLocks noGrp="1"/>
          </p:cNvSpPr>
          <p:nvPr>
            <p:ph type="title"/>
            <p:custDataLst>
              <p:tags r:id="rId7"/>
            </p:custDataLst>
          </p:nvPr>
        </p:nvSpPr>
        <p:spPr>
          <a:xfrm>
            <a:off x="2895600" y="435867"/>
            <a:ext cx="8610600" cy="1293028"/>
          </a:xfrm>
        </p:spPr>
        <p:txBody>
          <a:bodyPr/>
          <a:lstStyle/>
          <a:p>
            <a:r>
              <a:rPr lang="fr-CA" b="1" i="1" dirty="0">
                <a:solidFill>
                  <a:schemeClr val="accent2"/>
                </a:solidFill>
              </a:rPr>
              <a:t>Testez vos connaissances...</a:t>
            </a:r>
            <a:endParaRPr lang="en-CA" b="1" i="1" dirty="0">
              <a:solidFill>
                <a:schemeClr val="accent2"/>
              </a:solidFill>
            </a:endParaRPr>
          </a:p>
        </p:txBody>
      </p:sp>
      <p:sp>
        <p:nvSpPr>
          <p:cNvPr id="13" name="Content Placeholder 2"/>
          <p:cNvSpPr>
            <a:spLocks noGrp="1"/>
          </p:cNvSpPr>
          <p:nvPr>
            <p:ph idx="1"/>
            <p:custDataLst>
              <p:tags r:id="rId8"/>
            </p:custDataLst>
          </p:nvPr>
        </p:nvSpPr>
        <p:spPr>
          <a:xfrm>
            <a:off x="296495" y="2459882"/>
            <a:ext cx="4543864" cy="3334044"/>
          </a:xfrm>
        </p:spPr>
        <p:txBody>
          <a:bodyPr>
            <a:normAutofit/>
          </a:bodyPr>
          <a:lstStyle/>
          <a:p>
            <a:pPr marL="0" indent="0" algn="ctr">
              <a:buNone/>
            </a:pPr>
            <a:r>
              <a:rPr lang="fr-FR" sz="3200" b="1" dirty="0">
                <a:solidFill>
                  <a:schemeClr val="accent2"/>
                </a:solidFill>
              </a:rPr>
              <a:t>En quoi consistent la santé et la sécurité psychologiques en milieu de travail</a:t>
            </a:r>
            <a:r>
              <a:rPr lang="fr-CA" sz="3200" b="1" dirty="0">
                <a:solidFill>
                  <a:schemeClr val="accent2"/>
                </a:solidFill>
              </a:rPr>
              <a:t>?</a:t>
            </a:r>
          </a:p>
        </p:txBody>
      </p:sp>
    </p:spTree>
    <p:extLst>
      <p:ext uri="{BB962C8B-B14F-4D97-AF65-F5344CB8AC3E}">
        <p14:creationId xmlns:p14="http://schemas.microsoft.com/office/powerpoint/2010/main" val="29376308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2727960" y="764373"/>
            <a:ext cx="9311640" cy="1293028"/>
          </a:xfrm>
        </p:spPr>
        <p:txBody>
          <a:bodyPr>
            <a:normAutofit/>
          </a:bodyPr>
          <a:lstStyle/>
          <a:p>
            <a:r>
              <a:rPr lang="en-CA" sz="3500" b="1" dirty="0" err="1"/>
              <a:t>Objectifs</a:t>
            </a:r>
            <a:r>
              <a:rPr lang="en-CA" sz="3500" b="1" dirty="0"/>
              <a:t> et </a:t>
            </a:r>
            <a:r>
              <a:rPr lang="en-CA" sz="3500" b="1" dirty="0" err="1"/>
              <a:t>résultats</a:t>
            </a:r>
            <a:r>
              <a:rPr lang="en-CA" sz="3500" b="1" dirty="0"/>
              <a:t> </a:t>
            </a:r>
            <a:r>
              <a:rPr lang="en-CA" sz="3500" b="1" dirty="0" err="1"/>
              <a:t>d’apprentissage</a:t>
            </a:r>
            <a:endParaRPr lang="en-CA" sz="3500" b="1" dirty="0"/>
          </a:p>
        </p:txBody>
      </p:sp>
      <p:sp>
        <p:nvSpPr>
          <p:cNvPr id="3" name="Content Placeholder 2"/>
          <p:cNvSpPr>
            <a:spLocks noGrp="1"/>
          </p:cNvSpPr>
          <p:nvPr>
            <p:ph idx="1"/>
            <p:custDataLst>
              <p:tags r:id="rId2"/>
            </p:custDataLst>
          </p:nvPr>
        </p:nvSpPr>
        <p:spPr>
          <a:xfrm>
            <a:off x="1060997" y="2057401"/>
            <a:ext cx="10289177" cy="4312920"/>
          </a:xfrm>
        </p:spPr>
        <p:txBody>
          <a:bodyPr>
            <a:normAutofit fontScale="92500"/>
          </a:bodyPr>
          <a:lstStyle/>
          <a:p>
            <a:r>
              <a:rPr lang="fr-CA" sz="3200" dirty="0"/>
              <a:t>D</a:t>
            </a:r>
            <a:r>
              <a:rPr lang="en-CA" sz="3200" dirty="0" err="1"/>
              <a:t>ans</a:t>
            </a:r>
            <a:r>
              <a:rPr lang="en-CA" sz="3200" dirty="0"/>
              <a:t> </a:t>
            </a:r>
            <a:r>
              <a:rPr lang="en-CA" sz="3200" dirty="0" err="1"/>
              <a:t>ce</a:t>
            </a:r>
            <a:r>
              <a:rPr lang="en-CA" sz="3200" dirty="0"/>
              <a:t> module, </a:t>
            </a:r>
            <a:r>
              <a:rPr lang="en-CA" sz="3200" dirty="0" err="1"/>
              <a:t>vous</a:t>
            </a:r>
            <a:r>
              <a:rPr lang="en-CA" sz="3200" dirty="0"/>
              <a:t> </a:t>
            </a:r>
            <a:r>
              <a:rPr lang="en-CA" sz="3200" dirty="0" err="1"/>
              <a:t>allez</a:t>
            </a:r>
            <a:r>
              <a:rPr lang="en-CA" sz="3200" dirty="0"/>
              <a:t> </a:t>
            </a:r>
            <a:r>
              <a:rPr lang="en-CA" sz="3200" dirty="0" err="1"/>
              <a:t>apprendre</a:t>
            </a:r>
            <a:r>
              <a:rPr lang="en-CA" sz="3200" dirty="0"/>
              <a:t> au </a:t>
            </a:r>
            <a:r>
              <a:rPr lang="en-CA" sz="3200" dirty="0" err="1"/>
              <a:t>sujet</a:t>
            </a:r>
            <a:r>
              <a:rPr lang="en-CA" sz="3200" dirty="0"/>
              <a:t> de la santé </a:t>
            </a:r>
            <a:r>
              <a:rPr lang="en-CA" sz="3200" dirty="0" err="1"/>
              <a:t>mentale</a:t>
            </a:r>
            <a:r>
              <a:rPr lang="en-CA" sz="3200" dirty="0"/>
              <a:t> </a:t>
            </a:r>
            <a:r>
              <a:rPr lang="en-CA" sz="3200" dirty="0" err="1"/>
              <a:t>en</a:t>
            </a:r>
            <a:r>
              <a:rPr lang="en-CA" sz="3200" dirty="0"/>
              <a:t> milieu de travail.</a:t>
            </a:r>
          </a:p>
          <a:p>
            <a:pPr marL="0" indent="0">
              <a:buNone/>
            </a:pPr>
            <a:endParaRPr lang="en-CA" sz="1600" dirty="0"/>
          </a:p>
          <a:p>
            <a:r>
              <a:rPr lang="en-CA" sz="3200" dirty="0"/>
              <a:t>À la fin du module </a:t>
            </a:r>
            <a:r>
              <a:rPr lang="en-CA" sz="3200" dirty="0" err="1"/>
              <a:t>vous</a:t>
            </a:r>
            <a:r>
              <a:rPr lang="en-CA" sz="3200" dirty="0"/>
              <a:t> </a:t>
            </a:r>
            <a:r>
              <a:rPr lang="en-CA" sz="3200" dirty="0" err="1"/>
              <a:t>allez</a:t>
            </a:r>
            <a:r>
              <a:rPr lang="en-CA" sz="3200" dirty="0"/>
              <a:t> </a:t>
            </a:r>
            <a:r>
              <a:rPr lang="en-CA" sz="3200" dirty="0" err="1"/>
              <a:t>avoir</a:t>
            </a:r>
            <a:r>
              <a:rPr lang="en-CA" sz="3200" dirty="0"/>
              <a:t> </a:t>
            </a:r>
            <a:r>
              <a:rPr lang="en-CA" sz="3200" dirty="0" err="1"/>
              <a:t>appris</a:t>
            </a:r>
            <a:endParaRPr lang="en-CA" sz="3200" dirty="0"/>
          </a:p>
          <a:p>
            <a:pPr lvl="1">
              <a:lnSpc>
                <a:spcPct val="110000"/>
              </a:lnSpc>
            </a:pPr>
            <a:r>
              <a:rPr lang="en-CA" sz="2800" dirty="0"/>
              <a:t>Ce </a:t>
            </a:r>
            <a:r>
              <a:rPr lang="en-CA" sz="2800" dirty="0" err="1"/>
              <a:t>qu’est</a:t>
            </a:r>
            <a:r>
              <a:rPr lang="en-CA" sz="2800" dirty="0"/>
              <a:t> la santé </a:t>
            </a:r>
            <a:r>
              <a:rPr lang="en-CA" sz="2800" dirty="0" err="1"/>
              <a:t>mentale</a:t>
            </a:r>
            <a:r>
              <a:rPr lang="en-CA" sz="2800" dirty="0"/>
              <a:t> et </a:t>
            </a:r>
            <a:r>
              <a:rPr lang="en-CA" sz="2800" dirty="0" err="1"/>
              <a:t>pourquoi</a:t>
            </a:r>
            <a:r>
              <a:rPr lang="en-CA" sz="2800" dirty="0"/>
              <a:t> </a:t>
            </a:r>
            <a:r>
              <a:rPr lang="en-CA" sz="2800" dirty="0" err="1"/>
              <a:t>elle</a:t>
            </a:r>
            <a:r>
              <a:rPr lang="en-CA" sz="2800" dirty="0"/>
              <a:t> </a:t>
            </a:r>
            <a:r>
              <a:rPr lang="en-CA" sz="2800" dirty="0" err="1"/>
              <a:t>est</a:t>
            </a:r>
            <a:r>
              <a:rPr lang="en-CA" sz="2800" dirty="0"/>
              <a:t> </a:t>
            </a:r>
            <a:r>
              <a:rPr lang="en-CA" sz="2800" dirty="0" err="1"/>
              <a:t>importante</a:t>
            </a:r>
            <a:endParaRPr lang="en-CA" sz="2800" dirty="0"/>
          </a:p>
          <a:p>
            <a:pPr lvl="1">
              <a:lnSpc>
                <a:spcPct val="110000"/>
              </a:lnSpc>
            </a:pPr>
            <a:r>
              <a:rPr lang="en-CA" sz="2800" dirty="0"/>
              <a:t>Les implications de la santé </a:t>
            </a:r>
            <a:r>
              <a:rPr lang="en-CA" sz="2800" dirty="0" err="1"/>
              <a:t>mentale</a:t>
            </a:r>
            <a:r>
              <a:rPr lang="en-CA" sz="2800" dirty="0"/>
              <a:t> </a:t>
            </a:r>
            <a:r>
              <a:rPr lang="en-CA" sz="2800" dirty="0" err="1"/>
              <a:t>en</a:t>
            </a:r>
            <a:r>
              <a:rPr lang="en-CA" sz="2800" dirty="0"/>
              <a:t> milieu de travail</a:t>
            </a:r>
          </a:p>
          <a:p>
            <a:pPr lvl="1">
              <a:lnSpc>
                <a:spcPct val="110000"/>
              </a:lnSpc>
            </a:pPr>
            <a:r>
              <a:rPr lang="fr-CA" sz="2800" dirty="0"/>
              <a:t>Les 13 facteurs de risque psychosociaux au travail</a:t>
            </a:r>
            <a:endParaRPr lang="en-CA" sz="2800" dirty="0"/>
          </a:p>
          <a:p>
            <a:pPr lvl="1">
              <a:lnSpc>
                <a:spcPct val="110000"/>
              </a:lnSpc>
            </a:pPr>
            <a:r>
              <a:rPr lang="en-CA" sz="2800" dirty="0"/>
              <a:t>Des </a:t>
            </a:r>
            <a:r>
              <a:rPr lang="en-CA" sz="2800" dirty="0" err="1"/>
              <a:t>strat</a:t>
            </a:r>
            <a:r>
              <a:rPr lang="fr-CA" sz="2800" dirty="0" err="1"/>
              <a:t>égies</a:t>
            </a:r>
            <a:r>
              <a:rPr lang="fr-CA" sz="2800" dirty="0"/>
              <a:t> pour atteindre l’objectif d’une bonne santé mentale en milieu de travail</a:t>
            </a:r>
            <a:endParaRPr lang="en-CA" sz="2800" dirty="0"/>
          </a:p>
        </p:txBody>
      </p:sp>
    </p:spTree>
    <p:extLst>
      <p:ext uri="{BB962C8B-B14F-4D97-AF65-F5344CB8AC3E}">
        <p14:creationId xmlns:p14="http://schemas.microsoft.com/office/powerpoint/2010/main" val="1071637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2293257" y="770459"/>
            <a:ext cx="9764540" cy="1509903"/>
          </a:xfrm>
        </p:spPr>
        <p:txBody>
          <a:bodyPr>
            <a:normAutofit/>
          </a:bodyPr>
          <a:lstStyle/>
          <a:p>
            <a:r>
              <a:rPr lang="fr-FR" sz="3200" b="1" dirty="0"/>
              <a:t>La gestion de la santé et la sécurité au travail</a:t>
            </a:r>
            <a:r>
              <a:rPr lang="en-CA" sz="3200" b="1" dirty="0"/>
              <a:t>: </a:t>
            </a:r>
            <a:r>
              <a:rPr lang="en-CA" sz="3200" b="1" dirty="0" err="1">
                <a:solidFill>
                  <a:schemeClr val="accent2"/>
                </a:solidFill>
              </a:rPr>
              <a:t>Facteurs</a:t>
            </a:r>
            <a:r>
              <a:rPr lang="en-CA" sz="3200" b="1" dirty="0">
                <a:solidFill>
                  <a:schemeClr val="accent2"/>
                </a:solidFill>
              </a:rPr>
              <a:t> de </a:t>
            </a:r>
            <a:r>
              <a:rPr lang="en-CA" sz="3200" b="1" dirty="0" err="1">
                <a:solidFill>
                  <a:schemeClr val="accent2"/>
                </a:solidFill>
              </a:rPr>
              <a:t>risque</a:t>
            </a:r>
            <a:r>
              <a:rPr lang="en-CA" sz="3200" b="1" dirty="0">
                <a:solidFill>
                  <a:schemeClr val="accent2"/>
                </a:solidFill>
              </a:rPr>
              <a:t> </a:t>
            </a:r>
            <a:r>
              <a:rPr lang="en-CA" sz="3200" b="1" dirty="0" err="1">
                <a:solidFill>
                  <a:schemeClr val="accent2"/>
                </a:solidFill>
              </a:rPr>
              <a:t>psychosociaux</a:t>
            </a:r>
            <a:endParaRPr lang="en-CA" sz="3200" b="1" dirty="0">
              <a:solidFill>
                <a:schemeClr val="accent2"/>
              </a:solidFill>
            </a:endParaRPr>
          </a:p>
        </p:txBody>
      </p:sp>
      <p:sp>
        <p:nvSpPr>
          <p:cNvPr id="3" name="Content Placeholder 2"/>
          <p:cNvSpPr>
            <a:spLocks noGrp="1"/>
          </p:cNvSpPr>
          <p:nvPr>
            <p:ph idx="1"/>
            <p:custDataLst>
              <p:tags r:id="rId2"/>
            </p:custDataLst>
          </p:nvPr>
        </p:nvSpPr>
        <p:spPr>
          <a:xfrm>
            <a:off x="685800" y="2439571"/>
            <a:ext cx="10820400" cy="4024125"/>
          </a:xfrm>
        </p:spPr>
        <p:txBody>
          <a:bodyPr>
            <a:normAutofit/>
          </a:bodyPr>
          <a:lstStyle/>
          <a:p>
            <a:r>
              <a:rPr lang="fr-FR" sz="3200" dirty="0"/>
              <a:t>Des chercheurs de l'Université Simon Fraser ont identifié </a:t>
            </a:r>
            <a:r>
              <a:rPr lang="fr-FR" sz="3200" b="1" dirty="0">
                <a:solidFill>
                  <a:schemeClr val="accent2"/>
                </a:solidFill>
              </a:rPr>
              <a:t>13 facteurs de risque psychosociaux</a:t>
            </a:r>
            <a:endParaRPr lang="en-CA" sz="3200" b="1" dirty="0">
              <a:solidFill>
                <a:schemeClr val="accent2"/>
              </a:solidFill>
            </a:endParaRPr>
          </a:p>
          <a:p>
            <a:endParaRPr lang="fr-CA" sz="1600" dirty="0"/>
          </a:p>
          <a:p>
            <a:r>
              <a:rPr lang="fr-FR" sz="3200" dirty="0"/>
              <a:t>Ces 13 facteurs ont une incidence sur la santé de l'organisation, la santé des employés et la santé financière, y compris sur la façon dont le travail est effectué et le contexte dans lequel celui-ci s'effectue</a:t>
            </a:r>
            <a:endParaRPr lang="en-CA" sz="3200" dirty="0"/>
          </a:p>
        </p:txBody>
      </p:sp>
      <p:sp>
        <p:nvSpPr>
          <p:cNvPr id="6" name="Rectangle 5"/>
          <p:cNvSpPr/>
          <p:nvPr>
            <p:custDataLst>
              <p:tags r:id="rId3"/>
            </p:custDataLst>
          </p:nvPr>
        </p:nvSpPr>
        <p:spPr>
          <a:xfrm>
            <a:off x="162169" y="6477764"/>
            <a:ext cx="7978466" cy="369332"/>
          </a:xfrm>
          <a:prstGeom prst="rect">
            <a:avLst/>
          </a:prstGeom>
        </p:spPr>
        <p:txBody>
          <a:bodyPr wrap="none">
            <a:spAutoFit/>
          </a:bodyPr>
          <a:lstStyle/>
          <a:p>
            <a:r>
              <a:rPr lang="en-CA" dirty="0"/>
              <a:t>Source: Centre </a:t>
            </a:r>
            <a:r>
              <a:rPr lang="en-CA" dirty="0" err="1"/>
              <a:t>canadien</a:t>
            </a:r>
            <a:r>
              <a:rPr lang="en-CA" dirty="0"/>
              <a:t> </a:t>
            </a:r>
            <a:r>
              <a:rPr lang="en-CA" dirty="0" err="1"/>
              <a:t>d’hygiène</a:t>
            </a:r>
            <a:r>
              <a:rPr lang="en-CA" dirty="0"/>
              <a:t> et de </a:t>
            </a:r>
            <a:r>
              <a:rPr lang="en-CA" dirty="0" err="1"/>
              <a:t>sécurité</a:t>
            </a:r>
            <a:r>
              <a:rPr lang="en-CA" dirty="0"/>
              <a:t> au travail (CCHST)</a:t>
            </a:r>
          </a:p>
        </p:txBody>
      </p:sp>
    </p:spTree>
    <p:extLst>
      <p:ext uri="{BB962C8B-B14F-4D97-AF65-F5344CB8AC3E}">
        <p14:creationId xmlns:p14="http://schemas.microsoft.com/office/powerpoint/2010/main" val="27496024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custDataLst>
              <p:tags r:id="rId1"/>
            </p:custDataLst>
          </p:nvPr>
        </p:nvSpPr>
        <p:spPr>
          <a:xfrm>
            <a:off x="772885" y="2390448"/>
            <a:ext cx="10820400" cy="531054"/>
          </a:xfrm>
        </p:spPr>
        <p:txBody>
          <a:bodyPr>
            <a:normAutofit/>
          </a:bodyPr>
          <a:lstStyle/>
          <a:p>
            <a:pPr marL="0" indent="0">
              <a:buNone/>
            </a:pPr>
            <a:r>
              <a:rPr lang="fr-CA" sz="2800" b="1" dirty="0">
                <a:solidFill>
                  <a:schemeClr val="accent2"/>
                </a:solidFill>
              </a:rPr>
              <a:t>LES 13 FACTEURS SONT:</a:t>
            </a:r>
            <a:endParaRPr lang="en-CA" sz="2800" b="1" dirty="0">
              <a:solidFill>
                <a:schemeClr val="accent2"/>
              </a:solidFill>
            </a:endParaRPr>
          </a:p>
        </p:txBody>
      </p:sp>
      <p:sp>
        <p:nvSpPr>
          <p:cNvPr id="4" name="Content Placeholder 2"/>
          <p:cNvSpPr txBox="1">
            <a:spLocks/>
          </p:cNvSpPr>
          <p:nvPr>
            <p:custDataLst>
              <p:tags r:id="rId2"/>
            </p:custDataLst>
          </p:nvPr>
        </p:nvSpPr>
        <p:spPr>
          <a:xfrm>
            <a:off x="174171" y="3031588"/>
            <a:ext cx="12017829" cy="3826412"/>
          </a:xfrm>
          <a:prstGeom prst="rect">
            <a:avLst/>
          </a:prstGeom>
        </p:spPr>
        <p:txBody>
          <a:bodyPr vert="horz" lIns="91440" tIns="45720" rIns="91440" bIns="45720" numCol="2"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457200" indent="-457200">
              <a:buClr>
                <a:schemeClr val="accent2"/>
              </a:buClr>
              <a:buFont typeface="+mj-lt"/>
              <a:buAutoNum type="arabicParenR"/>
            </a:pPr>
            <a:r>
              <a:rPr lang="fr-FR" sz="2400" dirty="0">
                <a:latin typeface="Helvetica Neue"/>
              </a:rPr>
              <a:t>Culture organisationnelle</a:t>
            </a:r>
          </a:p>
          <a:p>
            <a:pPr marL="457200" indent="-457200">
              <a:buClr>
                <a:schemeClr val="accent2"/>
              </a:buClr>
              <a:buFont typeface="+mj-lt"/>
              <a:buAutoNum type="arabicParenR"/>
            </a:pPr>
            <a:r>
              <a:rPr lang="fr-FR" sz="2400" dirty="0">
                <a:latin typeface="Helvetica Neue"/>
              </a:rPr>
              <a:t>Soutien psychologique</a:t>
            </a:r>
          </a:p>
          <a:p>
            <a:pPr marL="457200" indent="-457200">
              <a:buClr>
                <a:schemeClr val="accent2"/>
              </a:buClr>
              <a:buFont typeface="+mj-lt"/>
              <a:buAutoNum type="arabicParenR"/>
            </a:pPr>
            <a:r>
              <a:rPr lang="fr-FR" sz="2400" dirty="0">
                <a:latin typeface="Helvetica Neue"/>
              </a:rPr>
              <a:t>Clarté du leadership et des attentes</a:t>
            </a:r>
          </a:p>
          <a:p>
            <a:pPr marL="457200" indent="-457200">
              <a:buClr>
                <a:schemeClr val="accent2"/>
              </a:buClr>
              <a:buFont typeface="+mj-lt"/>
              <a:buAutoNum type="arabicParenR"/>
            </a:pPr>
            <a:r>
              <a:rPr lang="fr-FR" sz="2400" dirty="0">
                <a:latin typeface="Helvetica Neue"/>
              </a:rPr>
              <a:t>Courtoisie et respect</a:t>
            </a:r>
          </a:p>
          <a:p>
            <a:pPr marL="457200" indent="-457200">
              <a:buClr>
                <a:schemeClr val="accent2"/>
              </a:buClr>
              <a:buFont typeface="+mj-lt"/>
              <a:buAutoNum type="arabicParenR"/>
            </a:pPr>
            <a:r>
              <a:rPr lang="fr-FR" sz="2400" dirty="0">
                <a:latin typeface="Helvetica Neue"/>
              </a:rPr>
              <a:t>Compétences et exigences psychologiques</a:t>
            </a:r>
          </a:p>
          <a:p>
            <a:pPr marL="457200" indent="-457200">
              <a:buClr>
                <a:schemeClr val="accent2"/>
              </a:buClr>
              <a:buFont typeface="+mj-lt"/>
              <a:buAutoNum type="arabicParenR"/>
            </a:pPr>
            <a:r>
              <a:rPr lang="fr-FR" sz="2400" dirty="0">
                <a:latin typeface="Helvetica Neue"/>
              </a:rPr>
              <a:t>Croissance et perfectionnement</a:t>
            </a:r>
          </a:p>
          <a:p>
            <a:pPr marL="457200" indent="-457200">
              <a:buClr>
                <a:schemeClr val="accent2"/>
              </a:buClr>
              <a:buFont typeface="+mj-lt"/>
              <a:buAutoNum type="arabicParenR"/>
            </a:pPr>
            <a:endParaRPr lang="fr-FR" sz="2400" dirty="0">
              <a:latin typeface="Helvetica Neue"/>
            </a:endParaRPr>
          </a:p>
          <a:p>
            <a:pPr marL="457200" indent="-457200">
              <a:buClr>
                <a:schemeClr val="accent2"/>
              </a:buClr>
              <a:buFont typeface="+mj-lt"/>
              <a:buAutoNum type="arabicParenR"/>
            </a:pPr>
            <a:r>
              <a:rPr lang="fr-FR" sz="2400" dirty="0">
                <a:latin typeface="Helvetica Neue"/>
              </a:rPr>
              <a:t>Reconnaissance et récompenses</a:t>
            </a:r>
          </a:p>
          <a:p>
            <a:pPr marL="457200" indent="-457200">
              <a:buClr>
                <a:schemeClr val="accent2"/>
              </a:buClr>
              <a:buFont typeface="+mj-lt"/>
              <a:buAutoNum type="arabicParenR"/>
            </a:pPr>
            <a:r>
              <a:rPr lang="fr-FR" sz="2400" dirty="0">
                <a:latin typeface="Helvetica Neue"/>
              </a:rPr>
              <a:t>Participation et influence</a:t>
            </a:r>
          </a:p>
          <a:p>
            <a:pPr marL="457200" indent="-457200">
              <a:buClr>
                <a:schemeClr val="accent2"/>
              </a:buClr>
              <a:buFont typeface="+mj-lt"/>
              <a:buAutoNum type="arabicParenR"/>
            </a:pPr>
            <a:r>
              <a:rPr lang="fr-FR" sz="2400" dirty="0">
                <a:latin typeface="Helvetica Neue"/>
              </a:rPr>
              <a:t>Gestion de la charge de travail</a:t>
            </a:r>
          </a:p>
          <a:p>
            <a:pPr marL="457200" indent="-457200">
              <a:buClr>
                <a:schemeClr val="accent2"/>
              </a:buClr>
              <a:buFont typeface="+mj-lt"/>
              <a:buAutoNum type="arabicParenR"/>
            </a:pPr>
            <a:r>
              <a:rPr lang="fr-FR" sz="2400" dirty="0">
                <a:latin typeface="Helvetica Neue"/>
              </a:rPr>
              <a:t> Engagement</a:t>
            </a:r>
          </a:p>
          <a:p>
            <a:pPr marL="457200" indent="-457200">
              <a:buClr>
                <a:schemeClr val="accent2"/>
              </a:buClr>
              <a:buFont typeface="+mj-lt"/>
              <a:buAutoNum type="arabicParenR"/>
            </a:pPr>
            <a:r>
              <a:rPr lang="fr-FR" sz="2400" dirty="0">
                <a:latin typeface="Helvetica Neue"/>
              </a:rPr>
              <a:t> Équilibre</a:t>
            </a:r>
          </a:p>
          <a:p>
            <a:pPr marL="457200" indent="-457200">
              <a:buClr>
                <a:schemeClr val="accent2"/>
              </a:buClr>
              <a:buFont typeface="+mj-lt"/>
              <a:buAutoNum type="arabicParenR"/>
            </a:pPr>
            <a:r>
              <a:rPr lang="fr-FR" sz="2400" dirty="0">
                <a:latin typeface="Helvetica Neue"/>
              </a:rPr>
              <a:t> Protection de la sécurité psychologique</a:t>
            </a:r>
          </a:p>
          <a:p>
            <a:pPr marL="457200" indent="-457200">
              <a:buClr>
                <a:schemeClr val="accent2"/>
              </a:buClr>
              <a:buFont typeface="+mj-lt"/>
              <a:buAutoNum type="arabicParenR"/>
            </a:pPr>
            <a:r>
              <a:rPr lang="fr-FR" sz="2400" dirty="0">
                <a:latin typeface="Helvetica Neue"/>
              </a:rPr>
              <a:t> Protection de la sécurité physique</a:t>
            </a:r>
            <a:endParaRPr lang="en-CA" sz="2400" b="0" i="0" dirty="0">
              <a:effectLst/>
              <a:latin typeface="Helvetica Neue"/>
            </a:endParaRPr>
          </a:p>
        </p:txBody>
      </p:sp>
      <p:sp>
        <p:nvSpPr>
          <p:cNvPr id="5" name="Rectangle 4"/>
          <p:cNvSpPr/>
          <p:nvPr>
            <p:custDataLst>
              <p:tags r:id="rId3"/>
            </p:custDataLst>
          </p:nvPr>
        </p:nvSpPr>
        <p:spPr>
          <a:xfrm>
            <a:off x="0" y="6516804"/>
            <a:ext cx="8230138" cy="369332"/>
          </a:xfrm>
          <a:prstGeom prst="rect">
            <a:avLst/>
          </a:prstGeom>
        </p:spPr>
        <p:txBody>
          <a:bodyPr wrap="none">
            <a:spAutoFit/>
          </a:bodyPr>
          <a:lstStyle/>
          <a:p>
            <a:r>
              <a:rPr lang="en-CA" dirty="0"/>
              <a:t>Source: Centre </a:t>
            </a:r>
            <a:r>
              <a:rPr lang="en-CA" dirty="0" err="1"/>
              <a:t>canadien</a:t>
            </a:r>
            <a:r>
              <a:rPr lang="en-CA" dirty="0"/>
              <a:t> </a:t>
            </a:r>
            <a:r>
              <a:rPr lang="en-CA" dirty="0" err="1"/>
              <a:t>d’hygiène</a:t>
            </a:r>
            <a:r>
              <a:rPr lang="en-CA" dirty="0"/>
              <a:t> et de </a:t>
            </a:r>
            <a:r>
              <a:rPr lang="en-CA" dirty="0" err="1"/>
              <a:t>sécurité</a:t>
            </a:r>
            <a:r>
              <a:rPr lang="en-CA" dirty="0"/>
              <a:t> au travail (CCHST)</a:t>
            </a:r>
          </a:p>
        </p:txBody>
      </p:sp>
      <p:sp>
        <p:nvSpPr>
          <p:cNvPr id="8" name="Title 1"/>
          <p:cNvSpPr>
            <a:spLocks noGrp="1"/>
          </p:cNvSpPr>
          <p:nvPr>
            <p:ph type="title"/>
            <p:custDataLst>
              <p:tags r:id="rId4"/>
            </p:custDataLst>
          </p:nvPr>
        </p:nvSpPr>
        <p:spPr>
          <a:xfrm>
            <a:off x="2293257" y="770459"/>
            <a:ext cx="9764540" cy="1509903"/>
          </a:xfrm>
        </p:spPr>
        <p:txBody>
          <a:bodyPr>
            <a:normAutofit/>
          </a:bodyPr>
          <a:lstStyle/>
          <a:p>
            <a:r>
              <a:rPr lang="fr-FR" sz="3200" b="1" dirty="0"/>
              <a:t>La gestion de la santé et la sécurité au travail</a:t>
            </a:r>
            <a:r>
              <a:rPr lang="en-CA" sz="3200" b="1" dirty="0"/>
              <a:t>: </a:t>
            </a:r>
            <a:r>
              <a:rPr lang="en-CA" sz="3200" b="1" dirty="0" err="1">
                <a:solidFill>
                  <a:schemeClr val="accent2"/>
                </a:solidFill>
              </a:rPr>
              <a:t>Facteurs</a:t>
            </a:r>
            <a:r>
              <a:rPr lang="en-CA" sz="3200" b="1" dirty="0">
                <a:solidFill>
                  <a:schemeClr val="accent2"/>
                </a:solidFill>
              </a:rPr>
              <a:t> de </a:t>
            </a:r>
            <a:r>
              <a:rPr lang="en-CA" sz="3200" b="1" dirty="0" err="1">
                <a:solidFill>
                  <a:schemeClr val="accent2"/>
                </a:solidFill>
              </a:rPr>
              <a:t>risque</a:t>
            </a:r>
            <a:r>
              <a:rPr lang="en-CA" sz="3200" b="1" dirty="0">
                <a:solidFill>
                  <a:schemeClr val="accent2"/>
                </a:solidFill>
              </a:rPr>
              <a:t> </a:t>
            </a:r>
            <a:r>
              <a:rPr lang="en-CA" sz="3200" b="1" dirty="0" err="1">
                <a:solidFill>
                  <a:schemeClr val="accent2"/>
                </a:solidFill>
              </a:rPr>
              <a:t>psychosociaux</a:t>
            </a:r>
            <a:endParaRPr lang="en-CA" sz="3200" b="1" dirty="0">
              <a:solidFill>
                <a:schemeClr val="accent2"/>
              </a:solidFill>
            </a:endParaRPr>
          </a:p>
        </p:txBody>
      </p:sp>
    </p:spTree>
    <p:extLst>
      <p:ext uri="{BB962C8B-B14F-4D97-AF65-F5344CB8AC3E}">
        <p14:creationId xmlns:p14="http://schemas.microsoft.com/office/powerpoint/2010/main" val="2015294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fade">
                                      <p:cBhvr>
                                        <p:cTn id="32" dur="500"/>
                                        <p:tgtEl>
                                          <p:spTgt spid="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
                                            <p:txEl>
                                              <p:pRg st="7" end="7"/>
                                            </p:txEl>
                                          </p:spTgt>
                                        </p:tgtEl>
                                        <p:attrNameLst>
                                          <p:attrName>style.visibility</p:attrName>
                                        </p:attrNameLst>
                                      </p:cBhvr>
                                      <p:to>
                                        <p:strVal val="visible"/>
                                      </p:to>
                                    </p:set>
                                    <p:animEffect transition="in" filter="fade">
                                      <p:cBhvr>
                                        <p:cTn id="37" dur="500"/>
                                        <p:tgtEl>
                                          <p:spTgt spid="4">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
                                            <p:txEl>
                                              <p:pRg st="8" end="8"/>
                                            </p:txEl>
                                          </p:spTgt>
                                        </p:tgtEl>
                                        <p:attrNameLst>
                                          <p:attrName>style.visibility</p:attrName>
                                        </p:attrNameLst>
                                      </p:cBhvr>
                                      <p:to>
                                        <p:strVal val="visible"/>
                                      </p:to>
                                    </p:set>
                                    <p:animEffect transition="in" filter="fade">
                                      <p:cBhvr>
                                        <p:cTn id="42" dur="500"/>
                                        <p:tgtEl>
                                          <p:spTgt spid="4">
                                            <p:txEl>
                                              <p:pRg st="8" end="8"/>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4">
                                            <p:txEl>
                                              <p:pRg st="9" end="9"/>
                                            </p:txEl>
                                          </p:spTgt>
                                        </p:tgtEl>
                                        <p:attrNameLst>
                                          <p:attrName>style.visibility</p:attrName>
                                        </p:attrNameLst>
                                      </p:cBhvr>
                                      <p:to>
                                        <p:strVal val="visible"/>
                                      </p:to>
                                    </p:set>
                                    <p:animEffect transition="in" filter="fade">
                                      <p:cBhvr>
                                        <p:cTn id="47" dur="500"/>
                                        <p:tgtEl>
                                          <p:spTgt spid="4">
                                            <p:txEl>
                                              <p:pRg st="9" end="9"/>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4">
                                            <p:txEl>
                                              <p:pRg st="10" end="10"/>
                                            </p:txEl>
                                          </p:spTgt>
                                        </p:tgtEl>
                                        <p:attrNameLst>
                                          <p:attrName>style.visibility</p:attrName>
                                        </p:attrNameLst>
                                      </p:cBhvr>
                                      <p:to>
                                        <p:strVal val="visible"/>
                                      </p:to>
                                    </p:set>
                                    <p:animEffect transition="in" filter="fade">
                                      <p:cBhvr>
                                        <p:cTn id="52" dur="500"/>
                                        <p:tgtEl>
                                          <p:spTgt spid="4">
                                            <p:txEl>
                                              <p:pRg st="10" end="1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4">
                                            <p:txEl>
                                              <p:pRg st="11" end="11"/>
                                            </p:txEl>
                                          </p:spTgt>
                                        </p:tgtEl>
                                        <p:attrNameLst>
                                          <p:attrName>style.visibility</p:attrName>
                                        </p:attrNameLst>
                                      </p:cBhvr>
                                      <p:to>
                                        <p:strVal val="visible"/>
                                      </p:to>
                                    </p:set>
                                    <p:animEffect transition="in" filter="fade">
                                      <p:cBhvr>
                                        <p:cTn id="57" dur="500"/>
                                        <p:tgtEl>
                                          <p:spTgt spid="4">
                                            <p:txEl>
                                              <p:pRg st="11" end="11"/>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4">
                                            <p:txEl>
                                              <p:pRg st="12" end="12"/>
                                            </p:txEl>
                                          </p:spTgt>
                                        </p:tgtEl>
                                        <p:attrNameLst>
                                          <p:attrName>style.visibility</p:attrName>
                                        </p:attrNameLst>
                                      </p:cBhvr>
                                      <p:to>
                                        <p:strVal val="visible"/>
                                      </p:to>
                                    </p:set>
                                    <p:animEffect transition="in" filter="fade">
                                      <p:cBhvr>
                                        <p:cTn id="62" dur="500"/>
                                        <p:tgtEl>
                                          <p:spTgt spid="4">
                                            <p:txEl>
                                              <p:pRg st="12" end="12"/>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4">
                                            <p:txEl>
                                              <p:pRg st="13" end="13"/>
                                            </p:txEl>
                                          </p:spTgt>
                                        </p:tgtEl>
                                        <p:attrNameLst>
                                          <p:attrName>style.visibility</p:attrName>
                                        </p:attrNameLst>
                                      </p:cBhvr>
                                      <p:to>
                                        <p:strVal val="visible"/>
                                      </p:to>
                                    </p:set>
                                    <p:animEffect transition="in" filter="fade">
                                      <p:cBhvr>
                                        <p:cTn id="67" dur="500"/>
                                        <p:tgtEl>
                                          <p:spTgt spid="4">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custDataLst>
              <p:tags r:id="rId1"/>
            </p:custDataLst>
          </p:nvPr>
        </p:nvSpPr>
        <p:spPr>
          <a:xfrm>
            <a:off x="2293257" y="770459"/>
            <a:ext cx="9764540" cy="1509903"/>
          </a:xfrm>
        </p:spPr>
        <p:txBody>
          <a:bodyPr>
            <a:normAutofit/>
          </a:bodyPr>
          <a:lstStyle/>
          <a:p>
            <a:r>
              <a:rPr lang="fr-FR" sz="3200" b="1" dirty="0"/>
              <a:t>La gestion de la santé et la sécurité au travail</a:t>
            </a:r>
            <a:r>
              <a:rPr lang="en-CA" sz="3200" b="1" dirty="0"/>
              <a:t>: </a:t>
            </a:r>
            <a:r>
              <a:rPr lang="en-CA" sz="3200" b="1" dirty="0" err="1">
                <a:solidFill>
                  <a:schemeClr val="accent2"/>
                </a:solidFill>
              </a:rPr>
              <a:t>Facteurs</a:t>
            </a:r>
            <a:r>
              <a:rPr lang="en-CA" sz="3200" b="1" dirty="0">
                <a:solidFill>
                  <a:schemeClr val="accent2"/>
                </a:solidFill>
              </a:rPr>
              <a:t> de </a:t>
            </a:r>
            <a:r>
              <a:rPr lang="en-CA" sz="3200" b="1" dirty="0" err="1">
                <a:solidFill>
                  <a:schemeClr val="accent2"/>
                </a:solidFill>
              </a:rPr>
              <a:t>risque</a:t>
            </a:r>
            <a:r>
              <a:rPr lang="en-CA" sz="3200" b="1" dirty="0">
                <a:solidFill>
                  <a:schemeClr val="accent2"/>
                </a:solidFill>
              </a:rPr>
              <a:t> </a:t>
            </a:r>
            <a:r>
              <a:rPr lang="en-CA" sz="3200" b="1" dirty="0" err="1">
                <a:solidFill>
                  <a:schemeClr val="accent2"/>
                </a:solidFill>
              </a:rPr>
              <a:t>psychosociaux</a:t>
            </a:r>
            <a:endParaRPr lang="en-CA" sz="3200" b="1" dirty="0">
              <a:solidFill>
                <a:schemeClr val="accent2"/>
              </a:solidFill>
            </a:endParaRPr>
          </a:p>
        </p:txBody>
      </p:sp>
      <p:sp>
        <p:nvSpPr>
          <p:cNvPr id="10" name="Content Placeholder 2"/>
          <p:cNvSpPr txBox="1">
            <a:spLocks/>
          </p:cNvSpPr>
          <p:nvPr>
            <p:custDataLst>
              <p:tags r:id="rId2"/>
            </p:custDataLst>
          </p:nvPr>
        </p:nvSpPr>
        <p:spPr>
          <a:xfrm>
            <a:off x="640829" y="2527038"/>
            <a:ext cx="10820400" cy="40241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r>
              <a:rPr lang="en-CA" sz="4000" dirty="0"/>
              <a:t>Allons examiner </a:t>
            </a:r>
            <a:r>
              <a:rPr lang="en-CA" sz="4000" dirty="0" err="1"/>
              <a:t>ces</a:t>
            </a:r>
            <a:r>
              <a:rPr lang="en-CA" sz="4000" dirty="0"/>
              <a:t> </a:t>
            </a:r>
            <a:r>
              <a:rPr lang="en-CA" sz="4000" dirty="0" err="1"/>
              <a:t>facteurs</a:t>
            </a:r>
            <a:r>
              <a:rPr lang="en-CA" sz="4000" dirty="0"/>
              <a:t> de </a:t>
            </a:r>
            <a:r>
              <a:rPr lang="en-CA" sz="4000" dirty="0" err="1"/>
              <a:t>risque</a:t>
            </a:r>
            <a:r>
              <a:rPr lang="en-CA" sz="4000" dirty="0"/>
              <a:t> de plus </a:t>
            </a:r>
            <a:r>
              <a:rPr lang="en-CA" sz="4000" dirty="0" err="1"/>
              <a:t>près</a:t>
            </a:r>
            <a:r>
              <a:rPr lang="en-CA" sz="4000" dirty="0"/>
              <a:t>...</a:t>
            </a:r>
          </a:p>
        </p:txBody>
      </p:sp>
      <p:pic>
        <p:nvPicPr>
          <p:cNvPr id="2052" name="Picture 4" descr="Image result for risques"/>
          <p:cNvPicPr>
            <a:picLocks noChangeAspect="1" noChangeArrowheads="1"/>
          </p:cNvPicPr>
          <p:nvPr>
            <p:custDataLst>
              <p:tags r:id="rId3"/>
            </p:custDataLst>
          </p:nvPr>
        </p:nvPicPr>
        <p:blipFill>
          <a:blip r:embed="rId6">
            <a:extLst>
              <a:ext uri="{28A0092B-C50C-407E-A947-70E740481C1C}">
                <a14:useLocalDpi xmlns:a14="http://schemas.microsoft.com/office/drawing/2010/main" val="0"/>
              </a:ext>
            </a:extLst>
          </a:blip>
          <a:srcRect/>
          <a:stretch>
            <a:fillRect/>
          </a:stretch>
        </p:blipFill>
        <p:spPr bwMode="auto">
          <a:xfrm>
            <a:off x="4840060" y="3454400"/>
            <a:ext cx="3559617" cy="32278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25836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CA" b="1" dirty="0">
                <a:solidFill>
                  <a:schemeClr val="accent2"/>
                </a:solidFill>
              </a:rPr>
              <a:t>1. </a:t>
            </a:r>
            <a:r>
              <a:rPr lang="en-CA" b="1" dirty="0"/>
              <a:t>Culture </a:t>
            </a:r>
            <a:r>
              <a:rPr lang="en-CA" b="1" dirty="0" err="1"/>
              <a:t>organisationnelle</a:t>
            </a:r>
            <a:endParaRPr lang="en-CA" b="1" dirty="0"/>
          </a:p>
        </p:txBody>
      </p:sp>
      <p:sp>
        <p:nvSpPr>
          <p:cNvPr id="3" name="Content Placeholder 2"/>
          <p:cNvSpPr>
            <a:spLocks noGrp="1"/>
          </p:cNvSpPr>
          <p:nvPr>
            <p:ph idx="1"/>
            <p:custDataLst>
              <p:tags r:id="rId2"/>
            </p:custDataLst>
          </p:nvPr>
        </p:nvSpPr>
        <p:spPr>
          <a:xfrm>
            <a:off x="685800" y="2110152"/>
            <a:ext cx="10820400" cy="4024125"/>
          </a:xfrm>
        </p:spPr>
        <p:txBody>
          <a:bodyPr>
            <a:normAutofit lnSpcReduction="10000"/>
          </a:bodyPr>
          <a:lstStyle/>
          <a:p>
            <a:pPr marL="0" indent="0">
              <a:buNone/>
            </a:pPr>
            <a:r>
              <a:rPr lang="en-CA" sz="3400" b="1" dirty="0">
                <a:solidFill>
                  <a:schemeClr val="accent2"/>
                </a:solidFill>
              </a:rPr>
              <a:t>QU’EST-CE QUE C’EST?</a:t>
            </a:r>
          </a:p>
          <a:p>
            <a:r>
              <a:rPr lang="fr-FR" sz="3000" dirty="0"/>
              <a:t>Degré de </a:t>
            </a:r>
            <a:r>
              <a:rPr lang="fr-FR" sz="3000" b="1" dirty="0">
                <a:solidFill>
                  <a:schemeClr val="accent2"/>
                </a:solidFill>
              </a:rPr>
              <a:t>confiance</a:t>
            </a:r>
            <a:r>
              <a:rPr lang="fr-FR" sz="3000" dirty="0"/>
              <a:t>, d'</a:t>
            </a:r>
            <a:r>
              <a:rPr lang="fr-FR" sz="3000" b="1" dirty="0">
                <a:solidFill>
                  <a:schemeClr val="accent2"/>
                </a:solidFill>
              </a:rPr>
              <a:t>honnêteté</a:t>
            </a:r>
            <a:r>
              <a:rPr lang="fr-FR" sz="3000" dirty="0"/>
              <a:t> et de </a:t>
            </a:r>
            <a:r>
              <a:rPr lang="fr-FR" sz="3000" b="1" dirty="0">
                <a:solidFill>
                  <a:schemeClr val="accent2"/>
                </a:solidFill>
              </a:rPr>
              <a:t>justice</a:t>
            </a:r>
            <a:r>
              <a:rPr lang="fr-FR" sz="3000" dirty="0"/>
              <a:t> qui caractérise la culture de travail. En général, la culture organisationnelle se caractérise par un ensemble d'hypothèses de base créées par un groupe donné. Ces hypothèses constituent un amalgame de </a:t>
            </a:r>
            <a:r>
              <a:rPr lang="fr-FR" sz="3000" b="1" dirty="0">
                <a:solidFill>
                  <a:schemeClr val="accent2"/>
                </a:solidFill>
              </a:rPr>
              <a:t>valeurs</a:t>
            </a:r>
            <a:r>
              <a:rPr lang="fr-FR" sz="3000" dirty="0"/>
              <a:t>, de </a:t>
            </a:r>
            <a:r>
              <a:rPr lang="fr-FR" sz="3000" b="1" dirty="0">
                <a:solidFill>
                  <a:schemeClr val="accent2"/>
                </a:solidFill>
              </a:rPr>
              <a:t>croyances</a:t>
            </a:r>
            <a:r>
              <a:rPr lang="fr-FR" sz="3000" dirty="0"/>
              <a:t>, de </a:t>
            </a:r>
            <a:r>
              <a:rPr lang="fr-FR" sz="3000" b="1" dirty="0">
                <a:solidFill>
                  <a:schemeClr val="accent2"/>
                </a:solidFill>
              </a:rPr>
              <a:t>significations</a:t>
            </a:r>
            <a:r>
              <a:rPr lang="fr-FR" sz="3000" dirty="0"/>
              <a:t> et d'</a:t>
            </a:r>
            <a:r>
              <a:rPr lang="fr-FR" sz="3000" b="1" dirty="0">
                <a:solidFill>
                  <a:schemeClr val="accent2"/>
                </a:solidFill>
              </a:rPr>
              <a:t>attentes partagées</a:t>
            </a:r>
            <a:r>
              <a:rPr lang="fr-FR" sz="3000" dirty="0"/>
              <a:t> par les membres du groupe et sur lesquelles ils basent leur comportement et leur mode de résolution des problèmes.</a:t>
            </a:r>
            <a:endParaRPr lang="en-CA" sz="3000" dirty="0"/>
          </a:p>
        </p:txBody>
      </p:sp>
      <p:sp>
        <p:nvSpPr>
          <p:cNvPr id="5" name="Rectangle 4"/>
          <p:cNvSpPr/>
          <p:nvPr>
            <p:custDataLst>
              <p:tags r:id="rId3"/>
            </p:custDataLst>
          </p:nvPr>
        </p:nvSpPr>
        <p:spPr>
          <a:xfrm>
            <a:off x="0" y="6516804"/>
            <a:ext cx="8230138" cy="369332"/>
          </a:xfrm>
          <a:prstGeom prst="rect">
            <a:avLst/>
          </a:prstGeom>
        </p:spPr>
        <p:txBody>
          <a:bodyPr wrap="none">
            <a:spAutoFit/>
          </a:bodyPr>
          <a:lstStyle/>
          <a:p>
            <a:r>
              <a:rPr lang="en-CA" dirty="0"/>
              <a:t>Source: Centre </a:t>
            </a:r>
            <a:r>
              <a:rPr lang="en-CA" dirty="0" err="1"/>
              <a:t>canadien</a:t>
            </a:r>
            <a:r>
              <a:rPr lang="en-CA" dirty="0"/>
              <a:t> </a:t>
            </a:r>
            <a:r>
              <a:rPr lang="en-CA" dirty="0" err="1"/>
              <a:t>d’hygiène</a:t>
            </a:r>
            <a:r>
              <a:rPr lang="en-CA" dirty="0"/>
              <a:t> et de </a:t>
            </a:r>
            <a:r>
              <a:rPr lang="en-CA" dirty="0" err="1"/>
              <a:t>sécurité</a:t>
            </a:r>
            <a:r>
              <a:rPr lang="en-CA" dirty="0"/>
              <a:t> au travail (CCHST)</a:t>
            </a:r>
          </a:p>
        </p:txBody>
      </p:sp>
    </p:spTree>
    <p:extLst>
      <p:ext uri="{BB962C8B-B14F-4D97-AF65-F5344CB8AC3E}">
        <p14:creationId xmlns:p14="http://schemas.microsoft.com/office/powerpoint/2010/main" val="2034745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after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2"/>
                                        </p:tgtEl>
                                        <p:attrNameLst>
                                          <p:attrName>ppt_x</p:attrName>
                                          <p:attrName>ppt_y</p:attrName>
                                        </p:attrNameLst>
                                      </p:cBhvr>
                                    </p:animMotion>
                                    <p:animRot by="1500000">
                                      <p:cBhvr>
                                        <p:cTn id="7" dur="125" fill="hold">
                                          <p:stCondLst>
                                            <p:cond delay="0"/>
                                          </p:stCondLst>
                                        </p:cTn>
                                        <p:tgtEl>
                                          <p:spTgt spid="2"/>
                                        </p:tgtEl>
                                        <p:attrNameLst>
                                          <p:attrName>r</p:attrName>
                                        </p:attrNameLst>
                                      </p:cBhvr>
                                    </p:animRot>
                                    <p:animRot by="-1500000">
                                      <p:cBhvr>
                                        <p:cTn id="8" dur="125" fill="hold">
                                          <p:stCondLst>
                                            <p:cond delay="125"/>
                                          </p:stCondLst>
                                        </p:cTn>
                                        <p:tgtEl>
                                          <p:spTgt spid="2"/>
                                        </p:tgtEl>
                                        <p:attrNameLst>
                                          <p:attrName>r</p:attrName>
                                        </p:attrNameLst>
                                      </p:cBhvr>
                                    </p:animRot>
                                    <p:animRot by="-1500000">
                                      <p:cBhvr>
                                        <p:cTn id="9" dur="125" fill="hold">
                                          <p:stCondLst>
                                            <p:cond delay="250"/>
                                          </p:stCondLst>
                                        </p:cTn>
                                        <p:tgtEl>
                                          <p:spTgt spid="2"/>
                                        </p:tgtEl>
                                        <p:attrNameLst>
                                          <p:attrName>r</p:attrName>
                                        </p:attrNameLst>
                                      </p:cBhvr>
                                    </p:animRot>
                                    <p:animRot by="1500000">
                                      <p:cBhvr>
                                        <p:cTn id="10" dur="125" fill="hold">
                                          <p:stCondLst>
                                            <p:cond delay="375"/>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custDataLst>
              <p:tags r:id="rId1"/>
            </p:custDataLst>
          </p:nvPr>
        </p:nvSpPr>
        <p:spPr>
          <a:xfrm>
            <a:off x="685800" y="1941342"/>
            <a:ext cx="10820400" cy="4575462"/>
          </a:xfrm>
        </p:spPr>
        <p:txBody>
          <a:bodyPr>
            <a:normAutofit fontScale="77500" lnSpcReduction="20000"/>
          </a:bodyPr>
          <a:lstStyle/>
          <a:p>
            <a:pPr marL="0" indent="0">
              <a:buNone/>
            </a:pPr>
            <a:r>
              <a:rPr lang="en-CA" sz="3800" b="1" dirty="0">
                <a:solidFill>
                  <a:schemeClr val="accent2"/>
                </a:solidFill>
              </a:rPr>
              <a:t>POURQUOI EST-CE IMPORTANT?</a:t>
            </a:r>
          </a:p>
          <a:p>
            <a:r>
              <a:rPr lang="fr-FR" sz="3200" dirty="0"/>
              <a:t>La confiance organisationnelle joue un rôle primordial pour n'importe quel processus social positif et productif au sein d'un lieu de travail. La confiance est un prédicateur de collaboration, de comportements de citoyenneté organisationnelle (conduites discrétionnaires qui relèvent d'un choix personnel et qui sont profitables à l'ensemble de l'organisation), d'attachement à l'organisation et de loyauté des employés. </a:t>
            </a:r>
            <a:r>
              <a:rPr lang="fr-FR" sz="3200" b="1" dirty="0">
                <a:solidFill>
                  <a:schemeClr val="accent2"/>
                </a:solidFill>
              </a:rPr>
              <a:t>Dans une organisation où la culture est axée sur la santé, le mieux être des employés est rehaussé, leur satisfaction au travail grandit et leur attachement à l'organisation est plus solide</a:t>
            </a:r>
            <a:r>
              <a:rPr lang="fr-FR" sz="3200" dirty="0"/>
              <a:t>, ce qui aide à retenir et à attirer les employés. Une culture de travail qui favorise le soutien social </a:t>
            </a:r>
            <a:r>
              <a:rPr lang="fr-FR" sz="3200" b="1" dirty="0">
                <a:solidFill>
                  <a:schemeClr val="accent2"/>
                </a:solidFill>
              </a:rPr>
              <a:t>améliore aussi le mieux être des employés </a:t>
            </a:r>
            <a:r>
              <a:rPr lang="fr-FR" sz="3200" dirty="0"/>
              <a:t>et peut offrir un environnement bénéfique aux employés qui éprouvent des difficultés psychologiques, comme une dépression et de l'anxiété.</a:t>
            </a:r>
            <a:endParaRPr lang="en-CA" sz="3200" dirty="0"/>
          </a:p>
        </p:txBody>
      </p:sp>
      <p:sp>
        <p:nvSpPr>
          <p:cNvPr id="5" name="Rectangle 4"/>
          <p:cNvSpPr/>
          <p:nvPr>
            <p:custDataLst>
              <p:tags r:id="rId2"/>
            </p:custDataLst>
          </p:nvPr>
        </p:nvSpPr>
        <p:spPr>
          <a:xfrm>
            <a:off x="0" y="6516804"/>
            <a:ext cx="8230138" cy="369332"/>
          </a:xfrm>
          <a:prstGeom prst="rect">
            <a:avLst/>
          </a:prstGeom>
        </p:spPr>
        <p:txBody>
          <a:bodyPr wrap="none">
            <a:spAutoFit/>
          </a:bodyPr>
          <a:lstStyle/>
          <a:p>
            <a:r>
              <a:rPr lang="en-CA" dirty="0"/>
              <a:t>Source: Centre </a:t>
            </a:r>
            <a:r>
              <a:rPr lang="en-CA" dirty="0" err="1"/>
              <a:t>canadien</a:t>
            </a:r>
            <a:r>
              <a:rPr lang="en-CA" dirty="0"/>
              <a:t> </a:t>
            </a:r>
            <a:r>
              <a:rPr lang="en-CA" dirty="0" err="1"/>
              <a:t>d’hygiène</a:t>
            </a:r>
            <a:r>
              <a:rPr lang="en-CA" dirty="0"/>
              <a:t> et de </a:t>
            </a:r>
            <a:r>
              <a:rPr lang="en-CA" dirty="0" err="1"/>
              <a:t>sécurité</a:t>
            </a:r>
            <a:r>
              <a:rPr lang="en-CA" dirty="0"/>
              <a:t> au travail (CCHST)</a:t>
            </a:r>
          </a:p>
        </p:txBody>
      </p:sp>
      <p:sp>
        <p:nvSpPr>
          <p:cNvPr id="8" name="Title 1"/>
          <p:cNvSpPr>
            <a:spLocks noGrp="1"/>
          </p:cNvSpPr>
          <p:nvPr>
            <p:ph type="title"/>
            <p:custDataLst>
              <p:tags r:id="rId3"/>
            </p:custDataLst>
          </p:nvPr>
        </p:nvSpPr>
        <p:spPr>
          <a:xfrm>
            <a:off x="2895600" y="764373"/>
            <a:ext cx="8610600" cy="1293028"/>
          </a:xfrm>
        </p:spPr>
        <p:txBody>
          <a:bodyPr/>
          <a:lstStyle/>
          <a:p>
            <a:r>
              <a:rPr lang="en-CA" b="1" dirty="0">
                <a:solidFill>
                  <a:schemeClr val="accent2"/>
                </a:solidFill>
              </a:rPr>
              <a:t>1. </a:t>
            </a:r>
            <a:r>
              <a:rPr lang="en-CA" b="1" dirty="0"/>
              <a:t>Culture </a:t>
            </a:r>
            <a:r>
              <a:rPr lang="en-CA" b="1" dirty="0" err="1"/>
              <a:t>organisationnelle</a:t>
            </a:r>
            <a:endParaRPr lang="en-CA" b="1" dirty="0"/>
          </a:p>
        </p:txBody>
      </p:sp>
    </p:spTree>
    <p:extLst>
      <p:ext uri="{BB962C8B-B14F-4D97-AF65-F5344CB8AC3E}">
        <p14:creationId xmlns:p14="http://schemas.microsoft.com/office/powerpoint/2010/main" val="103015884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custDataLst>
              <p:tags r:id="rId1"/>
            </p:custDataLst>
          </p:nvPr>
        </p:nvSpPr>
        <p:spPr>
          <a:xfrm>
            <a:off x="445477" y="2173463"/>
            <a:ext cx="11343249" cy="4024125"/>
          </a:xfrm>
        </p:spPr>
        <p:txBody>
          <a:bodyPr>
            <a:normAutofit fontScale="92500" lnSpcReduction="10000"/>
          </a:bodyPr>
          <a:lstStyle/>
          <a:p>
            <a:pPr marL="0" indent="0">
              <a:buNone/>
            </a:pPr>
            <a:r>
              <a:rPr lang="en-CA" sz="3400" b="1" dirty="0">
                <a:solidFill>
                  <a:schemeClr val="accent2"/>
                </a:solidFill>
              </a:rPr>
              <a:t>QU’ARRIVE-T-IL EN SON ABSENCE?</a:t>
            </a:r>
          </a:p>
          <a:p>
            <a:r>
              <a:rPr lang="fr-FR" sz="3000" dirty="0"/>
              <a:t>La culture « donne le ton » à l'organisation. Si cette culture est néfaste, elle risque de compromettre l'efficacité des meilleurs programmes, politiques et services destinés à soutenir le personnel. Une culture malsaine accroît le niveau de </a:t>
            </a:r>
            <a:r>
              <a:rPr lang="fr-FR" sz="3000" b="1" dirty="0">
                <a:solidFill>
                  <a:schemeClr val="accent2"/>
                </a:solidFill>
              </a:rPr>
              <a:t>stress</a:t>
            </a:r>
            <a:r>
              <a:rPr lang="fr-FR" sz="3000" dirty="0"/>
              <a:t> au travail, ce qui </a:t>
            </a:r>
            <a:r>
              <a:rPr lang="fr-FR" sz="3000" b="1" dirty="0">
                <a:solidFill>
                  <a:schemeClr val="accent2"/>
                </a:solidFill>
              </a:rPr>
              <a:t>diminue le mieux être </a:t>
            </a:r>
            <a:r>
              <a:rPr lang="fr-FR" sz="3000" dirty="0"/>
              <a:t>des employés. Lorsque la culture d'une organisation se caractérise par « la recherche du profit à tout prix » et un état constant d'urgence chaotique, ce contexte peut créer un environnement où l'</a:t>
            </a:r>
            <a:r>
              <a:rPr lang="fr-FR" sz="3000" b="1" dirty="0">
                <a:solidFill>
                  <a:schemeClr val="accent2"/>
                </a:solidFill>
              </a:rPr>
              <a:t>épuisement professionnel</a:t>
            </a:r>
            <a:r>
              <a:rPr lang="fr-FR" sz="3000" dirty="0"/>
              <a:t> est la norme.</a:t>
            </a:r>
            <a:endParaRPr lang="en-CA" sz="3000" b="1" dirty="0"/>
          </a:p>
        </p:txBody>
      </p:sp>
      <p:sp>
        <p:nvSpPr>
          <p:cNvPr id="6" name="Rectangle 5"/>
          <p:cNvSpPr/>
          <p:nvPr>
            <p:custDataLst>
              <p:tags r:id="rId2"/>
            </p:custDataLst>
          </p:nvPr>
        </p:nvSpPr>
        <p:spPr>
          <a:xfrm>
            <a:off x="0" y="6516804"/>
            <a:ext cx="8230138" cy="369332"/>
          </a:xfrm>
          <a:prstGeom prst="rect">
            <a:avLst/>
          </a:prstGeom>
        </p:spPr>
        <p:txBody>
          <a:bodyPr wrap="none">
            <a:spAutoFit/>
          </a:bodyPr>
          <a:lstStyle/>
          <a:p>
            <a:r>
              <a:rPr lang="en-CA" dirty="0"/>
              <a:t>Source: Centre </a:t>
            </a:r>
            <a:r>
              <a:rPr lang="en-CA" dirty="0" err="1"/>
              <a:t>canadien</a:t>
            </a:r>
            <a:r>
              <a:rPr lang="en-CA" dirty="0"/>
              <a:t> </a:t>
            </a:r>
            <a:r>
              <a:rPr lang="en-CA" dirty="0" err="1"/>
              <a:t>d’hygiène</a:t>
            </a:r>
            <a:r>
              <a:rPr lang="en-CA" dirty="0"/>
              <a:t> et de </a:t>
            </a:r>
            <a:r>
              <a:rPr lang="en-CA" dirty="0" err="1"/>
              <a:t>sécurité</a:t>
            </a:r>
            <a:r>
              <a:rPr lang="en-CA" dirty="0"/>
              <a:t> au travail (CCHST)</a:t>
            </a:r>
          </a:p>
        </p:txBody>
      </p:sp>
      <p:sp>
        <p:nvSpPr>
          <p:cNvPr id="9" name="Title 1"/>
          <p:cNvSpPr>
            <a:spLocks noGrp="1"/>
          </p:cNvSpPr>
          <p:nvPr>
            <p:ph type="title"/>
            <p:custDataLst>
              <p:tags r:id="rId3"/>
            </p:custDataLst>
          </p:nvPr>
        </p:nvSpPr>
        <p:spPr>
          <a:xfrm>
            <a:off x="2895600" y="764373"/>
            <a:ext cx="8610600" cy="1293028"/>
          </a:xfrm>
        </p:spPr>
        <p:txBody>
          <a:bodyPr/>
          <a:lstStyle/>
          <a:p>
            <a:r>
              <a:rPr lang="en-CA" b="1" dirty="0">
                <a:solidFill>
                  <a:schemeClr val="accent2"/>
                </a:solidFill>
              </a:rPr>
              <a:t>1. </a:t>
            </a:r>
            <a:r>
              <a:rPr lang="en-CA" b="1" dirty="0"/>
              <a:t>Culture </a:t>
            </a:r>
            <a:r>
              <a:rPr lang="en-CA" b="1" dirty="0" err="1"/>
              <a:t>organisationnelle</a:t>
            </a:r>
            <a:endParaRPr lang="en-CA" b="1" dirty="0"/>
          </a:p>
        </p:txBody>
      </p:sp>
    </p:spTree>
    <p:extLst>
      <p:ext uri="{BB962C8B-B14F-4D97-AF65-F5344CB8AC3E}">
        <p14:creationId xmlns:p14="http://schemas.microsoft.com/office/powerpoint/2010/main" val="346600905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custDataLst>
              <p:tags r:id="rId1"/>
            </p:custDataLst>
          </p:nvPr>
        </p:nvSpPr>
        <p:spPr>
          <a:xfrm>
            <a:off x="445477" y="2074987"/>
            <a:ext cx="11746523" cy="4024125"/>
          </a:xfrm>
        </p:spPr>
        <p:txBody>
          <a:bodyPr>
            <a:normAutofit/>
          </a:bodyPr>
          <a:lstStyle/>
          <a:p>
            <a:pPr marL="0" indent="0">
              <a:buNone/>
            </a:pPr>
            <a:r>
              <a:rPr lang="en-CA" sz="3200" b="1" u="sng" dirty="0" err="1">
                <a:solidFill>
                  <a:schemeClr val="accent2"/>
                </a:solidFill>
              </a:rPr>
              <a:t>Cliquez</a:t>
            </a:r>
            <a:r>
              <a:rPr lang="en-CA" sz="3200" b="1" u="sng" dirty="0">
                <a:solidFill>
                  <a:schemeClr val="accent2"/>
                </a:solidFill>
              </a:rPr>
              <a:t> sur </a:t>
            </a:r>
            <a:r>
              <a:rPr lang="en-CA" sz="3200" b="1" u="sng" dirty="0" err="1">
                <a:solidFill>
                  <a:schemeClr val="accent2"/>
                </a:solidFill>
              </a:rPr>
              <a:t>l’image</a:t>
            </a:r>
            <a:r>
              <a:rPr lang="en-CA" sz="3200" b="1" u="sng" dirty="0">
                <a:solidFill>
                  <a:schemeClr val="accent2"/>
                </a:solidFill>
              </a:rPr>
              <a:t> ci-</a:t>
            </a:r>
            <a:r>
              <a:rPr lang="en-CA" sz="3200" b="1" u="sng" dirty="0" err="1">
                <a:solidFill>
                  <a:schemeClr val="accent2"/>
                </a:solidFill>
              </a:rPr>
              <a:t>dessous</a:t>
            </a:r>
            <a:r>
              <a:rPr lang="en-CA" sz="3200" b="1" dirty="0">
                <a:solidFill>
                  <a:schemeClr val="accent2"/>
                </a:solidFill>
              </a:rPr>
              <a:t> pour </a:t>
            </a:r>
            <a:r>
              <a:rPr lang="en-CA" sz="3200" b="1" dirty="0" err="1">
                <a:solidFill>
                  <a:schemeClr val="accent2"/>
                </a:solidFill>
              </a:rPr>
              <a:t>en</a:t>
            </a:r>
            <a:r>
              <a:rPr lang="en-CA" sz="3200" b="1" dirty="0">
                <a:solidFill>
                  <a:schemeClr val="accent2"/>
                </a:solidFill>
              </a:rPr>
              <a:t> </a:t>
            </a:r>
            <a:r>
              <a:rPr lang="en-CA" sz="3200" b="1" dirty="0" err="1">
                <a:solidFill>
                  <a:schemeClr val="accent2"/>
                </a:solidFill>
              </a:rPr>
              <a:t>apprendre</a:t>
            </a:r>
            <a:r>
              <a:rPr lang="en-CA" sz="3200" b="1" dirty="0">
                <a:solidFill>
                  <a:schemeClr val="accent2"/>
                </a:solidFill>
              </a:rPr>
              <a:t> plus</a:t>
            </a:r>
          </a:p>
        </p:txBody>
      </p:sp>
      <p:pic>
        <p:nvPicPr>
          <p:cNvPr id="5" name="Picture 4">
            <a:hlinkClick r:id="rId6"/>
          </p:cNvPr>
          <p:cNvPicPr>
            <a:picLocks noChangeAspect="1"/>
          </p:cNvPicPr>
          <p:nvPr>
            <p:custDataLst>
              <p:tags r:id="rId2"/>
            </p:custDataLst>
          </p:nvPr>
        </p:nvPicPr>
        <p:blipFill rotWithShape="1">
          <a:blip r:embed="rId7"/>
          <a:srcRect t="13290" b="7490"/>
          <a:stretch/>
        </p:blipFill>
        <p:spPr>
          <a:xfrm>
            <a:off x="3834619" y="3188091"/>
            <a:ext cx="4971757" cy="262572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Title 1"/>
          <p:cNvSpPr>
            <a:spLocks noGrp="1"/>
          </p:cNvSpPr>
          <p:nvPr>
            <p:ph type="title"/>
            <p:custDataLst>
              <p:tags r:id="rId3"/>
            </p:custDataLst>
          </p:nvPr>
        </p:nvSpPr>
        <p:spPr>
          <a:xfrm>
            <a:off x="2895600" y="764373"/>
            <a:ext cx="8610600" cy="1293028"/>
          </a:xfrm>
        </p:spPr>
        <p:txBody>
          <a:bodyPr/>
          <a:lstStyle/>
          <a:p>
            <a:r>
              <a:rPr lang="en-CA" b="1" dirty="0">
                <a:solidFill>
                  <a:schemeClr val="accent2"/>
                </a:solidFill>
              </a:rPr>
              <a:t>1. </a:t>
            </a:r>
            <a:r>
              <a:rPr lang="en-CA" b="1" dirty="0"/>
              <a:t>Culture </a:t>
            </a:r>
            <a:r>
              <a:rPr lang="en-CA" b="1" dirty="0" err="1"/>
              <a:t>organisationnelle</a:t>
            </a:r>
            <a:endParaRPr lang="en-CA" b="1" dirty="0"/>
          </a:p>
        </p:txBody>
      </p:sp>
    </p:spTree>
    <p:extLst>
      <p:ext uri="{BB962C8B-B14F-4D97-AF65-F5344CB8AC3E}">
        <p14:creationId xmlns:p14="http://schemas.microsoft.com/office/powerpoint/2010/main" val="290940142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CA" b="1" dirty="0">
                <a:solidFill>
                  <a:schemeClr val="accent2"/>
                </a:solidFill>
              </a:rPr>
              <a:t>2. </a:t>
            </a:r>
            <a:r>
              <a:rPr lang="en-CA" b="1" dirty="0" err="1"/>
              <a:t>Soutien</a:t>
            </a:r>
            <a:r>
              <a:rPr lang="en-CA" b="1" dirty="0"/>
              <a:t> </a:t>
            </a:r>
            <a:r>
              <a:rPr lang="en-CA" b="1" dirty="0" err="1"/>
              <a:t>psychologique</a:t>
            </a:r>
            <a:endParaRPr lang="en-CA" b="1" dirty="0"/>
          </a:p>
        </p:txBody>
      </p:sp>
      <p:sp>
        <p:nvSpPr>
          <p:cNvPr id="3" name="Content Placeholder 2"/>
          <p:cNvSpPr>
            <a:spLocks noGrp="1"/>
          </p:cNvSpPr>
          <p:nvPr>
            <p:ph idx="1"/>
            <p:custDataLst>
              <p:tags r:id="rId2"/>
            </p:custDataLst>
          </p:nvPr>
        </p:nvSpPr>
        <p:spPr/>
        <p:txBody>
          <a:bodyPr>
            <a:normAutofit lnSpcReduction="10000"/>
          </a:bodyPr>
          <a:lstStyle/>
          <a:p>
            <a:pPr marL="0" indent="0">
              <a:buNone/>
            </a:pPr>
            <a:r>
              <a:rPr lang="en-CA" sz="3400" b="1" dirty="0">
                <a:solidFill>
                  <a:schemeClr val="accent2"/>
                </a:solidFill>
              </a:rPr>
              <a:t>QU’EST-CE QUE C’EST?</a:t>
            </a:r>
          </a:p>
          <a:p>
            <a:r>
              <a:rPr lang="fr-FR" sz="3000" dirty="0"/>
              <a:t>Le soutien psychologique est présent dans un milieu de travail où les préoccupations liées à la sécurité psychologique et à la santé mentale des employés sont prises au sérieux par leurs collègues ou leurs superviseurs, et font l'objet d'une réponse appropriée au besoin. Pour certaines organisations, l'aspect le plus important du soutien psychologique peut avoir trait au fait qu'il s'agit d'un rempart particulièrement utile contre les facteurs de stress traumatiques au travail.</a:t>
            </a:r>
            <a:endParaRPr lang="en-CA" sz="3000" dirty="0"/>
          </a:p>
        </p:txBody>
      </p:sp>
      <p:sp>
        <p:nvSpPr>
          <p:cNvPr id="5" name="Rectangle 4"/>
          <p:cNvSpPr/>
          <p:nvPr>
            <p:custDataLst>
              <p:tags r:id="rId3"/>
            </p:custDataLst>
          </p:nvPr>
        </p:nvSpPr>
        <p:spPr>
          <a:xfrm>
            <a:off x="0" y="6516804"/>
            <a:ext cx="8230138" cy="369332"/>
          </a:xfrm>
          <a:prstGeom prst="rect">
            <a:avLst/>
          </a:prstGeom>
        </p:spPr>
        <p:txBody>
          <a:bodyPr wrap="none">
            <a:spAutoFit/>
          </a:bodyPr>
          <a:lstStyle/>
          <a:p>
            <a:r>
              <a:rPr lang="en-CA" dirty="0"/>
              <a:t>Source: Centre </a:t>
            </a:r>
            <a:r>
              <a:rPr lang="en-CA" dirty="0" err="1"/>
              <a:t>canadien</a:t>
            </a:r>
            <a:r>
              <a:rPr lang="en-CA" dirty="0"/>
              <a:t> </a:t>
            </a:r>
            <a:r>
              <a:rPr lang="en-CA" dirty="0" err="1"/>
              <a:t>d’hygiène</a:t>
            </a:r>
            <a:r>
              <a:rPr lang="en-CA" dirty="0"/>
              <a:t> et de </a:t>
            </a:r>
            <a:r>
              <a:rPr lang="en-CA" dirty="0" err="1"/>
              <a:t>sécurité</a:t>
            </a:r>
            <a:r>
              <a:rPr lang="en-CA" dirty="0"/>
              <a:t> au travail (CCHST)</a:t>
            </a:r>
          </a:p>
        </p:txBody>
      </p:sp>
    </p:spTree>
    <p:extLst>
      <p:ext uri="{BB962C8B-B14F-4D97-AF65-F5344CB8AC3E}">
        <p14:creationId xmlns:p14="http://schemas.microsoft.com/office/powerpoint/2010/main" val="1714313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after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2"/>
                                        </p:tgtEl>
                                        <p:attrNameLst>
                                          <p:attrName>ppt_x</p:attrName>
                                          <p:attrName>ppt_y</p:attrName>
                                        </p:attrNameLst>
                                      </p:cBhvr>
                                    </p:animMotion>
                                    <p:animRot by="1500000">
                                      <p:cBhvr>
                                        <p:cTn id="7" dur="125" fill="hold">
                                          <p:stCondLst>
                                            <p:cond delay="0"/>
                                          </p:stCondLst>
                                        </p:cTn>
                                        <p:tgtEl>
                                          <p:spTgt spid="2"/>
                                        </p:tgtEl>
                                        <p:attrNameLst>
                                          <p:attrName>r</p:attrName>
                                        </p:attrNameLst>
                                      </p:cBhvr>
                                    </p:animRot>
                                    <p:animRot by="-1500000">
                                      <p:cBhvr>
                                        <p:cTn id="8" dur="125" fill="hold">
                                          <p:stCondLst>
                                            <p:cond delay="125"/>
                                          </p:stCondLst>
                                        </p:cTn>
                                        <p:tgtEl>
                                          <p:spTgt spid="2"/>
                                        </p:tgtEl>
                                        <p:attrNameLst>
                                          <p:attrName>r</p:attrName>
                                        </p:attrNameLst>
                                      </p:cBhvr>
                                    </p:animRot>
                                    <p:animRot by="-1500000">
                                      <p:cBhvr>
                                        <p:cTn id="9" dur="125" fill="hold">
                                          <p:stCondLst>
                                            <p:cond delay="250"/>
                                          </p:stCondLst>
                                        </p:cTn>
                                        <p:tgtEl>
                                          <p:spTgt spid="2"/>
                                        </p:tgtEl>
                                        <p:attrNameLst>
                                          <p:attrName>r</p:attrName>
                                        </p:attrNameLst>
                                      </p:cBhvr>
                                    </p:animRot>
                                    <p:animRot by="1500000">
                                      <p:cBhvr>
                                        <p:cTn id="10" dur="125" fill="hold">
                                          <p:stCondLst>
                                            <p:cond delay="375"/>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custDataLst>
              <p:tags r:id="rId1"/>
            </p:custDataLst>
          </p:nvPr>
        </p:nvSpPr>
        <p:spPr/>
        <p:txBody>
          <a:bodyPr>
            <a:normAutofit/>
          </a:bodyPr>
          <a:lstStyle/>
          <a:p>
            <a:pPr marL="0" indent="0">
              <a:buNone/>
            </a:pPr>
            <a:r>
              <a:rPr lang="en-CA" sz="3400" b="1" dirty="0">
                <a:solidFill>
                  <a:schemeClr val="accent2"/>
                </a:solidFill>
              </a:rPr>
              <a:t>POURQUOI EST-CE IMPORTANT?</a:t>
            </a:r>
          </a:p>
          <a:p>
            <a:r>
              <a:rPr lang="fr-FR" sz="2900" dirty="0"/>
              <a:t>Plus les employés se sentent soutenus sur le plan psychologique, plus ils sont fidèles et attachés à leur employeur, engagés et satisfaits au travail, d'humeur positive au travail, désireux de rester au sein de l'organisation, enclins à adopter des comportements de citoyenneté organisationnelle (conduites discrétionnaires qui relèvent d'un choix personnel et qui sont profitables à l'ensemble de l'organisation) et performants.</a:t>
            </a:r>
            <a:endParaRPr lang="en-CA" sz="2900" dirty="0"/>
          </a:p>
        </p:txBody>
      </p:sp>
      <p:sp>
        <p:nvSpPr>
          <p:cNvPr id="5" name="Rectangle 4"/>
          <p:cNvSpPr/>
          <p:nvPr>
            <p:custDataLst>
              <p:tags r:id="rId2"/>
            </p:custDataLst>
          </p:nvPr>
        </p:nvSpPr>
        <p:spPr>
          <a:xfrm>
            <a:off x="0" y="6516804"/>
            <a:ext cx="8230138" cy="369332"/>
          </a:xfrm>
          <a:prstGeom prst="rect">
            <a:avLst/>
          </a:prstGeom>
        </p:spPr>
        <p:txBody>
          <a:bodyPr wrap="none">
            <a:spAutoFit/>
          </a:bodyPr>
          <a:lstStyle/>
          <a:p>
            <a:r>
              <a:rPr lang="en-CA" dirty="0"/>
              <a:t>Source: Centre </a:t>
            </a:r>
            <a:r>
              <a:rPr lang="en-CA" dirty="0" err="1"/>
              <a:t>canadien</a:t>
            </a:r>
            <a:r>
              <a:rPr lang="en-CA" dirty="0"/>
              <a:t> </a:t>
            </a:r>
            <a:r>
              <a:rPr lang="en-CA" dirty="0" err="1"/>
              <a:t>d’hygiène</a:t>
            </a:r>
            <a:r>
              <a:rPr lang="en-CA" dirty="0"/>
              <a:t> et de </a:t>
            </a:r>
            <a:r>
              <a:rPr lang="en-CA" dirty="0" err="1"/>
              <a:t>sécurité</a:t>
            </a:r>
            <a:r>
              <a:rPr lang="en-CA" dirty="0"/>
              <a:t> au travail (CCHST)</a:t>
            </a:r>
          </a:p>
        </p:txBody>
      </p:sp>
      <p:sp>
        <p:nvSpPr>
          <p:cNvPr id="8" name="Title 1"/>
          <p:cNvSpPr>
            <a:spLocks noGrp="1"/>
          </p:cNvSpPr>
          <p:nvPr>
            <p:ph type="title"/>
            <p:custDataLst>
              <p:tags r:id="rId3"/>
            </p:custDataLst>
          </p:nvPr>
        </p:nvSpPr>
        <p:spPr>
          <a:xfrm>
            <a:off x="2895600" y="764373"/>
            <a:ext cx="8610600" cy="1293028"/>
          </a:xfrm>
        </p:spPr>
        <p:txBody>
          <a:bodyPr/>
          <a:lstStyle/>
          <a:p>
            <a:r>
              <a:rPr lang="en-CA" b="1" dirty="0">
                <a:solidFill>
                  <a:schemeClr val="accent2"/>
                </a:solidFill>
              </a:rPr>
              <a:t>2. </a:t>
            </a:r>
            <a:r>
              <a:rPr lang="en-CA" b="1" dirty="0" err="1"/>
              <a:t>Soutien</a:t>
            </a:r>
            <a:r>
              <a:rPr lang="en-CA" b="1" dirty="0"/>
              <a:t> </a:t>
            </a:r>
            <a:r>
              <a:rPr lang="en-CA" b="1" dirty="0" err="1"/>
              <a:t>psychologique</a:t>
            </a:r>
            <a:endParaRPr lang="en-CA" b="1" dirty="0"/>
          </a:p>
        </p:txBody>
      </p:sp>
    </p:spTree>
    <p:extLst>
      <p:ext uri="{BB962C8B-B14F-4D97-AF65-F5344CB8AC3E}">
        <p14:creationId xmlns:p14="http://schemas.microsoft.com/office/powerpoint/2010/main" val="369049577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custDataLst>
              <p:tags r:id="rId1"/>
            </p:custDataLst>
          </p:nvPr>
        </p:nvSpPr>
        <p:spPr>
          <a:xfrm>
            <a:off x="445477" y="1934310"/>
            <a:ext cx="11746523" cy="4582494"/>
          </a:xfrm>
        </p:spPr>
        <p:txBody>
          <a:bodyPr>
            <a:normAutofit fontScale="92500" lnSpcReduction="10000"/>
          </a:bodyPr>
          <a:lstStyle/>
          <a:p>
            <a:pPr marL="0" indent="0">
              <a:buNone/>
            </a:pPr>
            <a:r>
              <a:rPr lang="en-CA" sz="3700" b="1" dirty="0">
                <a:solidFill>
                  <a:schemeClr val="accent2"/>
                </a:solidFill>
              </a:rPr>
              <a:t>QU’ARRIVE-T-IL EN SON ABSENCE?</a:t>
            </a:r>
          </a:p>
          <a:p>
            <a:r>
              <a:rPr lang="fr-FR" sz="2800" dirty="0"/>
              <a:t>une hausse de l'</a:t>
            </a:r>
            <a:r>
              <a:rPr lang="fr-FR" sz="2800" b="1" dirty="0">
                <a:solidFill>
                  <a:schemeClr val="accent2"/>
                </a:solidFill>
              </a:rPr>
              <a:t>absentéisme</a:t>
            </a:r>
          </a:p>
          <a:p>
            <a:r>
              <a:rPr lang="fr-FR" sz="2800" dirty="0"/>
              <a:t>des comportements de </a:t>
            </a:r>
            <a:r>
              <a:rPr lang="fr-FR" sz="2800" b="1" dirty="0">
                <a:solidFill>
                  <a:schemeClr val="accent2"/>
                </a:solidFill>
              </a:rPr>
              <a:t>repli sur soi</a:t>
            </a:r>
          </a:p>
          <a:p>
            <a:r>
              <a:rPr lang="fr-FR" sz="2800" dirty="0"/>
              <a:t>des </a:t>
            </a:r>
            <a:r>
              <a:rPr lang="fr-FR" sz="2800" b="1" dirty="0">
                <a:solidFill>
                  <a:schemeClr val="accent2"/>
                </a:solidFill>
              </a:rPr>
              <a:t>conflits</a:t>
            </a:r>
          </a:p>
          <a:p>
            <a:r>
              <a:rPr lang="fr-FR" sz="2800" dirty="0"/>
              <a:t>une tension – qui peut entraîner de la </a:t>
            </a:r>
            <a:r>
              <a:rPr lang="fr-FR" sz="2800" b="1" dirty="0">
                <a:solidFill>
                  <a:schemeClr val="accent2"/>
                </a:solidFill>
              </a:rPr>
              <a:t>fatigue</a:t>
            </a:r>
            <a:r>
              <a:rPr lang="fr-FR" sz="2800" dirty="0"/>
              <a:t>, des </a:t>
            </a:r>
            <a:r>
              <a:rPr lang="fr-FR" sz="2800" b="1" dirty="0">
                <a:solidFill>
                  <a:schemeClr val="accent2"/>
                </a:solidFill>
              </a:rPr>
              <a:t>maux de tête</a:t>
            </a:r>
            <a:r>
              <a:rPr lang="fr-FR" sz="2800" dirty="0"/>
              <a:t>, l'</a:t>
            </a:r>
            <a:r>
              <a:rPr lang="fr-FR" sz="2800" b="1" dirty="0">
                <a:solidFill>
                  <a:schemeClr val="accent2"/>
                </a:solidFill>
              </a:rPr>
              <a:t>épuisement professionnel</a:t>
            </a:r>
            <a:r>
              <a:rPr lang="fr-FR" sz="2800" dirty="0"/>
              <a:t> et l'</a:t>
            </a:r>
            <a:r>
              <a:rPr lang="fr-FR" sz="2800" b="1" dirty="0">
                <a:solidFill>
                  <a:schemeClr val="accent2"/>
                </a:solidFill>
              </a:rPr>
              <a:t>anxiété</a:t>
            </a:r>
          </a:p>
          <a:p>
            <a:r>
              <a:rPr lang="fr-FR" sz="2800" dirty="0"/>
              <a:t>un </a:t>
            </a:r>
            <a:r>
              <a:rPr lang="fr-FR" sz="2800" b="1" dirty="0">
                <a:solidFill>
                  <a:schemeClr val="accent2"/>
                </a:solidFill>
              </a:rPr>
              <a:t>roulement de personnel </a:t>
            </a:r>
            <a:r>
              <a:rPr lang="fr-FR" sz="2800" dirty="0"/>
              <a:t>élevé</a:t>
            </a:r>
          </a:p>
          <a:p>
            <a:r>
              <a:rPr lang="fr-FR" sz="2800" dirty="0"/>
              <a:t>une </a:t>
            </a:r>
            <a:r>
              <a:rPr lang="fr-FR" sz="2800" b="1" dirty="0">
                <a:solidFill>
                  <a:schemeClr val="accent2"/>
                </a:solidFill>
              </a:rPr>
              <a:t>perte de productivité</a:t>
            </a:r>
          </a:p>
          <a:p>
            <a:r>
              <a:rPr lang="fr-FR" sz="2800" dirty="0"/>
              <a:t>une augmentation des </a:t>
            </a:r>
            <a:r>
              <a:rPr lang="fr-FR" sz="2800" b="1" dirty="0">
                <a:solidFill>
                  <a:schemeClr val="accent2"/>
                </a:solidFill>
              </a:rPr>
              <a:t>coûts</a:t>
            </a:r>
          </a:p>
          <a:p>
            <a:r>
              <a:rPr lang="fr-FR" sz="2800" dirty="0"/>
              <a:t>un risque accru d'</a:t>
            </a:r>
            <a:r>
              <a:rPr lang="fr-FR" sz="2800" b="1" dirty="0">
                <a:solidFill>
                  <a:schemeClr val="accent2"/>
                </a:solidFill>
              </a:rPr>
              <a:t>accidents</a:t>
            </a:r>
            <a:r>
              <a:rPr lang="fr-FR" sz="2800" dirty="0"/>
              <a:t>, d'</a:t>
            </a:r>
            <a:r>
              <a:rPr lang="fr-FR" sz="2800" b="1" dirty="0">
                <a:solidFill>
                  <a:schemeClr val="accent2"/>
                </a:solidFill>
              </a:rPr>
              <a:t>incidents</a:t>
            </a:r>
            <a:r>
              <a:rPr lang="fr-FR" sz="2800" dirty="0"/>
              <a:t> et de </a:t>
            </a:r>
            <a:r>
              <a:rPr lang="fr-FR" sz="2800" b="1" dirty="0">
                <a:solidFill>
                  <a:schemeClr val="accent2"/>
                </a:solidFill>
              </a:rPr>
              <a:t>blessures</a:t>
            </a:r>
            <a:endParaRPr lang="en-CA" sz="2800" b="1" dirty="0">
              <a:solidFill>
                <a:schemeClr val="accent2"/>
              </a:solidFill>
            </a:endParaRPr>
          </a:p>
        </p:txBody>
      </p:sp>
      <p:sp>
        <p:nvSpPr>
          <p:cNvPr id="5" name="Rectangle 4"/>
          <p:cNvSpPr/>
          <p:nvPr>
            <p:custDataLst>
              <p:tags r:id="rId2"/>
            </p:custDataLst>
          </p:nvPr>
        </p:nvSpPr>
        <p:spPr>
          <a:xfrm>
            <a:off x="0" y="6516804"/>
            <a:ext cx="8230138" cy="369332"/>
          </a:xfrm>
          <a:prstGeom prst="rect">
            <a:avLst/>
          </a:prstGeom>
        </p:spPr>
        <p:txBody>
          <a:bodyPr wrap="none">
            <a:spAutoFit/>
          </a:bodyPr>
          <a:lstStyle/>
          <a:p>
            <a:r>
              <a:rPr lang="en-CA" dirty="0"/>
              <a:t>Source: Centre </a:t>
            </a:r>
            <a:r>
              <a:rPr lang="en-CA" dirty="0" err="1"/>
              <a:t>canadien</a:t>
            </a:r>
            <a:r>
              <a:rPr lang="en-CA" dirty="0"/>
              <a:t> </a:t>
            </a:r>
            <a:r>
              <a:rPr lang="en-CA" dirty="0" err="1"/>
              <a:t>d’hygiène</a:t>
            </a:r>
            <a:r>
              <a:rPr lang="en-CA" dirty="0"/>
              <a:t> et de </a:t>
            </a:r>
            <a:r>
              <a:rPr lang="en-CA" dirty="0" err="1"/>
              <a:t>sécurité</a:t>
            </a:r>
            <a:r>
              <a:rPr lang="en-CA" dirty="0"/>
              <a:t> au travail (CCHST)</a:t>
            </a:r>
          </a:p>
        </p:txBody>
      </p:sp>
      <p:sp>
        <p:nvSpPr>
          <p:cNvPr id="8" name="Title 1"/>
          <p:cNvSpPr>
            <a:spLocks noGrp="1"/>
          </p:cNvSpPr>
          <p:nvPr>
            <p:ph type="title"/>
            <p:custDataLst>
              <p:tags r:id="rId3"/>
            </p:custDataLst>
          </p:nvPr>
        </p:nvSpPr>
        <p:spPr>
          <a:xfrm>
            <a:off x="2895600" y="532144"/>
            <a:ext cx="8610600" cy="1293028"/>
          </a:xfrm>
        </p:spPr>
        <p:txBody>
          <a:bodyPr/>
          <a:lstStyle/>
          <a:p>
            <a:r>
              <a:rPr lang="en-CA" b="1" dirty="0">
                <a:solidFill>
                  <a:schemeClr val="accent2"/>
                </a:solidFill>
              </a:rPr>
              <a:t>2. </a:t>
            </a:r>
            <a:r>
              <a:rPr lang="en-CA" b="1" dirty="0" err="1"/>
              <a:t>Soutien</a:t>
            </a:r>
            <a:r>
              <a:rPr lang="en-CA" b="1" dirty="0"/>
              <a:t> </a:t>
            </a:r>
            <a:r>
              <a:rPr lang="en-CA" b="1" dirty="0" err="1"/>
              <a:t>psychologique</a:t>
            </a:r>
            <a:endParaRPr lang="en-CA" b="1" dirty="0"/>
          </a:p>
        </p:txBody>
      </p:sp>
    </p:spTree>
    <p:extLst>
      <p:ext uri="{BB962C8B-B14F-4D97-AF65-F5344CB8AC3E}">
        <p14:creationId xmlns:p14="http://schemas.microsoft.com/office/powerpoint/2010/main" val="5962475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2004457" y="536932"/>
            <a:ext cx="9873343" cy="1430187"/>
          </a:xfrm>
        </p:spPr>
        <p:txBody>
          <a:bodyPr>
            <a:normAutofit/>
          </a:bodyPr>
          <a:lstStyle/>
          <a:p>
            <a:r>
              <a:rPr lang="fr-CA" b="1" i="1" dirty="0"/>
              <a:t>Puis votre santé mentale, elle?</a:t>
            </a:r>
            <a:endParaRPr lang="en-CA" b="1" i="1" dirty="0"/>
          </a:p>
        </p:txBody>
      </p:sp>
      <p:sp>
        <p:nvSpPr>
          <p:cNvPr id="3" name="Content Placeholder 2"/>
          <p:cNvSpPr>
            <a:spLocks noGrp="1"/>
          </p:cNvSpPr>
          <p:nvPr>
            <p:ph idx="1"/>
            <p:custDataLst>
              <p:tags r:id="rId2"/>
            </p:custDataLst>
          </p:nvPr>
        </p:nvSpPr>
        <p:spPr>
          <a:xfrm>
            <a:off x="702117" y="1778437"/>
            <a:ext cx="10456213" cy="4961616"/>
          </a:xfrm>
        </p:spPr>
        <p:txBody>
          <a:bodyPr>
            <a:normAutofit fontScale="92500"/>
          </a:bodyPr>
          <a:lstStyle/>
          <a:p>
            <a:r>
              <a:rPr lang="fr-CA" sz="2700" dirty="0"/>
              <a:t>La santé mentale de chaque individu est importante, y compris la vôtre!</a:t>
            </a:r>
            <a:endParaRPr lang="en-CA" sz="2700" dirty="0"/>
          </a:p>
          <a:p>
            <a:pPr marL="0" indent="0">
              <a:buNone/>
            </a:pPr>
            <a:endParaRPr lang="en-CA" sz="1050" dirty="0"/>
          </a:p>
          <a:p>
            <a:r>
              <a:rPr lang="fr-CA" sz="2700" dirty="0"/>
              <a:t>Avant de débuter ce module, S.V.P. noter que bien qu’il s’agisse d’un outil éducatif, certains sujets qui seront discutés pourraient vous causer un malaise en raison de la nature sérieuse et parfois sensible de la matière.</a:t>
            </a:r>
            <a:r>
              <a:rPr lang="en-CA" sz="2700" dirty="0"/>
              <a:t> </a:t>
            </a:r>
          </a:p>
          <a:p>
            <a:endParaRPr lang="en-CA" sz="1050" dirty="0"/>
          </a:p>
          <a:p>
            <a:r>
              <a:rPr lang="fr-CA" sz="2500" dirty="0"/>
              <a:t>Si jamais vous vous sentez comme votre santé mentale et votre bien-être est en péril (que ce soit pendant que vous complétez ce module, ou à tout autre moment), nous vous prions de </a:t>
            </a:r>
            <a:r>
              <a:rPr lang="fr-CA" sz="2500" b="1" dirty="0"/>
              <a:t>chercher de l’aide</a:t>
            </a:r>
            <a:r>
              <a:rPr lang="fr-CA" sz="2500" dirty="0"/>
              <a:t>. Plusieurs ressources vous sont disponibles, certaines d’entre elles sont présentées sur la prochaine diapositive. Il y a trop de gens qui souffrent en silence – </a:t>
            </a:r>
            <a:r>
              <a:rPr lang="fr-CA" sz="2500" b="1" dirty="0"/>
              <a:t>C’est bon de chercher de l’aide quand on en a besoin! </a:t>
            </a:r>
            <a:endParaRPr lang="en-CA" sz="2500" b="1" dirty="0"/>
          </a:p>
          <a:p>
            <a:endParaRPr lang="en-CA" sz="1100" dirty="0"/>
          </a:p>
        </p:txBody>
      </p:sp>
    </p:spTree>
    <p:extLst>
      <p:ext uri="{BB962C8B-B14F-4D97-AF65-F5344CB8AC3E}">
        <p14:creationId xmlns:p14="http://schemas.microsoft.com/office/powerpoint/2010/main" val="132130837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custDataLst>
              <p:tags r:id="rId1"/>
            </p:custDataLst>
          </p:nvPr>
        </p:nvSpPr>
        <p:spPr>
          <a:xfrm>
            <a:off x="445477" y="2074987"/>
            <a:ext cx="11746523" cy="4024125"/>
          </a:xfrm>
        </p:spPr>
        <p:txBody>
          <a:bodyPr>
            <a:normAutofit/>
          </a:bodyPr>
          <a:lstStyle/>
          <a:p>
            <a:pPr marL="0" indent="0">
              <a:buNone/>
            </a:pPr>
            <a:r>
              <a:rPr lang="en-CA" sz="3200" b="1" u="sng" dirty="0" err="1">
                <a:solidFill>
                  <a:schemeClr val="accent2"/>
                </a:solidFill>
              </a:rPr>
              <a:t>Cliquez</a:t>
            </a:r>
            <a:r>
              <a:rPr lang="en-CA" sz="3200" b="1" u="sng" dirty="0">
                <a:solidFill>
                  <a:schemeClr val="accent2"/>
                </a:solidFill>
              </a:rPr>
              <a:t> sur </a:t>
            </a:r>
            <a:r>
              <a:rPr lang="en-CA" sz="3200" b="1" u="sng" dirty="0" err="1">
                <a:solidFill>
                  <a:schemeClr val="accent2"/>
                </a:solidFill>
              </a:rPr>
              <a:t>l’image</a:t>
            </a:r>
            <a:r>
              <a:rPr lang="en-CA" sz="3200" b="1" u="sng" dirty="0">
                <a:solidFill>
                  <a:schemeClr val="accent2"/>
                </a:solidFill>
              </a:rPr>
              <a:t> ci-</a:t>
            </a:r>
            <a:r>
              <a:rPr lang="en-CA" sz="3200" b="1" u="sng" dirty="0" err="1">
                <a:solidFill>
                  <a:schemeClr val="accent2"/>
                </a:solidFill>
              </a:rPr>
              <a:t>dessous</a:t>
            </a:r>
            <a:r>
              <a:rPr lang="en-CA" sz="3200" b="1" dirty="0">
                <a:solidFill>
                  <a:schemeClr val="accent2"/>
                </a:solidFill>
              </a:rPr>
              <a:t> pour </a:t>
            </a:r>
            <a:r>
              <a:rPr lang="en-CA" sz="3200" b="1" dirty="0" err="1">
                <a:solidFill>
                  <a:schemeClr val="accent2"/>
                </a:solidFill>
              </a:rPr>
              <a:t>en</a:t>
            </a:r>
            <a:r>
              <a:rPr lang="en-CA" sz="3200" b="1" dirty="0">
                <a:solidFill>
                  <a:schemeClr val="accent2"/>
                </a:solidFill>
              </a:rPr>
              <a:t> </a:t>
            </a:r>
            <a:r>
              <a:rPr lang="en-CA" sz="3200" b="1" dirty="0" err="1">
                <a:solidFill>
                  <a:schemeClr val="accent2"/>
                </a:solidFill>
              </a:rPr>
              <a:t>apprendre</a:t>
            </a:r>
            <a:r>
              <a:rPr lang="en-CA" sz="3200" b="1" dirty="0">
                <a:solidFill>
                  <a:schemeClr val="accent2"/>
                </a:solidFill>
              </a:rPr>
              <a:t> plus</a:t>
            </a:r>
          </a:p>
        </p:txBody>
      </p:sp>
      <p:sp>
        <p:nvSpPr>
          <p:cNvPr id="7" name="Title 1"/>
          <p:cNvSpPr>
            <a:spLocks noGrp="1"/>
          </p:cNvSpPr>
          <p:nvPr>
            <p:ph type="title"/>
            <p:custDataLst>
              <p:tags r:id="rId2"/>
            </p:custDataLst>
          </p:nvPr>
        </p:nvSpPr>
        <p:spPr>
          <a:xfrm>
            <a:off x="2895600" y="764373"/>
            <a:ext cx="8610600" cy="1293028"/>
          </a:xfrm>
        </p:spPr>
        <p:txBody>
          <a:bodyPr/>
          <a:lstStyle/>
          <a:p>
            <a:r>
              <a:rPr lang="en-CA" b="1" dirty="0">
                <a:solidFill>
                  <a:schemeClr val="accent2"/>
                </a:solidFill>
              </a:rPr>
              <a:t>2. </a:t>
            </a:r>
            <a:r>
              <a:rPr lang="en-CA" b="1" dirty="0" err="1"/>
              <a:t>Soutien</a:t>
            </a:r>
            <a:r>
              <a:rPr lang="en-CA" b="1" dirty="0"/>
              <a:t> </a:t>
            </a:r>
            <a:r>
              <a:rPr lang="en-CA" b="1" dirty="0" err="1"/>
              <a:t>psychologique</a:t>
            </a:r>
            <a:endParaRPr lang="en-CA" b="1" dirty="0"/>
          </a:p>
        </p:txBody>
      </p:sp>
      <p:pic>
        <p:nvPicPr>
          <p:cNvPr id="3074" name="Picture 2" descr="Image result for support at work">
            <a:hlinkClick r:id="rId6"/>
          </p:cNvPr>
          <p:cNvPicPr>
            <a:picLocks noChangeAspect="1" noChangeArrowheads="1"/>
          </p:cNvPicPr>
          <p:nvPr>
            <p:custDataLst>
              <p:tags r:id="rId3"/>
            </p:custDataLst>
          </p:nvPr>
        </p:nvPicPr>
        <p:blipFill>
          <a:blip r:embed="rId7">
            <a:extLst>
              <a:ext uri="{28A0092B-C50C-407E-A947-70E740481C1C}">
                <a14:useLocalDpi xmlns:a14="http://schemas.microsoft.com/office/drawing/2010/main" val="0"/>
              </a:ext>
            </a:extLst>
          </a:blip>
          <a:srcRect/>
          <a:stretch>
            <a:fillRect/>
          </a:stretch>
        </p:blipFill>
        <p:spPr bwMode="auto">
          <a:xfrm>
            <a:off x="3741739" y="2977017"/>
            <a:ext cx="4923290" cy="35269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277150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custDataLst>
              <p:tags r:id="rId1"/>
            </p:custDataLst>
          </p:nvPr>
        </p:nvSpPr>
        <p:spPr/>
        <p:txBody>
          <a:bodyPr>
            <a:normAutofit/>
          </a:bodyPr>
          <a:lstStyle/>
          <a:p>
            <a:pPr marL="0" indent="0">
              <a:buNone/>
            </a:pPr>
            <a:r>
              <a:rPr lang="en-CA" sz="3200" b="1" dirty="0">
                <a:solidFill>
                  <a:schemeClr val="accent2"/>
                </a:solidFill>
              </a:rPr>
              <a:t>QU’EST-CE QUE C’EST?</a:t>
            </a:r>
          </a:p>
          <a:p>
            <a:r>
              <a:rPr lang="fr-FR" sz="2800" dirty="0"/>
              <a:t>La clarté du leadership et des attentes est présente dans un milieu de travail où il existe un leadership et une structure de soutien efficaces qui aident les employés à déterminer ce qu'ils doivent faire, comment leur travail contribue à leur organisation et si des changements sont imminents.</a:t>
            </a:r>
            <a:endParaRPr lang="en-CA" sz="2800" dirty="0"/>
          </a:p>
        </p:txBody>
      </p:sp>
      <p:sp>
        <p:nvSpPr>
          <p:cNvPr id="5" name="Rectangle 4"/>
          <p:cNvSpPr/>
          <p:nvPr>
            <p:custDataLst>
              <p:tags r:id="rId2"/>
            </p:custDataLst>
          </p:nvPr>
        </p:nvSpPr>
        <p:spPr>
          <a:xfrm>
            <a:off x="0" y="6516804"/>
            <a:ext cx="8230138" cy="369332"/>
          </a:xfrm>
          <a:prstGeom prst="rect">
            <a:avLst/>
          </a:prstGeom>
        </p:spPr>
        <p:txBody>
          <a:bodyPr wrap="none">
            <a:spAutoFit/>
          </a:bodyPr>
          <a:lstStyle/>
          <a:p>
            <a:r>
              <a:rPr lang="en-CA" dirty="0"/>
              <a:t>Source: Centre </a:t>
            </a:r>
            <a:r>
              <a:rPr lang="en-CA" dirty="0" err="1"/>
              <a:t>canadien</a:t>
            </a:r>
            <a:r>
              <a:rPr lang="en-CA" dirty="0"/>
              <a:t> </a:t>
            </a:r>
            <a:r>
              <a:rPr lang="en-CA" dirty="0" err="1"/>
              <a:t>d’hygiène</a:t>
            </a:r>
            <a:r>
              <a:rPr lang="en-CA" dirty="0"/>
              <a:t> et de </a:t>
            </a:r>
            <a:r>
              <a:rPr lang="en-CA" dirty="0" err="1"/>
              <a:t>sécurité</a:t>
            </a:r>
            <a:r>
              <a:rPr lang="en-CA" dirty="0"/>
              <a:t> au travail (CCHST)</a:t>
            </a:r>
          </a:p>
        </p:txBody>
      </p:sp>
      <p:sp>
        <p:nvSpPr>
          <p:cNvPr id="8" name="Title 1"/>
          <p:cNvSpPr>
            <a:spLocks noGrp="1"/>
          </p:cNvSpPr>
          <p:nvPr>
            <p:ph type="title"/>
            <p:custDataLst>
              <p:tags r:id="rId3"/>
            </p:custDataLst>
          </p:nvPr>
        </p:nvSpPr>
        <p:spPr>
          <a:xfrm>
            <a:off x="1480458" y="764755"/>
            <a:ext cx="10185176" cy="1371747"/>
          </a:xfrm>
        </p:spPr>
        <p:txBody>
          <a:bodyPr>
            <a:noAutofit/>
          </a:bodyPr>
          <a:lstStyle/>
          <a:p>
            <a:r>
              <a:rPr lang="en-CA" b="1" dirty="0">
                <a:solidFill>
                  <a:schemeClr val="accent2"/>
                </a:solidFill>
              </a:rPr>
              <a:t>3. </a:t>
            </a:r>
            <a:r>
              <a:rPr lang="fr-FR" b="1" dirty="0"/>
              <a:t>Clarté du leadership </a:t>
            </a:r>
            <a:br>
              <a:rPr lang="fr-FR" b="1" dirty="0"/>
            </a:br>
            <a:r>
              <a:rPr lang="fr-FR" b="1" dirty="0"/>
              <a:t>et des attentes</a:t>
            </a:r>
            <a:br>
              <a:rPr lang="fr-FR" b="1" dirty="0"/>
            </a:br>
            <a:endParaRPr lang="en-CA" b="1" dirty="0"/>
          </a:p>
        </p:txBody>
      </p:sp>
    </p:spTree>
    <p:extLst>
      <p:ext uri="{BB962C8B-B14F-4D97-AF65-F5344CB8AC3E}">
        <p14:creationId xmlns:p14="http://schemas.microsoft.com/office/powerpoint/2010/main" val="3625178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afterEffect">
                                  <p:stCondLst>
                                    <p:cond delay="0"/>
                                  </p:stCondLst>
                                  <p:iterate type="lt">
                                    <p:tmPct val="10000"/>
                                  </p:iterate>
                                  <p:childTnLst>
                                    <p:animMotion origin="layout" path="M -2.5E-6 3.33333E-6 L -2.5E-6 -0.07223 " pathEditMode="relative" rAng="0" ptsTypes="AA">
                                      <p:cBhvr>
                                        <p:cTn id="6" dur="250" accel="50000" decel="50000" autoRev="1" fill="hold">
                                          <p:stCondLst>
                                            <p:cond delay="0"/>
                                          </p:stCondLst>
                                        </p:cTn>
                                        <p:tgtEl>
                                          <p:spTgt spid="8"/>
                                        </p:tgtEl>
                                        <p:attrNameLst>
                                          <p:attrName>ppt_x</p:attrName>
                                          <p:attrName>ppt_y</p:attrName>
                                        </p:attrNameLst>
                                      </p:cBhvr>
                                      <p:rCtr x="0" y="-3611"/>
                                    </p:animMotion>
                                    <p:animRot by="1500000">
                                      <p:cBhvr>
                                        <p:cTn id="7" dur="125" fill="hold">
                                          <p:stCondLst>
                                            <p:cond delay="0"/>
                                          </p:stCondLst>
                                        </p:cTn>
                                        <p:tgtEl>
                                          <p:spTgt spid="8"/>
                                        </p:tgtEl>
                                        <p:attrNameLst>
                                          <p:attrName>r</p:attrName>
                                        </p:attrNameLst>
                                      </p:cBhvr>
                                    </p:animRot>
                                    <p:animRot by="-1500000">
                                      <p:cBhvr>
                                        <p:cTn id="8" dur="125" fill="hold">
                                          <p:stCondLst>
                                            <p:cond delay="125"/>
                                          </p:stCondLst>
                                        </p:cTn>
                                        <p:tgtEl>
                                          <p:spTgt spid="8"/>
                                        </p:tgtEl>
                                        <p:attrNameLst>
                                          <p:attrName>r</p:attrName>
                                        </p:attrNameLst>
                                      </p:cBhvr>
                                    </p:animRot>
                                    <p:animRot by="-1500000">
                                      <p:cBhvr>
                                        <p:cTn id="9" dur="125" fill="hold">
                                          <p:stCondLst>
                                            <p:cond delay="250"/>
                                          </p:stCondLst>
                                        </p:cTn>
                                        <p:tgtEl>
                                          <p:spTgt spid="8"/>
                                        </p:tgtEl>
                                        <p:attrNameLst>
                                          <p:attrName>r</p:attrName>
                                        </p:attrNameLst>
                                      </p:cBhvr>
                                    </p:animRot>
                                    <p:animRot by="1500000">
                                      <p:cBhvr>
                                        <p:cTn id="10" dur="125" fill="hold">
                                          <p:stCondLst>
                                            <p:cond delay="375"/>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custDataLst>
              <p:tags r:id="rId1"/>
            </p:custDataLst>
          </p:nvPr>
        </p:nvSpPr>
        <p:spPr>
          <a:xfrm>
            <a:off x="685800" y="1941342"/>
            <a:ext cx="10820400" cy="4417255"/>
          </a:xfrm>
        </p:spPr>
        <p:txBody>
          <a:bodyPr>
            <a:normAutofit/>
          </a:bodyPr>
          <a:lstStyle/>
          <a:p>
            <a:pPr marL="0" indent="0">
              <a:buNone/>
            </a:pPr>
            <a:r>
              <a:rPr lang="en-CA" sz="3200" b="1" dirty="0">
                <a:solidFill>
                  <a:schemeClr val="accent2"/>
                </a:solidFill>
              </a:rPr>
              <a:t>POURQUOI EST-CE IMPORTANT?</a:t>
            </a:r>
          </a:p>
          <a:p>
            <a:r>
              <a:rPr lang="fr-FR" sz="2500" dirty="0"/>
              <a:t>Un leadership efficace améliore le </a:t>
            </a:r>
            <a:r>
              <a:rPr lang="fr-FR" sz="2500" b="1" dirty="0">
                <a:solidFill>
                  <a:schemeClr val="accent2"/>
                </a:solidFill>
              </a:rPr>
              <a:t>moral</a:t>
            </a:r>
            <a:r>
              <a:rPr lang="fr-FR" sz="2500" dirty="0"/>
              <a:t>, la </a:t>
            </a:r>
            <a:r>
              <a:rPr lang="fr-FR" sz="2500" b="1" dirty="0">
                <a:solidFill>
                  <a:schemeClr val="accent2"/>
                </a:solidFill>
              </a:rPr>
              <a:t>résilience</a:t>
            </a:r>
            <a:r>
              <a:rPr lang="fr-FR" sz="2500" dirty="0"/>
              <a:t> et la </a:t>
            </a:r>
            <a:r>
              <a:rPr lang="fr-FR" sz="2500" b="1" dirty="0">
                <a:solidFill>
                  <a:schemeClr val="accent2"/>
                </a:solidFill>
              </a:rPr>
              <a:t>confiance</a:t>
            </a:r>
            <a:r>
              <a:rPr lang="fr-FR" sz="2500" dirty="0"/>
              <a:t> des employés, alors qu'il </a:t>
            </a:r>
            <a:r>
              <a:rPr lang="fr-FR" sz="2500" b="1" dirty="0">
                <a:solidFill>
                  <a:schemeClr val="accent2"/>
                </a:solidFill>
              </a:rPr>
              <a:t>diminue la frustration et les conflits</a:t>
            </a:r>
            <a:r>
              <a:rPr lang="fr-FR" sz="2500" dirty="0"/>
              <a:t>. Dans un contexte de leadership efficace, les employés ont plus de chance d'éprouver du mieux être au travail, les congés de maladie diminuent ainsi que les départs à la retraite anticipés avec une pension d'invalidité. Un chef qui manifeste une volonté de prendre soin de sa propre santé physique et psychologique peut avoir une influence sur la santé des employés (maladie, présentéisme, absentéisme) et sur la santé de l'organisation dans son ensemble (vigueur, vitalité, productivité).</a:t>
            </a:r>
            <a:endParaRPr lang="en-CA" sz="2500" dirty="0"/>
          </a:p>
        </p:txBody>
      </p:sp>
      <p:sp>
        <p:nvSpPr>
          <p:cNvPr id="5" name="Rectangle 4"/>
          <p:cNvSpPr/>
          <p:nvPr>
            <p:custDataLst>
              <p:tags r:id="rId2"/>
            </p:custDataLst>
          </p:nvPr>
        </p:nvSpPr>
        <p:spPr>
          <a:xfrm>
            <a:off x="0" y="6516804"/>
            <a:ext cx="8230138" cy="369332"/>
          </a:xfrm>
          <a:prstGeom prst="rect">
            <a:avLst/>
          </a:prstGeom>
        </p:spPr>
        <p:txBody>
          <a:bodyPr wrap="none">
            <a:spAutoFit/>
          </a:bodyPr>
          <a:lstStyle/>
          <a:p>
            <a:r>
              <a:rPr lang="en-CA" dirty="0"/>
              <a:t>Source: Centre </a:t>
            </a:r>
            <a:r>
              <a:rPr lang="en-CA" dirty="0" err="1"/>
              <a:t>canadien</a:t>
            </a:r>
            <a:r>
              <a:rPr lang="en-CA" dirty="0"/>
              <a:t> </a:t>
            </a:r>
            <a:r>
              <a:rPr lang="en-CA" dirty="0" err="1"/>
              <a:t>d’hygiène</a:t>
            </a:r>
            <a:r>
              <a:rPr lang="en-CA" dirty="0"/>
              <a:t> et de </a:t>
            </a:r>
            <a:r>
              <a:rPr lang="en-CA" dirty="0" err="1"/>
              <a:t>sécurité</a:t>
            </a:r>
            <a:r>
              <a:rPr lang="en-CA" dirty="0"/>
              <a:t> au travail (CCHST)</a:t>
            </a:r>
          </a:p>
        </p:txBody>
      </p:sp>
      <p:sp>
        <p:nvSpPr>
          <p:cNvPr id="8" name="Title 1"/>
          <p:cNvSpPr>
            <a:spLocks noGrp="1"/>
          </p:cNvSpPr>
          <p:nvPr>
            <p:ph type="title"/>
            <p:custDataLst>
              <p:tags r:id="rId3"/>
            </p:custDataLst>
          </p:nvPr>
        </p:nvSpPr>
        <p:spPr>
          <a:xfrm>
            <a:off x="1480458" y="764755"/>
            <a:ext cx="10185176" cy="1371747"/>
          </a:xfrm>
        </p:spPr>
        <p:txBody>
          <a:bodyPr>
            <a:noAutofit/>
          </a:bodyPr>
          <a:lstStyle/>
          <a:p>
            <a:r>
              <a:rPr lang="en-CA" b="1" dirty="0">
                <a:solidFill>
                  <a:schemeClr val="accent2"/>
                </a:solidFill>
              </a:rPr>
              <a:t>3. </a:t>
            </a:r>
            <a:r>
              <a:rPr lang="fr-FR" b="1" dirty="0"/>
              <a:t>Clarté du leadership </a:t>
            </a:r>
            <a:br>
              <a:rPr lang="fr-FR" b="1" dirty="0"/>
            </a:br>
            <a:r>
              <a:rPr lang="fr-FR" b="1" dirty="0"/>
              <a:t>et des attentes</a:t>
            </a:r>
            <a:br>
              <a:rPr lang="fr-FR" b="1" dirty="0"/>
            </a:br>
            <a:endParaRPr lang="en-CA" b="1" dirty="0"/>
          </a:p>
        </p:txBody>
      </p:sp>
    </p:spTree>
    <p:extLst>
      <p:ext uri="{BB962C8B-B14F-4D97-AF65-F5344CB8AC3E}">
        <p14:creationId xmlns:p14="http://schemas.microsoft.com/office/powerpoint/2010/main" val="190426244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custDataLst>
              <p:tags r:id="rId1"/>
            </p:custDataLst>
          </p:nvPr>
        </p:nvSpPr>
        <p:spPr>
          <a:xfrm>
            <a:off x="445477" y="2074987"/>
            <a:ext cx="11343249" cy="4024125"/>
          </a:xfrm>
        </p:spPr>
        <p:txBody>
          <a:bodyPr>
            <a:normAutofit fontScale="77500" lnSpcReduction="20000"/>
          </a:bodyPr>
          <a:lstStyle/>
          <a:p>
            <a:pPr marL="0" indent="0">
              <a:buNone/>
            </a:pPr>
            <a:r>
              <a:rPr lang="en-CA" sz="3800" b="1" dirty="0">
                <a:solidFill>
                  <a:schemeClr val="accent2"/>
                </a:solidFill>
              </a:rPr>
              <a:t>QU’ARRIVE-T-IL EN SON ABSENCE?</a:t>
            </a:r>
          </a:p>
          <a:p>
            <a:r>
              <a:rPr lang="fr-FR" sz="3100" dirty="0"/>
              <a:t>Les leaders qui privilégient l'approche instrumentale (axée essentiellement sur la recherche de résultats sans trop s'attarder au « portrait global », à la dynamique psychosociale au sein de l'organisation ni aux employés de manière individuelle) ont plus de chances de faire face à des plaintes concernant la santé des employés, incluant des sentiments généraux de </a:t>
            </a:r>
            <a:r>
              <a:rPr lang="fr-FR" sz="3100" b="1" dirty="0">
                <a:solidFill>
                  <a:schemeClr val="accent2"/>
                </a:solidFill>
              </a:rPr>
              <a:t>malaise</a:t>
            </a:r>
            <a:r>
              <a:rPr lang="fr-FR" sz="3100" dirty="0"/>
              <a:t>, d'</a:t>
            </a:r>
            <a:r>
              <a:rPr lang="fr-FR" sz="3100" b="1" dirty="0">
                <a:solidFill>
                  <a:schemeClr val="accent2"/>
                </a:solidFill>
              </a:rPr>
              <a:t>irritabilité</a:t>
            </a:r>
            <a:r>
              <a:rPr lang="fr-FR" sz="3100" dirty="0"/>
              <a:t> et de </a:t>
            </a:r>
            <a:r>
              <a:rPr lang="fr-FR" sz="3100" b="1" dirty="0">
                <a:solidFill>
                  <a:schemeClr val="accent2"/>
                </a:solidFill>
              </a:rPr>
              <a:t>nervosité</a:t>
            </a:r>
            <a:r>
              <a:rPr lang="fr-FR" sz="3100" dirty="0"/>
              <a:t>. De même, les leaders qui ne se préoccupent visiblement pas de leur propre santé physique et psychologique donnent un mauvais exemple à leur personnel et ils risquent de compromettre la légitimité de n'importe quel programme, politique ou service de l'organisation destiné à soutenir les employés. Les cadres intermédiaires sont les plus à risque étant donné qu'ils doivent à la fois diriger une équipe et être dirigés. Ce conflit de rôle peut entraîner un sentiment d'impuissance et du stress.</a:t>
            </a:r>
            <a:endParaRPr lang="en-CA" sz="3100" b="1" dirty="0"/>
          </a:p>
        </p:txBody>
      </p:sp>
      <p:sp>
        <p:nvSpPr>
          <p:cNvPr id="5" name="Rectangle 4"/>
          <p:cNvSpPr/>
          <p:nvPr>
            <p:custDataLst>
              <p:tags r:id="rId2"/>
            </p:custDataLst>
          </p:nvPr>
        </p:nvSpPr>
        <p:spPr>
          <a:xfrm>
            <a:off x="0" y="6516804"/>
            <a:ext cx="8230138" cy="369332"/>
          </a:xfrm>
          <a:prstGeom prst="rect">
            <a:avLst/>
          </a:prstGeom>
        </p:spPr>
        <p:txBody>
          <a:bodyPr wrap="none">
            <a:spAutoFit/>
          </a:bodyPr>
          <a:lstStyle/>
          <a:p>
            <a:r>
              <a:rPr lang="en-CA" dirty="0"/>
              <a:t>Source: Centre </a:t>
            </a:r>
            <a:r>
              <a:rPr lang="en-CA" dirty="0" err="1"/>
              <a:t>canadien</a:t>
            </a:r>
            <a:r>
              <a:rPr lang="en-CA" dirty="0"/>
              <a:t> </a:t>
            </a:r>
            <a:r>
              <a:rPr lang="en-CA" dirty="0" err="1"/>
              <a:t>d’hygiène</a:t>
            </a:r>
            <a:r>
              <a:rPr lang="en-CA" dirty="0"/>
              <a:t> et de </a:t>
            </a:r>
            <a:r>
              <a:rPr lang="en-CA" dirty="0" err="1"/>
              <a:t>sécurité</a:t>
            </a:r>
            <a:r>
              <a:rPr lang="en-CA" dirty="0"/>
              <a:t> au travail (CCHST)</a:t>
            </a:r>
          </a:p>
        </p:txBody>
      </p:sp>
      <p:sp>
        <p:nvSpPr>
          <p:cNvPr id="8" name="Title 1"/>
          <p:cNvSpPr>
            <a:spLocks noGrp="1"/>
          </p:cNvSpPr>
          <p:nvPr>
            <p:ph type="title"/>
            <p:custDataLst>
              <p:tags r:id="rId3"/>
            </p:custDataLst>
          </p:nvPr>
        </p:nvSpPr>
        <p:spPr>
          <a:xfrm>
            <a:off x="1480458" y="764755"/>
            <a:ext cx="10185176" cy="1371747"/>
          </a:xfrm>
        </p:spPr>
        <p:txBody>
          <a:bodyPr>
            <a:noAutofit/>
          </a:bodyPr>
          <a:lstStyle/>
          <a:p>
            <a:r>
              <a:rPr lang="en-CA" b="1" dirty="0">
                <a:solidFill>
                  <a:schemeClr val="accent2"/>
                </a:solidFill>
              </a:rPr>
              <a:t>3. </a:t>
            </a:r>
            <a:r>
              <a:rPr lang="fr-FR" b="1" dirty="0"/>
              <a:t>Clarté du leadership </a:t>
            </a:r>
            <a:br>
              <a:rPr lang="fr-FR" b="1" dirty="0"/>
            </a:br>
            <a:r>
              <a:rPr lang="fr-FR" b="1" dirty="0"/>
              <a:t>et des attentes</a:t>
            </a:r>
            <a:br>
              <a:rPr lang="fr-FR" b="1" dirty="0"/>
            </a:br>
            <a:endParaRPr lang="en-CA" b="1" dirty="0"/>
          </a:p>
        </p:txBody>
      </p:sp>
    </p:spTree>
    <p:extLst>
      <p:ext uri="{BB962C8B-B14F-4D97-AF65-F5344CB8AC3E}">
        <p14:creationId xmlns:p14="http://schemas.microsoft.com/office/powerpoint/2010/main" val="152652806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custDataLst>
              <p:tags r:id="rId1"/>
            </p:custDataLst>
          </p:nvPr>
        </p:nvSpPr>
        <p:spPr>
          <a:xfrm>
            <a:off x="445477" y="2074987"/>
            <a:ext cx="11746523" cy="4024125"/>
          </a:xfrm>
        </p:spPr>
        <p:txBody>
          <a:bodyPr>
            <a:normAutofit/>
          </a:bodyPr>
          <a:lstStyle/>
          <a:p>
            <a:pPr marL="0" indent="0">
              <a:buNone/>
            </a:pPr>
            <a:r>
              <a:rPr lang="en-CA" sz="3200" b="1" u="sng" dirty="0" err="1">
                <a:solidFill>
                  <a:schemeClr val="accent2"/>
                </a:solidFill>
              </a:rPr>
              <a:t>Cliquez</a:t>
            </a:r>
            <a:r>
              <a:rPr lang="en-CA" sz="3200" b="1" u="sng" dirty="0">
                <a:solidFill>
                  <a:schemeClr val="accent2"/>
                </a:solidFill>
              </a:rPr>
              <a:t> sur </a:t>
            </a:r>
            <a:r>
              <a:rPr lang="en-CA" sz="3200" b="1" u="sng" dirty="0" err="1">
                <a:solidFill>
                  <a:schemeClr val="accent2"/>
                </a:solidFill>
              </a:rPr>
              <a:t>l’image</a:t>
            </a:r>
            <a:r>
              <a:rPr lang="en-CA" sz="3200" b="1" u="sng" dirty="0">
                <a:solidFill>
                  <a:schemeClr val="accent2"/>
                </a:solidFill>
              </a:rPr>
              <a:t> ci-</a:t>
            </a:r>
            <a:r>
              <a:rPr lang="en-CA" sz="3200" b="1" u="sng" dirty="0" err="1">
                <a:solidFill>
                  <a:schemeClr val="accent2"/>
                </a:solidFill>
              </a:rPr>
              <a:t>dessous</a:t>
            </a:r>
            <a:r>
              <a:rPr lang="en-CA" sz="3200" b="1" dirty="0">
                <a:solidFill>
                  <a:schemeClr val="accent2"/>
                </a:solidFill>
              </a:rPr>
              <a:t> pour </a:t>
            </a:r>
            <a:r>
              <a:rPr lang="en-CA" sz="3200" b="1" dirty="0" err="1">
                <a:solidFill>
                  <a:schemeClr val="accent2"/>
                </a:solidFill>
              </a:rPr>
              <a:t>en</a:t>
            </a:r>
            <a:r>
              <a:rPr lang="en-CA" sz="3200" b="1" dirty="0">
                <a:solidFill>
                  <a:schemeClr val="accent2"/>
                </a:solidFill>
              </a:rPr>
              <a:t> </a:t>
            </a:r>
            <a:r>
              <a:rPr lang="en-CA" sz="3200" b="1" dirty="0" err="1">
                <a:solidFill>
                  <a:schemeClr val="accent2"/>
                </a:solidFill>
              </a:rPr>
              <a:t>apprendre</a:t>
            </a:r>
            <a:r>
              <a:rPr lang="en-CA" sz="3200" b="1" dirty="0">
                <a:solidFill>
                  <a:schemeClr val="accent2"/>
                </a:solidFill>
              </a:rPr>
              <a:t> plus</a:t>
            </a:r>
          </a:p>
        </p:txBody>
      </p:sp>
      <p:pic>
        <p:nvPicPr>
          <p:cNvPr id="8" name="Picture 7">
            <a:hlinkClick r:id="rId6"/>
          </p:cNvPr>
          <p:cNvPicPr>
            <a:picLocks noChangeAspect="1"/>
          </p:cNvPicPr>
          <p:nvPr>
            <p:custDataLst>
              <p:tags r:id="rId2"/>
            </p:custDataLst>
          </p:nvPr>
        </p:nvPicPr>
        <p:blipFill>
          <a:blip r:embed="rId7"/>
          <a:stretch>
            <a:fillRect/>
          </a:stretch>
        </p:blipFill>
        <p:spPr>
          <a:xfrm>
            <a:off x="3996460" y="3080825"/>
            <a:ext cx="4644556" cy="282760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Title 1"/>
          <p:cNvSpPr>
            <a:spLocks noGrp="1"/>
          </p:cNvSpPr>
          <p:nvPr>
            <p:ph type="title"/>
            <p:custDataLst>
              <p:tags r:id="rId3"/>
            </p:custDataLst>
          </p:nvPr>
        </p:nvSpPr>
        <p:spPr>
          <a:xfrm>
            <a:off x="1480458" y="764755"/>
            <a:ext cx="10185176" cy="1371747"/>
          </a:xfrm>
        </p:spPr>
        <p:txBody>
          <a:bodyPr>
            <a:noAutofit/>
          </a:bodyPr>
          <a:lstStyle/>
          <a:p>
            <a:r>
              <a:rPr lang="en-CA" b="1" dirty="0">
                <a:solidFill>
                  <a:schemeClr val="accent2"/>
                </a:solidFill>
              </a:rPr>
              <a:t>3. </a:t>
            </a:r>
            <a:r>
              <a:rPr lang="fr-FR" b="1" dirty="0"/>
              <a:t>Clarté du leadership </a:t>
            </a:r>
            <a:br>
              <a:rPr lang="fr-FR" b="1" dirty="0"/>
            </a:br>
            <a:r>
              <a:rPr lang="fr-FR" b="1" dirty="0"/>
              <a:t>et des attentes</a:t>
            </a:r>
            <a:br>
              <a:rPr lang="fr-FR" b="1" dirty="0"/>
            </a:br>
            <a:endParaRPr lang="en-CA" b="1" dirty="0"/>
          </a:p>
        </p:txBody>
      </p:sp>
    </p:spTree>
    <p:extLst>
      <p:ext uri="{BB962C8B-B14F-4D97-AF65-F5344CB8AC3E}">
        <p14:creationId xmlns:p14="http://schemas.microsoft.com/office/powerpoint/2010/main" val="361337809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1955409" y="752473"/>
            <a:ext cx="9550791" cy="1293028"/>
          </a:xfrm>
        </p:spPr>
        <p:txBody>
          <a:bodyPr>
            <a:normAutofit/>
          </a:bodyPr>
          <a:lstStyle/>
          <a:p>
            <a:r>
              <a:rPr lang="en-CA" sz="3600" b="1" dirty="0">
                <a:solidFill>
                  <a:schemeClr val="accent2"/>
                </a:solidFill>
              </a:rPr>
              <a:t>4. </a:t>
            </a:r>
            <a:r>
              <a:rPr lang="en-CA" sz="3600" b="1" dirty="0"/>
              <a:t>COURTOISIE ET Respect</a:t>
            </a:r>
          </a:p>
        </p:txBody>
      </p:sp>
      <p:sp>
        <p:nvSpPr>
          <p:cNvPr id="3" name="Content Placeholder 2"/>
          <p:cNvSpPr>
            <a:spLocks noGrp="1"/>
          </p:cNvSpPr>
          <p:nvPr>
            <p:ph idx="1"/>
            <p:custDataLst>
              <p:tags r:id="rId2"/>
            </p:custDataLst>
          </p:nvPr>
        </p:nvSpPr>
        <p:spPr/>
        <p:txBody>
          <a:bodyPr>
            <a:normAutofit/>
          </a:bodyPr>
          <a:lstStyle/>
          <a:p>
            <a:pPr marL="0" indent="0">
              <a:buNone/>
            </a:pPr>
            <a:r>
              <a:rPr lang="en-CA" sz="3200" b="1" dirty="0">
                <a:solidFill>
                  <a:schemeClr val="accent2"/>
                </a:solidFill>
              </a:rPr>
              <a:t>QU’EST-CE QUE C’EST?</a:t>
            </a:r>
          </a:p>
          <a:p>
            <a:r>
              <a:rPr lang="fr-FR" sz="2800" dirty="0"/>
              <a:t>Un milieu de travail où les employés sont respectueux et attentionnés envers leurs collègues ainsi qu'avec les clients et le public. À la base, la courtoisie et le respect consistent à manifester de l'estime, de l'intérêt et de la considération pour autrui, et à reconnaître leur dignité.</a:t>
            </a:r>
            <a:endParaRPr lang="en-CA" sz="2800" dirty="0"/>
          </a:p>
        </p:txBody>
      </p:sp>
      <p:sp>
        <p:nvSpPr>
          <p:cNvPr id="5" name="Rectangle 4"/>
          <p:cNvSpPr/>
          <p:nvPr>
            <p:custDataLst>
              <p:tags r:id="rId3"/>
            </p:custDataLst>
          </p:nvPr>
        </p:nvSpPr>
        <p:spPr>
          <a:xfrm>
            <a:off x="0" y="6516804"/>
            <a:ext cx="8230138" cy="369332"/>
          </a:xfrm>
          <a:prstGeom prst="rect">
            <a:avLst/>
          </a:prstGeom>
        </p:spPr>
        <p:txBody>
          <a:bodyPr wrap="none">
            <a:spAutoFit/>
          </a:bodyPr>
          <a:lstStyle/>
          <a:p>
            <a:r>
              <a:rPr lang="en-CA" dirty="0"/>
              <a:t>Source: Centre </a:t>
            </a:r>
            <a:r>
              <a:rPr lang="en-CA" dirty="0" err="1"/>
              <a:t>canadien</a:t>
            </a:r>
            <a:r>
              <a:rPr lang="en-CA" dirty="0"/>
              <a:t> </a:t>
            </a:r>
            <a:r>
              <a:rPr lang="en-CA" dirty="0" err="1"/>
              <a:t>d’hygiène</a:t>
            </a:r>
            <a:r>
              <a:rPr lang="en-CA" dirty="0"/>
              <a:t> et de </a:t>
            </a:r>
            <a:r>
              <a:rPr lang="en-CA" dirty="0" err="1"/>
              <a:t>sécurité</a:t>
            </a:r>
            <a:r>
              <a:rPr lang="en-CA" dirty="0"/>
              <a:t> au travail (CCHST)</a:t>
            </a:r>
          </a:p>
        </p:txBody>
      </p:sp>
    </p:spTree>
    <p:extLst>
      <p:ext uri="{BB962C8B-B14F-4D97-AF65-F5344CB8AC3E}">
        <p14:creationId xmlns:p14="http://schemas.microsoft.com/office/powerpoint/2010/main" val="1607352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afterEffect">
                                  <p:stCondLst>
                                    <p:cond delay="0"/>
                                  </p:stCondLst>
                                  <p:iterate type="lt">
                                    <p:tmPct val="10000"/>
                                  </p:iterate>
                                  <p:childTnLst>
                                    <p:animMotion origin="layout" path="M -4.16667E-6 -3.7037E-7 L -4.16667E-6 -0.07222 " pathEditMode="relative" rAng="0" ptsTypes="AA">
                                      <p:cBhvr>
                                        <p:cTn id="6" dur="250" accel="50000" decel="50000" autoRev="1" fill="hold">
                                          <p:stCondLst>
                                            <p:cond delay="0"/>
                                          </p:stCondLst>
                                        </p:cTn>
                                        <p:tgtEl>
                                          <p:spTgt spid="2"/>
                                        </p:tgtEl>
                                        <p:attrNameLst>
                                          <p:attrName>ppt_x</p:attrName>
                                          <p:attrName>ppt_y</p:attrName>
                                        </p:attrNameLst>
                                      </p:cBhvr>
                                      <p:rCtr x="0" y="-3611"/>
                                    </p:animMotion>
                                    <p:animRot by="1500000">
                                      <p:cBhvr>
                                        <p:cTn id="7" dur="125" fill="hold">
                                          <p:stCondLst>
                                            <p:cond delay="0"/>
                                          </p:stCondLst>
                                        </p:cTn>
                                        <p:tgtEl>
                                          <p:spTgt spid="2"/>
                                        </p:tgtEl>
                                        <p:attrNameLst>
                                          <p:attrName>r</p:attrName>
                                        </p:attrNameLst>
                                      </p:cBhvr>
                                    </p:animRot>
                                    <p:animRot by="-1500000">
                                      <p:cBhvr>
                                        <p:cTn id="8" dur="125" fill="hold">
                                          <p:stCondLst>
                                            <p:cond delay="125"/>
                                          </p:stCondLst>
                                        </p:cTn>
                                        <p:tgtEl>
                                          <p:spTgt spid="2"/>
                                        </p:tgtEl>
                                        <p:attrNameLst>
                                          <p:attrName>r</p:attrName>
                                        </p:attrNameLst>
                                      </p:cBhvr>
                                    </p:animRot>
                                    <p:animRot by="-1500000">
                                      <p:cBhvr>
                                        <p:cTn id="9" dur="125" fill="hold">
                                          <p:stCondLst>
                                            <p:cond delay="250"/>
                                          </p:stCondLst>
                                        </p:cTn>
                                        <p:tgtEl>
                                          <p:spTgt spid="2"/>
                                        </p:tgtEl>
                                        <p:attrNameLst>
                                          <p:attrName>r</p:attrName>
                                        </p:attrNameLst>
                                      </p:cBhvr>
                                    </p:animRot>
                                    <p:animRot by="1500000">
                                      <p:cBhvr>
                                        <p:cTn id="10" dur="125" fill="hold">
                                          <p:stCondLst>
                                            <p:cond delay="375"/>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1969477" y="569211"/>
            <a:ext cx="9536723" cy="1293028"/>
          </a:xfrm>
        </p:spPr>
        <p:txBody>
          <a:bodyPr>
            <a:normAutofit/>
          </a:bodyPr>
          <a:lstStyle/>
          <a:p>
            <a:r>
              <a:rPr lang="en-CA" sz="3600" b="1" dirty="0">
                <a:solidFill>
                  <a:schemeClr val="accent2"/>
                </a:solidFill>
              </a:rPr>
              <a:t>4. </a:t>
            </a:r>
            <a:r>
              <a:rPr lang="en-CA" sz="3600" b="1" dirty="0"/>
              <a:t>COURTOISIE ET Respect</a:t>
            </a:r>
            <a:endParaRPr lang="en-CA" sz="3800" b="1" dirty="0"/>
          </a:p>
        </p:txBody>
      </p:sp>
      <p:sp>
        <p:nvSpPr>
          <p:cNvPr id="3" name="Content Placeholder 2"/>
          <p:cNvSpPr>
            <a:spLocks noGrp="1"/>
          </p:cNvSpPr>
          <p:nvPr>
            <p:ph idx="1"/>
            <p:custDataLst>
              <p:tags r:id="rId2"/>
            </p:custDataLst>
          </p:nvPr>
        </p:nvSpPr>
        <p:spPr>
          <a:xfrm>
            <a:off x="685800" y="1941342"/>
            <a:ext cx="10820400" cy="4417255"/>
          </a:xfrm>
        </p:spPr>
        <p:txBody>
          <a:bodyPr>
            <a:normAutofit lnSpcReduction="10000"/>
          </a:bodyPr>
          <a:lstStyle/>
          <a:p>
            <a:pPr marL="0" indent="0">
              <a:buNone/>
            </a:pPr>
            <a:r>
              <a:rPr lang="en-CA" sz="3200" b="1" dirty="0">
                <a:solidFill>
                  <a:schemeClr val="accent2"/>
                </a:solidFill>
              </a:rPr>
              <a:t>POURQUOI EST-CE IMPORTANT?</a:t>
            </a:r>
          </a:p>
          <a:p>
            <a:r>
              <a:rPr lang="fr-FR" sz="2600" dirty="0"/>
              <a:t>Un milieu de travail courtois et respectueux est associé à une plus grande </a:t>
            </a:r>
            <a:r>
              <a:rPr lang="fr-FR" sz="2600" b="1" dirty="0">
                <a:solidFill>
                  <a:schemeClr val="accent2"/>
                </a:solidFill>
              </a:rPr>
              <a:t>satisfaction professionnelle</a:t>
            </a:r>
            <a:r>
              <a:rPr lang="fr-FR" sz="2600" dirty="0"/>
              <a:t>, à une </a:t>
            </a:r>
            <a:r>
              <a:rPr lang="fr-FR" sz="2600" b="1" dirty="0">
                <a:solidFill>
                  <a:schemeClr val="accent2"/>
                </a:solidFill>
              </a:rPr>
              <a:t>perception accrue de justice</a:t>
            </a:r>
            <a:r>
              <a:rPr lang="fr-FR" sz="2600" dirty="0"/>
              <a:t>, à une </a:t>
            </a:r>
            <a:r>
              <a:rPr lang="fr-FR" sz="2600" b="1" dirty="0">
                <a:solidFill>
                  <a:schemeClr val="accent2"/>
                </a:solidFill>
              </a:rPr>
              <a:t>attitude plus positive</a:t>
            </a:r>
            <a:r>
              <a:rPr lang="fr-FR" sz="2600" dirty="0"/>
              <a:t>, à un </a:t>
            </a:r>
            <a:r>
              <a:rPr lang="fr-FR" sz="2600" b="1" dirty="0">
                <a:solidFill>
                  <a:schemeClr val="accent2"/>
                </a:solidFill>
              </a:rPr>
              <a:t>meilleur climat de travail</a:t>
            </a:r>
            <a:r>
              <a:rPr lang="fr-FR" sz="2600" dirty="0"/>
              <a:t>, à un </a:t>
            </a:r>
            <a:r>
              <a:rPr lang="fr-FR" sz="2600" b="1" dirty="0">
                <a:solidFill>
                  <a:schemeClr val="accent2"/>
                </a:solidFill>
              </a:rPr>
              <a:t>meilleur esprit d'équipe</a:t>
            </a:r>
            <a:r>
              <a:rPr lang="fr-FR" sz="2600" dirty="0"/>
              <a:t>, à un </a:t>
            </a:r>
            <a:r>
              <a:rPr lang="fr-FR" sz="2600" b="1" dirty="0">
                <a:solidFill>
                  <a:schemeClr val="accent2"/>
                </a:solidFill>
              </a:rPr>
              <a:t>intérêt accru pour le développement personnel</a:t>
            </a:r>
            <a:r>
              <a:rPr lang="fr-FR" sz="2600" dirty="0"/>
              <a:t>, à la </a:t>
            </a:r>
            <a:r>
              <a:rPr lang="fr-FR" sz="2600" b="1" dirty="0">
                <a:solidFill>
                  <a:schemeClr val="accent2"/>
                </a:solidFill>
              </a:rPr>
              <a:t>volonté de résoudre les problèmes</a:t>
            </a:r>
            <a:r>
              <a:rPr lang="fr-FR" sz="2600" dirty="0"/>
              <a:t>, à de </a:t>
            </a:r>
            <a:r>
              <a:rPr lang="fr-FR" sz="2600" b="1" dirty="0">
                <a:solidFill>
                  <a:schemeClr val="accent2"/>
                </a:solidFill>
              </a:rPr>
              <a:t>meilleures relations superviseurs-employés </a:t>
            </a:r>
            <a:r>
              <a:rPr lang="fr-FR" sz="2600" dirty="0"/>
              <a:t>et à une </a:t>
            </a:r>
            <a:r>
              <a:rPr lang="fr-FR" sz="2600" b="1" dirty="0">
                <a:solidFill>
                  <a:schemeClr val="accent2"/>
                </a:solidFill>
              </a:rPr>
              <a:t>réduction des congés de maladie et du taux de roulement</a:t>
            </a:r>
            <a:r>
              <a:rPr lang="fr-FR" sz="2600" dirty="0"/>
              <a:t>. Les organisations où règnent la courtoisie et le respect favorisent un climat de travail marqué par la bonne humeur et la satisfaction au travail. De cette façon, l'environnement devient agréable aussi bien pour le personnel que pour la clientèle.</a:t>
            </a:r>
            <a:endParaRPr lang="en-CA" sz="2600" dirty="0"/>
          </a:p>
        </p:txBody>
      </p:sp>
      <p:sp>
        <p:nvSpPr>
          <p:cNvPr id="5" name="Rectangle 4"/>
          <p:cNvSpPr/>
          <p:nvPr>
            <p:custDataLst>
              <p:tags r:id="rId3"/>
            </p:custDataLst>
          </p:nvPr>
        </p:nvSpPr>
        <p:spPr>
          <a:xfrm>
            <a:off x="0" y="6516804"/>
            <a:ext cx="8230138" cy="369332"/>
          </a:xfrm>
          <a:prstGeom prst="rect">
            <a:avLst/>
          </a:prstGeom>
        </p:spPr>
        <p:txBody>
          <a:bodyPr wrap="none">
            <a:spAutoFit/>
          </a:bodyPr>
          <a:lstStyle/>
          <a:p>
            <a:r>
              <a:rPr lang="en-CA" dirty="0"/>
              <a:t>Source: Centre </a:t>
            </a:r>
            <a:r>
              <a:rPr lang="en-CA" dirty="0" err="1"/>
              <a:t>canadien</a:t>
            </a:r>
            <a:r>
              <a:rPr lang="en-CA" dirty="0"/>
              <a:t> </a:t>
            </a:r>
            <a:r>
              <a:rPr lang="en-CA" dirty="0" err="1"/>
              <a:t>d’hygiène</a:t>
            </a:r>
            <a:r>
              <a:rPr lang="en-CA" dirty="0"/>
              <a:t> et de </a:t>
            </a:r>
            <a:r>
              <a:rPr lang="en-CA" dirty="0" err="1"/>
              <a:t>sécurité</a:t>
            </a:r>
            <a:r>
              <a:rPr lang="en-CA" dirty="0"/>
              <a:t> au travail (CCHST)</a:t>
            </a:r>
          </a:p>
        </p:txBody>
      </p:sp>
    </p:spTree>
    <p:extLst>
      <p:ext uri="{BB962C8B-B14F-4D97-AF65-F5344CB8AC3E}">
        <p14:creationId xmlns:p14="http://schemas.microsoft.com/office/powerpoint/2010/main" val="429040640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custDataLst>
              <p:tags r:id="rId1"/>
            </p:custDataLst>
          </p:nvPr>
        </p:nvSpPr>
        <p:spPr>
          <a:xfrm>
            <a:off x="445477" y="1751430"/>
            <a:ext cx="11060723" cy="4024125"/>
          </a:xfrm>
        </p:spPr>
        <p:txBody>
          <a:bodyPr>
            <a:noAutofit/>
          </a:bodyPr>
          <a:lstStyle/>
          <a:p>
            <a:pPr marL="0" indent="0">
              <a:buNone/>
            </a:pPr>
            <a:r>
              <a:rPr lang="en-CA" sz="3200" b="1" dirty="0">
                <a:solidFill>
                  <a:schemeClr val="accent2"/>
                </a:solidFill>
              </a:rPr>
              <a:t>QU’ARRIVE-T-IL EN SON ABSENCE?</a:t>
            </a:r>
          </a:p>
          <a:p>
            <a:r>
              <a:rPr lang="fr-FR" sz="2000" dirty="0"/>
              <a:t>Un milieu de travail dépourvu de courtoisie et de respect peut engendrer un état </a:t>
            </a:r>
            <a:r>
              <a:rPr lang="fr-FR" sz="2000" b="1" dirty="0">
                <a:solidFill>
                  <a:schemeClr val="accent2"/>
                </a:solidFill>
              </a:rPr>
              <a:t>d'épuisement émotionnel </a:t>
            </a:r>
            <a:r>
              <a:rPr lang="fr-FR" sz="2000" dirty="0"/>
              <a:t>parmi le personnel, un taux élevé de </a:t>
            </a:r>
            <a:r>
              <a:rPr lang="fr-FR" sz="2000" b="1" dirty="0">
                <a:solidFill>
                  <a:schemeClr val="accent2"/>
                </a:solidFill>
              </a:rPr>
              <a:t>conflits</a:t>
            </a:r>
            <a:r>
              <a:rPr lang="fr-FR" sz="2000" dirty="0"/>
              <a:t> et d'</a:t>
            </a:r>
            <a:r>
              <a:rPr lang="fr-FR" sz="2000" b="1" dirty="0">
                <a:solidFill>
                  <a:schemeClr val="accent2"/>
                </a:solidFill>
              </a:rPr>
              <a:t>abandon du travail</a:t>
            </a:r>
            <a:r>
              <a:rPr lang="fr-FR" sz="2000" dirty="0"/>
              <a:t>. L'organisation qui offre un environnement de travail irrespectueux et discourtois s'expose également à la menace de </a:t>
            </a:r>
            <a:r>
              <a:rPr lang="fr-FR" sz="2000" b="1" dirty="0">
                <a:solidFill>
                  <a:schemeClr val="accent2"/>
                </a:solidFill>
              </a:rPr>
              <a:t>griefs</a:t>
            </a:r>
            <a:r>
              <a:rPr lang="fr-FR" sz="2000" dirty="0"/>
              <a:t> et de </a:t>
            </a:r>
            <a:r>
              <a:rPr lang="fr-FR" sz="2000" b="1" dirty="0">
                <a:solidFill>
                  <a:schemeClr val="accent2"/>
                </a:solidFill>
              </a:rPr>
              <a:t>risques juridiques </a:t>
            </a:r>
            <a:r>
              <a:rPr lang="fr-FR" sz="2000" dirty="0"/>
              <a:t>nombreux.</a:t>
            </a:r>
            <a:endParaRPr lang="en-CA" sz="900" dirty="0"/>
          </a:p>
          <a:p>
            <a:endParaRPr lang="fr-FR" sz="900" dirty="0"/>
          </a:p>
          <a:p>
            <a:r>
              <a:rPr lang="fr-FR" sz="2000" dirty="0"/>
              <a:t>L'</a:t>
            </a:r>
            <a:r>
              <a:rPr lang="fr-FR" sz="2000" b="1" dirty="0">
                <a:solidFill>
                  <a:schemeClr val="accent2"/>
                </a:solidFill>
              </a:rPr>
              <a:t>intimidation</a:t>
            </a:r>
            <a:r>
              <a:rPr lang="fr-FR" sz="2000" dirty="0"/>
              <a:t> constitue un </a:t>
            </a:r>
            <a:r>
              <a:rPr lang="fr-FR" sz="2000" b="1" dirty="0">
                <a:solidFill>
                  <a:schemeClr val="accent2"/>
                </a:solidFill>
              </a:rPr>
              <a:t>exemple</a:t>
            </a:r>
            <a:r>
              <a:rPr lang="fr-FR" sz="2000" dirty="0"/>
              <a:t> de comportement irrespectueux. Un lien a été établi entre l'exposition à des actes d'intimidation au travail et les plaintes de nature psychologique, la dépression, l'épuisement professionnel, l'anxiété, l'agressivité, les plaintes psychosomatiques et les malaises </a:t>
            </a:r>
            <a:r>
              <a:rPr lang="fr-FR" sz="2000" dirty="0" err="1"/>
              <a:t>musculo-squelettiques</a:t>
            </a:r>
            <a:r>
              <a:rPr lang="fr-FR" sz="2000" dirty="0"/>
              <a:t>. L'intimidation n'affecte pas seulement les personnes directement touchées, mais les témoins également, qui subissent à leur tour un niveau de stress plus élevé. Plusieurs provinces se sont dotées de mesures législatives pour remédier à ces comportements.</a:t>
            </a:r>
            <a:endParaRPr lang="en-CA" sz="2000" b="1" dirty="0"/>
          </a:p>
        </p:txBody>
      </p:sp>
      <p:sp>
        <p:nvSpPr>
          <p:cNvPr id="7" name="Title 1"/>
          <p:cNvSpPr>
            <a:spLocks noGrp="1"/>
          </p:cNvSpPr>
          <p:nvPr>
            <p:ph type="title"/>
            <p:custDataLst>
              <p:tags r:id="rId2"/>
            </p:custDataLst>
          </p:nvPr>
        </p:nvSpPr>
        <p:spPr>
          <a:xfrm>
            <a:off x="1969477" y="458402"/>
            <a:ext cx="9536723" cy="1293028"/>
          </a:xfrm>
        </p:spPr>
        <p:txBody>
          <a:bodyPr>
            <a:normAutofit/>
          </a:bodyPr>
          <a:lstStyle/>
          <a:p>
            <a:r>
              <a:rPr lang="en-CA" sz="3600" b="1" dirty="0">
                <a:solidFill>
                  <a:schemeClr val="accent2"/>
                </a:solidFill>
              </a:rPr>
              <a:t>4. </a:t>
            </a:r>
            <a:r>
              <a:rPr lang="en-CA" sz="3600" b="1" dirty="0" err="1"/>
              <a:t>Courtoisie</a:t>
            </a:r>
            <a:r>
              <a:rPr lang="en-CA" sz="3600" b="1" dirty="0"/>
              <a:t> et Respect</a:t>
            </a:r>
          </a:p>
        </p:txBody>
      </p:sp>
      <p:sp>
        <p:nvSpPr>
          <p:cNvPr id="5" name="Rectangle 4"/>
          <p:cNvSpPr/>
          <p:nvPr>
            <p:custDataLst>
              <p:tags r:id="rId3"/>
            </p:custDataLst>
          </p:nvPr>
        </p:nvSpPr>
        <p:spPr>
          <a:xfrm>
            <a:off x="0" y="6516804"/>
            <a:ext cx="8230138" cy="369332"/>
          </a:xfrm>
          <a:prstGeom prst="rect">
            <a:avLst/>
          </a:prstGeom>
        </p:spPr>
        <p:txBody>
          <a:bodyPr wrap="none">
            <a:spAutoFit/>
          </a:bodyPr>
          <a:lstStyle/>
          <a:p>
            <a:r>
              <a:rPr lang="en-CA" dirty="0"/>
              <a:t>Source: Centre </a:t>
            </a:r>
            <a:r>
              <a:rPr lang="en-CA" dirty="0" err="1"/>
              <a:t>canadien</a:t>
            </a:r>
            <a:r>
              <a:rPr lang="en-CA" dirty="0"/>
              <a:t> </a:t>
            </a:r>
            <a:r>
              <a:rPr lang="en-CA" dirty="0" err="1"/>
              <a:t>d’hygiène</a:t>
            </a:r>
            <a:r>
              <a:rPr lang="en-CA" dirty="0"/>
              <a:t> et de </a:t>
            </a:r>
            <a:r>
              <a:rPr lang="en-CA" dirty="0" err="1"/>
              <a:t>sécurité</a:t>
            </a:r>
            <a:r>
              <a:rPr lang="en-CA" dirty="0"/>
              <a:t> au travail (CCHST)</a:t>
            </a:r>
          </a:p>
        </p:txBody>
      </p:sp>
    </p:spTree>
    <p:extLst>
      <p:ext uri="{BB962C8B-B14F-4D97-AF65-F5344CB8AC3E}">
        <p14:creationId xmlns:p14="http://schemas.microsoft.com/office/powerpoint/2010/main" val="223537082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custDataLst>
              <p:tags r:id="rId1"/>
            </p:custDataLst>
          </p:nvPr>
        </p:nvSpPr>
        <p:spPr>
          <a:xfrm>
            <a:off x="445477" y="2074987"/>
            <a:ext cx="11746523" cy="4024125"/>
          </a:xfrm>
        </p:spPr>
        <p:txBody>
          <a:bodyPr>
            <a:normAutofit/>
          </a:bodyPr>
          <a:lstStyle/>
          <a:p>
            <a:pPr marL="0" indent="0">
              <a:buNone/>
            </a:pPr>
            <a:r>
              <a:rPr lang="en-CA" sz="3200" b="1" u="sng" dirty="0" err="1">
                <a:solidFill>
                  <a:schemeClr val="accent2"/>
                </a:solidFill>
              </a:rPr>
              <a:t>Cliquez</a:t>
            </a:r>
            <a:r>
              <a:rPr lang="en-CA" sz="3200" b="1" u="sng" dirty="0">
                <a:solidFill>
                  <a:schemeClr val="accent2"/>
                </a:solidFill>
              </a:rPr>
              <a:t> sur </a:t>
            </a:r>
            <a:r>
              <a:rPr lang="en-CA" sz="3200" b="1" u="sng" dirty="0" err="1">
                <a:solidFill>
                  <a:schemeClr val="accent2"/>
                </a:solidFill>
              </a:rPr>
              <a:t>l’image</a:t>
            </a:r>
            <a:r>
              <a:rPr lang="en-CA" sz="3200" b="1" u="sng" dirty="0">
                <a:solidFill>
                  <a:schemeClr val="accent2"/>
                </a:solidFill>
              </a:rPr>
              <a:t> ci-</a:t>
            </a:r>
            <a:r>
              <a:rPr lang="en-CA" sz="3200" b="1" u="sng" dirty="0" err="1">
                <a:solidFill>
                  <a:schemeClr val="accent2"/>
                </a:solidFill>
              </a:rPr>
              <a:t>dessous</a:t>
            </a:r>
            <a:r>
              <a:rPr lang="en-CA" sz="3200" b="1" dirty="0">
                <a:solidFill>
                  <a:schemeClr val="accent2"/>
                </a:solidFill>
              </a:rPr>
              <a:t> pour </a:t>
            </a:r>
            <a:r>
              <a:rPr lang="en-CA" sz="3200" b="1" dirty="0" err="1">
                <a:solidFill>
                  <a:schemeClr val="accent2"/>
                </a:solidFill>
              </a:rPr>
              <a:t>en</a:t>
            </a:r>
            <a:r>
              <a:rPr lang="en-CA" sz="3200" b="1" dirty="0">
                <a:solidFill>
                  <a:schemeClr val="accent2"/>
                </a:solidFill>
              </a:rPr>
              <a:t> </a:t>
            </a:r>
            <a:r>
              <a:rPr lang="en-CA" sz="3200" b="1" dirty="0" err="1">
                <a:solidFill>
                  <a:schemeClr val="accent2"/>
                </a:solidFill>
              </a:rPr>
              <a:t>apprendre</a:t>
            </a:r>
            <a:r>
              <a:rPr lang="en-CA" sz="3200" b="1" dirty="0">
                <a:solidFill>
                  <a:schemeClr val="accent2"/>
                </a:solidFill>
              </a:rPr>
              <a:t> plus</a:t>
            </a:r>
          </a:p>
        </p:txBody>
      </p:sp>
      <p:sp>
        <p:nvSpPr>
          <p:cNvPr id="7" name="Title 1"/>
          <p:cNvSpPr>
            <a:spLocks noGrp="1"/>
          </p:cNvSpPr>
          <p:nvPr>
            <p:ph type="title"/>
            <p:custDataLst>
              <p:tags r:id="rId2"/>
            </p:custDataLst>
          </p:nvPr>
        </p:nvSpPr>
        <p:spPr>
          <a:xfrm>
            <a:off x="1969477" y="764373"/>
            <a:ext cx="9536723" cy="1293028"/>
          </a:xfrm>
        </p:spPr>
        <p:txBody>
          <a:bodyPr>
            <a:normAutofit/>
          </a:bodyPr>
          <a:lstStyle/>
          <a:p>
            <a:r>
              <a:rPr lang="en-CA" sz="3600" b="1" dirty="0">
                <a:solidFill>
                  <a:schemeClr val="accent2"/>
                </a:solidFill>
              </a:rPr>
              <a:t>4. </a:t>
            </a:r>
            <a:r>
              <a:rPr lang="en-CA" sz="3600" b="1" dirty="0" err="1"/>
              <a:t>Courtoisie</a:t>
            </a:r>
            <a:r>
              <a:rPr lang="en-CA" sz="3600" b="1" dirty="0"/>
              <a:t> et Respect</a:t>
            </a:r>
          </a:p>
        </p:txBody>
      </p:sp>
      <p:pic>
        <p:nvPicPr>
          <p:cNvPr id="2" name="Picture 1">
            <a:hlinkClick r:id="rId6"/>
          </p:cNvPr>
          <p:cNvPicPr>
            <a:picLocks noChangeAspect="1"/>
          </p:cNvPicPr>
          <p:nvPr>
            <p:custDataLst>
              <p:tags r:id="rId3"/>
            </p:custDataLst>
          </p:nvPr>
        </p:nvPicPr>
        <p:blipFill>
          <a:blip r:embed="rId7"/>
          <a:stretch>
            <a:fillRect/>
          </a:stretch>
        </p:blipFill>
        <p:spPr>
          <a:xfrm>
            <a:off x="3204502" y="3092805"/>
            <a:ext cx="5770685" cy="272953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28518257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1961217" y="1025909"/>
            <a:ext cx="9931791" cy="1293028"/>
          </a:xfrm>
        </p:spPr>
        <p:txBody>
          <a:bodyPr>
            <a:noAutofit/>
          </a:bodyPr>
          <a:lstStyle/>
          <a:p>
            <a:r>
              <a:rPr lang="en-CA" sz="3600" b="1" dirty="0">
                <a:solidFill>
                  <a:schemeClr val="accent2"/>
                </a:solidFill>
              </a:rPr>
              <a:t>5. </a:t>
            </a:r>
            <a:r>
              <a:rPr lang="en-CA" sz="3600" b="1" dirty="0" err="1"/>
              <a:t>Compétences</a:t>
            </a:r>
            <a:r>
              <a:rPr lang="en-CA" sz="3600" b="1" dirty="0"/>
              <a:t> et </a:t>
            </a:r>
            <a:r>
              <a:rPr lang="en-CA" sz="3600" b="1" dirty="0" err="1"/>
              <a:t>exigences</a:t>
            </a:r>
            <a:r>
              <a:rPr lang="en-CA" sz="3600" b="1" dirty="0"/>
              <a:t> </a:t>
            </a:r>
            <a:r>
              <a:rPr lang="en-CA" sz="3600" b="1" dirty="0" err="1"/>
              <a:t>psychologiques</a:t>
            </a:r>
            <a:br>
              <a:rPr lang="en-CA" sz="3600" b="1" dirty="0"/>
            </a:br>
            <a:endParaRPr lang="en-CA" sz="3600" b="1" dirty="0"/>
          </a:p>
        </p:txBody>
      </p:sp>
      <p:sp>
        <p:nvSpPr>
          <p:cNvPr id="3" name="Content Placeholder 2"/>
          <p:cNvSpPr>
            <a:spLocks noGrp="1"/>
          </p:cNvSpPr>
          <p:nvPr>
            <p:ph idx="1"/>
            <p:custDataLst>
              <p:tags r:id="rId2"/>
            </p:custDataLst>
          </p:nvPr>
        </p:nvSpPr>
        <p:spPr>
          <a:xfrm>
            <a:off x="685800" y="1959429"/>
            <a:ext cx="10820400" cy="4441371"/>
          </a:xfrm>
        </p:spPr>
        <p:txBody>
          <a:bodyPr>
            <a:normAutofit fontScale="70000" lnSpcReduction="20000"/>
          </a:bodyPr>
          <a:lstStyle/>
          <a:p>
            <a:pPr marL="0" indent="0">
              <a:buNone/>
            </a:pPr>
            <a:r>
              <a:rPr lang="en-CA" sz="4300" b="1" dirty="0">
                <a:solidFill>
                  <a:schemeClr val="accent2"/>
                </a:solidFill>
              </a:rPr>
              <a:t>QU’EST-CE QUE C’EST?</a:t>
            </a:r>
          </a:p>
          <a:p>
            <a:r>
              <a:rPr lang="fr-FR" sz="3400" dirty="0"/>
              <a:t>La correspondance psychologique avec le travail existe dans un milieu de travail où il existe un bon niveau de correspondance entre les compétences interpersonnelles et émotionnelles des employés, leurs aptitudes professionnelles et le poste qu'ils occupent. Cela signifie que les employés possèdent non seulement les connaissances et les compétences techniques pour occuper un poste en particulier, mais qu'ils ont aussi les aptitudes psychologiques et l'intelligence émotionnelle requises (la conscience de soi, le contrôle des impulsions, l'enthousiasme, la persévérance, l'</a:t>
            </a:r>
            <a:r>
              <a:rPr lang="fr-FR" sz="3400" dirty="0" err="1"/>
              <a:t>automotivation</a:t>
            </a:r>
            <a:r>
              <a:rPr lang="fr-FR" sz="3400" dirty="0"/>
              <a:t>, l'empathie et l'habileté sociale) pour faire le travail. Fait important à noter, la perception subjective de correspondance entre l'emploi et la personne (l'employé sent qu'il est fait pour son emploi) compte davantage que la correspondance objective (l'employé est évalué pour choisir l'emploi qui lui convient).</a:t>
            </a:r>
            <a:endParaRPr lang="en-CA" sz="3400" dirty="0"/>
          </a:p>
        </p:txBody>
      </p:sp>
      <p:sp>
        <p:nvSpPr>
          <p:cNvPr id="5" name="Rectangle 4"/>
          <p:cNvSpPr/>
          <p:nvPr>
            <p:custDataLst>
              <p:tags r:id="rId3"/>
            </p:custDataLst>
          </p:nvPr>
        </p:nvSpPr>
        <p:spPr>
          <a:xfrm>
            <a:off x="0" y="6516804"/>
            <a:ext cx="8230138" cy="369332"/>
          </a:xfrm>
          <a:prstGeom prst="rect">
            <a:avLst/>
          </a:prstGeom>
        </p:spPr>
        <p:txBody>
          <a:bodyPr wrap="none">
            <a:spAutoFit/>
          </a:bodyPr>
          <a:lstStyle/>
          <a:p>
            <a:r>
              <a:rPr lang="en-CA" dirty="0"/>
              <a:t>Source: Centre </a:t>
            </a:r>
            <a:r>
              <a:rPr lang="en-CA" dirty="0" err="1"/>
              <a:t>canadien</a:t>
            </a:r>
            <a:r>
              <a:rPr lang="en-CA" dirty="0"/>
              <a:t> </a:t>
            </a:r>
            <a:r>
              <a:rPr lang="en-CA" dirty="0" err="1"/>
              <a:t>d’hygiène</a:t>
            </a:r>
            <a:r>
              <a:rPr lang="en-CA" dirty="0"/>
              <a:t> et de </a:t>
            </a:r>
            <a:r>
              <a:rPr lang="en-CA" dirty="0" err="1"/>
              <a:t>sécurité</a:t>
            </a:r>
            <a:r>
              <a:rPr lang="en-CA" dirty="0"/>
              <a:t> au travail (CCHST)</a:t>
            </a:r>
          </a:p>
        </p:txBody>
      </p:sp>
    </p:spTree>
    <p:extLst>
      <p:ext uri="{BB962C8B-B14F-4D97-AF65-F5344CB8AC3E}">
        <p14:creationId xmlns:p14="http://schemas.microsoft.com/office/powerpoint/2010/main" val="410095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afterEffect">
                                  <p:stCondLst>
                                    <p:cond delay="0"/>
                                  </p:stCondLst>
                                  <p:iterate type="lt">
                                    <p:tmPct val="10000"/>
                                  </p:iterate>
                                  <p:childTnLst>
                                    <p:animMotion origin="layout" path="M 1.04167E-6 0 L 1.04167E-6 -0.07222 " pathEditMode="relative" rAng="0" ptsTypes="AA">
                                      <p:cBhvr>
                                        <p:cTn id="6" dur="250" accel="50000" decel="50000" autoRev="1" fill="hold">
                                          <p:stCondLst>
                                            <p:cond delay="0"/>
                                          </p:stCondLst>
                                        </p:cTn>
                                        <p:tgtEl>
                                          <p:spTgt spid="2"/>
                                        </p:tgtEl>
                                        <p:attrNameLst>
                                          <p:attrName>ppt_x</p:attrName>
                                          <p:attrName>ppt_y</p:attrName>
                                        </p:attrNameLst>
                                      </p:cBhvr>
                                      <p:rCtr x="0" y="-3611"/>
                                    </p:animMotion>
                                    <p:animRot by="1500000">
                                      <p:cBhvr>
                                        <p:cTn id="7" dur="125" fill="hold">
                                          <p:stCondLst>
                                            <p:cond delay="0"/>
                                          </p:stCondLst>
                                        </p:cTn>
                                        <p:tgtEl>
                                          <p:spTgt spid="2"/>
                                        </p:tgtEl>
                                        <p:attrNameLst>
                                          <p:attrName>r</p:attrName>
                                        </p:attrNameLst>
                                      </p:cBhvr>
                                    </p:animRot>
                                    <p:animRot by="-1500000">
                                      <p:cBhvr>
                                        <p:cTn id="8" dur="125" fill="hold">
                                          <p:stCondLst>
                                            <p:cond delay="125"/>
                                          </p:stCondLst>
                                        </p:cTn>
                                        <p:tgtEl>
                                          <p:spTgt spid="2"/>
                                        </p:tgtEl>
                                        <p:attrNameLst>
                                          <p:attrName>r</p:attrName>
                                        </p:attrNameLst>
                                      </p:cBhvr>
                                    </p:animRot>
                                    <p:animRot by="-1500000">
                                      <p:cBhvr>
                                        <p:cTn id="9" dur="125" fill="hold">
                                          <p:stCondLst>
                                            <p:cond delay="250"/>
                                          </p:stCondLst>
                                        </p:cTn>
                                        <p:tgtEl>
                                          <p:spTgt spid="2"/>
                                        </p:tgtEl>
                                        <p:attrNameLst>
                                          <p:attrName>r</p:attrName>
                                        </p:attrNameLst>
                                      </p:cBhvr>
                                    </p:animRot>
                                    <p:animRot by="1500000">
                                      <p:cBhvr>
                                        <p:cTn id="10" dur="125" fill="hold">
                                          <p:stCondLst>
                                            <p:cond delay="375"/>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3226904" y="583481"/>
            <a:ext cx="8610600" cy="1293028"/>
          </a:xfrm>
        </p:spPr>
        <p:txBody>
          <a:bodyPr/>
          <a:lstStyle/>
          <a:p>
            <a:r>
              <a:rPr lang="en-CA" b="1" dirty="0" err="1"/>
              <a:t>Quelques</a:t>
            </a:r>
            <a:r>
              <a:rPr lang="en-CA" b="1" dirty="0"/>
              <a:t> </a:t>
            </a:r>
            <a:r>
              <a:rPr lang="en-CA" b="1" dirty="0" err="1"/>
              <a:t>ressources</a:t>
            </a:r>
            <a:endParaRPr lang="en-CA" b="1" dirty="0"/>
          </a:p>
        </p:txBody>
      </p:sp>
      <p:sp>
        <p:nvSpPr>
          <p:cNvPr id="3" name="Content Placeholder 2"/>
          <p:cNvSpPr>
            <a:spLocks noGrp="1"/>
          </p:cNvSpPr>
          <p:nvPr>
            <p:ph idx="1"/>
            <p:custDataLst>
              <p:tags r:id="rId2"/>
            </p:custDataLst>
          </p:nvPr>
        </p:nvSpPr>
        <p:spPr>
          <a:xfrm>
            <a:off x="672547" y="1876509"/>
            <a:ext cx="10820400" cy="4851760"/>
          </a:xfrm>
        </p:spPr>
        <p:txBody>
          <a:bodyPr>
            <a:normAutofit fontScale="85000" lnSpcReduction="20000"/>
          </a:bodyPr>
          <a:lstStyle/>
          <a:p>
            <a:r>
              <a:rPr lang="en-CA" b="1" dirty="0"/>
              <a:t>Association </a:t>
            </a:r>
            <a:r>
              <a:rPr lang="en-CA" b="1" dirty="0" err="1"/>
              <a:t>canadienne</a:t>
            </a:r>
            <a:r>
              <a:rPr lang="en-CA" b="1" dirty="0"/>
              <a:t> pour la </a:t>
            </a:r>
            <a:r>
              <a:rPr lang="en-CA" b="1" dirty="0" err="1"/>
              <a:t>prévention</a:t>
            </a:r>
            <a:r>
              <a:rPr lang="en-CA" b="1" dirty="0"/>
              <a:t> du suicide (ACPS) </a:t>
            </a:r>
            <a:r>
              <a:rPr lang="en-CA" dirty="0">
                <a:hlinkClick r:id="rId6"/>
              </a:rPr>
              <a:t>http://suicideprevention.ca/francais/</a:t>
            </a:r>
            <a:endParaRPr lang="en-CA" dirty="0">
              <a:solidFill>
                <a:schemeClr val="accent1"/>
              </a:solidFill>
            </a:endParaRPr>
          </a:p>
          <a:p>
            <a:endParaRPr lang="en-CA" dirty="0"/>
          </a:p>
          <a:p>
            <a:r>
              <a:rPr lang="en-CA" b="1" dirty="0" err="1"/>
              <a:t>Ligne</a:t>
            </a:r>
            <a:r>
              <a:rPr lang="en-CA" b="1" dirty="0"/>
              <a:t> </a:t>
            </a:r>
            <a:r>
              <a:rPr lang="en-CA" b="1" dirty="0" err="1"/>
              <a:t>d’aide</a:t>
            </a:r>
            <a:r>
              <a:rPr lang="en-CA" b="1" dirty="0"/>
              <a:t> sur la santé </a:t>
            </a:r>
            <a:r>
              <a:rPr lang="en-CA" b="1" dirty="0" err="1"/>
              <a:t>mentale</a:t>
            </a:r>
            <a:r>
              <a:rPr lang="en-CA" b="1" dirty="0"/>
              <a:t> – 1-866-531-2600                           </a:t>
            </a:r>
            <a:r>
              <a:rPr lang="en-CA" dirty="0">
                <a:hlinkClick r:id="rId7"/>
              </a:rPr>
              <a:t>http://www.mentalhealthhelpline.ca/Accueil/Index/</a:t>
            </a:r>
            <a:r>
              <a:rPr lang="en-CA" dirty="0"/>
              <a:t> </a:t>
            </a:r>
          </a:p>
          <a:p>
            <a:pPr marL="0" indent="0">
              <a:buNone/>
            </a:pPr>
            <a:endParaRPr lang="en-CA" dirty="0"/>
          </a:p>
          <a:p>
            <a:r>
              <a:rPr lang="en-CA" b="1" dirty="0"/>
              <a:t>Services </a:t>
            </a:r>
            <a:r>
              <a:rPr lang="en-CA" b="1" dirty="0" err="1"/>
              <a:t>étudiants</a:t>
            </a:r>
            <a:r>
              <a:rPr lang="en-CA" b="1" dirty="0"/>
              <a:t> à </a:t>
            </a:r>
            <a:r>
              <a:rPr lang="en-CA" b="1" dirty="0" err="1"/>
              <a:t>votre</a:t>
            </a:r>
            <a:r>
              <a:rPr lang="en-CA" b="1" dirty="0"/>
              <a:t> </a:t>
            </a:r>
            <a:r>
              <a:rPr lang="en-CA" b="1" dirty="0" err="1"/>
              <a:t>Université</a:t>
            </a:r>
            <a:r>
              <a:rPr lang="en-CA" b="1" dirty="0"/>
              <a:t> </a:t>
            </a:r>
            <a:r>
              <a:rPr lang="en-CA" dirty="0"/>
              <a:t>(des services </a:t>
            </a:r>
            <a:r>
              <a:rPr lang="en-CA" dirty="0" err="1"/>
              <a:t>d’aide</a:t>
            </a:r>
            <a:r>
              <a:rPr lang="en-CA" dirty="0"/>
              <a:t> aux </a:t>
            </a:r>
            <a:r>
              <a:rPr lang="en-CA" dirty="0" err="1"/>
              <a:t>étudiant</a:t>
            </a:r>
            <a:r>
              <a:rPr lang="en-CA" dirty="0"/>
              <a:t>(e)s existent!)</a:t>
            </a:r>
          </a:p>
          <a:p>
            <a:endParaRPr lang="en-CA" dirty="0"/>
          </a:p>
          <a:p>
            <a:r>
              <a:rPr lang="en-CA" b="1" i="1" dirty="0"/>
              <a:t>Campus Mental Health    </a:t>
            </a:r>
            <a:r>
              <a:rPr lang="en-CA" b="1" dirty="0"/>
              <a:t>                                                             </a:t>
            </a:r>
            <a:r>
              <a:rPr lang="en-CA" dirty="0">
                <a:hlinkClick r:id="rId8"/>
              </a:rPr>
              <a:t>http://campusmentalhealth.ca/</a:t>
            </a:r>
            <a:r>
              <a:rPr lang="en-CA" dirty="0"/>
              <a:t> </a:t>
            </a:r>
          </a:p>
          <a:p>
            <a:pPr marL="0" indent="0">
              <a:buNone/>
            </a:pPr>
            <a:endParaRPr lang="en-CA" dirty="0"/>
          </a:p>
          <a:p>
            <a:r>
              <a:rPr lang="en-CA" b="1" dirty="0" err="1"/>
              <a:t>L’Association</a:t>
            </a:r>
            <a:r>
              <a:rPr lang="en-CA" b="1" dirty="0"/>
              <a:t> Canadienne pour la santé </a:t>
            </a:r>
            <a:r>
              <a:rPr lang="en-CA" b="1" dirty="0" err="1"/>
              <a:t>mentale</a:t>
            </a:r>
            <a:r>
              <a:rPr lang="en-CA" b="1" dirty="0"/>
              <a:t> (ACSM)   </a:t>
            </a:r>
          </a:p>
          <a:p>
            <a:pPr marL="0" indent="0">
              <a:buNone/>
            </a:pPr>
            <a:r>
              <a:rPr lang="en-CA" b="1" dirty="0"/>
              <a:t>    </a:t>
            </a:r>
            <a:r>
              <a:rPr lang="en-CA" dirty="0">
                <a:hlinkClick r:id="rId9"/>
              </a:rPr>
              <a:t>http://www.cmha.ca/fr/participez/trouver-votre-filiale-locale/</a:t>
            </a:r>
            <a:endParaRPr lang="en-CA" dirty="0"/>
          </a:p>
          <a:p>
            <a:endParaRPr lang="en-CA" dirty="0"/>
          </a:p>
          <a:p>
            <a:r>
              <a:rPr lang="fr-FR" b="1" dirty="0"/>
              <a:t>Centre de toxicomanie et de santé mentale </a:t>
            </a:r>
            <a:r>
              <a:rPr lang="en-CA" b="1" dirty="0"/>
              <a:t>(CAMH)</a:t>
            </a:r>
            <a:r>
              <a:rPr lang="en-CA" dirty="0"/>
              <a:t> </a:t>
            </a:r>
            <a:r>
              <a:rPr lang="en-CA" dirty="0">
                <a:hlinkClick r:id="rId10"/>
              </a:rPr>
              <a:t>https://www.camh.ca/fr/hospital/Pages/home.aspx</a:t>
            </a:r>
            <a:endParaRPr lang="en-CA" dirty="0"/>
          </a:p>
          <a:p>
            <a:endParaRPr lang="en-CA" dirty="0"/>
          </a:p>
          <a:p>
            <a:endParaRPr lang="en-CA" dirty="0"/>
          </a:p>
          <a:p>
            <a:endParaRPr lang="en-CA" dirty="0"/>
          </a:p>
        </p:txBody>
      </p:sp>
      <p:sp>
        <p:nvSpPr>
          <p:cNvPr id="4" name="TextBox 3"/>
          <p:cNvSpPr txBox="1"/>
          <p:nvPr>
            <p:custDataLst>
              <p:tags r:id="rId3"/>
            </p:custDataLst>
          </p:nvPr>
        </p:nvSpPr>
        <p:spPr>
          <a:xfrm>
            <a:off x="8386791" y="1725745"/>
            <a:ext cx="4222474" cy="523220"/>
          </a:xfrm>
          <a:prstGeom prst="rect">
            <a:avLst/>
          </a:prstGeom>
          <a:noFill/>
        </p:spPr>
        <p:txBody>
          <a:bodyPr wrap="square" rtlCol="0">
            <a:spAutoFit/>
          </a:bodyPr>
          <a:lstStyle/>
          <a:p>
            <a:r>
              <a:rPr lang="en-CA" sz="2800" b="1" dirty="0">
                <a:solidFill>
                  <a:schemeClr val="accent1"/>
                </a:solidFill>
                <a:sym typeface="Wingdings" panose="05000000000000000000" pitchFamily="2" charset="2"/>
              </a:rPr>
              <a:t></a:t>
            </a:r>
            <a:r>
              <a:rPr lang="en-CA" sz="2800" b="1" dirty="0">
                <a:solidFill>
                  <a:schemeClr val="accent1"/>
                </a:solidFill>
              </a:rPr>
              <a:t> </a:t>
            </a:r>
            <a:r>
              <a:rPr lang="en-CA" sz="2800" b="1" dirty="0" err="1">
                <a:solidFill>
                  <a:schemeClr val="accent1"/>
                </a:solidFill>
              </a:rPr>
              <a:t>En</a:t>
            </a:r>
            <a:r>
              <a:rPr lang="en-CA" sz="2800" b="1" dirty="0">
                <a:solidFill>
                  <a:schemeClr val="accent1"/>
                </a:solidFill>
              </a:rPr>
              <a:t> </a:t>
            </a:r>
            <a:r>
              <a:rPr lang="en-CA" sz="2800" b="1" dirty="0" err="1">
                <a:solidFill>
                  <a:schemeClr val="accent1"/>
                </a:solidFill>
              </a:rPr>
              <a:t>cas</a:t>
            </a:r>
            <a:r>
              <a:rPr lang="en-CA" sz="2800" b="1" dirty="0">
                <a:solidFill>
                  <a:schemeClr val="accent1"/>
                </a:solidFill>
              </a:rPr>
              <a:t> de </a:t>
            </a:r>
            <a:r>
              <a:rPr lang="en-CA" sz="2800" b="1" dirty="0" err="1">
                <a:solidFill>
                  <a:schemeClr val="accent1"/>
                </a:solidFill>
              </a:rPr>
              <a:t>crise</a:t>
            </a:r>
            <a:endParaRPr lang="en-CA" sz="2800" b="1" dirty="0">
              <a:solidFill>
                <a:schemeClr val="accent1"/>
              </a:solidFill>
            </a:endParaRPr>
          </a:p>
        </p:txBody>
      </p:sp>
      <p:sp>
        <p:nvSpPr>
          <p:cNvPr id="5" name="Explosion: 14 Points 4"/>
          <p:cNvSpPr/>
          <p:nvPr>
            <p:custDataLst>
              <p:tags r:id="rId4"/>
            </p:custDataLst>
          </p:nvPr>
        </p:nvSpPr>
        <p:spPr>
          <a:xfrm>
            <a:off x="8314327" y="3776870"/>
            <a:ext cx="4269172" cy="3081130"/>
          </a:xfrm>
          <a:prstGeom prst="irregularSeal2">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b="1" dirty="0">
                <a:solidFill>
                  <a:schemeClr val="tx1"/>
                </a:solidFill>
              </a:rPr>
              <a:t>EN CAS D’URGENCE, COMPOSEZ LE 911</a:t>
            </a:r>
          </a:p>
        </p:txBody>
      </p:sp>
    </p:spTree>
    <p:extLst>
      <p:ext uri="{BB962C8B-B14F-4D97-AF65-F5344CB8AC3E}">
        <p14:creationId xmlns:p14="http://schemas.microsoft.com/office/powerpoint/2010/main" val="394343107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custDataLst>
              <p:tags r:id="rId1"/>
            </p:custDataLst>
          </p:nvPr>
        </p:nvSpPr>
        <p:spPr>
          <a:xfrm>
            <a:off x="646501" y="1954406"/>
            <a:ext cx="10820400" cy="4417255"/>
          </a:xfrm>
        </p:spPr>
        <p:txBody>
          <a:bodyPr>
            <a:normAutofit/>
          </a:bodyPr>
          <a:lstStyle/>
          <a:p>
            <a:pPr marL="0" indent="0">
              <a:buNone/>
            </a:pPr>
            <a:r>
              <a:rPr lang="en-CA" sz="3200" b="1" dirty="0">
                <a:solidFill>
                  <a:schemeClr val="accent2"/>
                </a:solidFill>
              </a:rPr>
              <a:t>POURQUOI EST-CE IMPORTANT?</a:t>
            </a:r>
            <a:endParaRPr lang="en-CA" sz="100" b="1" dirty="0">
              <a:solidFill>
                <a:schemeClr val="accent2"/>
              </a:solidFill>
            </a:endParaRPr>
          </a:p>
          <a:p>
            <a:pPr marL="0" indent="0">
              <a:buNone/>
            </a:pPr>
            <a:r>
              <a:rPr lang="fr-FR" sz="2600" dirty="0"/>
              <a:t>La correspondance psychologique avec le travail est associée à :</a:t>
            </a:r>
          </a:p>
          <a:p>
            <a:pPr>
              <a:buClr>
                <a:schemeClr val="accent2"/>
              </a:buClr>
            </a:pPr>
            <a:r>
              <a:rPr lang="fr-FR" sz="2300" dirty="0"/>
              <a:t>une diminution des plaintes somatiques</a:t>
            </a:r>
          </a:p>
          <a:p>
            <a:pPr>
              <a:buClr>
                <a:schemeClr val="accent2"/>
              </a:buClr>
            </a:pPr>
            <a:r>
              <a:rPr lang="fr-FR" sz="2300" dirty="0"/>
              <a:t>un plus faible taux de dépression</a:t>
            </a:r>
          </a:p>
          <a:p>
            <a:pPr>
              <a:buClr>
                <a:schemeClr val="accent2"/>
              </a:buClr>
            </a:pPr>
            <a:r>
              <a:rPr lang="fr-FR" sz="2300" dirty="0"/>
              <a:t>une meilleure estime de soi</a:t>
            </a:r>
          </a:p>
          <a:p>
            <a:pPr>
              <a:buClr>
                <a:schemeClr val="accent2"/>
              </a:buClr>
            </a:pPr>
            <a:r>
              <a:rPr lang="fr-FR" sz="2300" dirty="0"/>
              <a:t>une image de soi plus positive</a:t>
            </a:r>
          </a:p>
          <a:p>
            <a:pPr>
              <a:buClr>
                <a:schemeClr val="accent2"/>
              </a:buClr>
            </a:pPr>
            <a:r>
              <a:rPr lang="fr-FR" sz="2300" dirty="0"/>
              <a:t>un rendement amélioré</a:t>
            </a:r>
          </a:p>
          <a:p>
            <a:pPr>
              <a:buClr>
                <a:schemeClr val="accent2"/>
              </a:buClr>
            </a:pPr>
            <a:r>
              <a:rPr lang="fr-FR" sz="2300" dirty="0"/>
              <a:t>une plus grande satisfaction professionnelle</a:t>
            </a:r>
          </a:p>
          <a:p>
            <a:pPr>
              <a:buClr>
                <a:schemeClr val="accent2"/>
              </a:buClr>
            </a:pPr>
            <a:r>
              <a:rPr lang="fr-FR" sz="2300" dirty="0"/>
              <a:t>un taux plus élevé de maintien en poste</a:t>
            </a:r>
            <a:endParaRPr lang="en-CA" sz="2300" dirty="0"/>
          </a:p>
        </p:txBody>
      </p:sp>
      <p:sp>
        <p:nvSpPr>
          <p:cNvPr id="6" name="Title 1"/>
          <p:cNvSpPr>
            <a:spLocks noGrp="1"/>
          </p:cNvSpPr>
          <p:nvPr>
            <p:ph type="title"/>
            <p:custDataLst>
              <p:tags r:id="rId2"/>
            </p:custDataLst>
          </p:nvPr>
        </p:nvSpPr>
        <p:spPr>
          <a:xfrm>
            <a:off x="2077329" y="822707"/>
            <a:ext cx="9931791" cy="1293028"/>
          </a:xfrm>
        </p:spPr>
        <p:txBody>
          <a:bodyPr>
            <a:noAutofit/>
          </a:bodyPr>
          <a:lstStyle/>
          <a:p>
            <a:r>
              <a:rPr lang="en-CA" sz="3600" b="1" dirty="0">
                <a:solidFill>
                  <a:schemeClr val="accent2"/>
                </a:solidFill>
              </a:rPr>
              <a:t>5. </a:t>
            </a:r>
            <a:r>
              <a:rPr lang="fr-FR" sz="3600" b="1" dirty="0">
                <a:latin typeface="Helvetica Neue"/>
              </a:rPr>
              <a:t>Compétences et exigences psychologiques</a:t>
            </a:r>
            <a:br>
              <a:rPr lang="en-CA" sz="3600" b="1" dirty="0"/>
            </a:br>
            <a:endParaRPr lang="en-CA" sz="3600" b="1" dirty="0"/>
          </a:p>
        </p:txBody>
      </p:sp>
      <p:pic>
        <p:nvPicPr>
          <p:cNvPr id="2" name="Picture 1"/>
          <p:cNvPicPr>
            <a:picLocks noChangeAspect="1"/>
          </p:cNvPicPr>
          <p:nvPr>
            <p:custDataLst>
              <p:tags r:id="rId3"/>
            </p:custDataLst>
          </p:nvPr>
        </p:nvPicPr>
        <p:blipFill>
          <a:blip r:embed="rId7">
            <a:extLst>
              <a:ext uri="{BEBA8EAE-BF5A-486C-A8C5-ECC9F3942E4B}">
                <a14:imgProps xmlns:a14="http://schemas.microsoft.com/office/drawing/2010/main">
                  <a14:imgLayer r:embed="rId8">
                    <a14:imgEffect>
                      <a14:sharpenSoften amount="-25000"/>
                    </a14:imgEffect>
                  </a14:imgLayer>
                </a14:imgProps>
              </a:ext>
            </a:extLst>
          </a:blip>
          <a:stretch>
            <a:fillRect/>
          </a:stretch>
        </p:blipFill>
        <p:spPr>
          <a:xfrm>
            <a:off x="7355339" y="3247434"/>
            <a:ext cx="4382672" cy="25170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Rectangle 6"/>
          <p:cNvSpPr/>
          <p:nvPr>
            <p:custDataLst>
              <p:tags r:id="rId4"/>
            </p:custDataLst>
          </p:nvPr>
        </p:nvSpPr>
        <p:spPr>
          <a:xfrm>
            <a:off x="0" y="6516804"/>
            <a:ext cx="8230138" cy="369332"/>
          </a:xfrm>
          <a:prstGeom prst="rect">
            <a:avLst/>
          </a:prstGeom>
        </p:spPr>
        <p:txBody>
          <a:bodyPr wrap="none">
            <a:spAutoFit/>
          </a:bodyPr>
          <a:lstStyle/>
          <a:p>
            <a:r>
              <a:rPr lang="en-CA" dirty="0"/>
              <a:t>Source: Centre </a:t>
            </a:r>
            <a:r>
              <a:rPr lang="en-CA" dirty="0" err="1"/>
              <a:t>canadien</a:t>
            </a:r>
            <a:r>
              <a:rPr lang="en-CA" dirty="0"/>
              <a:t> </a:t>
            </a:r>
            <a:r>
              <a:rPr lang="en-CA" dirty="0" err="1"/>
              <a:t>d’hygiène</a:t>
            </a:r>
            <a:r>
              <a:rPr lang="en-CA" dirty="0"/>
              <a:t> et de </a:t>
            </a:r>
            <a:r>
              <a:rPr lang="en-CA" dirty="0" err="1"/>
              <a:t>sécurité</a:t>
            </a:r>
            <a:r>
              <a:rPr lang="en-CA" dirty="0"/>
              <a:t> au travail (CCHST)</a:t>
            </a:r>
          </a:p>
        </p:txBody>
      </p:sp>
    </p:spTree>
    <p:extLst>
      <p:ext uri="{BB962C8B-B14F-4D97-AF65-F5344CB8AC3E}">
        <p14:creationId xmlns:p14="http://schemas.microsoft.com/office/powerpoint/2010/main" val="21919106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custDataLst>
              <p:tags r:id="rId1"/>
            </p:custDataLst>
          </p:nvPr>
        </p:nvSpPr>
        <p:spPr>
          <a:xfrm>
            <a:off x="445477" y="1756161"/>
            <a:ext cx="10639865" cy="4426925"/>
          </a:xfrm>
        </p:spPr>
        <p:txBody>
          <a:bodyPr>
            <a:noAutofit/>
          </a:bodyPr>
          <a:lstStyle/>
          <a:p>
            <a:pPr marL="0" indent="0">
              <a:buNone/>
            </a:pPr>
            <a:r>
              <a:rPr lang="en-CA" sz="3200" b="1" dirty="0">
                <a:solidFill>
                  <a:schemeClr val="accent2"/>
                </a:solidFill>
              </a:rPr>
              <a:t>QU’ARRIVE-T-IL EN SON ABSENCE?</a:t>
            </a:r>
          </a:p>
          <a:p>
            <a:r>
              <a:rPr lang="fr-FR" sz="2600" dirty="0"/>
              <a:t>L'incompatibilité psychologique avec le travail peut engendrer une tension professionnelle qui peut s'exprimer sous forme de </a:t>
            </a:r>
            <a:r>
              <a:rPr lang="fr-FR" sz="2600" b="1" dirty="0">
                <a:solidFill>
                  <a:schemeClr val="accent2"/>
                </a:solidFill>
              </a:rPr>
              <a:t>détresse psychologique </a:t>
            </a:r>
            <a:r>
              <a:rPr lang="fr-FR" sz="2600" dirty="0"/>
              <a:t>et d'alerte émotionnelle, de </a:t>
            </a:r>
            <a:r>
              <a:rPr lang="fr-FR" sz="2600" b="1" dirty="0">
                <a:solidFill>
                  <a:schemeClr val="accent2"/>
                </a:solidFill>
              </a:rPr>
              <a:t>rumination excessive</a:t>
            </a:r>
            <a:r>
              <a:rPr lang="fr-FR" sz="2600" dirty="0"/>
              <a:t>, d'</a:t>
            </a:r>
            <a:r>
              <a:rPr lang="fr-FR" sz="2600" b="1" dirty="0">
                <a:solidFill>
                  <a:schemeClr val="accent2"/>
                </a:solidFill>
              </a:rPr>
              <a:t>attitude défensive</a:t>
            </a:r>
            <a:r>
              <a:rPr lang="fr-FR" sz="2600" dirty="0"/>
              <a:t>, de </a:t>
            </a:r>
            <a:r>
              <a:rPr lang="fr-FR" sz="2600" b="1" dirty="0">
                <a:solidFill>
                  <a:schemeClr val="accent2"/>
                </a:solidFill>
              </a:rPr>
              <a:t>baisse d'énergie</a:t>
            </a:r>
            <a:r>
              <a:rPr lang="fr-FR" sz="2600" dirty="0"/>
              <a:t> et de </a:t>
            </a:r>
            <a:r>
              <a:rPr lang="fr-FR" sz="2600" b="1" dirty="0">
                <a:solidFill>
                  <a:schemeClr val="accent2"/>
                </a:solidFill>
              </a:rPr>
              <a:t>baisse du niveau de l'humeur</a:t>
            </a:r>
            <a:r>
              <a:rPr lang="fr-FR" sz="2600" dirty="0"/>
              <a:t>. À l'échelle de l'organisation, l'incompatibilité entre les personnes et l'emploi qu'elles occupent donnent lieu à une </a:t>
            </a:r>
            <a:r>
              <a:rPr lang="fr-FR" sz="2600" b="1" dirty="0">
                <a:solidFill>
                  <a:schemeClr val="accent2"/>
                </a:solidFill>
              </a:rPr>
              <a:t>diminution du nombre de candidats aux processus de recrutement</a:t>
            </a:r>
            <a:r>
              <a:rPr lang="fr-FR" sz="2600" dirty="0"/>
              <a:t> et de formation, à l'</a:t>
            </a:r>
            <a:r>
              <a:rPr lang="fr-FR" sz="2600" b="1" dirty="0">
                <a:solidFill>
                  <a:schemeClr val="accent2"/>
                </a:solidFill>
              </a:rPr>
              <a:t>absence de plaisir et d'engagement</a:t>
            </a:r>
            <a:r>
              <a:rPr lang="fr-FR" sz="2600" dirty="0"/>
              <a:t>, à une </a:t>
            </a:r>
            <a:r>
              <a:rPr lang="fr-FR" sz="2600" b="1" dirty="0">
                <a:solidFill>
                  <a:schemeClr val="accent2"/>
                </a:solidFill>
              </a:rPr>
              <a:t>faible productivité</a:t>
            </a:r>
            <a:r>
              <a:rPr lang="fr-FR" sz="2600" dirty="0"/>
              <a:t>, à des </a:t>
            </a:r>
            <a:r>
              <a:rPr lang="fr-FR" sz="2600" b="1" dirty="0">
                <a:solidFill>
                  <a:schemeClr val="accent2"/>
                </a:solidFill>
              </a:rPr>
              <a:t>conflits</a:t>
            </a:r>
            <a:r>
              <a:rPr lang="fr-FR" sz="2600" dirty="0"/>
              <a:t> et à un taux plus élevé de </a:t>
            </a:r>
            <a:r>
              <a:rPr lang="fr-FR" sz="2600" b="1" dirty="0">
                <a:solidFill>
                  <a:schemeClr val="accent2"/>
                </a:solidFill>
              </a:rPr>
              <a:t>départs volontaires</a:t>
            </a:r>
            <a:r>
              <a:rPr lang="fr-FR" sz="2600" dirty="0"/>
              <a:t>.</a:t>
            </a:r>
            <a:endParaRPr lang="en-CA" sz="2600" dirty="0"/>
          </a:p>
        </p:txBody>
      </p:sp>
      <p:sp>
        <p:nvSpPr>
          <p:cNvPr id="6" name="Title 1"/>
          <p:cNvSpPr>
            <a:spLocks noGrp="1"/>
          </p:cNvSpPr>
          <p:nvPr>
            <p:ph type="title"/>
            <p:custDataLst>
              <p:tags r:id="rId2"/>
            </p:custDataLst>
          </p:nvPr>
        </p:nvSpPr>
        <p:spPr>
          <a:xfrm>
            <a:off x="2077329" y="1011395"/>
            <a:ext cx="9931791" cy="1293028"/>
          </a:xfrm>
        </p:spPr>
        <p:txBody>
          <a:bodyPr>
            <a:noAutofit/>
          </a:bodyPr>
          <a:lstStyle/>
          <a:p>
            <a:r>
              <a:rPr lang="en-CA" sz="3600" b="1" dirty="0">
                <a:solidFill>
                  <a:schemeClr val="accent2"/>
                </a:solidFill>
              </a:rPr>
              <a:t>5. </a:t>
            </a:r>
            <a:r>
              <a:rPr lang="fr-FR" sz="3600" b="1" dirty="0">
                <a:latin typeface="Helvetica Neue"/>
              </a:rPr>
              <a:t>Compétences et exigences psychologiques</a:t>
            </a:r>
            <a:br>
              <a:rPr lang="en-CA" sz="3600" b="1" dirty="0"/>
            </a:br>
            <a:endParaRPr lang="en-CA" sz="3600" b="1" dirty="0"/>
          </a:p>
        </p:txBody>
      </p:sp>
      <p:sp>
        <p:nvSpPr>
          <p:cNvPr id="5" name="Rectangle 4"/>
          <p:cNvSpPr/>
          <p:nvPr>
            <p:custDataLst>
              <p:tags r:id="rId3"/>
            </p:custDataLst>
          </p:nvPr>
        </p:nvSpPr>
        <p:spPr>
          <a:xfrm>
            <a:off x="0" y="6516804"/>
            <a:ext cx="8230138" cy="369332"/>
          </a:xfrm>
          <a:prstGeom prst="rect">
            <a:avLst/>
          </a:prstGeom>
        </p:spPr>
        <p:txBody>
          <a:bodyPr wrap="none">
            <a:spAutoFit/>
          </a:bodyPr>
          <a:lstStyle/>
          <a:p>
            <a:r>
              <a:rPr lang="en-CA" dirty="0"/>
              <a:t>Source: Centre </a:t>
            </a:r>
            <a:r>
              <a:rPr lang="en-CA" dirty="0" err="1"/>
              <a:t>canadien</a:t>
            </a:r>
            <a:r>
              <a:rPr lang="en-CA" dirty="0"/>
              <a:t> </a:t>
            </a:r>
            <a:r>
              <a:rPr lang="en-CA" dirty="0" err="1"/>
              <a:t>d’hygiène</a:t>
            </a:r>
            <a:r>
              <a:rPr lang="en-CA" dirty="0"/>
              <a:t> et de </a:t>
            </a:r>
            <a:r>
              <a:rPr lang="en-CA" dirty="0" err="1"/>
              <a:t>sécurité</a:t>
            </a:r>
            <a:r>
              <a:rPr lang="en-CA" dirty="0"/>
              <a:t> au travail (CCHST)</a:t>
            </a:r>
          </a:p>
        </p:txBody>
      </p:sp>
    </p:spTree>
    <p:extLst>
      <p:ext uri="{BB962C8B-B14F-4D97-AF65-F5344CB8AC3E}">
        <p14:creationId xmlns:p14="http://schemas.microsoft.com/office/powerpoint/2010/main" val="8154974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custDataLst>
              <p:tags r:id="rId1"/>
            </p:custDataLst>
          </p:nvPr>
        </p:nvSpPr>
        <p:spPr>
          <a:xfrm>
            <a:off x="445477" y="2074987"/>
            <a:ext cx="11746523" cy="4024125"/>
          </a:xfrm>
        </p:spPr>
        <p:txBody>
          <a:bodyPr>
            <a:normAutofit/>
          </a:bodyPr>
          <a:lstStyle/>
          <a:p>
            <a:pPr marL="0" indent="0">
              <a:buNone/>
            </a:pPr>
            <a:r>
              <a:rPr lang="en-CA" sz="3200" b="1" u="sng" dirty="0" err="1">
                <a:solidFill>
                  <a:schemeClr val="accent2"/>
                </a:solidFill>
              </a:rPr>
              <a:t>Cliquez</a:t>
            </a:r>
            <a:r>
              <a:rPr lang="en-CA" sz="3200" b="1" u="sng" dirty="0">
                <a:solidFill>
                  <a:schemeClr val="accent2"/>
                </a:solidFill>
              </a:rPr>
              <a:t> sur </a:t>
            </a:r>
            <a:r>
              <a:rPr lang="en-CA" sz="3200" b="1" u="sng" dirty="0" err="1">
                <a:solidFill>
                  <a:schemeClr val="accent2"/>
                </a:solidFill>
              </a:rPr>
              <a:t>l’image</a:t>
            </a:r>
            <a:r>
              <a:rPr lang="en-CA" sz="3200" b="1" u="sng" dirty="0">
                <a:solidFill>
                  <a:schemeClr val="accent2"/>
                </a:solidFill>
              </a:rPr>
              <a:t> ci-</a:t>
            </a:r>
            <a:r>
              <a:rPr lang="en-CA" sz="3200" b="1" u="sng" dirty="0" err="1">
                <a:solidFill>
                  <a:schemeClr val="accent2"/>
                </a:solidFill>
              </a:rPr>
              <a:t>dessous</a:t>
            </a:r>
            <a:r>
              <a:rPr lang="en-CA" sz="3200" b="1" dirty="0">
                <a:solidFill>
                  <a:schemeClr val="accent2"/>
                </a:solidFill>
              </a:rPr>
              <a:t> pour </a:t>
            </a:r>
            <a:r>
              <a:rPr lang="en-CA" sz="3200" b="1" dirty="0" err="1">
                <a:solidFill>
                  <a:schemeClr val="accent2"/>
                </a:solidFill>
              </a:rPr>
              <a:t>en</a:t>
            </a:r>
            <a:r>
              <a:rPr lang="en-CA" sz="3200" b="1" dirty="0">
                <a:solidFill>
                  <a:schemeClr val="accent2"/>
                </a:solidFill>
              </a:rPr>
              <a:t> </a:t>
            </a:r>
            <a:r>
              <a:rPr lang="en-CA" sz="3200" b="1" dirty="0" err="1">
                <a:solidFill>
                  <a:schemeClr val="accent2"/>
                </a:solidFill>
              </a:rPr>
              <a:t>apprendre</a:t>
            </a:r>
            <a:r>
              <a:rPr lang="en-CA" sz="3200" b="1" dirty="0">
                <a:solidFill>
                  <a:schemeClr val="accent2"/>
                </a:solidFill>
              </a:rPr>
              <a:t> plus</a:t>
            </a:r>
          </a:p>
        </p:txBody>
      </p:sp>
      <p:pic>
        <p:nvPicPr>
          <p:cNvPr id="9" name="Picture 8">
            <a:hlinkClick r:id="rId6"/>
          </p:cNvPr>
          <p:cNvPicPr>
            <a:picLocks noChangeAspect="1"/>
          </p:cNvPicPr>
          <p:nvPr>
            <p:custDataLst>
              <p:tags r:id="rId2"/>
            </p:custDataLst>
          </p:nvPr>
        </p:nvPicPr>
        <p:blipFill rotWithShape="1">
          <a:blip r:embed="rId7"/>
          <a:srcRect t="3702" b="3622"/>
          <a:stretch/>
        </p:blipFill>
        <p:spPr>
          <a:xfrm>
            <a:off x="4550312" y="3030186"/>
            <a:ext cx="3536852" cy="327777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Title 1"/>
          <p:cNvSpPr>
            <a:spLocks noGrp="1"/>
          </p:cNvSpPr>
          <p:nvPr>
            <p:ph type="title"/>
            <p:custDataLst>
              <p:tags r:id="rId3"/>
            </p:custDataLst>
          </p:nvPr>
        </p:nvSpPr>
        <p:spPr>
          <a:xfrm>
            <a:off x="1932183" y="996881"/>
            <a:ext cx="9931791" cy="1293028"/>
          </a:xfrm>
        </p:spPr>
        <p:txBody>
          <a:bodyPr>
            <a:noAutofit/>
          </a:bodyPr>
          <a:lstStyle/>
          <a:p>
            <a:r>
              <a:rPr lang="en-CA" b="1" dirty="0">
                <a:solidFill>
                  <a:schemeClr val="accent2"/>
                </a:solidFill>
              </a:rPr>
              <a:t>5. </a:t>
            </a:r>
            <a:r>
              <a:rPr lang="en-CA" b="1" dirty="0" err="1"/>
              <a:t>Compétences</a:t>
            </a:r>
            <a:r>
              <a:rPr lang="en-CA" b="1" dirty="0"/>
              <a:t> et </a:t>
            </a:r>
            <a:r>
              <a:rPr lang="en-CA" b="1" dirty="0" err="1"/>
              <a:t>exigences</a:t>
            </a:r>
            <a:r>
              <a:rPr lang="en-CA" b="1" dirty="0"/>
              <a:t> </a:t>
            </a:r>
            <a:r>
              <a:rPr lang="en-CA" b="1" dirty="0" err="1"/>
              <a:t>psychologiques</a:t>
            </a:r>
            <a:br>
              <a:rPr lang="en-CA" b="1" dirty="0"/>
            </a:br>
            <a:endParaRPr lang="en-CA" b="1" dirty="0"/>
          </a:p>
        </p:txBody>
      </p:sp>
    </p:spTree>
    <p:extLst>
      <p:ext uri="{BB962C8B-B14F-4D97-AF65-F5344CB8AC3E}">
        <p14:creationId xmlns:p14="http://schemas.microsoft.com/office/powerpoint/2010/main" val="244485867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2077329" y="1098479"/>
            <a:ext cx="9931791" cy="1293028"/>
          </a:xfrm>
        </p:spPr>
        <p:txBody>
          <a:bodyPr>
            <a:noAutofit/>
          </a:bodyPr>
          <a:lstStyle/>
          <a:p>
            <a:r>
              <a:rPr lang="en-CA" sz="3800" b="1" dirty="0">
                <a:solidFill>
                  <a:schemeClr val="accent2"/>
                </a:solidFill>
              </a:rPr>
              <a:t>6. </a:t>
            </a:r>
            <a:r>
              <a:rPr lang="en-CA" sz="3800" b="1" dirty="0" err="1"/>
              <a:t>Croissance</a:t>
            </a:r>
            <a:r>
              <a:rPr lang="en-CA" sz="3800" b="1" dirty="0"/>
              <a:t> et </a:t>
            </a:r>
            <a:r>
              <a:rPr lang="en-CA" sz="3800" b="1" dirty="0" err="1"/>
              <a:t>perfectionnement</a:t>
            </a:r>
            <a:br>
              <a:rPr lang="en-CA" sz="3800" b="1" dirty="0"/>
            </a:br>
            <a:endParaRPr lang="en-CA" sz="3800" b="1" dirty="0"/>
          </a:p>
        </p:txBody>
      </p:sp>
      <p:sp>
        <p:nvSpPr>
          <p:cNvPr id="3" name="Content Placeholder 2"/>
          <p:cNvSpPr>
            <a:spLocks noGrp="1"/>
          </p:cNvSpPr>
          <p:nvPr>
            <p:ph idx="1"/>
            <p:custDataLst>
              <p:tags r:id="rId2"/>
            </p:custDataLst>
          </p:nvPr>
        </p:nvSpPr>
        <p:spPr>
          <a:xfrm>
            <a:off x="671286" y="2063932"/>
            <a:ext cx="10820400" cy="4322244"/>
          </a:xfrm>
        </p:spPr>
        <p:txBody>
          <a:bodyPr>
            <a:normAutofit/>
          </a:bodyPr>
          <a:lstStyle/>
          <a:p>
            <a:pPr marL="0" indent="0">
              <a:buNone/>
            </a:pPr>
            <a:r>
              <a:rPr lang="en-CA" sz="3500" b="1" dirty="0">
                <a:solidFill>
                  <a:schemeClr val="accent2"/>
                </a:solidFill>
              </a:rPr>
              <a:t>QU’EST-CE QUE C’EST?</a:t>
            </a:r>
          </a:p>
          <a:p>
            <a:pPr>
              <a:buClr>
                <a:schemeClr val="tx1"/>
              </a:buClr>
            </a:pPr>
            <a:r>
              <a:rPr lang="fr-FR" sz="2500" b="1" dirty="0">
                <a:solidFill>
                  <a:schemeClr val="accent2"/>
                </a:solidFill>
              </a:rPr>
              <a:t>La croissance et le perfectionnement sont présents dans un milieu de travail où les employés reçoivent des encouragements et du soutien relativement au perfectionnement de leurs compétences interpersonnelles et émotionnelles, ainsi que de leurs aptitudes professionnelles</a:t>
            </a:r>
            <a:r>
              <a:rPr lang="fr-FR" sz="2500" dirty="0"/>
              <a:t>. Ces milieux de travail procurent à leurs employés un éventail de possibilités de formation internes et externes pour élargir leur répertoire de compétences, et ces compétences leur serviront non seulement dans leur emploi actuel, mais les prépareront peut-être à d'autres fonctions dans l'avenir.</a:t>
            </a:r>
            <a:endParaRPr lang="en-CA" sz="2500" dirty="0"/>
          </a:p>
        </p:txBody>
      </p:sp>
      <p:sp>
        <p:nvSpPr>
          <p:cNvPr id="5" name="Rectangle 4"/>
          <p:cNvSpPr/>
          <p:nvPr>
            <p:custDataLst>
              <p:tags r:id="rId3"/>
            </p:custDataLst>
          </p:nvPr>
        </p:nvSpPr>
        <p:spPr>
          <a:xfrm>
            <a:off x="0" y="6516804"/>
            <a:ext cx="8230138" cy="369332"/>
          </a:xfrm>
          <a:prstGeom prst="rect">
            <a:avLst/>
          </a:prstGeom>
        </p:spPr>
        <p:txBody>
          <a:bodyPr wrap="none">
            <a:spAutoFit/>
          </a:bodyPr>
          <a:lstStyle/>
          <a:p>
            <a:r>
              <a:rPr lang="en-CA" dirty="0"/>
              <a:t>Source: Centre </a:t>
            </a:r>
            <a:r>
              <a:rPr lang="en-CA" dirty="0" err="1"/>
              <a:t>canadien</a:t>
            </a:r>
            <a:r>
              <a:rPr lang="en-CA" dirty="0"/>
              <a:t> </a:t>
            </a:r>
            <a:r>
              <a:rPr lang="en-CA" dirty="0" err="1"/>
              <a:t>d’hygiène</a:t>
            </a:r>
            <a:r>
              <a:rPr lang="en-CA" dirty="0"/>
              <a:t> et de </a:t>
            </a:r>
            <a:r>
              <a:rPr lang="en-CA" dirty="0" err="1"/>
              <a:t>sécurité</a:t>
            </a:r>
            <a:r>
              <a:rPr lang="en-CA" dirty="0"/>
              <a:t> au travail (CCHST)</a:t>
            </a:r>
          </a:p>
        </p:txBody>
      </p:sp>
    </p:spTree>
    <p:extLst>
      <p:ext uri="{BB962C8B-B14F-4D97-AF65-F5344CB8AC3E}">
        <p14:creationId xmlns:p14="http://schemas.microsoft.com/office/powerpoint/2010/main" val="178217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afterEffect">
                                  <p:stCondLst>
                                    <p:cond delay="0"/>
                                  </p:stCondLst>
                                  <p:iterate type="lt">
                                    <p:tmPct val="10000"/>
                                  </p:iterate>
                                  <p:childTnLst>
                                    <p:animMotion origin="layout" path="M -4.16667E-6 -3.7037E-7 L -4.16667E-6 -0.07222 " pathEditMode="relative" rAng="0" ptsTypes="AA">
                                      <p:cBhvr>
                                        <p:cTn id="6" dur="250" accel="50000" decel="50000" autoRev="1" fill="hold">
                                          <p:stCondLst>
                                            <p:cond delay="0"/>
                                          </p:stCondLst>
                                        </p:cTn>
                                        <p:tgtEl>
                                          <p:spTgt spid="2"/>
                                        </p:tgtEl>
                                        <p:attrNameLst>
                                          <p:attrName>ppt_x</p:attrName>
                                          <p:attrName>ppt_y</p:attrName>
                                        </p:attrNameLst>
                                      </p:cBhvr>
                                      <p:rCtr x="0" y="-3611"/>
                                    </p:animMotion>
                                    <p:animRot by="1500000">
                                      <p:cBhvr>
                                        <p:cTn id="7" dur="125" fill="hold">
                                          <p:stCondLst>
                                            <p:cond delay="0"/>
                                          </p:stCondLst>
                                        </p:cTn>
                                        <p:tgtEl>
                                          <p:spTgt spid="2"/>
                                        </p:tgtEl>
                                        <p:attrNameLst>
                                          <p:attrName>r</p:attrName>
                                        </p:attrNameLst>
                                      </p:cBhvr>
                                    </p:animRot>
                                    <p:animRot by="-1500000">
                                      <p:cBhvr>
                                        <p:cTn id="8" dur="125" fill="hold">
                                          <p:stCondLst>
                                            <p:cond delay="125"/>
                                          </p:stCondLst>
                                        </p:cTn>
                                        <p:tgtEl>
                                          <p:spTgt spid="2"/>
                                        </p:tgtEl>
                                        <p:attrNameLst>
                                          <p:attrName>r</p:attrName>
                                        </p:attrNameLst>
                                      </p:cBhvr>
                                    </p:animRot>
                                    <p:animRot by="-1500000">
                                      <p:cBhvr>
                                        <p:cTn id="9" dur="125" fill="hold">
                                          <p:stCondLst>
                                            <p:cond delay="250"/>
                                          </p:stCondLst>
                                        </p:cTn>
                                        <p:tgtEl>
                                          <p:spTgt spid="2"/>
                                        </p:tgtEl>
                                        <p:attrNameLst>
                                          <p:attrName>r</p:attrName>
                                        </p:attrNameLst>
                                      </p:cBhvr>
                                    </p:animRot>
                                    <p:animRot by="1500000">
                                      <p:cBhvr>
                                        <p:cTn id="10" dur="125" fill="hold">
                                          <p:stCondLst>
                                            <p:cond delay="375"/>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custDataLst>
              <p:tags r:id="rId1"/>
            </p:custDataLst>
          </p:nvPr>
        </p:nvSpPr>
        <p:spPr>
          <a:xfrm>
            <a:off x="685800" y="1900816"/>
            <a:ext cx="10678886" cy="4557932"/>
          </a:xfrm>
        </p:spPr>
        <p:txBody>
          <a:bodyPr>
            <a:normAutofit fontScale="85000" lnSpcReduction="10000"/>
          </a:bodyPr>
          <a:lstStyle/>
          <a:p>
            <a:pPr marL="0" indent="0">
              <a:buNone/>
            </a:pPr>
            <a:r>
              <a:rPr lang="en-CA" sz="3200" b="1" dirty="0">
                <a:solidFill>
                  <a:schemeClr val="accent2"/>
                </a:solidFill>
              </a:rPr>
              <a:t>POURQUOI EST-CE IMPORTANT?</a:t>
            </a:r>
            <a:endParaRPr lang="en-CA" sz="100" b="1" dirty="0">
              <a:solidFill>
                <a:schemeClr val="accent2"/>
              </a:solidFill>
            </a:endParaRPr>
          </a:p>
          <a:p>
            <a:r>
              <a:rPr lang="fr-FR" sz="2900" dirty="0"/>
              <a:t>Le perfectionnement du personnel rehausse l'engagement dans la poursuite des objectifs, le degré d'attachement à l'organisation et la </a:t>
            </a:r>
            <a:r>
              <a:rPr lang="fr-FR" sz="2900" b="1" dirty="0">
                <a:solidFill>
                  <a:schemeClr val="accent2"/>
                </a:solidFill>
              </a:rPr>
              <a:t>satisfaction professionnelle</a:t>
            </a:r>
            <a:r>
              <a:rPr lang="fr-FR" sz="2900" dirty="0"/>
              <a:t>. Les employés ont le sentiment que l'organisation se soucie d'eux lorsqu'elle encourage leur croissance et leur perfectionnement, sans compter que </a:t>
            </a:r>
            <a:r>
              <a:rPr lang="fr-FR" sz="2900" b="1" dirty="0">
                <a:solidFill>
                  <a:schemeClr val="accent2"/>
                </a:solidFill>
              </a:rPr>
              <a:t>l'acquisition de nouvelles compétences et le développement professionnel améliorent directement le mieux-être des employés</a:t>
            </a:r>
            <a:r>
              <a:rPr lang="fr-FR" sz="2900" dirty="0"/>
              <a:t>. Il est important de s'assurer que les occasions de croissance et de perfectionnement ne se limitent pas à l'apprentissage des compétences techniques nécessaires à l'exécution du travail, mais s'étendent aussi à l'acquisition d'habiletés personnelles et interpersonnelles fondamentales pour bien prendre soin de soi et entretenir de bons rapports avec les autres.</a:t>
            </a:r>
            <a:endParaRPr lang="en-CA" sz="2900" dirty="0"/>
          </a:p>
        </p:txBody>
      </p:sp>
      <p:sp>
        <p:nvSpPr>
          <p:cNvPr id="6" name="Title 1"/>
          <p:cNvSpPr>
            <a:spLocks noGrp="1"/>
          </p:cNvSpPr>
          <p:nvPr>
            <p:ph type="title"/>
            <p:custDataLst>
              <p:tags r:id="rId2"/>
            </p:custDataLst>
          </p:nvPr>
        </p:nvSpPr>
        <p:spPr>
          <a:xfrm>
            <a:off x="2106358" y="909793"/>
            <a:ext cx="9931791" cy="1293028"/>
          </a:xfrm>
        </p:spPr>
        <p:txBody>
          <a:bodyPr>
            <a:noAutofit/>
          </a:bodyPr>
          <a:lstStyle/>
          <a:p>
            <a:r>
              <a:rPr lang="en-CA" sz="3800" b="1" dirty="0">
                <a:solidFill>
                  <a:schemeClr val="accent2"/>
                </a:solidFill>
              </a:rPr>
              <a:t>6. </a:t>
            </a:r>
            <a:r>
              <a:rPr lang="en-CA" sz="3800" b="1" dirty="0" err="1"/>
              <a:t>Croissance</a:t>
            </a:r>
            <a:r>
              <a:rPr lang="en-CA" sz="3800" b="1" dirty="0"/>
              <a:t> et </a:t>
            </a:r>
            <a:r>
              <a:rPr lang="en-CA" sz="3800" b="1" dirty="0" err="1"/>
              <a:t>perfectionnement</a:t>
            </a:r>
            <a:br>
              <a:rPr lang="en-CA" sz="3800" b="1" dirty="0"/>
            </a:br>
            <a:endParaRPr lang="en-CA" sz="3800" b="1" dirty="0"/>
          </a:p>
        </p:txBody>
      </p:sp>
      <p:sp>
        <p:nvSpPr>
          <p:cNvPr id="5" name="Rectangle 4"/>
          <p:cNvSpPr/>
          <p:nvPr>
            <p:custDataLst>
              <p:tags r:id="rId3"/>
            </p:custDataLst>
          </p:nvPr>
        </p:nvSpPr>
        <p:spPr>
          <a:xfrm>
            <a:off x="0" y="6516804"/>
            <a:ext cx="8230138" cy="369332"/>
          </a:xfrm>
          <a:prstGeom prst="rect">
            <a:avLst/>
          </a:prstGeom>
        </p:spPr>
        <p:txBody>
          <a:bodyPr wrap="none">
            <a:spAutoFit/>
          </a:bodyPr>
          <a:lstStyle/>
          <a:p>
            <a:r>
              <a:rPr lang="en-CA" dirty="0"/>
              <a:t>Source: Centre </a:t>
            </a:r>
            <a:r>
              <a:rPr lang="en-CA" dirty="0" err="1"/>
              <a:t>canadien</a:t>
            </a:r>
            <a:r>
              <a:rPr lang="en-CA" dirty="0"/>
              <a:t> </a:t>
            </a:r>
            <a:r>
              <a:rPr lang="en-CA" dirty="0" err="1"/>
              <a:t>d’hygiène</a:t>
            </a:r>
            <a:r>
              <a:rPr lang="en-CA" dirty="0"/>
              <a:t> et de </a:t>
            </a:r>
            <a:r>
              <a:rPr lang="en-CA" dirty="0" err="1"/>
              <a:t>sécurité</a:t>
            </a:r>
            <a:r>
              <a:rPr lang="en-CA" dirty="0"/>
              <a:t> au travail (CCHST)</a:t>
            </a:r>
          </a:p>
        </p:txBody>
      </p:sp>
    </p:spTree>
    <p:extLst>
      <p:ext uri="{BB962C8B-B14F-4D97-AF65-F5344CB8AC3E}">
        <p14:creationId xmlns:p14="http://schemas.microsoft.com/office/powerpoint/2010/main" val="69958652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custDataLst>
              <p:tags r:id="rId1"/>
            </p:custDataLst>
          </p:nvPr>
        </p:nvSpPr>
        <p:spPr>
          <a:xfrm>
            <a:off x="445477" y="2201599"/>
            <a:ext cx="10639865" cy="4024125"/>
          </a:xfrm>
        </p:spPr>
        <p:txBody>
          <a:bodyPr>
            <a:noAutofit/>
          </a:bodyPr>
          <a:lstStyle/>
          <a:p>
            <a:pPr marL="0" indent="0">
              <a:buNone/>
            </a:pPr>
            <a:r>
              <a:rPr lang="en-CA" sz="3200" b="1" dirty="0">
                <a:solidFill>
                  <a:schemeClr val="accent2"/>
                </a:solidFill>
              </a:rPr>
              <a:t>QU’ARRIVE-T-IL EN SON ABSENCE?</a:t>
            </a:r>
            <a:endParaRPr lang="en-CA" sz="100" b="1" dirty="0">
              <a:solidFill>
                <a:schemeClr val="accent2"/>
              </a:solidFill>
            </a:endParaRPr>
          </a:p>
          <a:p>
            <a:r>
              <a:rPr lang="fr-FR" sz="2800" dirty="0"/>
              <a:t>Les employés qui manquent de stimulation dans leur travail finissent par s'ennuyer, leur bien-être en souffre et leur performance se met à chuter. L'absence de possibilités d'apprendre et de développer leurs habiletés interpersonnelles et psychologiques dans leur milieu de travail peut entraîner chez les employés des situations de conflit, un désengagement et un état de détresse.</a:t>
            </a:r>
            <a:endParaRPr lang="en-CA" sz="2800" dirty="0"/>
          </a:p>
        </p:txBody>
      </p:sp>
      <p:sp>
        <p:nvSpPr>
          <p:cNvPr id="6" name="Title 1"/>
          <p:cNvSpPr>
            <a:spLocks noGrp="1"/>
          </p:cNvSpPr>
          <p:nvPr>
            <p:ph type="title"/>
            <p:custDataLst>
              <p:tags r:id="rId2"/>
            </p:custDataLst>
          </p:nvPr>
        </p:nvSpPr>
        <p:spPr>
          <a:xfrm>
            <a:off x="2077329" y="1098479"/>
            <a:ext cx="9931791" cy="1293028"/>
          </a:xfrm>
        </p:spPr>
        <p:txBody>
          <a:bodyPr>
            <a:noAutofit/>
          </a:bodyPr>
          <a:lstStyle/>
          <a:p>
            <a:r>
              <a:rPr lang="en-CA" sz="3800" b="1" dirty="0">
                <a:solidFill>
                  <a:schemeClr val="accent2"/>
                </a:solidFill>
              </a:rPr>
              <a:t>6. </a:t>
            </a:r>
            <a:r>
              <a:rPr lang="en-CA" sz="3800" b="1" dirty="0" err="1"/>
              <a:t>Croissance</a:t>
            </a:r>
            <a:r>
              <a:rPr lang="en-CA" sz="3800" b="1" dirty="0"/>
              <a:t> et </a:t>
            </a:r>
            <a:r>
              <a:rPr lang="en-CA" sz="3800" b="1" dirty="0" err="1"/>
              <a:t>perfectionnement</a:t>
            </a:r>
            <a:br>
              <a:rPr lang="en-CA" sz="3800" b="1" dirty="0"/>
            </a:br>
            <a:endParaRPr lang="en-CA" sz="3800" b="1" dirty="0"/>
          </a:p>
        </p:txBody>
      </p:sp>
      <p:sp>
        <p:nvSpPr>
          <p:cNvPr id="5" name="Rectangle 4"/>
          <p:cNvSpPr/>
          <p:nvPr>
            <p:custDataLst>
              <p:tags r:id="rId3"/>
            </p:custDataLst>
          </p:nvPr>
        </p:nvSpPr>
        <p:spPr>
          <a:xfrm>
            <a:off x="0" y="6516804"/>
            <a:ext cx="8230138" cy="369332"/>
          </a:xfrm>
          <a:prstGeom prst="rect">
            <a:avLst/>
          </a:prstGeom>
        </p:spPr>
        <p:txBody>
          <a:bodyPr wrap="none">
            <a:spAutoFit/>
          </a:bodyPr>
          <a:lstStyle/>
          <a:p>
            <a:r>
              <a:rPr lang="en-CA" dirty="0"/>
              <a:t>Source: Centre </a:t>
            </a:r>
            <a:r>
              <a:rPr lang="en-CA" dirty="0" err="1"/>
              <a:t>canadien</a:t>
            </a:r>
            <a:r>
              <a:rPr lang="en-CA" dirty="0"/>
              <a:t> </a:t>
            </a:r>
            <a:r>
              <a:rPr lang="en-CA" dirty="0" err="1"/>
              <a:t>d’hygiène</a:t>
            </a:r>
            <a:r>
              <a:rPr lang="en-CA" dirty="0"/>
              <a:t> et de </a:t>
            </a:r>
            <a:r>
              <a:rPr lang="en-CA" dirty="0" err="1"/>
              <a:t>sécurité</a:t>
            </a:r>
            <a:r>
              <a:rPr lang="en-CA" dirty="0"/>
              <a:t> au travail (CCHST)</a:t>
            </a:r>
          </a:p>
        </p:txBody>
      </p:sp>
    </p:spTree>
    <p:extLst>
      <p:ext uri="{BB962C8B-B14F-4D97-AF65-F5344CB8AC3E}">
        <p14:creationId xmlns:p14="http://schemas.microsoft.com/office/powerpoint/2010/main" val="215628197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custDataLst>
              <p:tags r:id="rId1"/>
            </p:custDataLst>
          </p:nvPr>
        </p:nvSpPr>
        <p:spPr>
          <a:xfrm>
            <a:off x="445477" y="2074987"/>
            <a:ext cx="11746523" cy="4024125"/>
          </a:xfrm>
        </p:spPr>
        <p:txBody>
          <a:bodyPr>
            <a:normAutofit/>
          </a:bodyPr>
          <a:lstStyle/>
          <a:p>
            <a:pPr marL="0" indent="0">
              <a:buNone/>
            </a:pPr>
            <a:r>
              <a:rPr lang="en-CA" sz="3200" b="1" u="sng" dirty="0" err="1">
                <a:solidFill>
                  <a:schemeClr val="accent2"/>
                </a:solidFill>
              </a:rPr>
              <a:t>Cliquez</a:t>
            </a:r>
            <a:r>
              <a:rPr lang="en-CA" sz="3200" b="1" u="sng" dirty="0">
                <a:solidFill>
                  <a:schemeClr val="accent2"/>
                </a:solidFill>
              </a:rPr>
              <a:t> sur </a:t>
            </a:r>
            <a:r>
              <a:rPr lang="en-CA" sz="3200" b="1" u="sng" dirty="0" err="1">
                <a:solidFill>
                  <a:schemeClr val="accent2"/>
                </a:solidFill>
              </a:rPr>
              <a:t>l’image</a:t>
            </a:r>
            <a:r>
              <a:rPr lang="en-CA" sz="3200" b="1" u="sng" dirty="0">
                <a:solidFill>
                  <a:schemeClr val="accent2"/>
                </a:solidFill>
              </a:rPr>
              <a:t> ci-</a:t>
            </a:r>
            <a:r>
              <a:rPr lang="en-CA" sz="3200" b="1" u="sng" dirty="0" err="1">
                <a:solidFill>
                  <a:schemeClr val="accent2"/>
                </a:solidFill>
              </a:rPr>
              <a:t>dessous</a:t>
            </a:r>
            <a:r>
              <a:rPr lang="en-CA" sz="3200" b="1" dirty="0">
                <a:solidFill>
                  <a:schemeClr val="accent2"/>
                </a:solidFill>
              </a:rPr>
              <a:t> pour </a:t>
            </a:r>
            <a:r>
              <a:rPr lang="en-CA" sz="3200" b="1" dirty="0" err="1">
                <a:solidFill>
                  <a:schemeClr val="accent2"/>
                </a:solidFill>
              </a:rPr>
              <a:t>en</a:t>
            </a:r>
            <a:r>
              <a:rPr lang="en-CA" sz="3200" b="1" dirty="0">
                <a:solidFill>
                  <a:schemeClr val="accent2"/>
                </a:solidFill>
              </a:rPr>
              <a:t> </a:t>
            </a:r>
            <a:r>
              <a:rPr lang="en-CA" sz="3200" b="1" dirty="0" err="1">
                <a:solidFill>
                  <a:schemeClr val="accent2"/>
                </a:solidFill>
              </a:rPr>
              <a:t>apprendre</a:t>
            </a:r>
            <a:r>
              <a:rPr lang="en-CA" sz="3200" b="1" dirty="0">
                <a:solidFill>
                  <a:schemeClr val="accent2"/>
                </a:solidFill>
              </a:rPr>
              <a:t> plus</a:t>
            </a:r>
          </a:p>
        </p:txBody>
      </p:sp>
      <p:sp>
        <p:nvSpPr>
          <p:cNvPr id="8" name="Title 1"/>
          <p:cNvSpPr>
            <a:spLocks noGrp="1"/>
          </p:cNvSpPr>
          <p:nvPr>
            <p:ph type="title"/>
            <p:custDataLst>
              <p:tags r:id="rId2"/>
            </p:custDataLst>
          </p:nvPr>
        </p:nvSpPr>
        <p:spPr>
          <a:xfrm>
            <a:off x="2077329" y="1098479"/>
            <a:ext cx="9931791" cy="1293028"/>
          </a:xfrm>
        </p:spPr>
        <p:txBody>
          <a:bodyPr>
            <a:noAutofit/>
          </a:bodyPr>
          <a:lstStyle/>
          <a:p>
            <a:r>
              <a:rPr lang="en-CA" sz="3800" b="1" dirty="0">
                <a:solidFill>
                  <a:schemeClr val="accent2"/>
                </a:solidFill>
              </a:rPr>
              <a:t>6. </a:t>
            </a:r>
            <a:r>
              <a:rPr lang="en-CA" sz="3800" b="1" dirty="0" err="1"/>
              <a:t>Croissance</a:t>
            </a:r>
            <a:r>
              <a:rPr lang="en-CA" sz="3800" b="1" dirty="0"/>
              <a:t> et </a:t>
            </a:r>
            <a:r>
              <a:rPr lang="en-CA" sz="3800" b="1" dirty="0" err="1"/>
              <a:t>perfectionnement</a:t>
            </a:r>
            <a:br>
              <a:rPr lang="en-CA" sz="3800" b="1" dirty="0"/>
            </a:br>
            <a:br>
              <a:rPr lang="en-CA" sz="3800" b="1" dirty="0"/>
            </a:br>
            <a:endParaRPr lang="en-CA" sz="3800" b="1" dirty="0"/>
          </a:p>
        </p:txBody>
      </p:sp>
      <p:pic>
        <p:nvPicPr>
          <p:cNvPr id="2" name="Picture 1">
            <a:hlinkClick r:id="rId6"/>
          </p:cNvPr>
          <p:cNvPicPr>
            <a:picLocks noChangeAspect="1"/>
          </p:cNvPicPr>
          <p:nvPr>
            <p:custDataLst>
              <p:tags r:id="rId3"/>
            </p:custDataLst>
          </p:nvPr>
        </p:nvPicPr>
        <p:blipFill>
          <a:blip r:embed="rId7"/>
          <a:stretch>
            <a:fillRect/>
          </a:stretch>
        </p:blipFill>
        <p:spPr>
          <a:xfrm>
            <a:off x="4678973" y="3170678"/>
            <a:ext cx="3279530" cy="292843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87498703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2077329" y="1098479"/>
            <a:ext cx="9931791" cy="1293028"/>
          </a:xfrm>
        </p:spPr>
        <p:txBody>
          <a:bodyPr>
            <a:noAutofit/>
          </a:bodyPr>
          <a:lstStyle/>
          <a:p>
            <a:r>
              <a:rPr lang="en-CA" sz="3800" b="1" dirty="0">
                <a:solidFill>
                  <a:schemeClr val="accent2"/>
                </a:solidFill>
              </a:rPr>
              <a:t>7. </a:t>
            </a:r>
            <a:r>
              <a:rPr lang="en-CA" sz="3800" b="1" dirty="0"/>
              <a:t>Reconnaissance et </a:t>
            </a:r>
            <a:r>
              <a:rPr lang="en-CA" sz="3800" b="1" dirty="0" err="1"/>
              <a:t>récompenses</a:t>
            </a:r>
            <a:br>
              <a:rPr lang="en-CA" sz="3800" b="1" dirty="0"/>
            </a:br>
            <a:endParaRPr lang="en-CA" sz="3800" b="1" dirty="0"/>
          </a:p>
        </p:txBody>
      </p:sp>
      <p:sp>
        <p:nvSpPr>
          <p:cNvPr id="3" name="Content Placeholder 2"/>
          <p:cNvSpPr>
            <a:spLocks noGrp="1"/>
          </p:cNvSpPr>
          <p:nvPr>
            <p:ph idx="1"/>
            <p:custDataLst>
              <p:tags r:id="rId2"/>
            </p:custDataLst>
          </p:nvPr>
        </p:nvSpPr>
        <p:spPr>
          <a:xfrm>
            <a:off x="685800" y="2194560"/>
            <a:ext cx="10706725" cy="4024125"/>
          </a:xfrm>
        </p:spPr>
        <p:txBody>
          <a:bodyPr>
            <a:normAutofit/>
          </a:bodyPr>
          <a:lstStyle/>
          <a:p>
            <a:pPr marL="0" indent="0">
              <a:buNone/>
            </a:pPr>
            <a:r>
              <a:rPr lang="en-CA" sz="3200" b="1" dirty="0">
                <a:solidFill>
                  <a:schemeClr val="accent2"/>
                </a:solidFill>
              </a:rPr>
              <a:t>QU’EST-CE QUE C’EST?</a:t>
            </a:r>
          </a:p>
          <a:p>
            <a:r>
              <a:rPr lang="fr-FR" sz="2700" dirty="0"/>
              <a:t>Présent dans un milieu de travail où </a:t>
            </a:r>
            <a:r>
              <a:rPr lang="fr-FR" sz="2700" b="1" dirty="0">
                <a:solidFill>
                  <a:schemeClr val="accent2"/>
                </a:solidFill>
              </a:rPr>
              <a:t>les efforts des employés sont reconnus et récompensés équitablement et en temps opportun</a:t>
            </a:r>
            <a:r>
              <a:rPr lang="fr-FR" sz="2700" dirty="0"/>
              <a:t>. Cela comprend une rémunération suffisante et régulière et l'organisation d'événements pour célébrer les réalisations d'un employé ou d'une équipe, ainsi que la reconnaissance des années de service et des étapes importantes qui sont franchies.</a:t>
            </a:r>
            <a:endParaRPr lang="en-CA" sz="2700" dirty="0"/>
          </a:p>
        </p:txBody>
      </p:sp>
      <p:sp>
        <p:nvSpPr>
          <p:cNvPr id="5" name="Rectangle 4"/>
          <p:cNvSpPr/>
          <p:nvPr>
            <p:custDataLst>
              <p:tags r:id="rId3"/>
            </p:custDataLst>
          </p:nvPr>
        </p:nvSpPr>
        <p:spPr>
          <a:xfrm>
            <a:off x="0" y="6516804"/>
            <a:ext cx="8230138" cy="369332"/>
          </a:xfrm>
          <a:prstGeom prst="rect">
            <a:avLst/>
          </a:prstGeom>
        </p:spPr>
        <p:txBody>
          <a:bodyPr wrap="none">
            <a:spAutoFit/>
          </a:bodyPr>
          <a:lstStyle/>
          <a:p>
            <a:r>
              <a:rPr lang="en-CA" dirty="0"/>
              <a:t>Source: Centre </a:t>
            </a:r>
            <a:r>
              <a:rPr lang="en-CA" dirty="0" err="1"/>
              <a:t>canadien</a:t>
            </a:r>
            <a:r>
              <a:rPr lang="en-CA" dirty="0"/>
              <a:t> </a:t>
            </a:r>
            <a:r>
              <a:rPr lang="en-CA" dirty="0" err="1"/>
              <a:t>d’hygiène</a:t>
            </a:r>
            <a:r>
              <a:rPr lang="en-CA" dirty="0"/>
              <a:t> et de </a:t>
            </a:r>
            <a:r>
              <a:rPr lang="en-CA" dirty="0" err="1"/>
              <a:t>sécurité</a:t>
            </a:r>
            <a:r>
              <a:rPr lang="en-CA" dirty="0"/>
              <a:t> au travail (CCHST)</a:t>
            </a:r>
          </a:p>
        </p:txBody>
      </p:sp>
    </p:spTree>
    <p:extLst>
      <p:ext uri="{BB962C8B-B14F-4D97-AF65-F5344CB8AC3E}">
        <p14:creationId xmlns:p14="http://schemas.microsoft.com/office/powerpoint/2010/main" val="2199541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afterEffect">
                                  <p:stCondLst>
                                    <p:cond delay="0"/>
                                  </p:stCondLst>
                                  <p:iterate type="lt">
                                    <p:tmPct val="10000"/>
                                  </p:iterate>
                                  <p:childTnLst>
                                    <p:animMotion origin="layout" path="M -4.16667E-6 -3.7037E-7 L -4.16667E-6 -0.07222 " pathEditMode="relative" rAng="0" ptsTypes="AA">
                                      <p:cBhvr>
                                        <p:cTn id="6" dur="250" accel="50000" decel="50000" autoRev="1" fill="hold">
                                          <p:stCondLst>
                                            <p:cond delay="0"/>
                                          </p:stCondLst>
                                        </p:cTn>
                                        <p:tgtEl>
                                          <p:spTgt spid="2"/>
                                        </p:tgtEl>
                                        <p:attrNameLst>
                                          <p:attrName>ppt_x</p:attrName>
                                          <p:attrName>ppt_y</p:attrName>
                                        </p:attrNameLst>
                                      </p:cBhvr>
                                      <p:rCtr x="0" y="-3611"/>
                                    </p:animMotion>
                                    <p:animRot by="1500000">
                                      <p:cBhvr>
                                        <p:cTn id="7" dur="125" fill="hold">
                                          <p:stCondLst>
                                            <p:cond delay="0"/>
                                          </p:stCondLst>
                                        </p:cTn>
                                        <p:tgtEl>
                                          <p:spTgt spid="2"/>
                                        </p:tgtEl>
                                        <p:attrNameLst>
                                          <p:attrName>r</p:attrName>
                                        </p:attrNameLst>
                                      </p:cBhvr>
                                    </p:animRot>
                                    <p:animRot by="-1500000">
                                      <p:cBhvr>
                                        <p:cTn id="8" dur="125" fill="hold">
                                          <p:stCondLst>
                                            <p:cond delay="125"/>
                                          </p:stCondLst>
                                        </p:cTn>
                                        <p:tgtEl>
                                          <p:spTgt spid="2"/>
                                        </p:tgtEl>
                                        <p:attrNameLst>
                                          <p:attrName>r</p:attrName>
                                        </p:attrNameLst>
                                      </p:cBhvr>
                                    </p:animRot>
                                    <p:animRot by="-1500000">
                                      <p:cBhvr>
                                        <p:cTn id="9" dur="125" fill="hold">
                                          <p:stCondLst>
                                            <p:cond delay="250"/>
                                          </p:stCondLst>
                                        </p:cTn>
                                        <p:tgtEl>
                                          <p:spTgt spid="2"/>
                                        </p:tgtEl>
                                        <p:attrNameLst>
                                          <p:attrName>r</p:attrName>
                                        </p:attrNameLst>
                                      </p:cBhvr>
                                    </p:animRot>
                                    <p:animRot by="1500000">
                                      <p:cBhvr>
                                        <p:cTn id="10" dur="125" fill="hold">
                                          <p:stCondLst>
                                            <p:cond delay="375"/>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custDataLst>
              <p:tags r:id="rId1"/>
            </p:custDataLst>
          </p:nvPr>
        </p:nvSpPr>
        <p:spPr>
          <a:xfrm>
            <a:off x="573258" y="2013912"/>
            <a:ext cx="10820400" cy="4575462"/>
          </a:xfrm>
        </p:spPr>
        <p:txBody>
          <a:bodyPr>
            <a:normAutofit fontScale="77500" lnSpcReduction="20000"/>
          </a:bodyPr>
          <a:lstStyle/>
          <a:p>
            <a:pPr marL="0" indent="0">
              <a:buNone/>
            </a:pPr>
            <a:r>
              <a:rPr lang="en-CA" sz="4100" b="1" dirty="0">
                <a:solidFill>
                  <a:schemeClr val="accent2"/>
                </a:solidFill>
              </a:rPr>
              <a:t>POURQUOI EST-CE IMPORTANT?</a:t>
            </a:r>
          </a:p>
          <a:p>
            <a:pPr marL="0" indent="0">
              <a:buNone/>
            </a:pPr>
            <a:endParaRPr lang="en-CA" sz="100" b="1" dirty="0">
              <a:solidFill>
                <a:schemeClr val="accent2"/>
              </a:solidFill>
            </a:endParaRPr>
          </a:p>
          <a:p>
            <a:pPr>
              <a:buClr>
                <a:schemeClr val="accent2"/>
              </a:buClr>
            </a:pPr>
            <a:r>
              <a:rPr lang="fr-FR" sz="3400" dirty="0"/>
              <a:t>Motive les employés</a:t>
            </a:r>
          </a:p>
          <a:p>
            <a:pPr>
              <a:buClr>
                <a:schemeClr val="accent2"/>
              </a:buClr>
            </a:pPr>
            <a:r>
              <a:rPr lang="fr-FR" sz="3400" dirty="0"/>
              <a:t>Suscite chez eux un désir d'excellence</a:t>
            </a:r>
          </a:p>
          <a:p>
            <a:pPr>
              <a:buClr>
                <a:schemeClr val="accent2"/>
              </a:buClr>
            </a:pPr>
            <a:r>
              <a:rPr lang="fr-FR" sz="3400" dirty="0"/>
              <a:t>Bâti leur estime de soi</a:t>
            </a:r>
          </a:p>
          <a:p>
            <a:pPr>
              <a:buClr>
                <a:schemeClr val="accent2"/>
              </a:buClr>
            </a:pPr>
            <a:r>
              <a:rPr lang="fr-FR" sz="3400" dirty="0"/>
              <a:t>Les encourage à surpasser les attentes</a:t>
            </a:r>
          </a:p>
          <a:p>
            <a:pPr>
              <a:buClr>
                <a:schemeClr val="accent2"/>
              </a:buClr>
            </a:pPr>
            <a:r>
              <a:rPr lang="fr-FR" sz="3400" dirty="0"/>
              <a:t>Fait accroître les succès de l'équipe</a:t>
            </a:r>
          </a:p>
          <a:p>
            <a:pPr>
              <a:buClr>
                <a:schemeClr val="accent2"/>
              </a:buClr>
            </a:pPr>
            <a:endParaRPr lang="en-CA" sz="1800" dirty="0"/>
          </a:p>
          <a:p>
            <a:pPr>
              <a:buClr>
                <a:schemeClr val="accent2"/>
              </a:buClr>
            </a:pPr>
            <a:r>
              <a:rPr lang="fr-FR" sz="3400" dirty="0"/>
              <a:t>Les employés en retirent un </a:t>
            </a:r>
            <a:r>
              <a:rPr lang="fr-FR" sz="3400" b="1" dirty="0">
                <a:solidFill>
                  <a:schemeClr val="accent2"/>
                </a:solidFill>
              </a:rPr>
              <a:t>surcroît d'énergie </a:t>
            </a:r>
            <a:r>
              <a:rPr lang="fr-FR" sz="3400" dirty="0"/>
              <a:t>et d'</a:t>
            </a:r>
            <a:r>
              <a:rPr lang="fr-FR" sz="3400" b="1" dirty="0">
                <a:solidFill>
                  <a:schemeClr val="accent2"/>
                </a:solidFill>
              </a:rPr>
              <a:t>enthousiasme</a:t>
            </a:r>
            <a:r>
              <a:rPr lang="fr-FR" sz="3400" dirty="0"/>
              <a:t>, ainsi qu'un </a:t>
            </a:r>
            <a:r>
              <a:rPr lang="fr-FR" sz="3400" b="1" dirty="0">
                <a:solidFill>
                  <a:schemeClr val="accent2"/>
                </a:solidFill>
              </a:rPr>
              <a:t>sentiment accru de fierté </a:t>
            </a:r>
            <a:r>
              <a:rPr lang="fr-FR" sz="3400" dirty="0"/>
              <a:t>et d'</a:t>
            </a:r>
            <a:r>
              <a:rPr lang="fr-FR" sz="3400" b="1" dirty="0">
                <a:solidFill>
                  <a:schemeClr val="accent2"/>
                </a:solidFill>
              </a:rPr>
              <a:t>investissement dans leur travail</a:t>
            </a:r>
            <a:r>
              <a:rPr lang="fr-FR" sz="3400" dirty="0"/>
              <a:t>. Les employés qui jouissent d'une reconnaissance au travail ont aussi plus tendance à traiter leurs collègues et les clients avec courtoisie, respect et compréhension.</a:t>
            </a:r>
            <a:endParaRPr lang="en-CA" sz="3400" dirty="0"/>
          </a:p>
        </p:txBody>
      </p:sp>
      <p:sp>
        <p:nvSpPr>
          <p:cNvPr id="6" name="Title 1"/>
          <p:cNvSpPr>
            <a:spLocks noGrp="1"/>
          </p:cNvSpPr>
          <p:nvPr>
            <p:ph type="title"/>
            <p:custDataLst>
              <p:tags r:id="rId2"/>
            </p:custDataLst>
          </p:nvPr>
        </p:nvSpPr>
        <p:spPr>
          <a:xfrm>
            <a:off x="2077329" y="1098479"/>
            <a:ext cx="9931791" cy="1293028"/>
          </a:xfrm>
        </p:spPr>
        <p:txBody>
          <a:bodyPr>
            <a:noAutofit/>
          </a:bodyPr>
          <a:lstStyle/>
          <a:p>
            <a:r>
              <a:rPr lang="en-CA" sz="3800" b="1" dirty="0">
                <a:solidFill>
                  <a:schemeClr val="accent2"/>
                </a:solidFill>
              </a:rPr>
              <a:t>7. </a:t>
            </a:r>
            <a:r>
              <a:rPr lang="en-CA" sz="3800" b="1" dirty="0"/>
              <a:t>Reconnaissance et </a:t>
            </a:r>
            <a:r>
              <a:rPr lang="en-CA" sz="3800" b="1" dirty="0" err="1"/>
              <a:t>récompenses</a:t>
            </a:r>
            <a:br>
              <a:rPr lang="en-CA" sz="3800" b="1" dirty="0"/>
            </a:br>
            <a:endParaRPr lang="en-CA" sz="3800" b="1" dirty="0"/>
          </a:p>
        </p:txBody>
      </p:sp>
      <p:sp>
        <p:nvSpPr>
          <p:cNvPr id="5" name="Rectangle 4"/>
          <p:cNvSpPr/>
          <p:nvPr>
            <p:custDataLst>
              <p:tags r:id="rId3"/>
            </p:custDataLst>
          </p:nvPr>
        </p:nvSpPr>
        <p:spPr>
          <a:xfrm>
            <a:off x="0" y="6516804"/>
            <a:ext cx="8230138" cy="369332"/>
          </a:xfrm>
          <a:prstGeom prst="rect">
            <a:avLst/>
          </a:prstGeom>
        </p:spPr>
        <p:txBody>
          <a:bodyPr wrap="none">
            <a:spAutoFit/>
          </a:bodyPr>
          <a:lstStyle/>
          <a:p>
            <a:r>
              <a:rPr lang="en-CA" dirty="0"/>
              <a:t>Source: Centre </a:t>
            </a:r>
            <a:r>
              <a:rPr lang="en-CA" dirty="0" err="1"/>
              <a:t>canadien</a:t>
            </a:r>
            <a:r>
              <a:rPr lang="en-CA" dirty="0"/>
              <a:t> </a:t>
            </a:r>
            <a:r>
              <a:rPr lang="en-CA" dirty="0" err="1"/>
              <a:t>d’hygiène</a:t>
            </a:r>
            <a:r>
              <a:rPr lang="en-CA" dirty="0"/>
              <a:t> et de </a:t>
            </a:r>
            <a:r>
              <a:rPr lang="en-CA" dirty="0" err="1"/>
              <a:t>sécurité</a:t>
            </a:r>
            <a:r>
              <a:rPr lang="en-CA" dirty="0"/>
              <a:t> au travail (CCHST)</a:t>
            </a:r>
          </a:p>
        </p:txBody>
      </p:sp>
    </p:spTree>
    <p:extLst>
      <p:ext uri="{BB962C8B-B14F-4D97-AF65-F5344CB8AC3E}">
        <p14:creationId xmlns:p14="http://schemas.microsoft.com/office/powerpoint/2010/main" val="381073642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custDataLst>
              <p:tags r:id="rId1"/>
            </p:custDataLst>
          </p:nvPr>
        </p:nvSpPr>
        <p:spPr>
          <a:xfrm>
            <a:off x="445477" y="2201599"/>
            <a:ext cx="10639865" cy="4024125"/>
          </a:xfrm>
        </p:spPr>
        <p:txBody>
          <a:bodyPr>
            <a:noAutofit/>
          </a:bodyPr>
          <a:lstStyle/>
          <a:p>
            <a:pPr marL="0" indent="0">
              <a:buNone/>
            </a:pPr>
            <a:r>
              <a:rPr lang="en-CA" sz="3200" b="1" dirty="0">
                <a:solidFill>
                  <a:schemeClr val="accent2"/>
                </a:solidFill>
              </a:rPr>
              <a:t>QU’ARRIVE-T-IL EN SON ABSENCE?</a:t>
            </a:r>
            <a:endParaRPr lang="en-CA" sz="200" b="1" dirty="0">
              <a:solidFill>
                <a:schemeClr val="accent2"/>
              </a:solidFill>
            </a:endParaRPr>
          </a:p>
          <a:p>
            <a:r>
              <a:rPr lang="fr-FR" sz="2600" dirty="0"/>
              <a:t>Les employés convaincus que leurs efforts ne sont pas appréciés risquent de </a:t>
            </a:r>
            <a:r>
              <a:rPr lang="fr-FR" sz="2600" b="1" dirty="0">
                <a:solidFill>
                  <a:schemeClr val="accent2"/>
                </a:solidFill>
              </a:rPr>
              <a:t>perdre confiance </a:t>
            </a:r>
            <a:r>
              <a:rPr lang="fr-FR" sz="2600" dirty="0"/>
              <a:t>dans leur capacité à effectuer le travail et dans l'organisation. Au minimum, ces employés vont probablement se sentir </a:t>
            </a:r>
            <a:r>
              <a:rPr lang="fr-FR" sz="2600" b="1" dirty="0">
                <a:solidFill>
                  <a:schemeClr val="accent2"/>
                </a:solidFill>
              </a:rPr>
              <a:t>démoralisés</a:t>
            </a:r>
            <a:r>
              <a:rPr lang="fr-FR" sz="2600" dirty="0"/>
              <a:t>, ou bien ils vont quitter leur emploi. Le déséquilibre entre l'effort fourni et la reconnaissance reçue contribue de façon importante à l'épuisement professionnel et à la détresse psychologique, d'où découle ensuite un éventail de problèmes physiques et psychologiques.</a:t>
            </a:r>
            <a:endParaRPr lang="en-CA" sz="2600" dirty="0"/>
          </a:p>
        </p:txBody>
      </p:sp>
      <p:sp>
        <p:nvSpPr>
          <p:cNvPr id="6" name="Title 1"/>
          <p:cNvSpPr>
            <a:spLocks noGrp="1"/>
          </p:cNvSpPr>
          <p:nvPr>
            <p:ph type="title"/>
            <p:custDataLst>
              <p:tags r:id="rId2"/>
            </p:custDataLst>
          </p:nvPr>
        </p:nvSpPr>
        <p:spPr>
          <a:xfrm>
            <a:off x="2077329" y="1098479"/>
            <a:ext cx="9931791" cy="1293028"/>
          </a:xfrm>
        </p:spPr>
        <p:txBody>
          <a:bodyPr>
            <a:noAutofit/>
          </a:bodyPr>
          <a:lstStyle/>
          <a:p>
            <a:r>
              <a:rPr lang="en-CA" sz="3800" b="1" dirty="0">
                <a:solidFill>
                  <a:schemeClr val="accent2"/>
                </a:solidFill>
              </a:rPr>
              <a:t>7. </a:t>
            </a:r>
            <a:r>
              <a:rPr lang="en-CA" sz="3800" b="1" dirty="0"/>
              <a:t>Reconnaissance et </a:t>
            </a:r>
            <a:r>
              <a:rPr lang="en-CA" sz="3800" b="1" dirty="0" err="1"/>
              <a:t>récompenses</a:t>
            </a:r>
            <a:br>
              <a:rPr lang="en-CA" sz="3800" b="1" dirty="0"/>
            </a:br>
            <a:endParaRPr lang="en-CA" sz="3800" b="1" dirty="0"/>
          </a:p>
        </p:txBody>
      </p:sp>
      <p:sp>
        <p:nvSpPr>
          <p:cNvPr id="5" name="Rectangle 4"/>
          <p:cNvSpPr/>
          <p:nvPr>
            <p:custDataLst>
              <p:tags r:id="rId3"/>
            </p:custDataLst>
          </p:nvPr>
        </p:nvSpPr>
        <p:spPr>
          <a:xfrm>
            <a:off x="0" y="6516804"/>
            <a:ext cx="8230138" cy="369332"/>
          </a:xfrm>
          <a:prstGeom prst="rect">
            <a:avLst/>
          </a:prstGeom>
        </p:spPr>
        <p:txBody>
          <a:bodyPr wrap="none">
            <a:spAutoFit/>
          </a:bodyPr>
          <a:lstStyle/>
          <a:p>
            <a:r>
              <a:rPr lang="en-CA" dirty="0"/>
              <a:t>Source: Centre </a:t>
            </a:r>
            <a:r>
              <a:rPr lang="en-CA" dirty="0" err="1"/>
              <a:t>canadien</a:t>
            </a:r>
            <a:r>
              <a:rPr lang="en-CA" dirty="0"/>
              <a:t> </a:t>
            </a:r>
            <a:r>
              <a:rPr lang="en-CA" dirty="0" err="1"/>
              <a:t>d’hygiène</a:t>
            </a:r>
            <a:r>
              <a:rPr lang="en-CA" dirty="0"/>
              <a:t> et de </a:t>
            </a:r>
            <a:r>
              <a:rPr lang="en-CA" dirty="0" err="1"/>
              <a:t>sécurité</a:t>
            </a:r>
            <a:r>
              <a:rPr lang="en-CA" dirty="0"/>
              <a:t> au travail (CCHST)</a:t>
            </a:r>
          </a:p>
        </p:txBody>
      </p:sp>
    </p:spTree>
    <p:extLst>
      <p:ext uri="{BB962C8B-B14F-4D97-AF65-F5344CB8AC3E}">
        <p14:creationId xmlns:p14="http://schemas.microsoft.com/office/powerpoint/2010/main" val="20338983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689063" y="825143"/>
            <a:ext cx="10820399" cy="677702"/>
          </a:xfrm>
        </p:spPr>
        <p:txBody>
          <a:bodyPr anchor="ctr">
            <a:noAutofit/>
          </a:bodyPr>
          <a:lstStyle/>
          <a:p>
            <a:pPr algn="ctr"/>
            <a:r>
              <a:rPr lang="en-CA" sz="4800" b="1" dirty="0"/>
              <a:t>Aperçu du module</a:t>
            </a:r>
          </a:p>
        </p:txBody>
      </p:sp>
      <p:sp>
        <p:nvSpPr>
          <p:cNvPr id="5" name="TextBox 4"/>
          <p:cNvSpPr txBox="1"/>
          <p:nvPr>
            <p:custDataLst>
              <p:tags r:id="rId2"/>
            </p:custDataLst>
          </p:nvPr>
        </p:nvSpPr>
        <p:spPr>
          <a:xfrm>
            <a:off x="152508" y="2316931"/>
            <a:ext cx="2160000" cy="13320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en-CA" sz="1700" b="1" dirty="0">
                <a:solidFill>
                  <a:schemeClr val="tx1"/>
                </a:solidFill>
              </a:rPr>
              <a:t>INTRODUCTION</a:t>
            </a:r>
          </a:p>
        </p:txBody>
      </p:sp>
      <p:sp>
        <p:nvSpPr>
          <p:cNvPr id="6" name="TextBox 5"/>
          <p:cNvSpPr txBox="1"/>
          <p:nvPr>
            <p:custDataLst>
              <p:tags r:id="rId3"/>
            </p:custDataLst>
          </p:nvPr>
        </p:nvSpPr>
        <p:spPr>
          <a:xfrm>
            <a:off x="2587488" y="2316931"/>
            <a:ext cx="2160000" cy="1332000"/>
          </a:xfrm>
          <a:prstGeom prst="round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wrap="square" rtlCol="0" anchor="ctr">
            <a:spAutoFit/>
          </a:bodyPr>
          <a:lstStyle/>
          <a:p>
            <a:pPr algn="ctr"/>
            <a:r>
              <a:rPr lang="fr-FR" sz="1700" b="1" dirty="0">
                <a:solidFill>
                  <a:schemeClr val="tx1"/>
                </a:solidFill>
              </a:rPr>
              <a:t>IMPACT SUR LA CONCEPTION ET LA SUPERVISION DE L'INGÉNIERIE</a:t>
            </a:r>
            <a:endParaRPr lang="en-CA" sz="1700" b="1" dirty="0">
              <a:solidFill>
                <a:schemeClr val="tx1"/>
              </a:solidFill>
            </a:endParaRPr>
          </a:p>
        </p:txBody>
      </p:sp>
      <p:sp>
        <p:nvSpPr>
          <p:cNvPr id="7" name="TextBox 6"/>
          <p:cNvSpPr txBox="1"/>
          <p:nvPr>
            <p:custDataLst>
              <p:tags r:id="rId4"/>
            </p:custDataLst>
          </p:nvPr>
        </p:nvSpPr>
        <p:spPr>
          <a:xfrm>
            <a:off x="5022468" y="2316931"/>
            <a:ext cx="2160000" cy="1332000"/>
          </a:xfrm>
          <a:prstGeom prst="round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wrap="square" rtlCol="0" anchor="ctr">
            <a:spAutoFit/>
          </a:bodyPr>
          <a:lstStyle/>
          <a:p>
            <a:pPr algn="ctr"/>
            <a:r>
              <a:rPr lang="en-CA" sz="1700" b="1" dirty="0">
                <a:solidFill>
                  <a:schemeClr val="tx1"/>
                </a:solidFill>
              </a:rPr>
              <a:t>LÉGISLATION ET EXIGENCES RÉGLEMENTAIRES</a:t>
            </a:r>
          </a:p>
        </p:txBody>
      </p:sp>
      <p:sp>
        <p:nvSpPr>
          <p:cNvPr id="8" name="TextBox 7"/>
          <p:cNvSpPr txBox="1"/>
          <p:nvPr>
            <p:custDataLst>
              <p:tags r:id="rId5"/>
            </p:custDataLst>
          </p:nvPr>
        </p:nvSpPr>
        <p:spPr>
          <a:xfrm>
            <a:off x="7457448" y="2316931"/>
            <a:ext cx="2160000" cy="1332000"/>
          </a:xfrm>
          <a:prstGeom prst="round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wrap="square" rtlCol="0" anchor="ctr">
            <a:spAutoFit/>
          </a:bodyPr>
          <a:lstStyle/>
          <a:p>
            <a:pPr algn="ctr"/>
            <a:r>
              <a:rPr lang="en-CA" sz="1700" b="1" dirty="0">
                <a:solidFill>
                  <a:schemeClr val="tx1"/>
                </a:solidFill>
              </a:rPr>
              <a:t>STRATÉGIES ET MEILLEURES PRATIQUES</a:t>
            </a:r>
          </a:p>
        </p:txBody>
      </p:sp>
      <p:sp>
        <p:nvSpPr>
          <p:cNvPr id="9" name="TextBox 8"/>
          <p:cNvSpPr txBox="1"/>
          <p:nvPr>
            <p:custDataLst>
              <p:tags r:id="rId6"/>
            </p:custDataLst>
          </p:nvPr>
        </p:nvSpPr>
        <p:spPr>
          <a:xfrm>
            <a:off x="9882813" y="2316931"/>
            <a:ext cx="2160000" cy="1332000"/>
          </a:xfrm>
          <a:prstGeom prst="round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wrap="square" rtlCol="0" anchor="ctr">
            <a:spAutoFit/>
          </a:bodyPr>
          <a:lstStyle/>
          <a:p>
            <a:pPr algn="ctr"/>
            <a:r>
              <a:rPr lang="en-CA" b="1" dirty="0">
                <a:solidFill>
                  <a:schemeClr val="tx1"/>
                </a:solidFill>
              </a:rPr>
              <a:t>REVUE</a:t>
            </a:r>
          </a:p>
        </p:txBody>
      </p:sp>
      <p:sp>
        <p:nvSpPr>
          <p:cNvPr id="10" name="Rectangle 9"/>
          <p:cNvSpPr/>
          <p:nvPr>
            <p:custDataLst>
              <p:tags r:id="rId7"/>
            </p:custDataLst>
          </p:nvPr>
        </p:nvSpPr>
        <p:spPr>
          <a:xfrm>
            <a:off x="1869757" y="3325768"/>
            <a:ext cx="449162" cy="646331"/>
          </a:xfrm>
          <a:prstGeom prst="rect">
            <a:avLst/>
          </a:prstGeom>
          <a:noFill/>
        </p:spPr>
        <p:txBody>
          <a:bodyPr wrap="none" lIns="91440" tIns="45720" rIns="91440" bIns="45720">
            <a:spAutoFit/>
          </a:bodyPr>
          <a:lstStyle/>
          <a:p>
            <a:pPr algn="ctr"/>
            <a:r>
              <a:rPr lang="en-US" sz="3600" b="1" dirty="0">
                <a:ln w="0"/>
                <a:effectLst>
                  <a:outerShdw blurRad="38100" dist="19050" dir="2700000" algn="tl" rotWithShape="0">
                    <a:schemeClr val="dk1">
                      <a:alpha val="40000"/>
                    </a:schemeClr>
                  </a:outerShdw>
                </a:effectLst>
              </a:rPr>
              <a:t>1</a:t>
            </a:r>
          </a:p>
        </p:txBody>
      </p:sp>
      <p:sp>
        <p:nvSpPr>
          <p:cNvPr id="11" name="Rectangle 10"/>
          <p:cNvSpPr/>
          <p:nvPr>
            <p:custDataLst>
              <p:tags r:id="rId8"/>
            </p:custDataLst>
          </p:nvPr>
        </p:nvSpPr>
        <p:spPr>
          <a:xfrm>
            <a:off x="4304738" y="3325767"/>
            <a:ext cx="442750" cy="646331"/>
          </a:xfrm>
          <a:prstGeom prst="rect">
            <a:avLst/>
          </a:prstGeom>
          <a:noFill/>
        </p:spPr>
        <p:txBody>
          <a:bodyPr wrap="none" lIns="91440" tIns="45720" rIns="91440" bIns="45720">
            <a:spAutoFit/>
          </a:bodyPr>
          <a:lstStyle/>
          <a:p>
            <a:pPr algn="ctr"/>
            <a:r>
              <a:rPr lang="en-US" sz="3600" b="1" dirty="0">
                <a:ln w="0"/>
                <a:effectLst>
                  <a:outerShdw blurRad="38100" dist="19050" dir="2700000" algn="tl" rotWithShape="0">
                    <a:schemeClr val="dk1">
                      <a:alpha val="40000"/>
                    </a:schemeClr>
                  </a:outerShdw>
                </a:effectLst>
              </a:rPr>
              <a:t>2</a:t>
            </a:r>
          </a:p>
        </p:txBody>
      </p:sp>
      <p:sp>
        <p:nvSpPr>
          <p:cNvPr id="12" name="Rectangle 11"/>
          <p:cNvSpPr/>
          <p:nvPr>
            <p:custDataLst>
              <p:tags r:id="rId9"/>
            </p:custDataLst>
          </p:nvPr>
        </p:nvSpPr>
        <p:spPr>
          <a:xfrm>
            <a:off x="6736514" y="3325766"/>
            <a:ext cx="442750" cy="646331"/>
          </a:xfrm>
          <a:prstGeom prst="rect">
            <a:avLst/>
          </a:prstGeom>
          <a:noFill/>
        </p:spPr>
        <p:txBody>
          <a:bodyPr wrap="none" lIns="91440" tIns="45720" rIns="91440" bIns="45720">
            <a:spAutoFit/>
          </a:bodyPr>
          <a:lstStyle/>
          <a:p>
            <a:pPr algn="ctr"/>
            <a:r>
              <a:rPr lang="en-US" sz="3600" b="1" dirty="0">
                <a:ln w="0"/>
                <a:effectLst>
                  <a:outerShdw blurRad="38100" dist="19050" dir="2700000" algn="tl" rotWithShape="0">
                    <a:schemeClr val="dk1">
                      <a:alpha val="40000"/>
                    </a:schemeClr>
                  </a:outerShdw>
                </a:effectLst>
              </a:rPr>
              <a:t>3</a:t>
            </a:r>
          </a:p>
        </p:txBody>
      </p:sp>
      <p:sp>
        <p:nvSpPr>
          <p:cNvPr id="13" name="Rectangle 12"/>
          <p:cNvSpPr/>
          <p:nvPr>
            <p:custDataLst>
              <p:tags r:id="rId10"/>
            </p:custDataLst>
          </p:nvPr>
        </p:nvSpPr>
        <p:spPr>
          <a:xfrm>
            <a:off x="9168287" y="3325766"/>
            <a:ext cx="442750" cy="646331"/>
          </a:xfrm>
          <a:prstGeom prst="rect">
            <a:avLst/>
          </a:prstGeom>
          <a:noFill/>
        </p:spPr>
        <p:txBody>
          <a:bodyPr wrap="none" lIns="91440" tIns="45720" rIns="91440" bIns="45720">
            <a:spAutoFit/>
          </a:bodyPr>
          <a:lstStyle/>
          <a:p>
            <a:pPr algn="ctr"/>
            <a:r>
              <a:rPr lang="en-US" sz="3600" b="1" dirty="0">
                <a:ln w="0"/>
                <a:effectLst>
                  <a:outerShdw blurRad="38100" dist="19050" dir="2700000" algn="tl" rotWithShape="0">
                    <a:schemeClr val="dk1">
                      <a:alpha val="40000"/>
                    </a:schemeClr>
                  </a:outerShdw>
                </a:effectLst>
              </a:rPr>
              <a:t>4</a:t>
            </a:r>
          </a:p>
        </p:txBody>
      </p:sp>
      <p:sp>
        <p:nvSpPr>
          <p:cNvPr id="14" name="Rectangle 13"/>
          <p:cNvSpPr/>
          <p:nvPr>
            <p:custDataLst>
              <p:tags r:id="rId11"/>
            </p:custDataLst>
          </p:nvPr>
        </p:nvSpPr>
        <p:spPr>
          <a:xfrm>
            <a:off x="11600063" y="3325766"/>
            <a:ext cx="442750" cy="646331"/>
          </a:xfrm>
          <a:prstGeom prst="rect">
            <a:avLst/>
          </a:prstGeom>
          <a:noFill/>
        </p:spPr>
        <p:txBody>
          <a:bodyPr wrap="none" lIns="91440" tIns="45720" rIns="91440" bIns="45720">
            <a:spAutoFit/>
          </a:bodyPr>
          <a:lstStyle/>
          <a:p>
            <a:pPr algn="ctr"/>
            <a:r>
              <a:rPr lang="en-US" sz="3600" b="1" dirty="0">
                <a:ln w="0"/>
                <a:effectLst>
                  <a:outerShdw blurRad="38100" dist="19050" dir="2700000" algn="tl" rotWithShape="0">
                    <a:schemeClr val="dk1">
                      <a:alpha val="40000"/>
                    </a:schemeClr>
                  </a:outerShdw>
                </a:effectLst>
              </a:rPr>
              <a:t>5</a:t>
            </a:r>
          </a:p>
        </p:txBody>
      </p:sp>
    </p:spTree>
    <p:extLst>
      <p:ext uri="{BB962C8B-B14F-4D97-AF65-F5344CB8AC3E}">
        <p14:creationId xmlns:p14="http://schemas.microsoft.com/office/powerpoint/2010/main" val="3260339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par>
                                <p:cTn id="11" presetID="32" presetClass="emph" presetSubtype="0" fill="hold" grpId="0" nodeType="withEffect">
                                  <p:stCondLst>
                                    <p:cond delay="0"/>
                                  </p:stCondLst>
                                  <p:childTnLst>
                                    <p:animRot by="120000">
                                      <p:cBhvr>
                                        <p:cTn id="12" dur="100" fill="hold">
                                          <p:stCondLst>
                                            <p:cond delay="0"/>
                                          </p:stCondLst>
                                        </p:cTn>
                                        <p:tgtEl>
                                          <p:spTgt spid="10"/>
                                        </p:tgtEl>
                                        <p:attrNameLst>
                                          <p:attrName>r</p:attrName>
                                        </p:attrNameLst>
                                      </p:cBhvr>
                                    </p:animRot>
                                    <p:animRot by="-240000">
                                      <p:cBhvr>
                                        <p:cTn id="13" dur="200" fill="hold">
                                          <p:stCondLst>
                                            <p:cond delay="200"/>
                                          </p:stCondLst>
                                        </p:cTn>
                                        <p:tgtEl>
                                          <p:spTgt spid="10"/>
                                        </p:tgtEl>
                                        <p:attrNameLst>
                                          <p:attrName>r</p:attrName>
                                        </p:attrNameLst>
                                      </p:cBhvr>
                                    </p:animRot>
                                    <p:animRot by="240000">
                                      <p:cBhvr>
                                        <p:cTn id="14" dur="200" fill="hold">
                                          <p:stCondLst>
                                            <p:cond delay="400"/>
                                          </p:stCondLst>
                                        </p:cTn>
                                        <p:tgtEl>
                                          <p:spTgt spid="10"/>
                                        </p:tgtEl>
                                        <p:attrNameLst>
                                          <p:attrName>r</p:attrName>
                                        </p:attrNameLst>
                                      </p:cBhvr>
                                    </p:animRot>
                                    <p:animRot by="-240000">
                                      <p:cBhvr>
                                        <p:cTn id="15" dur="200" fill="hold">
                                          <p:stCondLst>
                                            <p:cond delay="600"/>
                                          </p:stCondLst>
                                        </p:cTn>
                                        <p:tgtEl>
                                          <p:spTgt spid="10"/>
                                        </p:tgtEl>
                                        <p:attrNameLst>
                                          <p:attrName>r</p:attrName>
                                        </p:attrNameLst>
                                      </p:cBhvr>
                                    </p:animRot>
                                    <p:animRot by="120000">
                                      <p:cBhvr>
                                        <p:cTn id="16" dur="200" fill="hold">
                                          <p:stCondLst>
                                            <p:cond delay="8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custDataLst>
              <p:tags r:id="rId1"/>
            </p:custDataLst>
          </p:nvPr>
        </p:nvSpPr>
        <p:spPr>
          <a:xfrm>
            <a:off x="445477" y="2074987"/>
            <a:ext cx="11746523" cy="4024125"/>
          </a:xfrm>
        </p:spPr>
        <p:txBody>
          <a:bodyPr>
            <a:normAutofit/>
          </a:bodyPr>
          <a:lstStyle/>
          <a:p>
            <a:pPr marL="0" indent="0">
              <a:buNone/>
            </a:pPr>
            <a:r>
              <a:rPr lang="en-CA" sz="3200" b="1" u="sng" dirty="0" err="1">
                <a:solidFill>
                  <a:schemeClr val="accent2"/>
                </a:solidFill>
              </a:rPr>
              <a:t>Cliquez</a:t>
            </a:r>
            <a:r>
              <a:rPr lang="en-CA" sz="3200" b="1" u="sng" dirty="0">
                <a:solidFill>
                  <a:schemeClr val="accent2"/>
                </a:solidFill>
              </a:rPr>
              <a:t> sur </a:t>
            </a:r>
            <a:r>
              <a:rPr lang="en-CA" sz="3200" b="1" u="sng" dirty="0" err="1">
                <a:solidFill>
                  <a:schemeClr val="accent2"/>
                </a:solidFill>
              </a:rPr>
              <a:t>l’image</a:t>
            </a:r>
            <a:r>
              <a:rPr lang="en-CA" sz="3200" b="1" u="sng" dirty="0">
                <a:solidFill>
                  <a:schemeClr val="accent2"/>
                </a:solidFill>
              </a:rPr>
              <a:t> ci-</a:t>
            </a:r>
            <a:r>
              <a:rPr lang="en-CA" sz="3200" b="1" u="sng" dirty="0" err="1">
                <a:solidFill>
                  <a:schemeClr val="accent2"/>
                </a:solidFill>
              </a:rPr>
              <a:t>dessous</a:t>
            </a:r>
            <a:r>
              <a:rPr lang="en-CA" sz="3200" b="1" dirty="0">
                <a:solidFill>
                  <a:schemeClr val="accent2"/>
                </a:solidFill>
              </a:rPr>
              <a:t> pour </a:t>
            </a:r>
            <a:r>
              <a:rPr lang="en-CA" sz="3200" b="1" dirty="0" err="1">
                <a:solidFill>
                  <a:schemeClr val="accent2"/>
                </a:solidFill>
              </a:rPr>
              <a:t>en</a:t>
            </a:r>
            <a:r>
              <a:rPr lang="en-CA" sz="3200" b="1" dirty="0">
                <a:solidFill>
                  <a:schemeClr val="accent2"/>
                </a:solidFill>
              </a:rPr>
              <a:t> </a:t>
            </a:r>
            <a:r>
              <a:rPr lang="en-CA" sz="3200" b="1" dirty="0" err="1">
                <a:solidFill>
                  <a:schemeClr val="accent2"/>
                </a:solidFill>
              </a:rPr>
              <a:t>apprendre</a:t>
            </a:r>
            <a:r>
              <a:rPr lang="en-CA" sz="3200" b="1" dirty="0">
                <a:solidFill>
                  <a:schemeClr val="accent2"/>
                </a:solidFill>
              </a:rPr>
              <a:t> plus</a:t>
            </a:r>
          </a:p>
        </p:txBody>
      </p:sp>
      <p:sp>
        <p:nvSpPr>
          <p:cNvPr id="8" name="Title 1"/>
          <p:cNvSpPr>
            <a:spLocks noGrp="1"/>
          </p:cNvSpPr>
          <p:nvPr>
            <p:ph type="title"/>
            <p:custDataLst>
              <p:tags r:id="rId2"/>
            </p:custDataLst>
          </p:nvPr>
        </p:nvSpPr>
        <p:spPr>
          <a:xfrm>
            <a:off x="2077329" y="1098479"/>
            <a:ext cx="9931791" cy="1293028"/>
          </a:xfrm>
        </p:spPr>
        <p:txBody>
          <a:bodyPr>
            <a:noAutofit/>
          </a:bodyPr>
          <a:lstStyle/>
          <a:p>
            <a:r>
              <a:rPr lang="en-CA" sz="3800" b="1" dirty="0">
                <a:solidFill>
                  <a:schemeClr val="accent2"/>
                </a:solidFill>
              </a:rPr>
              <a:t>7. </a:t>
            </a:r>
            <a:r>
              <a:rPr lang="en-CA" sz="3800" b="1" dirty="0"/>
              <a:t>Reconnaissance et </a:t>
            </a:r>
            <a:r>
              <a:rPr lang="en-CA" sz="3800" b="1" dirty="0" err="1"/>
              <a:t>récompenses</a:t>
            </a:r>
            <a:br>
              <a:rPr lang="en-CA" sz="3800" b="1" dirty="0"/>
            </a:br>
            <a:endParaRPr lang="en-CA" sz="3800" b="1" dirty="0"/>
          </a:p>
        </p:txBody>
      </p:sp>
      <p:pic>
        <p:nvPicPr>
          <p:cNvPr id="6" name="Picture 5">
            <a:hlinkClick r:id="rId6"/>
          </p:cNvPr>
          <p:cNvPicPr>
            <a:picLocks noChangeAspect="1"/>
          </p:cNvPicPr>
          <p:nvPr>
            <p:custDataLst>
              <p:tags r:id="rId3"/>
            </p:custDataLst>
          </p:nvPr>
        </p:nvPicPr>
        <p:blipFill>
          <a:blip r:embed="rId7"/>
          <a:stretch>
            <a:fillRect/>
          </a:stretch>
        </p:blipFill>
        <p:spPr>
          <a:xfrm>
            <a:off x="4712938" y="2993926"/>
            <a:ext cx="3211600" cy="310518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44007940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1961215" y="1098479"/>
            <a:ext cx="9931791" cy="1293028"/>
          </a:xfrm>
        </p:spPr>
        <p:txBody>
          <a:bodyPr>
            <a:noAutofit/>
          </a:bodyPr>
          <a:lstStyle/>
          <a:p>
            <a:r>
              <a:rPr lang="en-CA" sz="3800" b="1" dirty="0">
                <a:solidFill>
                  <a:schemeClr val="accent2"/>
                </a:solidFill>
              </a:rPr>
              <a:t>8. </a:t>
            </a:r>
            <a:r>
              <a:rPr lang="en-CA" b="1" dirty="0"/>
              <a:t>Participation et influence</a:t>
            </a:r>
            <a:br>
              <a:rPr lang="en-CA" sz="3800" b="1" dirty="0"/>
            </a:br>
            <a:endParaRPr lang="en-CA" sz="3800" b="1" dirty="0"/>
          </a:p>
        </p:txBody>
      </p:sp>
      <p:sp>
        <p:nvSpPr>
          <p:cNvPr id="3" name="Content Placeholder 2"/>
          <p:cNvSpPr>
            <a:spLocks noGrp="1"/>
          </p:cNvSpPr>
          <p:nvPr>
            <p:ph idx="1"/>
            <p:custDataLst>
              <p:tags r:id="rId2"/>
            </p:custDataLst>
          </p:nvPr>
        </p:nvSpPr>
        <p:spPr>
          <a:xfrm>
            <a:off x="685800" y="2194560"/>
            <a:ext cx="10849708" cy="4024125"/>
          </a:xfrm>
        </p:spPr>
        <p:txBody>
          <a:bodyPr>
            <a:normAutofit/>
          </a:bodyPr>
          <a:lstStyle/>
          <a:p>
            <a:pPr marL="0" indent="0">
              <a:buNone/>
            </a:pPr>
            <a:r>
              <a:rPr lang="en-CA" sz="3200" b="1" dirty="0">
                <a:solidFill>
                  <a:schemeClr val="accent2"/>
                </a:solidFill>
              </a:rPr>
              <a:t>QU’EST-CE QUE C’EST?</a:t>
            </a:r>
          </a:p>
          <a:p>
            <a:r>
              <a:rPr lang="fr-FR" sz="2800" dirty="0"/>
              <a:t>Présent dans un milieu de travail où les employés prennent part aux discussions sur la façon dont leur travail est accompli et dont les décisions importantes sont prises. Les occasions de participation peuvent avoir trait à l'emploi occupé par l'employé, aux activités de l'équipe ou du service, ou à des questions qui concernent l'organisation dans son ensemble.</a:t>
            </a:r>
            <a:endParaRPr lang="en-CA" sz="3600" dirty="0"/>
          </a:p>
        </p:txBody>
      </p:sp>
      <p:sp>
        <p:nvSpPr>
          <p:cNvPr id="5" name="Rectangle 4"/>
          <p:cNvSpPr/>
          <p:nvPr>
            <p:custDataLst>
              <p:tags r:id="rId3"/>
            </p:custDataLst>
          </p:nvPr>
        </p:nvSpPr>
        <p:spPr>
          <a:xfrm>
            <a:off x="0" y="6516804"/>
            <a:ext cx="8230138" cy="369332"/>
          </a:xfrm>
          <a:prstGeom prst="rect">
            <a:avLst/>
          </a:prstGeom>
        </p:spPr>
        <p:txBody>
          <a:bodyPr wrap="none">
            <a:spAutoFit/>
          </a:bodyPr>
          <a:lstStyle/>
          <a:p>
            <a:r>
              <a:rPr lang="en-CA" dirty="0"/>
              <a:t>Source: Centre </a:t>
            </a:r>
            <a:r>
              <a:rPr lang="en-CA" dirty="0" err="1"/>
              <a:t>canadien</a:t>
            </a:r>
            <a:r>
              <a:rPr lang="en-CA" dirty="0"/>
              <a:t> </a:t>
            </a:r>
            <a:r>
              <a:rPr lang="en-CA" dirty="0" err="1"/>
              <a:t>d’hygiène</a:t>
            </a:r>
            <a:r>
              <a:rPr lang="en-CA" dirty="0"/>
              <a:t> et de </a:t>
            </a:r>
            <a:r>
              <a:rPr lang="en-CA" dirty="0" err="1"/>
              <a:t>sécurité</a:t>
            </a:r>
            <a:r>
              <a:rPr lang="en-CA" dirty="0"/>
              <a:t> au travail (CCHST)</a:t>
            </a:r>
          </a:p>
        </p:txBody>
      </p:sp>
    </p:spTree>
    <p:extLst>
      <p:ext uri="{BB962C8B-B14F-4D97-AF65-F5344CB8AC3E}">
        <p14:creationId xmlns:p14="http://schemas.microsoft.com/office/powerpoint/2010/main" val="2309545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afterEffect">
                                  <p:stCondLst>
                                    <p:cond delay="0"/>
                                  </p:stCondLst>
                                  <p:iterate type="lt">
                                    <p:tmPct val="10000"/>
                                  </p:iterate>
                                  <p:childTnLst>
                                    <p:animMotion origin="layout" path="M 1.04167E-6 1.85185E-6 L 1.04167E-6 -0.07222 " pathEditMode="relative" rAng="0" ptsTypes="AA">
                                      <p:cBhvr>
                                        <p:cTn id="6" dur="250" accel="50000" decel="50000" autoRev="1" fill="hold">
                                          <p:stCondLst>
                                            <p:cond delay="0"/>
                                          </p:stCondLst>
                                        </p:cTn>
                                        <p:tgtEl>
                                          <p:spTgt spid="2"/>
                                        </p:tgtEl>
                                        <p:attrNameLst>
                                          <p:attrName>ppt_x</p:attrName>
                                          <p:attrName>ppt_y</p:attrName>
                                        </p:attrNameLst>
                                      </p:cBhvr>
                                      <p:rCtr x="0" y="-3611"/>
                                    </p:animMotion>
                                    <p:animRot by="1500000">
                                      <p:cBhvr>
                                        <p:cTn id="7" dur="125" fill="hold">
                                          <p:stCondLst>
                                            <p:cond delay="0"/>
                                          </p:stCondLst>
                                        </p:cTn>
                                        <p:tgtEl>
                                          <p:spTgt spid="2"/>
                                        </p:tgtEl>
                                        <p:attrNameLst>
                                          <p:attrName>r</p:attrName>
                                        </p:attrNameLst>
                                      </p:cBhvr>
                                    </p:animRot>
                                    <p:animRot by="-1500000">
                                      <p:cBhvr>
                                        <p:cTn id="8" dur="125" fill="hold">
                                          <p:stCondLst>
                                            <p:cond delay="125"/>
                                          </p:stCondLst>
                                        </p:cTn>
                                        <p:tgtEl>
                                          <p:spTgt spid="2"/>
                                        </p:tgtEl>
                                        <p:attrNameLst>
                                          <p:attrName>r</p:attrName>
                                        </p:attrNameLst>
                                      </p:cBhvr>
                                    </p:animRot>
                                    <p:animRot by="-1500000">
                                      <p:cBhvr>
                                        <p:cTn id="9" dur="125" fill="hold">
                                          <p:stCondLst>
                                            <p:cond delay="250"/>
                                          </p:stCondLst>
                                        </p:cTn>
                                        <p:tgtEl>
                                          <p:spTgt spid="2"/>
                                        </p:tgtEl>
                                        <p:attrNameLst>
                                          <p:attrName>r</p:attrName>
                                        </p:attrNameLst>
                                      </p:cBhvr>
                                    </p:animRot>
                                    <p:animRot by="1500000">
                                      <p:cBhvr>
                                        <p:cTn id="10" dur="125" fill="hold">
                                          <p:stCondLst>
                                            <p:cond delay="375"/>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custDataLst>
              <p:tags r:id="rId1"/>
            </p:custDataLst>
          </p:nvPr>
        </p:nvSpPr>
        <p:spPr>
          <a:xfrm>
            <a:off x="573258" y="2035350"/>
            <a:ext cx="10820400" cy="4575462"/>
          </a:xfrm>
        </p:spPr>
        <p:txBody>
          <a:bodyPr>
            <a:normAutofit/>
          </a:bodyPr>
          <a:lstStyle/>
          <a:p>
            <a:pPr marL="0" indent="0">
              <a:buNone/>
            </a:pPr>
            <a:r>
              <a:rPr lang="en-CA" sz="3500" b="1" dirty="0">
                <a:solidFill>
                  <a:schemeClr val="accent2"/>
                </a:solidFill>
              </a:rPr>
              <a:t>POURQUOI EST-CE IMPORTANT?</a:t>
            </a:r>
          </a:p>
          <a:p>
            <a:pPr marL="0" indent="0">
              <a:buNone/>
            </a:pPr>
            <a:endParaRPr lang="en-CA" sz="100" b="1" dirty="0">
              <a:solidFill>
                <a:schemeClr val="accent2"/>
              </a:solidFill>
            </a:endParaRPr>
          </a:p>
          <a:p>
            <a:r>
              <a:rPr lang="fr-FR" sz="3000" dirty="0"/>
              <a:t>Les employés qui ont l'impression de jouer un rôle utile dans leur travail sont plus enclins à s'investir, à avoir un </a:t>
            </a:r>
            <a:r>
              <a:rPr lang="fr-FR" sz="3000" b="1" dirty="0">
                <a:solidFill>
                  <a:schemeClr val="accent2"/>
                </a:solidFill>
              </a:rPr>
              <a:t>meilleur moral </a:t>
            </a:r>
            <a:r>
              <a:rPr lang="fr-FR" sz="3000" dirty="0"/>
              <a:t>et à être </a:t>
            </a:r>
            <a:r>
              <a:rPr lang="fr-FR" sz="3000" b="1" dirty="0">
                <a:solidFill>
                  <a:schemeClr val="accent2"/>
                </a:solidFill>
              </a:rPr>
              <a:t>fiers</a:t>
            </a:r>
            <a:r>
              <a:rPr lang="fr-FR" sz="3000" dirty="0"/>
              <a:t> de leur organisation. En retour, ils sont plus disposés à fournir un </a:t>
            </a:r>
            <a:r>
              <a:rPr lang="fr-FR" sz="3000" b="1" dirty="0">
                <a:solidFill>
                  <a:schemeClr val="accent2"/>
                </a:solidFill>
              </a:rPr>
              <a:t>effort </a:t>
            </a:r>
            <a:r>
              <a:rPr lang="fr-FR" sz="3000" dirty="0"/>
              <a:t>supplémentaire quand c'est nécessaire. Cet intérêt pour leur travail se traduit donc par un </a:t>
            </a:r>
            <a:r>
              <a:rPr lang="fr-FR" sz="3000" b="1" dirty="0">
                <a:solidFill>
                  <a:schemeClr val="accent2"/>
                </a:solidFill>
              </a:rPr>
              <a:t>bien-être psychologique accru</a:t>
            </a:r>
            <a:r>
              <a:rPr lang="fr-FR" sz="3000" dirty="0"/>
              <a:t>, un </a:t>
            </a:r>
            <a:r>
              <a:rPr lang="fr-FR" sz="3000" b="1" dirty="0">
                <a:solidFill>
                  <a:schemeClr val="accent2"/>
                </a:solidFill>
              </a:rPr>
              <a:t>meilleur esprit d'innovation </a:t>
            </a:r>
            <a:r>
              <a:rPr lang="fr-FR" sz="3000" dirty="0"/>
              <a:t>et un </a:t>
            </a:r>
            <a:r>
              <a:rPr lang="fr-FR" sz="3000" b="1" dirty="0">
                <a:solidFill>
                  <a:schemeClr val="accent2"/>
                </a:solidFill>
              </a:rPr>
              <a:t>attachement à l'organisation</a:t>
            </a:r>
            <a:r>
              <a:rPr lang="fr-FR" sz="3000" dirty="0"/>
              <a:t>.</a:t>
            </a:r>
            <a:endParaRPr lang="en-CA" sz="3000" dirty="0"/>
          </a:p>
        </p:txBody>
      </p:sp>
      <p:sp>
        <p:nvSpPr>
          <p:cNvPr id="6" name="Title 1"/>
          <p:cNvSpPr>
            <a:spLocks noGrp="1"/>
          </p:cNvSpPr>
          <p:nvPr>
            <p:ph type="title"/>
            <p:custDataLst>
              <p:tags r:id="rId2"/>
            </p:custDataLst>
          </p:nvPr>
        </p:nvSpPr>
        <p:spPr>
          <a:xfrm>
            <a:off x="2035125" y="949094"/>
            <a:ext cx="9931791" cy="1293028"/>
          </a:xfrm>
        </p:spPr>
        <p:txBody>
          <a:bodyPr>
            <a:noAutofit/>
          </a:bodyPr>
          <a:lstStyle/>
          <a:p>
            <a:r>
              <a:rPr lang="en-CA" sz="3800" b="1" dirty="0">
                <a:solidFill>
                  <a:schemeClr val="accent2"/>
                </a:solidFill>
              </a:rPr>
              <a:t>8. </a:t>
            </a:r>
            <a:r>
              <a:rPr lang="en-CA" b="1" dirty="0"/>
              <a:t>Participation et influence</a:t>
            </a:r>
            <a:br>
              <a:rPr lang="en-CA" sz="3800" b="1" dirty="0"/>
            </a:br>
            <a:endParaRPr lang="en-CA" sz="3800" b="1" dirty="0"/>
          </a:p>
        </p:txBody>
      </p:sp>
      <p:sp>
        <p:nvSpPr>
          <p:cNvPr id="5" name="Rectangle 4"/>
          <p:cNvSpPr/>
          <p:nvPr>
            <p:custDataLst>
              <p:tags r:id="rId3"/>
            </p:custDataLst>
          </p:nvPr>
        </p:nvSpPr>
        <p:spPr>
          <a:xfrm>
            <a:off x="0" y="6516804"/>
            <a:ext cx="8230138" cy="369332"/>
          </a:xfrm>
          <a:prstGeom prst="rect">
            <a:avLst/>
          </a:prstGeom>
        </p:spPr>
        <p:txBody>
          <a:bodyPr wrap="none">
            <a:spAutoFit/>
          </a:bodyPr>
          <a:lstStyle/>
          <a:p>
            <a:r>
              <a:rPr lang="en-CA" dirty="0"/>
              <a:t>Source: Centre </a:t>
            </a:r>
            <a:r>
              <a:rPr lang="en-CA" dirty="0" err="1"/>
              <a:t>canadien</a:t>
            </a:r>
            <a:r>
              <a:rPr lang="en-CA" dirty="0"/>
              <a:t> </a:t>
            </a:r>
            <a:r>
              <a:rPr lang="en-CA" dirty="0" err="1"/>
              <a:t>d’hygiène</a:t>
            </a:r>
            <a:r>
              <a:rPr lang="en-CA" dirty="0"/>
              <a:t> et de </a:t>
            </a:r>
            <a:r>
              <a:rPr lang="en-CA" dirty="0" err="1"/>
              <a:t>sécurité</a:t>
            </a:r>
            <a:r>
              <a:rPr lang="en-CA" dirty="0"/>
              <a:t> au travail (CCHST)</a:t>
            </a:r>
          </a:p>
        </p:txBody>
      </p:sp>
    </p:spTree>
    <p:extLst>
      <p:ext uri="{BB962C8B-B14F-4D97-AF65-F5344CB8AC3E}">
        <p14:creationId xmlns:p14="http://schemas.microsoft.com/office/powerpoint/2010/main" val="148808883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custDataLst>
              <p:tags r:id="rId1"/>
            </p:custDataLst>
          </p:nvPr>
        </p:nvSpPr>
        <p:spPr>
          <a:xfrm>
            <a:off x="712764" y="2229734"/>
            <a:ext cx="9655125" cy="4024125"/>
          </a:xfrm>
        </p:spPr>
        <p:txBody>
          <a:bodyPr>
            <a:noAutofit/>
          </a:bodyPr>
          <a:lstStyle/>
          <a:p>
            <a:pPr marL="0" indent="0">
              <a:buNone/>
            </a:pPr>
            <a:r>
              <a:rPr lang="en-CA" sz="3200" b="1" dirty="0">
                <a:solidFill>
                  <a:schemeClr val="accent2"/>
                </a:solidFill>
              </a:rPr>
              <a:t>QU’ARRIVE-T-IL EN SON ABSENCE?</a:t>
            </a:r>
            <a:endParaRPr lang="en-CA" sz="200" b="1" dirty="0">
              <a:solidFill>
                <a:schemeClr val="accent2"/>
              </a:solidFill>
            </a:endParaRPr>
          </a:p>
          <a:p>
            <a:r>
              <a:rPr lang="fr-FR" sz="2600" dirty="0"/>
              <a:t>Les employés qui ne croient pas avoir leur mot à dire dans les affaires de l'organisation ont tendance à ressentir de l'indifférence ou un sentiment d'impuissance. L'aliénation professionnelle, ou la non participation, est associée au cynisme et à la détresse, à un taux de roulement plus élevé et à l'épuisement professionnel.</a:t>
            </a:r>
            <a:endParaRPr lang="en-CA" sz="2600" dirty="0"/>
          </a:p>
        </p:txBody>
      </p:sp>
      <p:sp>
        <p:nvSpPr>
          <p:cNvPr id="6" name="Title 1"/>
          <p:cNvSpPr>
            <a:spLocks noGrp="1"/>
          </p:cNvSpPr>
          <p:nvPr>
            <p:ph type="title"/>
            <p:custDataLst>
              <p:tags r:id="rId2"/>
            </p:custDataLst>
          </p:nvPr>
        </p:nvSpPr>
        <p:spPr>
          <a:xfrm>
            <a:off x="2077329" y="1098479"/>
            <a:ext cx="9931791" cy="1293028"/>
          </a:xfrm>
        </p:spPr>
        <p:txBody>
          <a:bodyPr>
            <a:noAutofit/>
          </a:bodyPr>
          <a:lstStyle/>
          <a:p>
            <a:r>
              <a:rPr lang="en-CA" sz="3800" b="1" dirty="0">
                <a:solidFill>
                  <a:schemeClr val="accent2"/>
                </a:solidFill>
              </a:rPr>
              <a:t>8. </a:t>
            </a:r>
            <a:r>
              <a:rPr lang="en-CA" b="1" dirty="0"/>
              <a:t>Participation et influence</a:t>
            </a:r>
            <a:br>
              <a:rPr lang="en-CA" sz="3800" b="1" dirty="0"/>
            </a:br>
            <a:endParaRPr lang="en-CA" sz="3800" b="1" dirty="0"/>
          </a:p>
        </p:txBody>
      </p:sp>
      <p:sp>
        <p:nvSpPr>
          <p:cNvPr id="5" name="Rectangle 4"/>
          <p:cNvSpPr/>
          <p:nvPr>
            <p:custDataLst>
              <p:tags r:id="rId3"/>
            </p:custDataLst>
          </p:nvPr>
        </p:nvSpPr>
        <p:spPr>
          <a:xfrm>
            <a:off x="0" y="6516804"/>
            <a:ext cx="8230138" cy="369332"/>
          </a:xfrm>
          <a:prstGeom prst="rect">
            <a:avLst/>
          </a:prstGeom>
        </p:spPr>
        <p:txBody>
          <a:bodyPr wrap="none">
            <a:spAutoFit/>
          </a:bodyPr>
          <a:lstStyle/>
          <a:p>
            <a:r>
              <a:rPr lang="en-CA" dirty="0"/>
              <a:t>Source: Centre </a:t>
            </a:r>
            <a:r>
              <a:rPr lang="en-CA" dirty="0" err="1"/>
              <a:t>canadien</a:t>
            </a:r>
            <a:r>
              <a:rPr lang="en-CA" dirty="0"/>
              <a:t> </a:t>
            </a:r>
            <a:r>
              <a:rPr lang="en-CA" dirty="0" err="1"/>
              <a:t>d’hygiène</a:t>
            </a:r>
            <a:r>
              <a:rPr lang="en-CA" dirty="0"/>
              <a:t> et de </a:t>
            </a:r>
            <a:r>
              <a:rPr lang="en-CA" dirty="0" err="1"/>
              <a:t>sécurité</a:t>
            </a:r>
            <a:r>
              <a:rPr lang="en-CA" dirty="0"/>
              <a:t> au travail (CCHST)</a:t>
            </a:r>
          </a:p>
        </p:txBody>
      </p:sp>
    </p:spTree>
    <p:extLst>
      <p:ext uri="{BB962C8B-B14F-4D97-AF65-F5344CB8AC3E}">
        <p14:creationId xmlns:p14="http://schemas.microsoft.com/office/powerpoint/2010/main" val="226474016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custDataLst>
              <p:tags r:id="rId1"/>
            </p:custDataLst>
          </p:nvPr>
        </p:nvSpPr>
        <p:spPr>
          <a:xfrm>
            <a:off x="445477" y="2074987"/>
            <a:ext cx="11746523" cy="4024125"/>
          </a:xfrm>
        </p:spPr>
        <p:txBody>
          <a:bodyPr>
            <a:normAutofit/>
          </a:bodyPr>
          <a:lstStyle/>
          <a:p>
            <a:pPr marL="0" indent="0">
              <a:buNone/>
            </a:pPr>
            <a:r>
              <a:rPr lang="en-CA" sz="3200" b="1" u="sng" dirty="0" err="1">
                <a:solidFill>
                  <a:schemeClr val="accent2"/>
                </a:solidFill>
              </a:rPr>
              <a:t>Cliquez</a:t>
            </a:r>
            <a:r>
              <a:rPr lang="en-CA" sz="3200" b="1" u="sng" dirty="0">
                <a:solidFill>
                  <a:schemeClr val="accent2"/>
                </a:solidFill>
              </a:rPr>
              <a:t> sur </a:t>
            </a:r>
            <a:r>
              <a:rPr lang="en-CA" sz="3200" b="1" u="sng" dirty="0" err="1">
                <a:solidFill>
                  <a:schemeClr val="accent2"/>
                </a:solidFill>
              </a:rPr>
              <a:t>l’image</a:t>
            </a:r>
            <a:r>
              <a:rPr lang="en-CA" sz="3200" b="1" u="sng" dirty="0">
                <a:solidFill>
                  <a:schemeClr val="accent2"/>
                </a:solidFill>
              </a:rPr>
              <a:t> ci-</a:t>
            </a:r>
            <a:r>
              <a:rPr lang="en-CA" sz="3200" b="1" u="sng" dirty="0" err="1">
                <a:solidFill>
                  <a:schemeClr val="accent2"/>
                </a:solidFill>
              </a:rPr>
              <a:t>dessous</a:t>
            </a:r>
            <a:r>
              <a:rPr lang="en-CA" sz="3200" b="1" dirty="0">
                <a:solidFill>
                  <a:schemeClr val="accent2"/>
                </a:solidFill>
              </a:rPr>
              <a:t> pour </a:t>
            </a:r>
            <a:r>
              <a:rPr lang="en-CA" sz="3200" b="1" dirty="0" err="1">
                <a:solidFill>
                  <a:schemeClr val="accent2"/>
                </a:solidFill>
              </a:rPr>
              <a:t>en</a:t>
            </a:r>
            <a:r>
              <a:rPr lang="en-CA" sz="3200" b="1" dirty="0">
                <a:solidFill>
                  <a:schemeClr val="accent2"/>
                </a:solidFill>
              </a:rPr>
              <a:t> </a:t>
            </a:r>
            <a:r>
              <a:rPr lang="en-CA" sz="3200" b="1" dirty="0" err="1">
                <a:solidFill>
                  <a:schemeClr val="accent2"/>
                </a:solidFill>
              </a:rPr>
              <a:t>apprendre</a:t>
            </a:r>
            <a:r>
              <a:rPr lang="en-CA" sz="3200" b="1" dirty="0">
                <a:solidFill>
                  <a:schemeClr val="accent2"/>
                </a:solidFill>
              </a:rPr>
              <a:t> plus</a:t>
            </a:r>
          </a:p>
        </p:txBody>
      </p:sp>
      <p:sp>
        <p:nvSpPr>
          <p:cNvPr id="8" name="Title 1"/>
          <p:cNvSpPr>
            <a:spLocks noGrp="1"/>
          </p:cNvSpPr>
          <p:nvPr>
            <p:ph type="title"/>
            <p:custDataLst>
              <p:tags r:id="rId2"/>
            </p:custDataLst>
          </p:nvPr>
        </p:nvSpPr>
        <p:spPr>
          <a:xfrm>
            <a:off x="2077329" y="808194"/>
            <a:ext cx="9931791" cy="1293028"/>
          </a:xfrm>
        </p:spPr>
        <p:txBody>
          <a:bodyPr>
            <a:noAutofit/>
          </a:bodyPr>
          <a:lstStyle/>
          <a:p>
            <a:r>
              <a:rPr lang="en-CA" sz="3800" b="1" dirty="0">
                <a:solidFill>
                  <a:schemeClr val="accent2"/>
                </a:solidFill>
              </a:rPr>
              <a:t>8. </a:t>
            </a:r>
            <a:r>
              <a:rPr lang="en-CA" b="1" dirty="0"/>
              <a:t>Participation et influence</a:t>
            </a:r>
            <a:endParaRPr lang="en-CA" sz="3800" b="1" dirty="0"/>
          </a:p>
        </p:txBody>
      </p:sp>
      <p:pic>
        <p:nvPicPr>
          <p:cNvPr id="2" name="Picture 1">
            <a:hlinkClick r:id="rId6"/>
          </p:cNvPr>
          <p:cNvPicPr>
            <a:picLocks noChangeAspect="1"/>
          </p:cNvPicPr>
          <p:nvPr>
            <p:custDataLst>
              <p:tags r:id="rId3"/>
            </p:custDataLst>
          </p:nvPr>
        </p:nvPicPr>
        <p:blipFill rotWithShape="1">
          <a:blip r:embed="rId7"/>
          <a:srcRect b="34108"/>
          <a:stretch/>
        </p:blipFill>
        <p:spPr>
          <a:xfrm>
            <a:off x="2984988" y="3033713"/>
            <a:ext cx="6667500" cy="293099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97129980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1932186" y="837219"/>
            <a:ext cx="9931791" cy="1293028"/>
          </a:xfrm>
        </p:spPr>
        <p:txBody>
          <a:bodyPr>
            <a:noAutofit/>
          </a:bodyPr>
          <a:lstStyle/>
          <a:p>
            <a:r>
              <a:rPr lang="en-CA" sz="3800" b="1" dirty="0">
                <a:solidFill>
                  <a:schemeClr val="accent2"/>
                </a:solidFill>
              </a:rPr>
              <a:t>9. </a:t>
            </a:r>
            <a:r>
              <a:rPr lang="fr-FR" sz="3800" b="1" dirty="0"/>
              <a:t>Gestion de la charge de travail</a:t>
            </a:r>
            <a:endParaRPr lang="en-CA" sz="3800" b="1" dirty="0"/>
          </a:p>
        </p:txBody>
      </p:sp>
      <p:sp>
        <p:nvSpPr>
          <p:cNvPr id="3" name="Content Placeholder 2"/>
          <p:cNvSpPr>
            <a:spLocks noGrp="1"/>
          </p:cNvSpPr>
          <p:nvPr>
            <p:ph idx="1"/>
            <p:custDataLst>
              <p:tags r:id="rId2"/>
            </p:custDataLst>
          </p:nvPr>
        </p:nvSpPr>
        <p:spPr>
          <a:xfrm>
            <a:off x="784274" y="2152357"/>
            <a:ext cx="10596489" cy="4024125"/>
          </a:xfrm>
        </p:spPr>
        <p:txBody>
          <a:bodyPr>
            <a:normAutofit fontScale="92500" lnSpcReduction="10000"/>
          </a:bodyPr>
          <a:lstStyle/>
          <a:p>
            <a:pPr marL="0" indent="0">
              <a:buNone/>
            </a:pPr>
            <a:r>
              <a:rPr lang="en-CA" sz="3600" b="1" dirty="0">
                <a:solidFill>
                  <a:schemeClr val="accent2"/>
                </a:solidFill>
              </a:rPr>
              <a:t>QU’EST-CE QUE C’EST?</a:t>
            </a:r>
          </a:p>
          <a:p>
            <a:r>
              <a:rPr lang="fr-FR" sz="2800" dirty="0"/>
              <a:t>Présente dans un milieu de travail où les employés ont la possibilité de s'acquitter efficacement de leurs tâches et de leurs responsabilités dans les délais dont ils disposent. Une grande quantité de travail est le facteur de risque décrit par les employés comme le plus important </a:t>
            </a:r>
            <a:r>
              <a:rPr lang="fr-FR" sz="2800" dirty="0" err="1"/>
              <a:t>stresseur</a:t>
            </a:r>
            <a:r>
              <a:rPr lang="fr-FR" sz="2800" dirty="0"/>
              <a:t> au travail (c.-à-d. le fait d'avoir trop de travail à faire et pas assez de temps pour le faire). Ce n'est pas seulement la quantité de travail qui est importante, mais aussi la question de savoir si les employés possèdent les ressources nécessaires (le temps, l'équipement, le soutien) pour bien faire leur travail.</a:t>
            </a:r>
            <a:endParaRPr lang="en-CA" sz="2800" dirty="0"/>
          </a:p>
        </p:txBody>
      </p:sp>
      <p:sp>
        <p:nvSpPr>
          <p:cNvPr id="5" name="Rectangle 4"/>
          <p:cNvSpPr/>
          <p:nvPr>
            <p:custDataLst>
              <p:tags r:id="rId3"/>
            </p:custDataLst>
          </p:nvPr>
        </p:nvSpPr>
        <p:spPr>
          <a:xfrm>
            <a:off x="0" y="6516804"/>
            <a:ext cx="8230138" cy="369332"/>
          </a:xfrm>
          <a:prstGeom prst="rect">
            <a:avLst/>
          </a:prstGeom>
        </p:spPr>
        <p:txBody>
          <a:bodyPr wrap="none">
            <a:spAutoFit/>
          </a:bodyPr>
          <a:lstStyle/>
          <a:p>
            <a:r>
              <a:rPr lang="en-CA" dirty="0"/>
              <a:t>Source: Centre </a:t>
            </a:r>
            <a:r>
              <a:rPr lang="en-CA" dirty="0" err="1"/>
              <a:t>canadien</a:t>
            </a:r>
            <a:r>
              <a:rPr lang="en-CA" dirty="0"/>
              <a:t> </a:t>
            </a:r>
            <a:r>
              <a:rPr lang="en-CA" dirty="0" err="1"/>
              <a:t>d’hygiène</a:t>
            </a:r>
            <a:r>
              <a:rPr lang="en-CA" dirty="0"/>
              <a:t> et de </a:t>
            </a:r>
            <a:r>
              <a:rPr lang="en-CA" dirty="0" err="1"/>
              <a:t>sécurité</a:t>
            </a:r>
            <a:r>
              <a:rPr lang="en-CA" dirty="0"/>
              <a:t> au travail (CCHST)</a:t>
            </a:r>
          </a:p>
        </p:txBody>
      </p:sp>
    </p:spTree>
    <p:extLst>
      <p:ext uri="{BB962C8B-B14F-4D97-AF65-F5344CB8AC3E}">
        <p14:creationId xmlns:p14="http://schemas.microsoft.com/office/powerpoint/2010/main" val="3665895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afterEffect">
                                  <p:stCondLst>
                                    <p:cond delay="0"/>
                                  </p:stCondLst>
                                  <p:iterate type="lt">
                                    <p:tmPct val="10000"/>
                                  </p:iterate>
                                  <p:childTnLst>
                                    <p:animMotion origin="layout" path="M 4.79167E-6 -3.7037E-6 L 4.79167E-6 -0.07222 " pathEditMode="relative" rAng="0" ptsTypes="AA">
                                      <p:cBhvr>
                                        <p:cTn id="6" dur="250" accel="50000" decel="50000" autoRev="1" fill="hold">
                                          <p:stCondLst>
                                            <p:cond delay="0"/>
                                          </p:stCondLst>
                                        </p:cTn>
                                        <p:tgtEl>
                                          <p:spTgt spid="2"/>
                                        </p:tgtEl>
                                        <p:attrNameLst>
                                          <p:attrName>ppt_x</p:attrName>
                                          <p:attrName>ppt_y</p:attrName>
                                        </p:attrNameLst>
                                      </p:cBhvr>
                                      <p:rCtr x="0" y="-3611"/>
                                    </p:animMotion>
                                    <p:animRot by="1500000">
                                      <p:cBhvr>
                                        <p:cTn id="7" dur="125" fill="hold">
                                          <p:stCondLst>
                                            <p:cond delay="0"/>
                                          </p:stCondLst>
                                        </p:cTn>
                                        <p:tgtEl>
                                          <p:spTgt spid="2"/>
                                        </p:tgtEl>
                                        <p:attrNameLst>
                                          <p:attrName>r</p:attrName>
                                        </p:attrNameLst>
                                      </p:cBhvr>
                                    </p:animRot>
                                    <p:animRot by="-1500000">
                                      <p:cBhvr>
                                        <p:cTn id="8" dur="125" fill="hold">
                                          <p:stCondLst>
                                            <p:cond delay="125"/>
                                          </p:stCondLst>
                                        </p:cTn>
                                        <p:tgtEl>
                                          <p:spTgt spid="2"/>
                                        </p:tgtEl>
                                        <p:attrNameLst>
                                          <p:attrName>r</p:attrName>
                                        </p:attrNameLst>
                                      </p:cBhvr>
                                    </p:animRot>
                                    <p:animRot by="-1500000">
                                      <p:cBhvr>
                                        <p:cTn id="9" dur="125" fill="hold">
                                          <p:stCondLst>
                                            <p:cond delay="250"/>
                                          </p:stCondLst>
                                        </p:cTn>
                                        <p:tgtEl>
                                          <p:spTgt spid="2"/>
                                        </p:tgtEl>
                                        <p:attrNameLst>
                                          <p:attrName>r</p:attrName>
                                        </p:attrNameLst>
                                      </p:cBhvr>
                                    </p:animRot>
                                    <p:animRot by="1500000">
                                      <p:cBhvr>
                                        <p:cTn id="10" dur="125" fill="hold">
                                          <p:stCondLst>
                                            <p:cond delay="375"/>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custDataLst>
              <p:tags r:id="rId1"/>
            </p:custDataLst>
          </p:nvPr>
        </p:nvSpPr>
        <p:spPr>
          <a:xfrm>
            <a:off x="573258" y="1969030"/>
            <a:ext cx="10820400" cy="4575462"/>
          </a:xfrm>
        </p:spPr>
        <p:txBody>
          <a:bodyPr>
            <a:normAutofit fontScale="92500" lnSpcReduction="20000"/>
          </a:bodyPr>
          <a:lstStyle/>
          <a:p>
            <a:pPr marL="0" indent="0">
              <a:buNone/>
            </a:pPr>
            <a:r>
              <a:rPr lang="en-CA" sz="3200" b="1" dirty="0">
                <a:solidFill>
                  <a:schemeClr val="accent2"/>
                </a:solidFill>
              </a:rPr>
              <a:t>POURQUOI EST-CE IMPORTANT?</a:t>
            </a:r>
          </a:p>
          <a:p>
            <a:r>
              <a:rPr lang="fr-FR" sz="2700" dirty="0"/>
              <a:t>La majorité des employés sont non seulement disposés à travailler fort, mais retirent un sentiment d'accomplissement et beaucoup de gratification à faire « une bonne journée de travail ». La capacité de gestion de la charge de travail est importante en raison de la relation particulière qui existe entre les exigences de travail, l'effort intellectuel demandé et la satisfaction professionnelle. Les exigences de travail réduisent la satisfaction professionnelle, alors que l'effort intellectuel, ou la latitude dans la prise de décisions, augmente la satisfaction professionnelle. Même quand ils font face à des exigences de travail élevées, les employés qui ont un pouvoir décisionnel important seront en mesure de bien réussir. Le fait d'avoir une grande marge de manœuvre dans la prise de décisions favorise aussi l'apprentissage et l'expérience de comportements d'adaptation positifs.</a:t>
            </a:r>
            <a:endParaRPr lang="en-CA" sz="2700" dirty="0"/>
          </a:p>
        </p:txBody>
      </p:sp>
      <p:sp>
        <p:nvSpPr>
          <p:cNvPr id="6" name="Title 1"/>
          <p:cNvSpPr>
            <a:spLocks noGrp="1"/>
          </p:cNvSpPr>
          <p:nvPr>
            <p:ph type="title"/>
            <p:custDataLst>
              <p:tags r:id="rId2"/>
            </p:custDataLst>
          </p:nvPr>
        </p:nvSpPr>
        <p:spPr>
          <a:xfrm>
            <a:off x="2106357" y="967850"/>
            <a:ext cx="9931791" cy="1293028"/>
          </a:xfrm>
        </p:spPr>
        <p:txBody>
          <a:bodyPr>
            <a:noAutofit/>
          </a:bodyPr>
          <a:lstStyle/>
          <a:p>
            <a:r>
              <a:rPr lang="en-CA" sz="3800" b="1" dirty="0">
                <a:solidFill>
                  <a:schemeClr val="accent2"/>
                </a:solidFill>
              </a:rPr>
              <a:t>9. </a:t>
            </a:r>
            <a:r>
              <a:rPr lang="fr-FR" sz="3800" b="1" dirty="0"/>
              <a:t>Gestion de la charge de travail</a:t>
            </a:r>
            <a:br>
              <a:rPr lang="en-CA" sz="3800" b="1" dirty="0"/>
            </a:br>
            <a:endParaRPr lang="en-CA" sz="3800" b="1" dirty="0"/>
          </a:p>
        </p:txBody>
      </p:sp>
      <p:sp>
        <p:nvSpPr>
          <p:cNvPr id="7" name="Rectangle 6"/>
          <p:cNvSpPr/>
          <p:nvPr>
            <p:custDataLst>
              <p:tags r:id="rId3"/>
            </p:custDataLst>
          </p:nvPr>
        </p:nvSpPr>
        <p:spPr>
          <a:xfrm>
            <a:off x="0" y="6516804"/>
            <a:ext cx="8230138" cy="369332"/>
          </a:xfrm>
          <a:prstGeom prst="rect">
            <a:avLst/>
          </a:prstGeom>
        </p:spPr>
        <p:txBody>
          <a:bodyPr wrap="none">
            <a:spAutoFit/>
          </a:bodyPr>
          <a:lstStyle/>
          <a:p>
            <a:r>
              <a:rPr lang="en-CA" dirty="0"/>
              <a:t>Source: Centre </a:t>
            </a:r>
            <a:r>
              <a:rPr lang="en-CA" dirty="0" err="1"/>
              <a:t>canadien</a:t>
            </a:r>
            <a:r>
              <a:rPr lang="en-CA" dirty="0"/>
              <a:t> </a:t>
            </a:r>
            <a:r>
              <a:rPr lang="en-CA" dirty="0" err="1"/>
              <a:t>d’hygiène</a:t>
            </a:r>
            <a:r>
              <a:rPr lang="en-CA" dirty="0"/>
              <a:t> et de </a:t>
            </a:r>
            <a:r>
              <a:rPr lang="en-CA" dirty="0" err="1"/>
              <a:t>sécurité</a:t>
            </a:r>
            <a:r>
              <a:rPr lang="en-CA" dirty="0"/>
              <a:t> au travail (CCHST)</a:t>
            </a:r>
          </a:p>
        </p:txBody>
      </p:sp>
    </p:spTree>
    <p:extLst>
      <p:ext uri="{BB962C8B-B14F-4D97-AF65-F5344CB8AC3E}">
        <p14:creationId xmlns:p14="http://schemas.microsoft.com/office/powerpoint/2010/main" val="251589595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custDataLst>
              <p:tags r:id="rId1"/>
            </p:custDataLst>
          </p:nvPr>
        </p:nvSpPr>
        <p:spPr>
          <a:xfrm>
            <a:off x="735764" y="2041943"/>
            <a:ext cx="10382180" cy="4344343"/>
          </a:xfrm>
        </p:spPr>
        <p:txBody>
          <a:bodyPr>
            <a:noAutofit/>
          </a:bodyPr>
          <a:lstStyle/>
          <a:p>
            <a:pPr marL="0" indent="0">
              <a:buNone/>
            </a:pPr>
            <a:r>
              <a:rPr lang="en-CA" sz="3200" b="1" dirty="0">
                <a:solidFill>
                  <a:schemeClr val="accent2"/>
                </a:solidFill>
              </a:rPr>
              <a:t>QU’ARRIVE-T-IL EN SON ABSENCE?</a:t>
            </a:r>
            <a:endParaRPr lang="en-CA" sz="200" b="1" dirty="0">
              <a:solidFill>
                <a:schemeClr val="accent2"/>
              </a:solidFill>
            </a:endParaRPr>
          </a:p>
          <a:p>
            <a:r>
              <a:rPr lang="fr-FR" sz="2400" dirty="0"/>
              <a:t>N'importe quel système soumis à une surcharge de travail sans répit finira par lâcher. Ce principe s'applique autant aux humains qu'aux machines. L'employé qui fait face à des exigences croissantes sans avoir la possibilité d'exercer un contrôle sur sa charge de travail finit par ressentir une grande fatigue physique, psychologique et émotionnelle, ainsi qu'une augmentation du stress et de la tension. Chez les personnes épuisées émotionnellement, le sentiment d'accomplissement s'estompe et fait place à un sentiment accru d'incompétence. Une charge de travail excessive constitue une des principales raisons pour lesquelles les employés ont une opinion négative de leur emploi et de leur employeur.</a:t>
            </a:r>
            <a:endParaRPr lang="en-CA" sz="2400" dirty="0"/>
          </a:p>
        </p:txBody>
      </p:sp>
      <p:sp>
        <p:nvSpPr>
          <p:cNvPr id="6" name="Title 1"/>
          <p:cNvSpPr>
            <a:spLocks noGrp="1"/>
          </p:cNvSpPr>
          <p:nvPr>
            <p:ph type="title"/>
            <p:custDataLst>
              <p:tags r:id="rId2"/>
            </p:custDataLst>
          </p:nvPr>
        </p:nvSpPr>
        <p:spPr>
          <a:xfrm>
            <a:off x="2077329" y="1098479"/>
            <a:ext cx="9931791" cy="1293028"/>
          </a:xfrm>
        </p:spPr>
        <p:txBody>
          <a:bodyPr>
            <a:noAutofit/>
          </a:bodyPr>
          <a:lstStyle/>
          <a:p>
            <a:r>
              <a:rPr lang="en-CA" sz="3800" b="1" dirty="0">
                <a:solidFill>
                  <a:schemeClr val="accent2"/>
                </a:solidFill>
              </a:rPr>
              <a:t>9. </a:t>
            </a:r>
            <a:r>
              <a:rPr lang="fr-FR" sz="3800" b="1" dirty="0"/>
              <a:t>Gestion de la charge de travail</a:t>
            </a:r>
            <a:br>
              <a:rPr lang="en-CA" sz="3800" b="1" dirty="0"/>
            </a:br>
            <a:endParaRPr lang="en-CA" sz="3800" b="1" dirty="0"/>
          </a:p>
        </p:txBody>
      </p:sp>
      <p:sp>
        <p:nvSpPr>
          <p:cNvPr id="5" name="Rectangle 4"/>
          <p:cNvSpPr/>
          <p:nvPr>
            <p:custDataLst>
              <p:tags r:id="rId3"/>
            </p:custDataLst>
          </p:nvPr>
        </p:nvSpPr>
        <p:spPr>
          <a:xfrm>
            <a:off x="0" y="6516804"/>
            <a:ext cx="8230138" cy="369332"/>
          </a:xfrm>
          <a:prstGeom prst="rect">
            <a:avLst/>
          </a:prstGeom>
        </p:spPr>
        <p:txBody>
          <a:bodyPr wrap="none">
            <a:spAutoFit/>
          </a:bodyPr>
          <a:lstStyle/>
          <a:p>
            <a:r>
              <a:rPr lang="en-CA" dirty="0"/>
              <a:t>Source: Centre </a:t>
            </a:r>
            <a:r>
              <a:rPr lang="en-CA" dirty="0" err="1"/>
              <a:t>canadien</a:t>
            </a:r>
            <a:r>
              <a:rPr lang="en-CA" dirty="0"/>
              <a:t> </a:t>
            </a:r>
            <a:r>
              <a:rPr lang="en-CA" dirty="0" err="1"/>
              <a:t>d’hygiène</a:t>
            </a:r>
            <a:r>
              <a:rPr lang="en-CA" dirty="0"/>
              <a:t> et de </a:t>
            </a:r>
            <a:r>
              <a:rPr lang="en-CA" dirty="0" err="1"/>
              <a:t>sécurité</a:t>
            </a:r>
            <a:r>
              <a:rPr lang="en-CA" dirty="0"/>
              <a:t> au travail (CCHST)</a:t>
            </a:r>
          </a:p>
        </p:txBody>
      </p:sp>
    </p:spTree>
    <p:extLst>
      <p:ext uri="{BB962C8B-B14F-4D97-AF65-F5344CB8AC3E}">
        <p14:creationId xmlns:p14="http://schemas.microsoft.com/office/powerpoint/2010/main" val="174235445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custDataLst>
              <p:tags r:id="rId1"/>
            </p:custDataLst>
          </p:nvPr>
        </p:nvSpPr>
        <p:spPr>
          <a:xfrm>
            <a:off x="445477" y="2074987"/>
            <a:ext cx="11746523" cy="4024125"/>
          </a:xfrm>
        </p:spPr>
        <p:txBody>
          <a:bodyPr>
            <a:normAutofit/>
          </a:bodyPr>
          <a:lstStyle/>
          <a:p>
            <a:pPr marL="0" indent="0">
              <a:buNone/>
            </a:pPr>
            <a:r>
              <a:rPr lang="en-CA" sz="3200" b="1" u="sng" dirty="0" err="1">
                <a:solidFill>
                  <a:schemeClr val="accent2"/>
                </a:solidFill>
              </a:rPr>
              <a:t>Cliquez</a:t>
            </a:r>
            <a:r>
              <a:rPr lang="en-CA" sz="3200" b="1" u="sng" dirty="0">
                <a:solidFill>
                  <a:schemeClr val="accent2"/>
                </a:solidFill>
              </a:rPr>
              <a:t> sur </a:t>
            </a:r>
            <a:r>
              <a:rPr lang="en-CA" sz="3200" b="1" u="sng" dirty="0" err="1">
                <a:solidFill>
                  <a:schemeClr val="accent2"/>
                </a:solidFill>
              </a:rPr>
              <a:t>l’image</a:t>
            </a:r>
            <a:r>
              <a:rPr lang="en-CA" sz="3200" b="1" u="sng" dirty="0">
                <a:solidFill>
                  <a:schemeClr val="accent2"/>
                </a:solidFill>
              </a:rPr>
              <a:t> ci-</a:t>
            </a:r>
            <a:r>
              <a:rPr lang="en-CA" sz="3200" b="1" u="sng" dirty="0" err="1">
                <a:solidFill>
                  <a:schemeClr val="accent2"/>
                </a:solidFill>
              </a:rPr>
              <a:t>dessous</a:t>
            </a:r>
            <a:r>
              <a:rPr lang="en-CA" sz="3200" b="1" dirty="0">
                <a:solidFill>
                  <a:schemeClr val="accent2"/>
                </a:solidFill>
              </a:rPr>
              <a:t> pour </a:t>
            </a:r>
            <a:r>
              <a:rPr lang="en-CA" sz="3200" b="1" dirty="0" err="1">
                <a:solidFill>
                  <a:schemeClr val="accent2"/>
                </a:solidFill>
              </a:rPr>
              <a:t>en</a:t>
            </a:r>
            <a:r>
              <a:rPr lang="en-CA" sz="3200" b="1" dirty="0">
                <a:solidFill>
                  <a:schemeClr val="accent2"/>
                </a:solidFill>
              </a:rPr>
              <a:t> </a:t>
            </a:r>
            <a:r>
              <a:rPr lang="en-CA" sz="3200" b="1" dirty="0" err="1">
                <a:solidFill>
                  <a:schemeClr val="accent2"/>
                </a:solidFill>
              </a:rPr>
              <a:t>apprendre</a:t>
            </a:r>
            <a:r>
              <a:rPr lang="en-CA" sz="3200" b="1" dirty="0">
                <a:solidFill>
                  <a:schemeClr val="accent2"/>
                </a:solidFill>
              </a:rPr>
              <a:t> plus</a:t>
            </a:r>
          </a:p>
        </p:txBody>
      </p:sp>
      <p:sp>
        <p:nvSpPr>
          <p:cNvPr id="8" name="Title 1"/>
          <p:cNvSpPr>
            <a:spLocks noGrp="1"/>
          </p:cNvSpPr>
          <p:nvPr>
            <p:ph type="title"/>
            <p:custDataLst>
              <p:tags r:id="rId2"/>
            </p:custDataLst>
          </p:nvPr>
        </p:nvSpPr>
        <p:spPr>
          <a:xfrm>
            <a:off x="2077329" y="1098479"/>
            <a:ext cx="9931791" cy="1293028"/>
          </a:xfrm>
        </p:spPr>
        <p:txBody>
          <a:bodyPr>
            <a:noAutofit/>
          </a:bodyPr>
          <a:lstStyle/>
          <a:p>
            <a:r>
              <a:rPr lang="en-CA" sz="3800" b="1" dirty="0">
                <a:solidFill>
                  <a:schemeClr val="accent2"/>
                </a:solidFill>
              </a:rPr>
              <a:t>9. </a:t>
            </a:r>
            <a:r>
              <a:rPr lang="fr-FR" sz="3800" b="1" dirty="0"/>
              <a:t>Gestion de la charge de travail</a:t>
            </a:r>
            <a:br>
              <a:rPr lang="en-CA" sz="3800" b="1" dirty="0"/>
            </a:br>
            <a:endParaRPr lang="en-CA" sz="3800" b="1" dirty="0"/>
          </a:p>
        </p:txBody>
      </p:sp>
      <p:pic>
        <p:nvPicPr>
          <p:cNvPr id="6" name="Picture 5">
            <a:hlinkClick r:id="rId6"/>
          </p:cNvPr>
          <p:cNvPicPr>
            <a:picLocks noChangeAspect="1"/>
          </p:cNvPicPr>
          <p:nvPr>
            <p:custDataLst>
              <p:tags r:id="rId3"/>
            </p:custDataLst>
          </p:nvPr>
        </p:nvPicPr>
        <p:blipFill>
          <a:blip r:embed="rId7">
            <a:extLst>
              <a:ext uri="{BEBA8EAE-BF5A-486C-A8C5-ECC9F3942E4B}">
                <a14:imgProps xmlns:a14="http://schemas.microsoft.com/office/drawing/2010/main">
                  <a14:imgLayer r:embed="rId8">
                    <a14:imgEffect>
                      <a14:sharpenSoften amount="-25000"/>
                    </a14:imgEffect>
                  </a14:imgLayer>
                </a14:imgProps>
              </a:ext>
            </a:extLst>
          </a:blip>
          <a:stretch>
            <a:fillRect/>
          </a:stretch>
        </p:blipFill>
        <p:spPr>
          <a:xfrm>
            <a:off x="4159078" y="3106412"/>
            <a:ext cx="4319320" cy="287954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94451633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1350498" y="901532"/>
            <a:ext cx="9931791" cy="1293028"/>
          </a:xfrm>
        </p:spPr>
        <p:txBody>
          <a:bodyPr>
            <a:noAutofit/>
          </a:bodyPr>
          <a:lstStyle/>
          <a:p>
            <a:r>
              <a:rPr lang="en-CA" sz="4400" b="1" dirty="0">
                <a:solidFill>
                  <a:schemeClr val="accent2"/>
                </a:solidFill>
              </a:rPr>
              <a:t>10. </a:t>
            </a:r>
            <a:r>
              <a:rPr lang="en-CA" sz="4400" b="1" dirty="0"/>
              <a:t>engagement</a:t>
            </a:r>
            <a:br>
              <a:rPr lang="en-CA" sz="4400" b="1" dirty="0"/>
            </a:br>
            <a:endParaRPr lang="en-CA" sz="4400" b="1" dirty="0"/>
          </a:p>
        </p:txBody>
      </p:sp>
      <p:sp>
        <p:nvSpPr>
          <p:cNvPr id="3" name="Content Placeholder 2"/>
          <p:cNvSpPr>
            <a:spLocks noGrp="1"/>
          </p:cNvSpPr>
          <p:nvPr>
            <p:ph idx="1"/>
            <p:custDataLst>
              <p:tags r:id="rId2"/>
            </p:custDataLst>
          </p:nvPr>
        </p:nvSpPr>
        <p:spPr>
          <a:xfrm>
            <a:off x="685800" y="1727200"/>
            <a:ext cx="10441745" cy="4789604"/>
          </a:xfrm>
        </p:spPr>
        <p:txBody>
          <a:bodyPr>
            <a:normAutofit fontScale="40000" lnSpcReduction="20000"/>
          </a:bodyPr>
          <a:lstStyle/>
          <a:p>
            <a:pPr marL="0" indent="0">
              <a:buNone/>
            </a:pPr>
            <a:r>
              <a:rPr lang="en-CA" sz="7000" b="1" dirty="0">
                <a:solidFill>
                  <a:schemeClr val="accent2"/>
                </a:solidFill>
              </a:rPr>
              <a:t>QU’EST-CE QUE C’EST?</a:t>
            </a:r>
          </a:p>
          <a:p>
            <a:r>
              <a:rPr lang="fr-FR" sz="5800" dirty="0"/>
              <a:t>L'engagement est présent dans un milieu de travail où les employés développent un sentiment de satisfaction et d'appartenance à l'égard de leur travail et sont motivés par une volonté de bien accomplir leurs tâches. L'engagement des employés peut être physique (ils voient leur travail comme une source d'énergie), émotionnel (ils ont une vision positive du travail et sont passionnés par leur travail) ou cognitif (ils portent plus d'attention à leur travail et sont absorbés par ce qu'ils font).</a:t>
            </a:r>
            <a:endParaRPr lang="en-CA" sz="5800" dirty="0"/>
          </a:p>
          <a:p>
            <a:endParaRPr lang="en-CA" sz="3100" dirty="0"/>
          </a:p>
          <a:p>
            <a:r>
              <a:rPr lang="fr-FR" sz="5800" dirty="0"/>
              <a:t>Les employés engagés se sentent connectés à leur travail parce qu'ils se reconnaissent dans la mission poursuivie par leur entreprise, qu'ils y croient et ont à cœur de contribuer à la réussite de l'organisation dans son ensemble. On ne doit pas confondre l'engagement et la satisfaction professionnelle, l'intérêt envers le travail, l'attachement à l'organisation, l'habilitation psychologique et la motivation intrinsèque, même s'il y a des similarités entre tous ces aspects.</a:t>
            </a:r>
            <a:endParaRPr lang="en-CA" sz="5800" dirty="0"/>
          </a:p>
        </p:txBody>
      </p:sp>
      <p:sp>
        <p:nvSpPr>
          <p:cNvPr id="5" name="Rectangle 4"/>
          <p:cNvSpPr/>
          <p:nvPr>
            <p:custDataLst>
              <p:tags r:id="rId3"/>
            </p:custDataLst>
          </p:nvPr>
        </p:nvSpPr>
        <p:spPr>
          <a:xfrm>
            <a:off x="0" y="6516804"/>
            <a:ext cx="8230138" cy="369332"/>
          </a:xfrm>
          <a:prstGeom prst="rect">
            <a:avLst/>
          </a:prstGeom>
        </p:spPr>
        <p:txBody>
          <a:bodyPr wrap="none">
            <a:spAutoFit/>
          </a:bodyPr>
          <a:lstStyle/>
          <a:p>
            <a:r>
              <a:rPr lang="en-CA" dirty="0"/>
              <a:t>Source: Centre </a:t>
            </a:r>
            <a:r>
              <a:rPr lang="en-CA" dirty="0" err="1"/>
              <a:t>canadien</a:t>
            </a:r>
            <a:r>
              <a:rPr lang="en-CA" dirty="0"/>
              <a:t> </a:t>
            </a:r>
            <a:r>
              <a:rPr lang="en-CA" dirty="0" err="1"/>
              <a:t>d’hygiène</a:t>
            </a:r>
            <a:r>
              <a:rPr lang="en-CA" dirty="0"/>
              <a:t> et de </a:t>
            </a:r>
            <a:r>
              <a:rPr lang="en-CA" dirty="0" err="1"/>
              <a:t>sécurité</a:t>
            </a:r>
            <a:r>
              <a:rPr lang="en-CA" dirty="0"/>
              <a:t> au travail (CCHST)</a:t>
            </a:r>
          </a:p>
        </p:txBody>
      </p:sp>
    </p:spTree>
    <p:extLst>
      <p:ext uri="{BB962C8B-B14F-4D97-AF65-F5344CB8AC3E}">
        <p14:creationId xmlns:p14="http://schemas.microsoft.com/office/powerpoint/2010/main" val="3652913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afterEffect">
                                  <p:stCondLst>
                                    <p:cond delay="0"/>
                                  </p:stCondLst>
                                  <p:iterate type="lt">
                                    <p:tmPct val="10000"/>
                                  </p:iterate>
                                  <p:childTnLst>
                                    <p:animMotion origin="layout" path="M 1.04167E-6 -4.44444E-6 L 1.04167E-6 -0.07222 " pathEditMode="relative" rAng="0" ptsTypes="AA">
                                      <p:cBhvr>
                                        <p:cTn id="6" dur="250" accel="50000" decel="50000" autoRev="1" fill="hold">
                                          <p:stCondLst>
                                            <p:cond delay="0"/>
                                          </p:stCondLst>
                                        </p:cTn>
                                        <p:tgtEl>
                                          <p:spTgt spid="2"/>
                                        </p:tgtEl>
                                        <p:attrNameLst>
                                          <p:attrName>ppt_x</p:attrName>
                                          <p:attrName>ppt_y</p:attrName>
                                        </p:attrNameLst>
                                      </p:cBhvr>
                                      <p:rCtr x="0" y="-3611"/>
                                    </p:animMotion>
                                    <p:animRot by="1500000">
                                      <p:cBhvr>
                                        <p:cTn id="7" dur="125" fill="hold">
                                          <p:stCondLst>
                                            <p:cond delay="0"/>
                                          </p:stCondLst>
                                        </p:cTn>
                                        <p:tgtEl>
                                          <p:spTgt spid="2"/>
                                        </p:tgtEl>
                                        <p:attrNameLst>
                                          <p:attrName>r</p:attrName>
                                        </p:attrNameLst>
                                      </p:cBhvr>
                                    </p:animRot>
                                    <p:animRot by="-1500000">
                                      <p:cBhvr>
                                        <p:cTn id="8" dur="125" fill="hold">
                                          <p:stCondLst>
                                            <p:cond delay="125"/>
                                          </p:stCondLst>
                                        </p:cTn>
                                        <p:tgtEl>
                                          <p:spTgt spid="2"/>
                                        </p:tgtEl>
                                        <p:attrNameLst>
                                          <p:attrName>r</p:attrName>
                                        </p:attrNameLst>
                                      </p:cBhvr>
                                    </p:animRot>
                                    <p:animRot by="-1500000">
                                      <p:cBhvr>
                                        <p:cTn id="9" dur="125" fill="hold">
                                          <p:stCondLst>
                                            <p:cond delay="250"/>
                                          </p:stCondLst>
                                        </p:cTn>
                                        <p:tgtEl>
                                          <p:spTgt spid="2"/>
                                        </p:tgtEl>
                                        <p:attrNameLst>
                                          <p:attrName>r</p:attrName>
                                        </p:attrNameLst>
                                      </p:cBhvr>
                                    </p:animRot>
                                    <p:animRot by="1500000">
                                      <p:cBhvr>
                                        <p:cTn id="10" dur="125" fill="hold">
                                          <p:stCondLst>
                                            <p:cond delay="375"/>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custDataLst>
              <p:tags r:id="rId1"/>
            </p:custDataLst>
          </p:nvPr>
        </p:nvSpPr>
        <p:spPr>
          <a:xfrm>
            <a:off x="2025926" y="280493"/>
            <a:ext cx="8140149" cy="122586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en-CA" sz="6600" b="1" dirty="0">
                <a:solidFill>
                  <a:schemeClr val="tx1"/>
                </a:solidFill>
              </a:rPr>
              <a:t>INTRODUCTION</a:t>
            </a:r>
          </a:p>
        </p:txBody>
      </p:sp>
      <p:sp>
        <p:nvSpPr>
          <p:cNvPr id="5" name="Rectangle 4"/>
          <p:cNvSpPr/>
          <p:nvPr>
            <p:custDataLst>
              <p:tags r:id="rId2"/>
            </p:custDataLst>
          </p:nvPr>
        </p:nvSpPr>
        <p:spPr>
          <a:xfrm>
            <a:off x="9561795" y="998529"/>
            <a:ext cx="615874" cy="1015663"/>
          </a:xfrm>
          <a:prstGeom prst="rect">
            <a:avLst/>
          </a:prstGeom>
          <a:noFill/>
        </p:spPr>
        <p:txBody>
          <a:bodyPr wrap="none" lIns="91440" tIns="45720" rIns="91440" bIns="45720">
            <a:spAutoFit/>
          </a:bodyPr>
          <a:lstStyle/>
          <a:p>
            <a:pPr algn="ctr"/>
            <a:r>
              <a:rPr lang="en-US" sz="6000" b="1" dirty="0">
                <a:ln w="0"/>
                <a:effectLst>
                  <a:outerShdw blurRad="38100" dist="19050" dir="2700000" algn="tl" rotWithShape="0">
                    <a:schemeClr val="dk1">
                      <a:alpha val="40000"/>
                    </a:schemeClr>
                  </a:outerShdw>
                </a:effectLst>
              </a:rPr>
              <a:t>1</a:t>
            </a:r>
          </a:p>
        </p:txBody>
      </p:sp>
      <p:sp>
        <p:nvSpPr>
          <p:cNvPr id="6" name="TextBox 5"/>
          <p:cNvSpPr txBox="1"/>
          <p:nvPr>
            <p:custDataLst>
              <p:tags r:id="rId3"/>
            </p:custDataLst>
          </p:nvPr>
        </p:nvSpPr>
        <p:spPr>
          <a:xfrm>
            <a:off x="2539312" y="1656261"/>
            <a:ext cx="8282608" cy="3724096"/>
          </a:xfrm>
          <a:prstGeom prst="rect">
            <a:avLst/>
          </a:prstGeom>
          <a:noFill/>
        </p:spPr>
        <p:txBody>
          <a:bodyPr wrap="square" rtlCol="0">
            <a:spAutoFit/>
          </a:bodyPr>
          <a:lstStyle/>
          <a:p>
            <a:r>
              <a:rPr lang="en-CA" sz="2800" b="1" dirty="0" err="1"/>
              <a:t>Dans</a:t>
            </a:r>
            <a:r>
              <a:rPr lang="en-CA" sz="2800" b="1" dirty="0"/>
              <a:t> </a:t>
            </a:r>
            <a:r>
              <a:rPr lang="en-CA" sz="2800" b="1" dirty="0" err="1"/>
              <a:t>cette</a:t>
            </a:r>
            <a:r>
              <a:rPr lang="en-CA" sz="2800" b="1" dirty="0"/>
              <a:t> section:</a:t>
            </a:r>
          </a:p>
          <a:p>
            <a:pPr marL="457200" indent="-457200">
              <a:buFont typeface="Wingdings" panose="05000000000000000000" pitchFamily="2" charset="2"/>
              <a:buChar char="§"/>
            </a:pPr>
            <a:endParaRPr lang="en-CA" sz="800" dirty="0"/>
          </a:p>
          <a:p>
            <a:pPr marL="457200" indent="-457200">
              <a:buFont typeface="Wingdings" panose="05000000000000000000" pitchFamily="2" charset="2"/>
              <a:buChar char="§"/>
            </a:pPr>
            <a:r>
              <a:rPr lang="en-CA" sz="2800" dirty="0" err="1"/>
              <a:t>Qu’est-ce</a:t>
            </a:r>
            <a:r>
              <a:rPr lang="en-CA" sz="2800" dirty="0"/>
              <a:t> que la santé </a:t>
            </a:r>
            <a:r>
              <a:rPr lang="en-CA" sz="2800" dirty="0" err="1"/>
              <a:t>mentale</a:t>
            </a:r>
            <a:r>
              <a:rPr lang="en-CA" sz="2800" dirty="0"/>
              <a:t>?</a:t>
            </a:r>
          </a:p>
          <a:p>
            <a:endParaRPr lang="en-CA" sz="800" dirty="0"/>
          </a:p>
          <a:p>
            <a:pPr marL="457200" indent="-457200">
              <a:buFont typeface="Wingdings" panose="05000000000000000000" pitchFamily="2" charset="2"/>
              <a:buChar char="§"/>
            </a:pPr>
            <a:r>
              <a:rPr lang="en-CA" sz="2800" dirty="0"/>
              <a:t>La santé </a:t>
            </a:r>
            <a:r>
              <a:rPr lang="en-CA" sz="2800" dirty="0" err="1"/>
              <a:t>mentale</a:t>
            </a:r>
            <a:r>
              <a:rPr lang="en-CA" sz="2800" dirty="0"/>
              <a:t> au Canada</a:t>
            </a:r>
          </a:p>
          <a:p>
            <a:endParaRPr lang="en-CA" sz="800" dirty="0"/>
          </a:p>
          <a:p>
            <a:pPr marL="457200" indent="-457200">
              <a:buFont typeface="Wingdings" panose="05000000000000000000" pitchFamily="2" charset="2"/>
              <a:buChar char="§"/>
            </a:pPr>
            <a:r>
              <a:rPr lang="en-CA" sz="2800" dirty="0" err="1"/>
              <a:t>Conséquences</a:t>
            </a:r>
            <a:r>
              <a:rPr lang="en-CA" sz="2800" dirty="0"/>
              <a:t> </a:t>
            </a:r>
            <a:r>
              <a:rPr lang="en-CA" sz="2800" dirty="0" err="1"/>
              <a:t>d’une</a:t>
            </a:r>
            <a:r>
              <a:rPr lang="en-CA" sz="2800" dirty="0"/>
              <a:t> </a:t>
            </a:r>
            <a:r>
              <a:rPr lang="en-CA" sz="2800" dirty="0" err="1"/>
              <a:t>mauvaise</a:t>
            </a:r>
            <a:r>
              <a:rPr lang="en-CA" sz="2800" dirty="0"/>
              <a:t> santé </a:t>
            </a:r>
            <a:r>
              <a:rPr lang="en-CA" sz="2800" dirty="0" err="1"/>
              <a:t>mentale</a:t>
            </a:r>
            <a:r>
              <a:rPr lang="en-CA" sz="2800" dirty="0"/>
              <a:t> </a:t>
            </a:r>
            <a:r>
              <a:rPr lang="en-CA" sz="2800" dirty="0" err="1"/>
              <a:t>en</a:t>
            </a:r>
            <a:r>
              <a:rPr lang="en-CA" sz="2800" dirty="0"/>
              <a:t> milieu de travail</a:t>
            </a:r>
          </a:p>
          <a:p>
            <a:pPr marL="457200" indent="-457200">
              <a:buFont typeface="Wingdings" panose="05000000000000000000" pitchFamily="2" charset="2"/>
              <a:buChar char="§"/>
            </a:pPr>
            <a:endParaRPr lang="fr-CA" sz="800" dirty="0"/>
          </a:p>
          <a:p>
            <a:pPr marL="457200" indent="-457200">
              <a:buFont typeface="Wingdings" panose="05000000000000000000" pitchFamily="2" charset="2"/>
              <a:buChar char="§"/>
            </a:pPr>
            <a:r>
              <a:rPr lang="fr-CA" sz="2800" dirty="0"/>
              <a:t>La santé mentale dans l’ingénierie</a:t>
            </a:r>
          </a:p>
          <a:p>
            <a:pPr marL="457200" indent="-457200">
              <a:buFont typeface="Wingdings" panose="05000000000000000000" pitchFamily="2" charset="2"/>
              <a:buChar char="§"/>
            </a:pPr>
            <a:endParaRPr lang="fr-CA" sz="800" dirty="0"/>
          </a:p>
          <a:p>
            <a:pPr marL="457200" indent="-457200">
              <a:buFont typeface="Wingdings" panose="05000000000000000000" pitchFamily="2" charset="2"/>
              <a:buChar char="§"/>
            </a:pPr>
            <a:r>
              <a:rPr lang="fr-CA" sz="2800" dirty="0"/>
              <a:t>Actualités (exemples)</a:t>
            </a:r>
            <a:endParaRPr lang="en-CA" sz="2800" dirty="0"/>
          </a:p>
        </p:txBody>
      </p:sp>
    </p:spTree>
    <p:extLst>
      <p:ext uri="{BB962C8B-B14F-4D97-AF65-F5344CB8AC3E}">
        <p14:creationId xmlns:p14="http://schemas.microsoft.com/office/powerpoint/2010/main" val="418180138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custDataLst>
              <p:tags r:id="rId1"/>
            </p:custDataLst>
          </p:nvPr>
        </p:nvSpPr>
        <p:spPr>
          <a:xfrm>
            <a:off x="573258" y="1871002"/>
            <a:ext cx="10820400" cy="4575462"/>
          </a:xfrm>
        </p:spPr>
        <p:txBody>
          <a:bodyPr>
            <a:normAutofit fontScale="92500" lnSpcReduction="10000"/>
          </a:bodyPr>
          <a:lstStyle/>
          <a:p>
            <a:pPr marL="0" indent="0">
              <a:buNone/>
            </a:pPr>
            <a:r>
              <a:rPr lang="en-CA" sz="3200" b="1" dirty="0">
                <a:solidFill>
                  <a:schemeClr val="accent2"/>
                </a:solidFill>
              </a:rPr>
              <a:t>POURQUOI EST-CE IMPORTANT?</a:t>
            </a:r>
          </a:p>
          <a:p>
            <a:pPr marL="0" indent="0">
              <a:buNone/>
            </a:pPr>
            <a:r>
              <a:rPr lang="fr-FR" sz="2400" dirty="0"/>
              <a:t>Non seulement l'engagement de l'employé est important pour sa satisfaction personnelle et sa santé psychologique, mais il produit aussi des résultats positifs pour l'organisation :</a:t>
            </a:r>
            <a:endParaRPr lang="en-CA" sz="2400" dirty="0"/>
          </a:p>
          <a:p>
            <a:endParaRPr lang="fr-FR" sz="500" dirty="0"/>
          </a:p>
          <a:p>
            <a:r>
              <a:rPr lang="fr-FR" sz="2400" dirty="0"/>
              <a:t>augmentation des </a:t>
            </a:r>
            <a:r>
              <a:rPr lang="fr-FR" sz="2400" b="1" dirty="0">
                <a:solidFill>
                  <a:schemeClr val="accent2"/>
                </a:solidFill>
              </a:rPr>
              <a:t>profits</a:t>
            </a:r>
            <a:r>
              <a:rPr lang="fr-FR" sz="2400" dirty="0"/>
              <a:t> pour l'organisation</a:t>
            </a:r>
          </a:p>
          <a:p>
            <a:r>
              <a:rPr lang="fr-FR" sz="2400" dirty="0"/>
              <a:t>plus grande </a:t>
            </a:r>
            <a:r>
              <a:rPr lang="fr-FR" sz="2400" b="1" dirty="0">
                <a:solidFill>
                  <a:schemeClr val="accent2"/>
                </a:solidFill>
              </a:rPr>
              <a:t>satisfaction</a:t>
            </a:r>
            <a:r>
              <a:rPr lang="fr-FR" sz="2400" dirty="0"/>
              <a:t> de la clientèle</a:t>
            </a:r>
          </a:p>
          <a:p>
            <a:pPr>
              <a:buClr>
                <a:schemeClr val="tx1"/>
              </a:buClr>
            </a:pPr>
            <a:r>
              <a:rPr lang="fr-FR" sz="2400" dirty="0"/>
              <a:t>meilleure</a:t>
            </a:r>
            <a:r>
              <a:rPr lang="fr-FR" sz="2400" b="1" dirty="0">
                <a:solidFill>
                  <a:schemeClr val="accent2"/>
                </a:solidFill>
              </a:rPr>
              <a:t> exécution </a:t>
            </a:r>
            <a:r>
              <a:rPr lang="fr-FR" sz="2400" dirty="0"/>
              <a:t>des tâches</a:t>
            </a:r>
          </a:p>
          <a:p>
            <a:r>
              <a:rPr lang="fr-FR" sz="2400" dirty="0"/>
              <a:t>meilleur </a:t>
            </a:r>
            <a:r>
              <a:rPr lang="fr-FR" sz="2400" b="1" dirty="0">
                <a:solidFill>
                  <a:schemeClr val="accent2"/>
                </a:solidFill>
              </a:rPr>
              <a:t>moral</a:t>
            </a:r>
          </a:p>
          <a:p>
            <a:r>
              <a:rPr lang="fr-FR" sz="2400" dirty="0"/>
              <a:t>plus grande </a:t>
            </a:r>
            <a:r>
              <a:rPr lang="fr-FR" sz="2400" b="1" dirty="0">
                <a:solidFill>
                  <a:schemeClr val="accent2"/>
                </a:solidFill>
              </a:rPr>
              <a:t>motivation</a:t>
            </a:r>
          </a:p>
          <a:p>
            <a:r>
              <a:rPr lang="fr-FR" sz="2400" dirty="0"/>
              <a:t>augmentation des comportements de </a:t>
            </a:r>
            <a:r>
              <a:rPr lang="fr-FR" sz="2400" b="1" dirty="0">
                <a:solidFill>
                  <a:schemeClr val="accent2"/>
                </a:solidFill>
              </a:rPr>
              <a:t>citoyenneté organisationnelle </a:t>
            </a:r>
            <a:r>
              <a:rPr lang="fr-FR" sz="2400" dirty="0"/>
              <a:t>(des comportements que les employés adoptent de leur propre chef et qui sont bénéfiques à l'organisation)</a:t>
            </a:r>
            <a:endParaRPr lang="en-CA" sz="2400" dirty="0"/>
          </a:p>
        </p:txBody>
      </p:sp>
      <p:sp>
        <p:nvSpPr>
          <p:cNvPr id="7" name="Title 1"/>
          <p:cNvSpPr>
            <a:spLocks noGrp="1"/>
          </p:cNvSpPr>
          <p:nvPr>
            <p:ph type="title"/>
            <p:custDataLst>
              <p:tags r:id="rId2"/>
            </p:custDataLst>
          </p:nvPr>
        </p:nvSpPr>
        <p:spPr>
          <a:xfrm>
            <a:off x="1350498" y="901532"/>
            <a:ext cx="9931791" cy="1293028"/>
          </a:xfrm>
        </p:spPr>
        <p:txBody>
          <a:bodyPr>
            <a:noAutofit/>
          </a:bodyPr>
          <a:lstStyle/>
          <a:p>
            <a:r>
              <a:rPr lang="en-CA" sz="4400" b="1" dirty="0">
                <a:solidFill>
                  <a:schemeClr val="accent2"/>
                </a:solidFill>
              </a:rPr>
              <a:t>10. </a:t>
            </a:r>
            <a:r>
              <a:rPr lang="en-CA" sz="4400" b="1" dirty="0"/>
              <a:t>engagement</a:t>
            </a:r>
            <a:br>
              <a:rPr lang="en-CA" sz="4400" b="1" dirty="0"/>
            </a:br>
            <a:endParaRPr lang="en-CA" sz="4400" b="1" dirty="0"/>
          </a:p>
        </p:txBody>
      </p:sp>
      <p:sp>
        <p:nvSpPr>
          <p:cNvPr id="5" name="Rectangle 4"/>
          <p:cNvSpPr/>
          <p:nvPr>
            <p:custDataLst>
              <p:tags r:id="rId3"/>
            </p:custDataLst>
          </p:nvPr>
        </p:nvSpPr>
        <p:spPr>
          <a:xfrm>
            <a:off x="0" y="6516804"/>
            <a:ext cx="8230138" cy="369332"/>
          </a:xfrm>
          <a:prstGeom prst="rect">
            <a:avLst/>
          </a:prstGeom>
        </p:spPr>
        <p:txBody>
          <a:bodyPr wrap="none">
            <a:spAutoFit/>
          </a:bodyPr>
          <a:lstStyle/>
          <a:p>
            <a:r>
              <a:rPr lang="en-CA" dirty="0"/>
              <a:t>Source: Centre </a:t>
            </a:r>
            <a:r>
              <a:rPr lang="en-CA" dirty="0" err="1"/>
              <a:t>canadien</a:t>
            </a:r>
            <a:r>
              <a:rPr lang="en-CA" dirty="0"/>
              <a:t> </a:t>
            </a:r>
            <a:r>
              <a:rPr lang="en-CA" dirty="0" err="1"/>
              <a:t>d’hygiène</a:t>
            </a:r>
            <a:r>
              <a:rPr lang="en-CA" dirty="0"/>
              <a:t> et de </a:t>
            </a:r>
            <a:r>
              <a:rPr lang="en-CA" dirty="0" err="1"/>
              <a:t>sécurité</a:t>
            </a:r>
            <a:r>
              <a:rPr lang="en-CA" dirty="0"/>
              <a:t> au travail (CCHST)</a:t>
            </a:r>
          </a:p>
        </p:txBody>
      </p:sp>
    </p:spTree>
    <p:extLst>
      <p:ext uri="{BB962C8B-B14F-4D97-AF65-F5344CB8AC3E}">
        <p14:creationId xmlns:p14="http://schemas.microsoft.com/office/powerpoint/2010/main" val="404133154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custDataLst>
              <p:tags r:id="rId1"/>
            </p:custDataLst>
          </p:nvPr>
        </p:nvSpPr>
        <p:spPr>
          <a:xfrm>
            <a:off x="445477" y="1988457"/>
            <a:ext cx="11601380" cy="4237267"/>
          </a:xfrm>
        </p:spPr>
        <p:txBody>
          <a:bodyPr>
            <a:noAutofit/>
          </a:bodyPr>
          <a:lstStyle/>
          <a:p>
            <a:pPr marL="0" indent="0">
              <a:buNone/>
            </a:pPr>
            <a:r>
              <a:rPr lang="en-CA" sz="3200" b="1" dirty="0">
                <a:solidFill>
                  <a:schemeClr val="accent2"/>
                </a:solidFill>
              </a:rPr>
              <a:t>QU’ARRIVE-T-IL EN SON ABSENCE?</a:t>
            </a:r>
            <a:endParaRPr lang="en-CA" sz="200" b="1" dirty="0">
              <a:solidFill>
                <a:schemeClr val="accent2"/>
              </a:solidFill>
            </a:endParaRPr>
          </a:p>
          <a:p>
            <a:pPr marL="0" indent="0">
              <a:buNone/>
            </a:pPr>
            <a:endParaRPr lang="fr-FR" sz="100" dirty="0"/>
          </a:p>
          <a:p>
            <a:pPr marL="0" indent="0">
              <a:buNone/>
            </a:pPr>
            <a:r>
              <a:rPr lang="fr-FR" sz="2700" dirty="0"/>
              <a:t>Le désengagement des employés peut entraîner :</a:t>
            </a:r>
          </a:p>
          <a:p>
            <a:r>
              <a:rPr lang="fr-FR" dirty="0"/>
              <a:t>un </a:t>
            </a:r>
            <a:r>
              <a:rPr lang="fr-FR" b="1" dirty="0">
                <a:solidFill>
                  <a:schemeClr val="accent2"/>
                </a:solidFill>
              </a:rPr>
              <a:t>impact financier </a:t>
            </a:r>
            <a:r>
              <a:rPr lang="fr-FR" dirty="0"/>
              <a:t>du point de vue de la productivité</a:t>
            </a:r>
          </a:p>
          <a:p>
            <a:r>
              <a:rPr lang="fr-FR" dirty="0"/>
              <a:t>des </a:t>
            </a:r>
            <a:r>
              <a:rPr lang="fr-FR" b="1" dirty="0">
                <a:solidFill>
                  <a:schemeClr val="accent2"/>
                </a:solidFill>
              </a:rPr>
              <a:t>conséquences médicales et psychologiques</a:t>
            </a:r>
          </a:p>
          <a:p>
            <a:r>
              <a:rPr lang="fr-FR" dirty="0"/>
              <a:t>un </a:t>
            </a:r>
            <a:r>
              <a:rPr lang="fr-FR" b="1" dirty="0">
                <a:solidFill>
                  <a:schemeClr val="accent2"/>
                </a:solidFill>
              </a:rPr>
              <a:t>roulement de personnel </a:t>
            </a:r>
            <a:r>
              <a:rPr lang="fr-FR" dirty="0"/>
              <a:t>plus important</a:t>
            </a:r>
          </a:p>
          <a:p>
            <a:r>
              <a:rPr lang="fr-FR" dirty="0"/>
              <a:t>la </a:t>
            </a:r>
            <a:r>
              <a:rPr lang="fr-FR" b="1" dirty="0">
                <a:solidFill>
                  <a:schemeClr val="accent2"/>
                </a:solidFill>
              </a:rPr>
              <a:t>déviance</a:t>
            </a:r>
            <a:r>
              <a:rPr lang="fr-FR" dirty="0"/>
              <a:t> en milieu de travail (sous forme de refus de fournir l'effort nécessaire)</a:t>
            </a:r>
          </a:p>
          <a:p>
            <a:r>
              <a:rPr lang="fr-FR" dirty="0"/>
              <a:t>un </a:t>
            </a:r>
            <a:r>
              <a:rPr lang="fr-FR" b="1" dirty="0">
                <a:solidFill>
                  <a:schemeClr val="accent2"/>
                </a:solidFill>
              </a:rPr>
              <a:t>comportement contreproductif</a:t>
            </a:r>
          </a:p>
          <a:p>
            <a:r>
              <a:rPr lang="fr-FR" dirty="0"/>
              <a:t>des comportements de </a:t>
            </a:r>
            <a:r>
              <a:rPr lang="fr-FR" b="1" dirty="0">
                <a:solidFill>
                  <a:schemeClr val="accent2"/>
                </a:solidFill>
              </a:rPr>
              <a:t>retrait</a:t>
            </a:r>
            <a:endParaRPr lang="en-CA" b="1" dirty="0">
              <a:solidFill>
                <a:schemeClr val="accent2"/>
              </a:solidFill>
            </a:endParaRPr>
          </a:p>
        </p:txBody>
      </p:sp>
      <p:sp>
        <p:nvSpPr>
          <p:cNvPr id="7" name="Title 1"/>
          <p:cNvSpPr>
            <a:spLocks noGrp="1"/>
          </p:cNvSpPr>
          <p:nvPr>
            <p:ph type="title"/>
            <p:custDataLst>
              <p:tags r:id="rId2"/>
            </p:custDataLst>
          </p:nvPr>
        </p:nvSpPr>
        <p:spPr>
          <a:xfrm>
            <a:off x="1350498" y="901532"/>
            <a:ext cx="9931791" cy="1293028"/>
          </a:xfrm>
        </p:spPr>
        <p:txBody>
          <a:bodyPr>
            <a:noAutofit/>
          </a:bodyPr>
          <a:lstStyle/>
          <a:p>
            <a:r>
              <a:rPr lang="en-CA" sz="4400" b="1" dirty="0">
                <a:solidFill>
                  <a:schemeClr val="accent2"/>
                </a:solidFill>
              </a:rPr>
              <a:t>10. </a:t>
            </a:r>
            <a:r>
              <a:rPr lang="en-CA" sz="4400" b="1" dirty="0"/>
              <a:t>engagement</a:t>
            </a:r>
            <a:br>
              <a:rPr lang="en-CA" sz="4400" b="1" dirty="0"/>
            </a:br>
            <a:endParaRPr lang="en-CA" sz="4400" b="1" dirty="0"/>
          </a:p>
        </p:txBody>
      </p:sp>
      <p:sp>
        <p:nvSpPr>
          <p:cNvPr id="5" name="Rectangle 4"/>
          <p:cNvSpPr/>
          <p:nvPr>
            <p:custDataLst>
              <p:tags r:id="rId3"/>
            </p:custDataLst>
          </p:nvPr>
        </p:nvSpPr>
        <p:spPr>
          <a:xfrm>
            <a:off x="0" y="6516804"/>
            <a:ext cx="8230138" cy="369332"/>
          </a:xfrm>
          <a:prstGeom prst="rect">
            <a:avLst/>
          </a:prstGeom>
        </p:spPr>
        <p:txBody>
          <a:bodyPr wrap="none">
            <a:spAutoFit/>
          </a:bodyPr>
          <a:lstStyle/>
          <a:p>
            <a:r>
              <a:rPr lang="en-CA" dirty="0"/>
              <a:t>Source: Centre </a:t>
            </a:r>
            <a:r>
              <a:rPr lang="en-CA" dirty="0" err="1"/>
              <a:t>canadien</a:t>
            </a:r>
            <a:r>
              <a:rPr lang="en-CA" dirty="0"/>
              <a:t> </a:t>
            </a:r>
            <a:r>
              <a:rPr lang="en-CA" dirty="0" err="1"/>
              <a:t>d’hygiène</a:t>
            </a:r>
            <a:r>
              <a:rPr lang="en-CA" dirty="0"/>
              <a:t> et de </a:t>
            </a:r>
            <a:r>
              <a:rPr lang="en-CA" dirty="0" err="1"/>
              <a:t>sécurité</a:t>
            </a:r>
            <a:r>
              <a:rPr lang="en-CA" dirty="0"/>
              <a:t> au travail (CCHST)</a:t>
            </a:r>
          </a:p>
        </p:txBody>
      </p:sp>
    </p:spTree>
    <p:extLst>
      <p:ext uri="{BB962C8B-B14F-4D97-AF65-F5344CB8AC3E}">
        <p14:creationId xmlns:p14="http://schemas.microsoft.com/office/powerpoint/2010/main" val="95927166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custDataLst>
              <p:tags r:id="rId1"/>
            </p:custDataLst>
          </p:nvPr>
        </p:nvSpPr>
        <p:spPr>
          <a:xfrm>
            <a:off x="445477" y="2074987"/>
            <a:ext cx="11746523" cy="4024125"/>
          </a:xfrm>
        </p:spPr>
        <p:txBody>
          <a:bodyPr>
            <a:normAutofit/>
          </a:bodyPr>
          <a:lstStyle/>
          <a:p>
            <a:pPr marL="0" indent="0">
              <a:buNone/>
            </a:pPr>
            <a:r>
              <a:rPr lang="en-CA" sz="3200" b="1" u="sng" dirty="0" err="1">
                <a:solidFill>
                  <a:schemeClr val="accent2"/>
                </a:solidFill>
              </a:rPr>
              <a:t>Cliquez</a:t>
            </a:r>
            <a:r>
              <a:rPr lang="en-CA" sz="3200" b="1" u="sng" dirty="0">
                <a:solidFill>
                  <a:schemeClr val="accent2"/>
                </a:solidFill>
              </a:rPr>
              <a:t> sur </a:t>
            </a:r>
            <a:r>
              <a:rPr lang="en-CA" sz="3200" b="1" u="sng" dirty="0" err="1">
                <a:solidFill>
                  <a:schemeClr val="accent2"/>
                </a:solidFill>
              </a:rPr>
              <a:t>l’image</a:t>
            </a:r>
            <a:r>
              <a:rPr lang="en-CA" sz="3200" b="1" u="sng" dirty="0">
                <a:solidFill>
                  <a:schemeClr val="accent2"/>
                </a:solidFill>
              </a:rPr>
              <a:t> ci-</a:t>
            </a:r>
            <a:r>
              <a:rPr lang="en-CA" sz="3200" b="1" u="sng" dirty="0" err="1">
                <a:solidFill>
                  <a:schemeClr val="accent2"/>
                </a:solidFill>
              </a:rPr>
              <a:t>dessous</a:t>
            </a:r>
            <a:r>
              <a:rPr lang="en-CA" sz="3200" b="1" dirty="0">
                <a:solidFill>
                  <a:schemeClr val="accent2"/>
                </a:solidFill>
              </a:rPr>
              <a:t> pour </a:t>
            </a:r>
            <a:r>
              <a:rPr lang="en-CA" sz="3200" b="1" dirty="0" err="1">
                <a:solidFill>
                  <a:schemeClr val="accent2"/>
                </a:solidFill>
              </a:rPr>
              <a:t>en</a:t>
            </a:r>
            <a:r>
              <a:rPr lang="en-CA" sz="3200" b="1" dirty="0">
                <a:solidFill>
                  <a:schemeClr val="accent2"/>
                </a:solidFill>
              </a:rPr>
              <a:t> </a:t>
            </a:r>
            <a:r>
              <a:rPr lang="en-CA" sz="3200" b="1" dirty="0" err="1">
                <a:solidFill>
                  <a:schemeClr val="accent2"/>
                </a:solidFill>
              </a:rPr>
              <a:t>apprendre</a:t>
            </a:r>
            <a:r>
              <a:rPr lang="en-CA" sz="3200" b="1" dirty="0">
                <a:solidFill>
                  <a:schemeClr val="accent2"/>
                </a:solidFill>
              </a:rPr>
              <a:t> plus</a:t>
            </a:r>
          </a:p>
        </p:txBody>
      </p:sp>
      <p:sp>
        <p:nvSpPr>
          <p:cNvPr id="7" name="Title 1"/>
          <p:cNvSpPr>
            <a:spLocks noGrp="1"/>
          </p:cNvSpPr>
          <p:nvPr>
            <p:ph type="title"/>
            <p:custDataLst>
              <p:tags r:id="rId2"/>
            </p:custDataLst>
          </p:nvPr>
        </p:nvSpPr>
        <p:spPr>
          <a:xfrm>
            <a:off x="1350498" y="901532"/>
            <a:ext cx="9931791" cy="1293028"/>
          </a:xfrm>
        </p:spPr>
        <p:txBody>
          <a:bodyPr>
            <a:noAutofit/>
          </a:bodyPr>
          <a:lstStyle/>
          <a:p>
            <a:r>
              <a:rPr lang="en-CA" sz="4400" b="1" dirty="0">
                <a:solidFill>
                  <a:schemeClr val="accent2"/>
                </a:solidFill>
              </a:rPr>
              <a:t>10. </a:t>
            </a:r>
            <a:r>
              <a:rPr lang="en-CA" sz="4400" b="1" dirty="0"/>
              <a:t>engagement</a:t>
            </a:r>
            <a:br>
              <a:rPr lang="en-CA" sz="4400" b="1" dirty="0"/>
            </a:br>
            <a:endParaRPr lang="en-CA" sz="4400" b="1" dirty="0"/>
          </a:p>
        </p:txBody>
      </p:sp>
      <p:pic>
        <p:nvPicPr>
          <p:cNvPr id="5" name="Picture 4">
            <a:hlinkClick r:id="rId6"/>
          </p:cNvPr>
          <p:cNvPicPr>
            <a:picLocks noChangeAspect="1"/>
          </p:cNvPicPr>
          <p:nvPr>
            <p:custDataLst>
              <p:tags r:id="rId3"/>
            </p:custDataLst>
          </p:nvPr>
        </p:nvPicPr>
        <p:blipFill rotWithShape="1">
          <a:blip r:embed="rId7"/>
          <a:srcRect l="5960" t="8254" r="1090" b="11728"/>
          <a:stretch/>
        </p:blipFill>
        <p:spPr>
          <a:xfrm>
            <a:off x="2243795" y="3066756"/>
            <a:ext cx="8145195" cy="264472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22086046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685800" y="788991"/>
            <a:ext cx="9931791" cy="1293028"/>
          </a:xfrm>
        </p:spPr>
        <p:txBody>
          <a:bodyPr>
            <a:noAutofit/>
          </a:bodyPr>
          <a:lstStyle/>
          <a:p>
            <a:r>
              <a:rPr lang="en-CA" sz="4800" b="1" dirty="0">
                <a:solidFill>
                  <a:schemeClr val="accent2"/>
                </a:solidFill>
              </a:rPr>
              <a:t>11. </a:t>
            </a:r>
            <a:r>
              <a:rPr lang="en-CA" sz="4800" b="1" dirty="0" err="1"/>
              <a:t>Équilibre</a:t>
            </a:r>
            <a:br>
              <a:rPr lang="en-CA" b="1" dirty="0"/>
            </a:br>
            <a:endParaRPr lang="en-CA" sz="4800" b="1" dirty="0"/>
          </a:p>
        </p:txBody>
      </p:sp>
      <p:sp>
        <p:nvSpPr>
          <p:cNvPr id="3" name="Content Placeholder 2"/>
          <p:cNvSpPr>
            <a:spLocks noGrp="1"/>
          </p:cNvSpPr>
          <p:nvPr>
            <p:ph idx="1"/>
            <p:custDataLst>
              <p:tags r:id="rId2"/>
            </p:custDataLst>
          </p:nvPr>
        </p:nvSpPr>
        <p:spPr>
          <a:xfrm>
            <a:off x="685799" y="1553029"/>
            <a:ext cx="10554287" cy="5148441"/>
          </a:xfrm>
        </p:spPr>
        <p:txBody>
          <a:bodyPr>
            <a:normAutofit fontScale="47500" lnSpcReduction="20000"/>
          </a:bodyPr>
          <a:lstStyle/>
          <a:p>
            <a:pPr marL="0" indent="0">
              <a:buNone/>
            </a:pPr>
            <a:r>
              <a:rPr lang="en-CA" sz="6700" b="1" dirty="0">
                <a:solidFill>
                  <a:schemeClr val="accent2"/>
                </a:solidFill>
              </a:rPr>
              <a:t>QU’EST-CE QUE C’EST?</a:t>
            </a:r>
          </a:p>
          <a:p>
            <a:r>
              <a:rPr lang="fr-CA" sz="4800" dirty="0"/>
              <a:t>P</a:t>
            </a:r>
            <a:r>
              <a:rPr lang="fr-FR" sz="4800" dirty="0" err="1"/>
              <a:t>résent</a:t>
            </a:r>
            <a:r>
              <a:rPr lang="fr-FR" sz="4800" dirty="0"/>
              <a:t> dans un milieu de travail où l'on reconnaît la nécessité de concilier les exigences liées au travail, à la famille et à la vie personnelle. Ce facteur tient compte des rôles multiples de chaque personne : celui d'employé, de parent, de conjoint, etc. Ces rôles multiples sont enrichissants et permettent à chaque personne de réaliser son plein potentiel et de s'acquitter de ses responsabilités. Cependant, s'il y a contradiction entre certaines responsabilités, il peut s'ensuivre un conflit de rôles ou une surcharge. Une plus grande souplesse au travail permet aux employés de réduire le conflit travail-vie personnelle et d'effectuer les tâches de leur vie quotidienne.</a:t>
            </a:r>
            <a:endParaRPr lang="en-CA" sz="4800" dirty="0"/>
          </a:p>
          <a:p>
            <a:pPr lvl="1"/>
            <a:endParaRPr lang="en-CA" sz="3600" dirty="0"/>
          </a:p>
          <a:p>
            <a:r>
              <a:rPr lang="fr-FR" sz="4800" dirty="0"/>
              <a:t>L'équilibre travail-vie personnelle est un état de mieux-être qui permet à une personne de gérer efficacement ses multiples responsabilités au travail, à la maison et dans sa collectivité. L'équilibre travail-vie personnelle est différent pour chacun et favorise la santé physique et psychologique, ainsi que la santé des membres de la famille et de la collectivité, et ce, sans douleur, stress ou incidence néfaste.</a:t>
            </a:r>
            <a:endParaRPr lang="en-CA" sz="4800" dirty="0"/>
          </a:p>
        </p:txBody>
      </p:sp>
      <p:sp>
        <p:nvSpPr>
          <p:cNvPr id="5" name="Rectangle 4"/>
          <p:cNvSpPr/>
          <p:nvPr>
            <p:custDataLst>
              <p:tags r:id="rId3"/>
            </p:custDataLst>
          </p:nvPr>
        </p:nvSpPr>
        <p:spPr>
          <a:xfrm>
            <a:off x="0" y="6516804"/>
            <a:ext cx="8230138" cy="369332"/>
          </a:xfrm>
          <a:prstGeom prst="rect">
            <a:avLst/>
          </a:prstGeom>
        </p:spPr>
        <p:txBody>
          <a:bodyPr wrap="none">
            <a:spAutoFit/>
          </a:bodyPr>
          <a:lstStyle/>
          <a:p>
            <a:r>
              <a:rPr lang="en-CA" dirty="0"/>
              <a:t>Source: Centre </a:t>
            </a:r>
            <a:r>
              <a:rPr lang="en-CA" dirty="0" err="1"/>
              <a:t>canadien</a:t>
            </a:r>
            <a:r>
              <a:rPr lang="en-CA" dirty="0"/>
              <a:t> </a:t>
            </a:r>
            <a:r>
              <a:rPr lang="en-CA" dirty="0" err="1"/>
              <a:t>d’hygiène</a:t>
            </a:r>
            <a:r>
              <a:rPr lang="en-CA" dirty="0"/>
              <a:t> et de </a:t>
            </a:r>
            <a:r>
              <a:rPr lang="en-CA" dirty="0" err="1"/>
              <a:t>sécurité</a:t>
            </a:r>
            <a:r>
              <a:rPr lang="en-CA" dirty="0"/>
              <a:t> au travail (CCHST)</a:t>
            </a:r>
          </a:p>
        </p:txBody>
      </p:sp>
    </p:spTree>
    <p:extLst>
      <p:ext uri="{BB962C8B-B14F-4D97-AF65-F5344CB8AC3E}">
        <p14:creationId xmlns:p14="http://schemas.microsoft.com/office/powerpoint/2010/main" val="469130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afterEffect">
                                  <p:stCondLst>
                                    <p:cond delay="0"/>
                                  </p:stCondLst>
                                  <p:iterate type="lt">
                                    <p:tmPct val="10000"/>
                                  </p:iterate>
                                  <p:childTnLst>
                                    <p:animMotion origin="layout" path="M -1.66667E-6 7.40741E-7 L -1.66667E-6 -0.07222 " pathEditMode="relative" rAng="0" ptsTypes="AA">
                                      <p:cBhvr>
                                        <p:cTn id="6" dur="250" accel="50000" decel="50000" autoRev="1" fill="hold">
                                          <p:stCondLst>
                                            <p:cond delay="0"/>
                                          </p:stCondLst>
                                        </p:cTn>
                                        <p:tgtEl>
                                          <p:spTgt spid="2"/>
                                        </p:tgtEl>
                                        <p:attrNameLst>
                                          <p:attrName>ppt_x</p:attrName>
                                          <p:attrName>ppt_y</p:attrName>
                                        </p:attrNameLst>
                                      </p:cBhvr>
                                      <p:rCtr x="0" y="-3611"/>
                                    </p:animMotion>
                                    <p:animRot by="1500000">
                                      <p:cBhvr>
                                        <p:cTn id="7" dur="125" fill="hold">
                                          <p:stCondLst>
                                            <p:cond delay="0"/>
                                          </p:stCondLst>
                                        </p:cTn>
                                        <p:tgtEl>
                                          <p:spTgt spid="2"/>
                                        </p:tgtEl>
                                        <p:attrNameLst>
                                          <p:attrName>r</p:attrName>
                                        </p:attrNameLst>
                                      </p:cBhvr>
                                    </p:animRot>
                                    <p:animRot by="-1500000">
                                      <p:cBhvr>
                                        <p:cTn id="8" dur="125" fill="hold">
                                          <p:stCondLst>
                                            <p:cond delay="125"/>
                                          </p:stCondLst>
                                        </p:cTn>
                                        <p:tgtEl>
                                          <p:spTgt spid="2"/>
                                        </p:tgtEl>
                                        <p:attrNameLst>
                                          <p:attrName>r</p:attrName>
                                        </p:attrNameLst>
                                      </p:cBhvr>
                                    </p:animRot>
                                    <p:animRot by="-1500000">
                                      <p:cBhvr>
                                        <p:cTn id="9" dur="125" fill="hold">
                                          <p:stCondLst>
                                            <p:cond delay="250"/>
                                          </p:stCondLst>
                                        </p:cTn>
                                        <p:tgtEl>
                                          <p:spTgt spid="2"/>
                                        </p:tgtEl>
                                        <p:attrNameLst>
                                          <p:attrName>r</p:attrName>
                                        </p:attrNameLst>
                                      </p:cBhvr>
                                    </p:animRot>
                                    <p:animRot by="1500000">
                                      <p:cBhvr>
                                        <p:cTn id="10" dur="125" fill="hold">
                                          <p:stCondLst>
                                            <p:cond delay="375"/>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custDataLst>
              <p:tags r:id="rId1"/>
            </p:custDataLst>
          </p:nvPr>
        </p:nvSpPr>
        <p:spPr>
          <a:xfrm>
            <a:off x="685800" y="1579826"/>
            <a:ext cx="9942984" cy="4936978"/>
          </a:xfrm>
        </p:spPr>
        <p:txBody>
          <a:bodyPr>
            <a:normAutofit fontScale="92500" lnSpcReduction="10000"/>
          </a:bodyPr>
          <a:lstStyle/>
          <a:p>
            <a:pPr marL="0" indent="0">
              <a:buNone/>
            </a:pPr>
            <a:r>
              <a:rPr lang="en-CA" sz="3200" b="1" dirty="0">
                <a:solidFill>
                  <a:schemeClr val="accent2"/>
                </a:solidFill>
              </a:rPr>
              <a:t>POURQUOI EST-CE IMPORTANT?</a:t>
            </a:r>
            <a:endParaRPr lang="en-CA" sz="400" dirty="0"/>
          </a:p>
          <a:p>
            <a:pPr marL="0" indent="0">
              <a:buNone/>
            </a:pPr>
            <a:r>
              <a:rPr lang="fr-FR" sz="2700" dirty="0"/>
              <a:t>L'employeur qui reconnaît la nécessité de concilier travail et vie personnelle en retire de nombreux bienfaits :</a:t>
            </a:r>
          </a:p>
          <a:p>
            <a:endParaRPr lang="fr-FR" sz="300" dirty="0"/>
          </a:p>
          <a:p>
            <a:r>
              <a:rPr lang="fr-FR" sz="1900" dirty="0"/>
              <a:t>Les employés se sentent appréciés et sont plus heureux, tant au travail qu'à la maison</a:t>
            </a:r>
          </a:p>
          <a:p>
            <a:endParaRPr lang="fr-FR" sz="300" dirty="0"/>
          </a:p>
          <a:p>
            <a:r>
              <a:rPr lang="fr-FR" sz="1900" dirty="0"/>
              <a:t>L'équilibre réduit le niveau de stress ainsi que la probabilité que les problèmes vécus à la maison se répercutent sur le travail, et que les problèmes professionnels nuisent à la vie personnelle</a:t>
            </a:r>
          </a:p>
          <a:p>
            <a:endParaRPr lang="fr-FR" sz="300" dirty="0"/>
          </a:p>
          <a:p>
            <a:r>
              <a:rPr lang="fr-FR" sz="1900" dirty="0"/>
              <a:t>L'équilibre aide à maintenir la concentration, la confiance, le sens des responsabilités et le sentiment de contrôle des employés</a:t>
            </a:r>
          </a:p>
          <a:p>
            <a:endParaRPr lang="fr-FR" sz="300" dirty="0"/>
          </a:p>
          <a:p>
            <a:r>
              <a:rPr lang="fr-FR" sz="1900" dirty="0"/>
              <a:t>Ces bienfaits se traduisent également par un engagement accru de la part des employés, une amélioration du mieux-être, une plus grande satisfaction au travail, des comportements de citoyenneté organisationnelle (des comportements que les employés adoptent de leur propre chef et qui sont bénéfiques à l'organisation), un meilleur rendement et une réduction du stress.</a:t>
            </a:r>
            <a:endParaRPr lang="en-CA" sz="1700" b="1" dirty="0">
              <a:solidFill>
                <a:schemeClr val="accent2"/>
              </a:solidFill>
            </a:endParaRPr>
          </a:p>
        </p:txBody>
      </p:sp>
      <p:sp>
        <p:nvSpPr>
          <p:cNvPr id="6" name="Title 1"/>
          <p:cNvSpPr>
            <a:spLocks noGrp="1"/>
          </p:cNvSpPr>
          <p:nvPr>
            <p:ph type="title"/>
            <p:custDataLst>
              <p:tags r:id="rId2"/>
            </p:custDataLst>
          </p:nvPr>
        </p:nvSpPr>
        <p:spPr>
          <a:xfrm>
            <a:off x="685800" y="788991"/>
            <a:ext cx="9931791" cy="1293028"/>
          </a:xfrm>
        </p:spPr>
        <p:txBody>
          <a:bodyPr>
            <a:noAutofit/>
          </a:bodyPr>
          <a:lstStyle/>
          <a:p>
            <a:r>
              <a:rPr lang="en-CA" sz="4800" b="1" dirty="0">
                <a:solidFill>
                  <a:schemeClr val="accent2"/>
                </a:solidFill>
              </a:rPr>
              <a:t>11. </a:t>
            </a:r>
            <a:r>
              <a:rPr lang="en-CA" sz="4800" b="1" dirty="0" err="1"/>
              <a:t>Équilibre</a:t>
            </a:r>
            <a:br>
              <a:rPr lang="en-CA" sz="4800" b="1" dirty="0"/>
            </a:br>
            <a:endParaRPr lang="en-CA" sz="4800" b="1" dirty="0"/>
          </a:p>
        </p:txBody>
      </p:sp>
      <p:sp>
        <p:nvSpPr>
          <p:cNvPr id="5" name="Rectangle 4"/>
          <p:cNvSpPr/>
          <p:nvPr>
            <p:custDataLst>
              <p:tags r:id="rId3"/>
            </p:custDataLst>
          </p:nvPr>
        </p:nvSpPr>
        <p:spPr>
          <a:xfrm>
            <a:off x="0" y="6560346"/>
            <a:ext cx="7063152" cy="338554"/>
          </a:xfrm>
          <a:prstGeom prst="rect">
            <a:avLst/>
          </a:prstGeom>
        </p:spPr>
        <p:txBody>
          <a:bodyPr wrap="none">
            <a:spAutoFit/>
          </a:bodyPr>
          <a:lstStyle/>
          <a:p>
            <a:r>
              <a:rPr lang="en-CA" sz="1600" dirty="0"/>
              <a:t>Source: Centre </a:t>
            </a:r>
            <a:r>
              <a:rPr lang="en-CA" sz="1600" dirty="0" err="1"/>
              <a:t>canadien</a:t>
            </a:r>
            <a:r>
              <a:rPr lang="en-CA" sz="1600" dirty="0"/>
              <a:t> </a:t>
            </a:r>
            <a:r>
              <a:rPr lang="en-CA" sz="1600" dirty="0" err="1"/>
              <a:t>d’hygiène</a:t>
            </a:r>
            <a:r>
              <a:rPr lang="en-CA" sz="1600" dirty="0"/>
              <a:t> et de </a:t>
            </a:r>
            <a:r>
              <a:rPr lang="en-CA" sz="1600" dirty="0" err="1"/>
              <a:t>sécurité</a:t>
            </a:r>
            <a:r>
              <a:rPr lang="en-CA" sz="1600" dirty="0"/>
              <a:t> au travail (CCHST)</a:t>
            </a:r>
          </a:p>
        </p:txBody>
      </p:sp>
    </p:spTree>
    <p:extLst>
      <p:ext uri="{BB962C8B-B14F-4D97-AF65-F5344CB8AC3E}">
        <p14:creationId xmlns:p14="http://schemas.microsoft.com/office/powerpoint/2010/main" val="245627807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custDataLst>
              <p:tags r:id="rId1"/>
            </p:custDataLst>
          </p:nvPr>
        </p:nvSpPr>
        <p:spPr>
          <a:xfrm>
            <a:off x="685800" y="1925104"/>
            <a:ext cx="10639865" cy="4748616"/>
          </a:xfrm>
        </p:spPr>
        <p:txBody>
          <a:bodyPr>
            <a:noAutofit/>
          </a:bodyPr>
          <a:lstStyle/>
          <a:p>
            <a:pPr marL="0" indent="0">
              <a:buNone/>
            </a:pPr>
            <a:r>
              <a:rPr lang="en-CA" sz="3200" b="1" dirty="0">
                <a:solidFill>
                  <a:schemeClr val="accent2"/>
                </a:solidFill>
              </a:rPr>
              <a:t>QU’ARRIVE-T-IL EN SON ABSENCE?</a:t>
            </a:r>
          </a:p>
          <a:p>
            <a:pPr marL="0" indent="0">
              <a:buNone/>
            </a:pPr>
            <a:r>
              <a:rPr lang="fr-FR" sz="2600" dirty="0"/>
              <a:t>Lorsque survient un conflit travail famille (c.-à-d. lorsqu'une personne se sent écrasée par ses rôles sur le plan professionnel et personnel ou que ces derniers interfèrent les uns avec les autres), c'est la santé et le mieux-être de la personne qui en souffrent, en raison de l'accumulation de stress à la maison et au travail. Un déséquilibre travail-famille peut se traduire par</a:t>
            </a:r>
            <a:r>
              <a:rPr lang="en-CA" sz="2600" dirty="0"/>
              <a:t> </a:t>
            </a:r>
            <a:r>
              <a:rPr lang="fr-FR" sz="2600" dirty="0"/>
              <a:t>un niveau de stress élevé au travail pouvant entraîner une insatisfaction au travail et une absence physique ou psychologique.</a:t>
            </a:r>
            <a:endParaRPr lang="en-CA" sz="2600" dirty="0"/>
          </a:p>
          <a:p>
            <a:pPr marL="0" indent="0">
              <a:buNone/>
            </a:pPr>
            <a:endParaRPr lang="en-CA" sz="2400" dirty="0"/>
          </a:p>
          <a:p>
            <a:pPr marL="0" indent="0">
              <a:buNone/>
            </a:pPr>
            <a:endParaRPr lang="en-CA" sz="800" dirty="0"/>
          </a:p>
        </p:txBody>
      </p:sp>
      <p:sp>
        <p:nvSpPr>
          <p:cNvPr id="6" name="Title 1"/>
          <p:cNvSpPr>
            <a:spLocks noGrp="1"/>
          </p:cNvSpPr>
          <p:nvPr>
            <p:ph type="title"/>
            <p:custDataLst>
              <p:tags r:id="rId2"/>
            </p:custDataLst>
          </p:nvPr>
        </p:nvSpPr>
        <p:spPr>
          <a:xfrm>
            <a:off x="685800" y="788991"/>
            <a:ext cx="9931791" cy="1293028"/>
          </a:xfrm>
        </p:spPr>
        <p:txBody>
          <a:bodyPr>
            <a:noAutofit/>
          </a:bodyPr>
          <a:lstStyle/>
          <a:p>
            <a:r>
              <a:rPr lang="en-CA" sz="4800" b="1" dirty="0">
                <a:solidFill>
                  <a:schemeClr val="accent2"/>
                </a:solidFill>
              </a:rPr>
              <a:t>11. </a:t>
            </a:r>
            <a:r>
              <a:rPr lang="en-CA" sz="4800" b="1" dirty="0" err="1"/>
              <a:t>Équilibre</a:t>
            </a:r>
            <a:br>
              <a:rPr lang="en-CA" sz="4800" b="1" dirty="0"/>
            </a:br>
            <a:endParaRPr lang="en-CA" sz="4800" b="1" dirty="0"/>
          </a:p>
        </p:txBody>
      </p:sp>
      <p:sp>
        <p:nvSpPr>
          <p:cNvPr id="5" name="Rectangle 4"/>
          <p:cNvSpPr/>
          <p:nvPr>
            <p:custDataLst>
              <p:tags r:id="rId3"/>
            </p:custDataLst>
          </p:nvPr>
        </p:nvSpPr>
        <p:spPr>
          <a:xfrm>
            <a:off x="0" y="6516804"/>
            <a:ext cx="8230138" cy="369332"/>
          </a:xfrm>
          <a:prstGeom prst="rect">
            <a:avLst/>
          </a:prstGeom>
        </p:spPr>
        <p:txBody>
          <a:bodyPr wrap="none">
            <a:spAutoFit/>
          </a:bodyPr>
          <a:lstStyle/>
          <a:p>
            <a:r>
              <a:rPr lang="en-CA" dirty="0"/>
              <a:t>Source: Centre </a:t>
            </a:r>
            <a:r>
              <a:rPr lang="en-CA" dirty="0" err="1"/>
              <a:t>canadien</a:t>
            </a:r>
            <a:r>
              <a:rPr lang="en-CA" dirty="0"/>
              <a:t> </a:t>
            </a:r>
            <a:r>
              <a:rPr lang="en-CA" dirty="0" err="1"/>
              <a:t>d’hygiène</a:t>
            </a:r>
            <a:r>
              <a:rPr lang="en-CA" dirty="0"/>
              <a:t> et de </a:t>
            </a:r>
            <a:r>
              <a:rPr lang="en-CA" dirty="0" err="1"/>
              <a:t>sécurité</a:t>
            </a:r>
            <a:r>
              <a:rPr lang="en-CA" dirty="0"/>
              <a:t> au travail (CCHST)</a:t>
            </a:r>
          </a:p>
        </p:txBody>
      </p:sp>
    </p:spTree>
    <p:extLst>
      <p:ext uri="{BB962C8B-B14F-4D97-AF65-F5344CB8AC3E}">
        <p14:creationId xmlns:p14="http://schemas.microsoft.com/office/powerpoint/2010/main" val="286837760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custDataLst>
              <p:tags r:id="rId1"/>
            </p:custDataLst>
          </p:nvPr>
        </p:nvSpPr>
        <p:spPr>
          <a:xfrm>
            <a:off x="685800" y="788991"/>
            <a:ext cx="9931791" cy="1293028"/>
          </a:xfrm>
        </p:spPr>
        <p:txBody>
          <a:bodyPr>
            <a:noAutofit/>
          </a:bodyPr>
          <a:lstStyle/>
          <a:p>
            <a:r>
              <a:rPr lang="en-CA" sz="4800" b="1" dirty="0">
                <a:solidFill>
                  <a:schemeClr val="accent2"/>
                </a:solidFill>
              </a:rPr>
              <a:t>11. </a:t>
            </a:r>
            <a:r>
              <a:rPr lang="en-CA" sz="4800" b="1" dirty="0" err="1"/>
              <a:t>Équilibre</a:t>
            </a:r>
            <a:br>
              <a:rPr lang="en-CA" sz="4800" b="1" dirty="0"/>
            </a:br>
            <a:endParaRPr lang="en-CA" sz="4800" b="1" dirty="0"/>
          </a:p>
        </p:txBody>
      </p:sp>
      <p:pic>
        <p:nvPicPr>
          <p:cNvPr id="5" name="Picture 4"/>
          <p:cNvPicPr>
            <a:picLocks noChangeAspect="1"/>
          </p:cNvPicPr>
          <p:nvPr>
            <p:custDataLst>
              <p:tags r:id="rId2"/>
            </p:custDataLst>
          </p:nvPr>
        </p:nvPicPr>
        <p:blipFill>
          <a:blip r:embed="rId7"/>
          <a:stretch>
            <a:fillRect/>
          </a:stretch>
        </p:blipFill>
        <p:spPr>
          <a:xfrm>
            <a:off x="9187255" y="5029159"/>
            <a:ext cx="2919717" cy="1973090"/>
          </a:xfrm>
          <a:prstGeom prst="rect">
            <a:avLst/>
          </a:prstGeom>
        </p:spPr>
      </p:pic>
      <p:sp>
        <p:nvSpPr>
          <p:cNvPr id="7" name="Rectangle 6"/>
          <p:cNvSpPr/>
          <p:nvPr>
            <p:custDataLst>
              <p:tags r:id="rId3"/>
            </p:custDataLst>
          </p:nvPr>
        </p:nvSpPr>
        <p:spPr>
          <a:xfrm>
            <a:off x="0" y="6516804"/>
            <a:ext cx="8230138" cy="369332"/>
          </a:xfrm>
          <a:prstGeom prst="rect">
            <a:avLst/>
          </a:prstGeom>
        </p:spPr>
        <p:txBody>
          <a:bodyPr wrap="none">
            <a:spAutoFit/>
          </a:bodyPr>
          <a:lstStyle/>
          <a:p>
            <a:r>
              <a:rPr lang="en-CA" dirty="0"/>
              <a:t>Source: Centre </a:t>
            </a:r>
            <a:r>
              <a:rPr lang="en-CA" dirty="0" err="1"/>
              <a:t>canadien</a:t>
            </a:r>
            <a:r>
              <a:rPr lang="en-CA" dirty="0"/>
              <a:t> </a:t>
            </a:r>
            <a:r>
              <a:rPr lang="en-CA" dirty="0" err="1"/>
              <a:t>d’hygiène</a:t>
            </a:r>
            <a:r>
              <a:rPr lang="en-CA" dirty="0"/>
              <a:t> et de </a:t>
            </a:r>
            <a:r>
              <a:rPr lang="en-CA" dirty="0" err="1"/>
              <a:t>sécurité</a:t>
            </a:r>
            <a:r>
              <a:rPr lang="en-CA" dirty="0"/>
              <a:t> au travail (CCHST)</a:t>
            </a:r>
          </a:p>
        </p:txBody>
      </p:sp>
      <p:sp>
        <p:nvSpPr>
          <p:cNvPr id="8" name="Content Placeholder 2"/>
          <p:cNvSpPr>
            <a:spLocks noGrp="1"/>
          </p:cNvSpPr>
          <p:nvPr>
            <p:ph idx="1"/>
            <p:custDataLst>
              <p:tags r:id="rId4"/>
            </p:custDataLst>
          </p:nvPr>
        </p:nvSpPr>
        <p:spPr>
          <a:xfrm>
            <a:off x="685800" y="1925104"/>
            <a:ext cx="9859714" cy="4748616"/>
          </a:xfrm>
        </p:spPr>
        <p:txBody>
          <a:bodyPr>
            <a:noAutofit/>
          </a:bodyPr>
          <a:lstStyle/>
          <a:p>
            <a:pPr marL="0" indent="0">
              <a:buNone/>
            </a:pPr>
            <a:r>
              <a:rPr lang="en-CA" sz="3200" b="1" dirty="0">
                <a:solidFill>
                  <a:schemeClr val="accent2"/>
                </a:solidFill>
              </a:rPr>
              <a:t>QU’ARRIVE-T-IL EN SON ABSENCE? (suite)</a:t>
            </a:r>
            <a:endParaRPr lang="en-CA" sz="1800" dirty="0"/>
          </a:p>
          <a:p>
            <a:pPr marL="0" indent="0">
              <a:buNone/>
            </a:pPr>
            <a:r>
              <a:rPr lang="fr-FR" sz="2600" dirty="0"/>
              <a:t>Ces problèmes peuvent à leur tour occasionner des maladies liées au stress, un taux de cholestérol plus élevé, des symptômes dépressifs et une détérioration générale de l'état de santé. </a:t>
            </a:r>
          </a:p>
          <a:p>
            <a:pPr marL="0" indent="0">
              <a:buNone/>
            </a:pPr>
            <a:endParaRPr lang="fr-FR" sz="500" dirty="0"/>
          </a:p>
          <a:p>
            <a:pPr marL="0" indent="0">
              <a:buNone/>
            </a:pPr>
            <a:r>
              <a:rPr lang="fr-FR" sz="2600" dirty="0"/>
              <a:t>Il en résulte pour l'organisation des coûts supplémentaires attribuables aux prestations payées, à l'absentéisme, aux congés pour invalidité et au taux de roulement.</a:t>
            </a:r>
            <a:endParaRPr lang="en-CA" sz="2400" dirty="0"/>
          </a:p>
        </p:txBody>
      </p:sp>
    </p:spTree>
    <p:extLst>
      <p:ext uri="{BB962C8B-B14F-4D97-AF65-F5344CB8AC3E}">
        <p14:creationId xmlns:p14="http://schemas.microsoft.com/office/powerpoint/2010/main" val="295068395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custDataLst>
              <p:tags r:id="rId1"/>
            </p:custDataLst>
          </p:nvPr>
        </p:nvSpPr>
        <p:spPr>
          <a:xfrm>
            <a:off x="445477" y="1835836"/>
            <a:ext cx="11746523" cy="4024125"/>
          </a:xfrm>
        </p:spPr>
        <p:txBody>
          <a:bodyPr>
            <a:normAutofit/>
          </a:bodyPr>
          <a:lstStyle/>
          <a:p>
            <a:pPr marL="0" indent="0">
              <a:buNone/>
            </a:pPr>
            <a:r>
              <a:rPr lang="en-CA" sz="3200" b="1" u="sng" dirty="0" err="1">
                <a:solidFill>
                  <a:schemeClr val="accent2"/>
                </a:solidFill>
              </a:rPr>
              <a:t>Cliquez</a:t>
            </a:r>
            <a:r>
              <a:rPr lang="en-CA" sz="3200" b="1" u="sng" dirty="0">
                <a:solidFill>
                  <a:schemeClr val="accent2"/>
                </a:solidFill>
              </a:rPr>
              <a:t> sur </a:t>
            </a:r>
            <a:r>
              <a:rPr lang="en-CA" sz="3200" b="1" u="sng" dirty="0" err="1">
                <a:solidFill>
                  <a:schemeClr val="accent2"/>
                </a:solidFill>
              </a:rPr>
              <a:t>l’image</a:t>
            </a:r>
            <a:r>
              <a:rPr lang="en-CA" sz="3200" b="1" u="sng" dirty="0">
                <a:solidFill>
                  <a:schemeClr val="accent2"/>
                </a:solidFill>
              </a:rPr>
              <a:t> ci-</a:t>
            </a:r>
            <a:r>
              <a:rPr lang="en-CA" sz="3200" b="1" u="sng" dirty="0" err="1">
                <a:solidFill>
                  <a:schemeClr val="accent2"/>
                </a:solidFill>
              </a:rPr>
              <a:t>dessous</a:t>
            </a:r>
            <a:r>
              <a:rPr lang="en-CA" sz="3200" b="1" dirty="0">
                <a:solidFill>
                  <a:schemeClr val="accent2"/>
                </a:solidFill>
              </a:rPr>
              <a:t> pour </a:t>
            </a:r>
            <a:r>
              <a:rPr lang="en-CA" sz="3200" b="1" dirty="0" err="1">
                <a:solidFill>
                  <a:schemeClr val="accent2"/>
                </a:solidFill>
              </a:rPr>
              <a:t>en</a:t>
            </a:r>
            <a:r>
              <a:rPr lang="en-CA" sz="3200" b="1" dirty="0">
                <a:solidFill>
                  <a:schemeClr val="accent2"/>
                </a:solidFill>
              </a:rPr>
              <a:t> </a:t>
            </a:r>
            <a:r>
              <a:rPr lang="en-CA" sz="3200" b="1" dirty="0" err="1">
                <a:solidFill>
                  <a:schemeClr val="accent2"/>
                </a:solidFill>
              </a:rPr>
              <a:t>apprendre</a:t>
            </a:r>
            <a:r>
              <a:rPr lang="en-CA" sz="3200" b="1" dirty="0">
                <a:solidFill>
                  <a:schemeClr val="accent2"/>
                </a:solidFill>
              </a:rPr>
              <a:t> plus</a:t>
            </a:r>
          </a:p>
        </p:txBody>
      </p:sp>
      <p:sp>
        <p:nvSpPr>
          <p:cNvPr id="8" name="Title 1"/>
          <p:cNvSpPr>
            <a:spLocks noGrp="1"/>
          </p:cNvSpPr>
          <p:nvPr>
            <p:ph type="title"/>
            <p:custDataLst>
              <p:tags r:id="rId2"/>
            </p:custDataLst>
          </p:nvPr>
        </p:nvSpPr>
        <p:spPr>
          <a:xfrm>
            <a:off x="685800" y="788991"/>
            <a:ext cx="9931791" cy="1293028"/>
          </a:xfrm>
        </p:spPr>
        <p:txBody>
          <a:bodyPr>
            <a:noAutofit/>
          </a:bodyPr>
          <a:lstStyle/>
          <a:p>
            <a:r>
              <a:rPr lang="en-CA" sz="4800" b="1" dirty="0">
                <a:solidFill>
                  <a:schemeClr val="accent2"/>
                </a:solidFill>
              </a:rPr>
              <a:t>11. </a:t>
            </a:r>
            <a:r>
              <a:rPr lang="en-CA" sz="4800" b="1" dirty="0" err="1"/>
              <a:t>Équilibre</a:t>
            </a:r>
            <a:br>
              <a:rPr lang="en-CA" sz="4800" b="1" dirty="0"/>
            </a:br>
            <a:endParaRPr lang="en-CA" sz="4800" b="1" dirty="0"/>
          </a:p>
        </p:txBody>
      </p:sp>
      <p:pic>
        <p:nvPicPr>
          <p:cNvPr id="2" name="Picture 1">
            <a:hlinkClick r:id="rId6"/>
          </p:cNvPr>
          <p:cNvPicPr>
            <a:picLocks noChangeAspect="1"/>
          </p:cNvPicPr>
          <p:nvPr>
            <p:custDataLst>
              <p:tags r:id="rId3"/>
            </p:custDataLst>
          </p:nvPr>
        </p:nvPicPr>
        <p:blipFill>
          <a:blip r:embed="rId7"/>
          <a:stretch>
            <a:fillRect/>
          </a:stretch>
        </p:blipFill>
        <p:spPr>
          <a:xfrm>
            <a:off x="4260945" y="2580482"/>
            <a:ext cx="4113797" cy="398859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50655236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1730328" y="929667"/>
            <a:ext cx="9931791" cy="1293028"/>
          </a:xfrm>
        </p:spPr>
        <p:txBody>
          <a:bodyPr>
            <a:noAutofit/>
          </a:bodyPr>
          <a:lstStyle/>
          <a:p>
            <a:r>
              <a:rPr lang="en-CA" sz="3600" b="1" dirty="0">
                <a:solidFill>
                  <a:schemeClr val="accent2"/>
                </a:solidFill>
              </a:rPr>
              <a:t>12. </a:t>
            </a:r>
            <a:r>
              <a:rPr lang="fr-FR" sz="3600" b="1" dirty="0"/>
              <a:t>Protection de la sécurité psychologique</a:t>
            </a:r>
            <a:br>
              <a:rPr lang="en-CA" sz="3600" b="1" dirty="0"/>
            </a:br>
            <a:endParaRPr lang="en-CA" sz="3600" b="1" dirty="0"/>
          </a:p>
        </p:txBody>
      </p:sp>
      <p:sp>
        <p:nvSpPr>
          <p:cNvPr id="3" name="Content Placeholder 2"/>
          <p:cNvSpPr>
            <a:spLocks noGrp="1"/>
          </p:cNvSpPr>
          <p:nvPr>
            <p:ph idx="1"/>
            <p:custDataLst>
              <p:tags r:id="rId2"/>
            </p:custDataLst>
          </p:nvPr>
        </p:nvSpPr>
        <p:spPr>
          <a:xfrm>
            <a:off x="863767" y="1824779"/>
            <a:ext cx="10326745" cy="4460223"/>
          </a:xfrm>
        </p:spPr>
        <p:txBody>
          <a:bodyPr>
            <a:normAutofit/>
          </a:bodyPr>
          <a:lstStyle/>
          <a:p>
            <a:pPr marL="0" indent="0">
              <a:buNone/>
            </a:pPr>
            <a:r>
              <a:rPr lang="en-CA" sz="3400" b="1" dirty="0">
                <a:solidFill>
                  <a:schemeClr val="accent2"/>
                </a:solidFill>
              </a:rPr>
              <a:t>QU’EST-CE QUE C’EST?</a:t>
            </a:r>
          </a:p>
          <a:p>
            <a:r>
              <a:rPr lang="fr-FR" sz="2600" dirty="0"/>
              <a:t>Présente dans un milieu de travail où l'on s'assure que les employés sentent qu'ils peuvent faire valoir leurs intérêts, poser des questions, demander une rétroaction, signaler des erreurs et des problèmes ou proposer de nouvelles idées sans craindre de conséquences néfastes pour eux-mêmes, leur emploi ou leur carrière. Dans un milieu de travail où règnent la santé et la sécurité psychologiques, </a:t>
            </a:r>
            <a:r>
              <a:rPr lang="fr-FR" sz="2600" b="1" dirty="0">
                <a:solidFill>
                  <a:schemeClr val="accent2"/>
                </a:solidFill>
              </a:rPr>
              <a:t>on favorise activement le mieux-être émotionnel des employés</a:t>
            </a:r>
            <a:r>
              <a:rPr lang="fr-FR" sz="2600" dirty="0"/>
              <a:t> et l'on prend toutes les mesures utiles pour </a:t>
            </a:r>
            <a:r>
              <a:rPr lang="fr-FR" sz="2600" b="1" dirty="0">
                <a:solidFill>
                  <a:schemeClr val="accent2"/>
                </a:solidFill>
              </a:rPr>
              <a:t>réduire au minimum les risques </a:t>
            </a:r>
            <a:r>
              <a:rPr lang="fr-FR" sz="2600" dirty="0"/>
              <a:t>qui pèsent sur leur santé mentale.</a:t>
            </a:r>
            <a:endParaRPr lang="en-CA" sz="2600" dirty="0"/>
          </a:p>
        </p:txBody>
      </p:sp>
      <p:sp>
        <p:nvSpPr>
          <p:cNvPr id="5" name="Rectangle 4"/>
          <p:cNvSpPr/>
          <p:nvPr>
            <p:custDataLst>
              <p:tags r:id="rId3"/>
            </p:custDataLst>
          </p:nvPr>
        </p:nvSpPr>
        <p:spPr>
          <a:xfrm>
            <a:off x="0" y="6516804"/>
            <a:ext cx="8230138" cy="369332"/>
          </a:xfrm>
          <a:prstGeom prst="rect">
            <a:avLst/>
          </a:prstGeom>
        </p:spPr>
        <p:txBody>
          <a:bodyPr wrap="none">
            <a:spAutoFit/>
          </a:bodyPr>
          <a:lstStyle/>
          <a:p>
            <a:r>
              <a:rPr lang="en-CA" dirty="0"/>
              <a:t>Source: Centre </a:t>
            </a:r>
            <a:r>
              <a:rPr lang="en-CA" dirty="0" err="1"/>
              <a:t>canadien</a:t>
            </a:r>
            <a:r>
              <a:rPr lang="en-CA" dirty="0"/>
              <a:t> </a:t>
            </a:r>
            <a:r>
              <a:rPr lang="en-CA" dirty="0" err="1"/>
              <a:t>d’hygiène</a:t>
            </a:r>
            <a:r>
              <a:rPr lang="en-CA" dirty="0"/>
              <a:t> et de </a:t>
            </a:r>
            <a:r>
              <a:rPr lang="en-CA" dirty="0" err="1"/>
              <a:t>sécurité</a:t>
            </a:r>
            <a:r>
              <a:rPr lang="en-CA" dirty="0"/>
              <a:t> au travail (CCHST)</a:t>
            </a:r>
          </a:p>
        </p:txBody>
      </p:sp>
    </p:spTree>
    <p:extLst>
      <p:ext uri="{BB962C8B-B14F-4D97-AF65-F5344CB8AC3E}">
        <p14:creationId xmlns:p14="http://schemas.microsoft.com/office/powerpoint/2010/main" val="3667706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afterEffect">
                                  <p:stCondLst>
                                    <p:cond delay="0"/>
                                  </p:stCondLst>
                                  <p:iterate type="lt">
                                    <p:tmPct val="10000"/>
                                  </p:iterate>
                                  <p:childTnLst>
                                    <p:animMotion origin="layout" path="M 1.25E-6 -1.11111E-6 L 1.25E-6 -0.07222 " pathEditMode="relative" rAng="0" ptsTypes="AA">
                                      <p:cBhvr>
                                        <p:cTn id="6" dur="250" accel="50000" decel="50000" autoRev="1" fill="hold">
                                          <p:stCondLst>
                                            <p:cond delay="0"/>
                                          </p:stCondLst>
                                        </p:cTn>
                                        <p:tgtEl>
                                          <p:spTgt spid="2"/>
                                        </p:tgtEl>
                                        <p:attrNameLst>
                                          <p:attrName>ppt_x</p:attrName>
                                          <p:attrName>ppt_y</p:attrName>
                                        </p:attrNameLst>
                                      </p:cBhvr>
                                      <p:rCtr x="0" y="-3611"/>
                                    </p:animMotion>
                                    <p:animRot by="1500000">
                                      <p:cBhvr>
                                        <p:cTn id="7" dur="125" fill="hold">
                                          <p:stCondLst>
                                            <p:cond delay="0"/>
                                          </p:stCondLst>
                                        </p:cTn>
                                        <p:tgtEl>
                                          <p:spTgt spid="2"/>
                                        </p:tgtEl>
                                        <p:attrNameLst>
                                          <p:attrName>r</p:attrName>
                                        </p:attrNameLst>
                                      </p:cBhvr>
                                    </p:animRot>
                                    <p:animRot by="-1500000">
                                      <p:cBhvr>
                                        <p:cTn id="8" dur="125" fill="hold">
                                          <p:stCondLst>
                                            <p:cond delay="125"/>
                                          </p:stCondLst>
                                        </p:cTn>
                                        <p:tgtEl>
                                          <p:spTgt spid="2"/>
                                        </p:tgtEl>
                                        <p:attrNameLst>
                                          <p:attrName>r</p:attrName>
                                        </p:attrNameLst>
                                      </p:cBhvr>
                                    </p:animRot>
                                    <p:animRot by="-1500000">
                                      <p:cBhvr>
                                        <p:cTn id="9" dur="125" fill="hold">
                                          <p:stCondLst>
                                            <p:cond delay="250"/>
                                          </p:stCondLst>
                                        </p:cTn>
                                        <p:tgtEl>
                                          <p:spTgt spid="2"/>
                                        </p:tgtEl>
                                        <p:attrNameLst>
                                          <p:attrName>r</p:attrName>
                                        </p:attrNameLst>
                                      </p:cBhvr>
                                    </p:animRot>
                                    <p:animRot by="1500000">
                                      <p:cBhvr>
                                        <p:cTn id="10" dur="125" fill="hold">
                                          <p:stCondLst>
                                            <p:cond delay="375"/>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custDataLst>
              <p:tags r:id="rId1"/>
            </p:custDataLst>
          </p:nvPr>
        </p:nvSpPr>
        <p:spPr>
          <a:xfrm>
            <a:off x="743243" y="1983546"/>
            <a:ext cx="10820400" cy="4575462"/>
          </a:xfrm>
        </p:spPr>
        <p:txBody>
          <a:bodyPr>
            <a:normAutofit/>
          </a:bodyPr>
          <a:lstStyle/>
          <a:p>
            <a:pPr marL="0" indent="0">
              <a:buNone/>
            </a:pPr>
            <a:r>
              <a:rPr lang="en-CA" sz="3200" b="1" dirty="0">
                <a:solidFill>
                  <a:schemeClr val="accent2"/>
                </a:solidFill>
              </a:rPr>
              <a:t>POURQUOI EST-CE IMPORTANT?</a:t>
            </a:r>
          </a:p>
          <a:p>
            <a:r>
              <a:rPr lang="fr-FR" sz="2600" dirty="0"/>
              <a:t>Lorsque la sécurité psychologique des employés est protégée, ceux-ci expriment une plus grande </a:t>
            </a:r>
            <a:r>
              <a:rPr lang="fr-FR" sz="2600" b="1" dirty="0">
                <a:solidFill>
                  <a:schemeClr val="accent2"/>
                </a:solidFill>
              </a:rPr>
              <a:t>satisfaction</a:t>
            </a:r>
            <a:r>
              <a:rPr lang="fr-FR" sz="2600" dirty="0"/>
              <a:t> à l'égard de leur emploi. Ils font preuve d'un </a:t>
            </a:r>
            <a:r>
              <a:rPr lang="fr-FR" sz="2600" b="1" dirty="0">
                <a:solidFill>
                  <a:schemeClr val="accent2"/>
                </a:solidFill>
              </a:rPr>
              <a:t>meilleur esprit d'équipe </a:t>
            </a:r>
            <a:r>
              <a:rPr lang="fr-FR" sz="2600" dirty="0"/>
              <a:t>et d'un </a:t>
            </a:r>
            <a:r>
              <a:rPr lang="fr-FR" sz="2600" b="1" dirty="0">
                <a:solidFill>
                  <a:schemeClr val="accent2"/>
                </a:solidFill>
              </a:rPr>
              <a:t>meilleur rendement</a:t>
            </a:r>
            <a:r>
              <a:rPr lang="fr-FR" sz="2600" dirty="0"/>
              <a:t>. Ils sont plus enclins à faire valoir leur point de vue et à participer à la vie de l'organisation. Leur </a:t>
            </a:r>
            <a:r>
              <a:rPr lang="fr-FR" sz="2600" b="1" dirty="0">
                <a:solidFill>
                  <a:schemeClr val="accent2"/>
                </a:solidFill>
              </a:rPr>
              <a:t>moral </a:t>
            </a:r>
            <a:r>
              <a:rPr lang="fr-FR" sz="2600" dirty="0"/>
              <a:t>est meilleur, ils sont </a:t>
            </a:r>
            <a:r>
              <a:rPr lang="fr-FR" sz="2600" b="1" dirty="0">
                <a:solidFill>
                  <a:schemeClr val="accent2"/>
                </a:solidFill>
              </a:rPr>
              <a:t>plus engagés</a:t>
            </a:r>
            <a:r>
              <a:rPr lang="fr-FR" sz="2600" dirty="0"/>
              <a:t>, et ils risquent moins de développer des maladies liées au stress. Dans les milieux de travail où la sécurité psychologique est protégée, les griefs, les conflits et les risques liés à la responsabilité sont aussi moins nombreux.</a:t>
            </a:r>
            <a:endParaRPr lang="en-CA" sz="2600" dirty="0"/>
          </a:p>
        </p:txBody>
      </p:sp>
      <p:sp>
        <p:nvSpPr>
          <p:cNvPr id="6" name="Title 1"/>
          <p:cNvSpPr>
            <a:spLocks noGrp="1"/>
          </p:cNvSpPr>
          <p:nvPr>
            <p:ph type="title"/>
            <p:custDataLst>
              <p:tags r:id="rId2"/>
            </p:custDataLst>
          </p:nvPr>
        </p:nvSpPr>
        <p:spPr>
          <a:xfrm>
            <a:off x="1730328" y="929667"/>
            <a:ext cx="9931791" cy="1293028"/>
          </a:xfrm>
        </p:spPr>
        <p:txBody>
          <a:bodyPr>
            <a:noAutofit/>
          </a:bodyPr>
          <a:lstStyle/>
          <a:p>
            <a:r>
              <a:rPr lang="en-CA" sz="3600" b="1" dirty="0">
                <a:solidFill>
                  <a:schemeClr val="accent2"/>
                </a:solidFill>
              </a:rPr>
              <a:t>12. </a:t>
            </a:r>
            <a:r>
              <a:rPr lang="fr-FR" sz="3600" b="1" dirty="0"/>
              <a:t>Protection de la sécurité psychologique</a:t>
            </a:r>
            <a:br>
              <a:rPr lang="en-CA" sz="3600" b="1" dirty="0"/>
            </a:br>
            <a:endParaRPr lang="en-CA" sz="3600" b="1" dirty="0"/>
          </a:p>
        </p:txBody>
      </p:sp>
      <p:sp>
        <p:nvSpPr>
          <p:cNvPr id="5" name="Rectangle 4"/>
          <p:cNvSpPr/>
          <p:nvPr>
            <p:custDataLst>
              <p:tags r:id="rId3"/>
            </p:custDataLst>
          </p:nvPr>
        </p:nvSpPr>
        <p:spPr>
          <a:xfrm>
            <a:off x="0" y="6516804"/>
            <a:ext cx="8230138" cy="369332"/>
          </a:xfrm>
          <a:prstGeom prst="rect">
            <a:avLst/>
          </a:prstGeom>
        </p:spPr>
        <p:txBody>
          <a:bodyPr wrap="none">
            <a:spAutoFit/>
          </a:bodyPr>
          <a:lstStyle/>
          <a:p>
            <a:r>
              <a:rPr lang="en-CA" dirty="0"/>
              <a:t>Source: Centre </a:t>
            </a:r>
            <a:r>
              <a:rPr lang="en-CA" dirty="0" err="1"/>
              <a:t>canadien</a:t>
            </a:r>
            <a:r>
              <a:rPr lang="en-CA" dirty="0"/>
              <a:t> </a:t>
            </a:r>
            <a:r>
              <a:rPr lang="en-CA" dirty="0" err="1"/>
              <a:t>d’hygiène</a:t>
            </a:r>
            <a:r>
              <a:rPr lang="en-CA" dirty="0"/>
              <a:t> et de </a:t>
            </a:r>
            <a:r>
              <a:rPr lang="en-CA" dirty="0" err="1"/>
              <a:t>sécurité</a:t>
            </a:r>
            <a:r>
              <a:rPr lang="en-CA" dirty="0"/>
              <a:t> au travail (CCHST)</a:t>
            </a:r>
          </a:p>
        </p:txBody>
      </p:sp>
    </p:spTree>
    <p:extLst>
      <p:ext uri="{BB962C8B-B14F-4D97-AF65-F5344CB8AC3E}">
        <p14:creationId xmlns:p14="http://schemas.microsoft.com/office/powerpoint/2010/main" val="38958086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custDataLst>
              <p:tags r:id="rId1"/>
            </p:custDataLst>
          </p:nvPr>
        </p:nvSpPr>
        <p:spPr>
          <a:xfrm>
            <a:off x="3214909" y="689909"/>
            <a:ext cx="8610600" cy="1293028"/>
          </a:xfrm>
        </p:spPr>
        <p:txBody>
          <a:bodyPr>
            <a:normAutofit/>
          </a:bodyPr>
          <a:lstStyle/>
          <a:p>
            <a:r>
              <a:rPr lang="en-CA" sz="3900" b="1" dirty="0"/>
              <a:t>QU’EST-CE QUE LA SANTÉ MENTALE?</a:t>
            </a:r>
          </a:p>
        </p:txBody>
      </p:sp>
      <p:sp>
        <p:nvSpPr>
          <p:cNvPr id="9" name="Content Placeholder 8"/>
          <p:cNvSpPr>
            <a:spLocks noGrp="1"/>
          </p:cNvSpPr>
          <p:nvPr>
            <p:ph idx="1"/>
            <p:custDataLst>
              <p:tags r:id="rId2"/>
            </p:custDataLst>
          </p:nvPr>
        </p:nvSpPr>
        <p:spPr>
          <a:xfrm>
            <a:off x="685800" y="1991141"/>
            <a:ext cx="10820400" cy="2223051"/>
          </a:xfrm>
        </p:spPr>
        <p:txBody>
          <a:bodyPr>
            <a:normAutofit lnSpcReduction="10000"/>
          </a:bodyPr>
          <a:lstStyle/>
          <a:p>
            <a:r>
              <a:rPr lang="fr-FR" sz="2300" dirty="0"/>
              <a:t>On définit la santé mentale comme un </a:t>
            </a:r>
            <a:r>
              <a:rPr lang="fr-FR" sz="2300" b="1" dirty="0">
                <a:solidFill>
                  <a:schemeClr val="accent1"/>
                </a:solidFill>
              </a:rPr>
              <a:t>état de bien-être </a:t>
            </a:r>
            <a:r>
              <a:rPr lang="fr-FR" sz="2300" dirty="0"/>
              <a:t>qui permet à chacun de réaliser son potentiel, de faire face aux difficultés normales de la vie, de travailler avec succès et de manière productive et d'être en mesure d'apporter une contribution à la communauté.</a:t>
            </a:r>
            <a:r>
              <a:rPr lang="en-CA" sz="2300" dirty="0"/>
              <a:t>           (</a:t>
            </a:r>
            <a:r>
              <a:rPr lang="en-CA" sz="2300" i="1" dirty="0"/>
              <a:t>Organisation </a:t>
            </a:r>
            <a:r>
              <a:rPr lang="fr-CA" sz="2300" i="1" dirty="0"/>
              <a:t>mondiale</a:t>
            </a:r>
            <a:r>
              <a:rPr lang="en-CA" sz="2300" i="1" dirty="0"/>
              <a:t> de la santé</a:t>
            </a:r>
            <a:r>
              <a:rPr lang="en-CA" sz="2300" dirty="0"/>
              <a:t>)</a:t>
            </a:r>
          </a:p>
          <a:p>
            <a:endParaRPr lang="en-CA" sz="1100" dirty="0"/>
          </a:p>
          <a:p>
            <a:r>
              <a:rPr lang="en-CA" sz="2400" dirty="0" err="1"/>
              <a:t>Exemples</a:t>
            </a:r>
            <a:r>
              <a:rPr lang="en-CA" sz="2400" dirty="0"/>
              <a:t> de </a:t>
            </a:r>
            <a:r>
              <a:rPr lang="en-CA" sz="2400" dirty="0" err="1"/>
              <a:t>problèmes</a:t>
            </a:r>
            <a:r>
              <a:rPr lang="en-CA" sz="2400" dirty="0"/>
              <a:t> de santé </a:t>
            </a:r>
            <a:r>
              <a:rPr lang="en-CA" sz="2400" dirty="0" err="1"/>
              <a:t>mentale</a:t>
            </a:r>
            <a:r>
              <a:rPr lang="en-CA" sz="2400" dirty="0"/>
              <a:t>:</a:t>
            </a:r>
          </a:p>
          <a:p>
            <a:endParaRPr lang="en-CA" dirty="0"/>
          </a:p>
        </p:txBody>
      </p:sp>
      <p:sp>
        <p:nvSpPr>
          <p:cNvPr id="10" name="Content Placeholder 8"/>
          <p:cNvSpPr txBox="1">
            <a:spLocks/>
          </p:cNvSpPr>
          <p:nvPr>
            <p:custDataLst>
              <p:tags r:id="rId3"/>
            </p:custDataLst>
          </p:nvPr>
        </p:nvSpPr>
        <p:spPr>
          <a:xfrm>
            <a:off x="685800" y="4147932"/>
            <a:ext cx="10820400" cy="2329069"/>
          </a:xfrm>
          <a:prstGeom prst="rect">
            <a:avLst/>
          </a:prstGeom>
        </p:spPr>
        <p:txBody>
          <a:bodyPr vert="horz" lIns="91440" tIns="45720" rIns="91440" bIns="45720" numCol="2"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lvl="1"/>
            <a:r>
              <a:rPr lang="en-CA" sz="2400" dirty="0" err="1"/>
              <a:t>Dépression</a:t>
            </a:r>
            <a:endParaRPr lang="en-CA" sz="2400" dirty="0"/>
          </a:p>
          <a:p>
            <a:pPr lvl="1"/>
            <a:r>
              <a:rPr lang="en-CA" sz="2400" dirty="0" err="1"/>
              <a:t>Anxiété</a:t>
            </a:r>
            <a:endParaRPr lang="en-CA" sz="2400" dirty="0"/>
          </a:p>
          <a:p>
            <a:pPr lvl="1"/>
            <a:r>
              <a:rPr lang="fr-CA" sz="2400" dirty="0"/>
              <a:t>É</a:t>
            </a:r>
            <a:r>
              <a:rPr lang="en-CA" sz="2400" dirty="0" err="1"/>
              <a:t>puisement</a:t>
            </a:r>
            <a:r>
              <a:rPr lang="en-CA" sz="2400" dirty="0"/>
              <a:t> </a:t>
            </a:r>
            <a:r>
              <a:rPr lang="en-CA" sz="2400" dirty="0" err="1"/>
              <a:t>professionnel</a:t>
            </a:r>
            <a:endParaRPr lang="en-CA" sz="2400" dirty="0"/>
          </a:p>
          <a:p>
            <a:pPr lvl="1"/>
            <a:r>
              <a:rPr lang="en-CA" sz="2400" dirty="0"/>
              <a:t>Troubles de </a:t>
            </a:r>
            <a:r>
              <a:rPr lang="en-CA" sz="2400" dirty="0" err="1"/>
              <a:t>sommeil</a:t>
            </a:r>
            <a:endParaRPr lang="en-CA" sz="2400" dirty="0"/>
          </a:p>
          <a:p>
            <a:pPr lvl="1"/>
            <a:r>
              <a:rPr lang="en-CA" sz="2400" dirty="0" err="1"/>
              <a:t>Abus</a:t>
            </a:r>
            <a:r>
              <a:rPr lang="en-CA" sz="2400" dirty="0"/>
              <a:t> de substances</a:t>
            </a:r>
          </a:p>
          <a:p>
            <a:pPr lvl="1"/>
            <a:r>
              <a:rPr lang="en-CA" sz="2400" dirty="0"/>
              <a:t>Troubles de </a:t>
            </a:r>
            <a:r>
              <a:rPr lang="en-CA" sz="2400" dirty="0" err="1"/>
              <a:t>l’alimentation</a:t>
            </a:r>
            <a:endParaRPr lang="en-CA" sz="2400" dirty="0"/>
          </a:p>
          <a:p>
            <a:pPr lvl="1"/>
            <a:r>
              <a:rPr lang="en-CA" sz="2400" dirty="0"/>
              <a:t>Troubles </a:t>
            </a:r>
            <a:r>
              <a:rPr lang="en-CA" sz="2400" dirty="0" err="1"/>
              <a:t>bipolaires</a:t>
            </a:r>
            <a:endParaRPr lang="en-CA" sz="2400" dirty="0"/>
          </a:p>
          <a:p>
            <a:pPr lvl="1"/>
            <a:r>
              <a:rPr lang="en-CA" sz="2400" dirty="0" err="1"/>
              <a:t>Schizophrénie</a:t>
            </a:r>
            <a:r>
              <a:rPr lang="en-CA" sz="2400" dirty="0"/>
              <a:t> et </a:t>
            </a:r>
            <a:r>
              <a:rPr lang="en-CA" sz="2400" dirty="0" err="1"/>
              <a:t>autres</a:t>
            </a:r>
            <a:r>
              <a:rPr lang="en-CA" sz="2400" dirty="0"/>
              <a:t> troubles psychotiques</a:t>
            </a:r>
          </a:p>
        </p:txBody>
      </p:sp>
    </p:spTree>
    <p:extLst>
      <p:ext uri="{BB962C8B-B14F-4D97-AF65-F5344CB8AC3E}">
        <p14:creationId xmlns:p14="http://schemas.microsoft.com/office/powerpoint/2010/main" val="179199614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custDataLst>
              <p:tags r:id="rId1"/>
            </p:custDataLst>
          </p:nvPr>
        </p:nvSpPr>
        <p:spPr>
          <a:xfrm>
            <a:off x="924450" y="2353324"/>
            <a:ext cx="9888694" cy="4024125"/>
          </a:xfrm>
        </p:spPr>
        <p:txBody>
          <a:bodyPr>
            <a:noAutofit/>
          </a:bodyPr>
          <a:lstStyle/>
          <a:p>
            <a:pPr marL="0" indent="0">
              <a:buNone/>
            </a:pPr>
            <a:r>
              <a:rPr lang="en-CA" sz="3200" b="1" dirty="0">
                <a:solidFill>
                  <a:schemeClr val="accent2"/>
                </a:solidFill>
              </a:rPr>
              <a:t>QU’ARRIVE-T-IL EN SON ABSENCE?</a:t>
            </a:r>
          </a:p>
          <a:p>
            <a:r>
              <a:rPr lang="fr-FR" sz="2800" dirty="0"/>
              <a:t>Les employés dont la sécurité psychologique n'est pas protégée se sentent </a:t>
            </a:r>
            <a:r>
              <a:rPr lang="fr-FR" sz="2800" b="1" dirty="0">
                <a:solidFill>
                  <a:schemeClr val="accent2"/>
                </a:solidFill>
              </a:rPr>
              <a:t>démoralisés</a:t>
            </a:r>
            <a:r>
              <a:rPr lang="fr-FR" sz="2800" dirty="0"/>
              <a:t>, </a:t>
            </a:r>
            <a:r>
              <a:rPr lang="fr-FR" sz="2800" b="1" dirty="0">
                <a:solidFill>
                  <a:schemeClr val="accent2"/>
                </a:solidFill>
              </a:rPr>
              <a:t>menacés</a:t>
            </a:r>
            <a:r>
              <a:rPr lang="fr-FR" sz="2800" dirty="0"/>
              <a:t>, </a:t>
            </a:r>
            <a:r>
              <a:rPr lang="fr-FR" sz="2800" b="1" dirty="0">
                <a:solidFill>
                  <a:schemeClr val="accent2"/>
                </a:solidFill>
              </a:rPr>
              <a:t>désengagés</a:t>
            </a:r>
            <a:r>
              <a:rPr lang="fr-FR" sz="2800" dirty="0"/>
              <a:t> et </a:t>
            </a:r>
            <a:r>
              <a:rPr lang="fr-FR" sz="2800" b="1" dirty="0">
                <a:solidFill>
                  <a:schemeClr val="accent2"/>
                </a:solidFill>
              </a:rPr>
              <a:t>sous tension</a:t>
            </a:r>
            <a:r>
              <a:rPr lang="fr-FR" sz="2800" dirty="0"/>
              <a:t>. Leurs conditions de travail leur semblent </a:t>
            </a:r>
            <a:r>
              <a:rPr lang="fr-FR" sz="2800" b="1" dirty="0">
                <a:solidFill>
                  <a:schemeClr val="accent2"/>
                </a:solidFill>
              </a:rPr>
              <a:t>ambiguës </a:t>
            </a:r>
            <a:r>
              <a:rPr lang="fr-FR" sz="2800" dirty="0"/>
              <a:t>et </a:t>
            </a:r>
            <a:r>
              <a:rPr lang="fr-FR" sz="2800" b="1" dirty="0">
                <a:solidFill>
                  <a:schemeClr val="accent2"/>
                </a:solidFill>
              </a:rPr>
              <a:t>imprévisibles</a:t>
            </a:r>
            <a:r>
              <a:rPr lang="fr-FR" sz="2800" dirty="0"/>
              <a:t>. </a:t>
            </a:r>
            <a:endParaRPr lang="en-CA" sz="2800" dirty="0"/>
          </a:p>
        </p:txBody>
      </p:sp>
      <p:sp>
        <p:nvSpPr>
          <p:cNvPr id="6" name="Title 1"/>
          <p:cNvSpPr>
            <a:spLocks noGrp="1"/>
          </p:cNvSpPr>
          <p:nvPr>
            <p:ph type="title"/>
            <p:custDataLst>
              <p:tags r:id="rId2"/>
            </p:custDataLst>
          </p:nvPr>
        </p:nvSpPr>
        <p:spPr>
          <a:xfrm>
            <a:off x="1730328" y="929667"/>
            <a:ext cx="9931791" cy="1293028"/>
          </a:xfrm>
        </p:spPr>
        <p:txBody>
          <a:bodyPr>
            <a:noAutofit/>
          </a:bodyPr>
          <a:lstStyle/>
          <a:p>
            <a:r>
              <a:rPr lang="en-CA" sz="3600" b="1" dirty="0">
                <a:solidFill>
                  <a:schemeClr val="accent2"/>
                </a:solidFill>
              </a:rPr>
              <a:t>12. </a:t>
            </a:r>
            <a:r>
              <a:rPr lang="fr-FR" sz="3600" b="1" dirty="0"/>
              <a:t>Protection de la sécurité psychologique</a:t>
            </a:r>
            <a:br>
              <a:rPr lang="en-CA" sz="3600" b="1" dirty="0"/>
            </a:br>
            <a:endParaRPr lang="en-CA" sz="3600" b="1" dirty="0"/>
          </a:p>
        </p:txBody>
      </p:sp>
      <p:sp>
        <p:nvSpPr>
          <p:cNvPr id="5" name="Rectangle 4"/>
          <p:cNvSpPr/>
          <p:nvPr>
            <p:custDataLst>
              <p:tags r:id="rId3"/>
            </p:custDataLst>
          </p:nvPr>
        </p:nvSpPr>
        <p:spPr>
          <a:xfrm>
            <a:off x="0" y="6516804"/>
            <a:ext cx="8230138" cy="369332"/>
          </a:xfrm>
          <a:prstGeom prst="rect">
            <a:avLst/>
          </a:prstGeom>
        </p:spPr>
        <p:txBody>
          <a:bodyPr wrap="none">
            <a:spAutoFit/>
          </a:bodyPr>
          <a:lstStyle/>
          <a:p>
            <a:r>
              <a:rPr lang="en-CA" dirty="0"/>
              <a:t>Source: Centre </a:t>
            </a:r>
            <a:r>
              <a:rPr lang="en-CA" dirty="0" err="1"/>
              <a:t>canadien</a:t>
            </a:r>
            <a:r>
              <a:rPr lang="en-CA" dirty="0"/>
              <a:t> </a:t>
            </a:r>
            <a:r>
              <a:rPr lang="en-CA" dirty="0" err="1"/>
              <a:t>d’hygiène</a:t>
            </a:r>
            <a:r>
              <a:rPr lang="en-CA" dirty="0"/>
              <a:t> et de </a:t>
            </a:r>
            <a:r>
              <a:rPr lang="en-CA" dirty="0" err="1"/>
              <a:t>sécurité</a:t>
            </a:r>
            <a:r>
              <a:rPr lang="en-CA" dirty="0"/>
              <a:t> au travail (CCHST)</a:t>
            </a:r>
          </a:p>
        </p:txBody>
      </p:sp>
    </p:spTree>
    <p:extLst>
      <p:ext uri="{BB962C8B-B14F-4D97-AF65-F5344CB8AC3E}">
        <p14:creationId xmlns:p14="http://schemas.microsoft.com/office/powerpoint/2010/main" val="379852894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custDataLst>
              <p:tags r:id="rId1"/>
            </p:custDataLst>
          </p:nvPr>
        </p:nvSpPr>
        <p:spPr>
          <a:xfrm>
            <a:off x="445477" y="2074987"/>
            <a:ext cx="11746523" cy="4024125"/>
          </a:xfrm>
        </p:spPr>
        <p:txBody>
          <a:bodyPr>
            <a:normAutofit/>
          </a:bodyPr>
          <a:lstStyle/>
          <a:p>
            <a:pPr marL="0" indent="0">
              <a:buNone/>
            </a:pPr>
            <a:r>
              <a:rPr lang="en-CA" sz="3200" b="1" u="sng" dirty="0" err="1">
                <a:solidFill>
                  <a:schemeClr val="accent2"/>
                </a:solidFill>
              </a:rPr>
              <a:t>Cliquez</a:t>
            </a:r>
            <a:r>
              <a:rPr lang="en-CA" sz="3200" b="1" u="sng" dirty="0">
                <a:solidFill>
                  <a:schemeClr val="accent2"/>
                </a:solidFill>
              </a:rPr>
              <a:t> sur </a:t>
            </a:r>
            <a:r>
              <a:rPr lang="en-CA" sz="3200" b="1" u="sng" dirty="0" err="1">
                <a:solidFill>
                  <a:schemeClr val="accent2"/>
                </a:solidFill>
              </a:rPr>
              <a:t>l’image</a:t>
            </a:r>
            <a:r>
              <a:rPr lang="en-CA" sz="3200" b="1" u="sng" dirty="0">
                <a:solidFill>
                  <a:schemeClr val="accent2"/>
                </a:solidFill>
              </a:rPr>
              <a:t> ci-</a:t>
            </a:r>
            <a:r>
              <a:rPr lang="en-CA" sz="3200" b="1" u="sng" dirty="0" err="1">
                <a:solidFill>
                  <a:schemeClr val="accent2"/>
                </a:solidFill>
              </a:rPr>
              <a:t>dessous</a:t>
            </a:r>
            <a:r>
              <a:rPr lang="en-CA" sz="3200" b="1" dirty="0">
                <a:solidFill>
                  <a:schemeClr val="accent2"/>
                </a:solidFill>
              </a:rPr>
              <a:t> pour </a:t>
            </a:r>
            <a:r>
              <a:rPr lang="en-CA" sz="3200" b="1" dirty="0" err="1">
                <a:solidFill>
                  <a:schemeClr val="accent2"/>
                </a:solidFill>
              </a:rPr>
              <a:t>en</a:t>
            </a:r>
            <a:r>
              <a:rPr lang="en-CA" sz="3200" b="1" dirty="0">
                <a:solidFill>
                  <a:schemeClr val="accent2"/>
                </a:solidFill>
              </a:rPr>
              <a:t> </a:t>
            </a:r>
            <a:r>
              <a:rPr lang="en-CA" sz="3200" b="1" dirty="0" err="1">
                <a:solidFill>
                  <a:schemeClr val="accent2"/>
                </a:solidFill>
              </a:rPr>
              <a:t>apprendre</a:t>
            </a:r>
            <a:r>
              <a:rPr lang="en-CA" sz="3200" b="1" dirty="0">
                <a:solidFill>
                  <a:schemeClr val="accent2"/>
                </a:solidFill>
              </a:rPr>
              <a:t> plus</a:t>
            </a:r>
          </a:p>
        </p:txBody>
      </p:sp>
      <p:sp>
        <p:nvSpPr>
          <p:cNvPr id="8" name="Title 1"/>
          <p:cNvSpPr>
            <a:spLocks noGrp="1"/>
          </p:cNvSpPr>
          <p:nvPr>
            <p:ph type="title"/>
            <p:custDataLst>
              <p:tags r:id="rId2"/>
            </p:custDataLst>
          </p:nvPr>
        </p:nvSpPr>
        <p:spPr>
          <a:xfrm>
            <a:off x="1730328" y="929667"/>
            <a:ext cx="9931791" cy="1293028"/>
          </a:xfrm>
        </p:spPr>
        <p:txBody>
          <a:bodyPr>
            <a:noAutofit/>
          </a:bodyPr>
          <a:lstStyle/>
          <a:p>
            <a:r>
              <a:rPr lang="en-CA" sz="3600" b="1" dirty="0">
                <a:solidFill>
                  <a:schemeClr val="accent2"/>
                </a:solidFill>
              </a:rPr>
              <a:t>12. </a:t>
            </a:r>
            <a:r>
              <a:rPr lang="fr-FR" sz="3600" b="1" dirty="0"/>
              <a:t>Protection de la sécurité psychologique</a:t>
            </a:r>
            <a:br>
              <a:rPr lang="en-CA" sz="3600" b="1" dirty="0"/>
            </a:br>
            <a:endParaRPr lang="en-CA" sz="3600" b="1" dirty="0"/>
          </a:p>
        </p:txBody>
      </p:sp>
      <p:pic>
        <p:nvPicPr>
          <p:cNvPr id="5122" name="Picture 2" descr="Image result for mot bien-être">
            <a:hlinkClick r:id="rId6"/>
          </p:cNvPr>
          <p:cNvPicPr>
            <a:picLocks noChangeAspect="1" noChangeArrowheads="1"/>
          </p:cNvPicPr>
          <p:nvPr>
            <p:custDataLst>
              <p:tags r:id="rId3"/>
            </p:custDataLst>
          </p:nvPr>
        </p:nvPicPr>
        <p:blipFill rotWithShape="1">
          <a:blip r:embed="rId7">
            <a:duotone>
              <a:schemeClr val="accent2">
                <a:shade val="45000"/>
                <a:satMod val="135000"/>
              </a:schemeClr>
              <a:prstClr val="white"/>
            </a:duotone>
            <a:extLst>
              <a:ext uri="{28A0092B-C50C-407E-A947-70E740481C1C}">
                <a14:useLocalDpi xmlns:a14="http://schemas.microsoft.com/office/drawing/2010/main" val="0"/>
              </a:ext>
            </a:extLst>
          </a:blip>
          <a:srcRect l="10754" t="6897" r="10283" b="11936"/>
          <a:stretch/>
        </p:blipFill>
        <p:spPr bwMode="auto">
          <a:xfrm>
            <a:off x="4746170" y="2878218"/>
            <a:ext cx="3483429" cy="358064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138093546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2100551" y="1016751"/>
            <a:ext cx="9931791" cy="1293028"/>
          </a:xfrm>
        </p:spPr>
        <p:txBody>
          <a:bodyPr>
            <a:noAutofit/>
          </a:bodyPr>
          <a:lstStyle/>
          <a:p>
            <a:r>
              <a:rPr lang="en-CA" sz="3600" b="1" dirty="0">
                <a:solidFill>
                  <a:schemeClr val="accent2"/>
                </a:solidFill>
              </a:rPr>
              <a:t>13. </a:t>
            </a:r>
            <a:r>
              <a:rPr lang="fr-FR" sz="3600" b="1" dirty="0"/>
              <a:t>Protection de la sécurité physique</a:t>
            </a:r>
            <a:br>
              <a:rPr lang="en-CA" sz="3600" b="1" dirty="0"/>
            </a:br>
            <a:endParaRPr lang="en-CA" sz="3600" b="1" dirty="0"/>
          </a:p>
        </p:txBody>
      </p:sp>
      <p:sp>
        <p:nvSpPr>
          <p:cNvPr id="3" name="Content Placeholder 2"/>
          <p:cNvSpPr>
            <a:spLocks noGrp="1"/>
          </p:cNvSpPr>
          <p:nvPr>
            <p:ph idx="1"/>
            <p:custDataLst>
              <p:tags r:id="rId2"/>
            </p:custDataLst>
          </p:nvPr>
        </p:nvSpPr>
        <p:spPr>
          <a:xfrm>
            <a:off x="1023426" y="1955408"/>
            <a:ext cx="9907172" cy="4460223"/>
          </a:xfrm>
        </p:spPr>
        <p:txBody>
          <a:bodyPr>
            <a:normAutofit/>
          </a:bodyPr>
          <a:lstStyle/>
          <a:p>
            <a:pPr marL="0" indent="0">
              <a:buNone/>
            </a:pPr>
            <a:r>
              <a:rPr lang="en-CA" sz="3400" b="1" dirty="0">
                <a:solidFill>
                  <a:schemeClr val="accent2"/>
                </a:solidFill>
              </a:rPr>
              <a:t>QU’EST-CE QUE C’EST?</a:t>
            </a:r>
          </a:p>
          <a:p>
            <a:r>
              <a:rPr lang="fr-FR" sz="2800" dirty="0"/>
              <a:t>Ce facteur prend en considération l'environnement de travail. La direction peut prendre certaines mesures pour protéger la sécurité physique des employés. Ces mesures peuvent comprendre les politiques, la formation, la réaction appropriée aux accidents physiques ou aux situations déterminées comme posant un risque, et un souci démontré pour la sécurité physique des employés.</a:t>
            </a:r>
            <a:endParaRPr lang="en-CA" sz="2800" dirty="0"/>
          </a:p>
        </p:txBody>
      </p:sp>
      <p:sp>
        <p:nvSpPr>
          <p:cNvPr id="5" name="Rectangle 4"/>
          <p:cNvSpPr/>
          <p:nvPr>
            <p:custDataLst>
              <p:tags r:id="rId3"/>
            </p:custDataLst>
          </p:nvPr>
        </p:nvSpPr>
        <p:spPr>
          <a:xfrm>
            <a:off x="0" y="6516804"/>
            <a:ext cx="8230138" cy="369332"/>
          </a:xfrm>
          <a:prstGeom prst="rect">
            <a:avLst/>
          </a:prstGeom>
        </p:spPr>
        <p:txBody>
          <a:bodyPr wrap="none">
            <a:spAutoFit/>
          </a:bodyPr>
          <a:lstStyle/>
          <a:p>
            <a:r>
              <a:rPr lang="en-CA" dirty="0"/>
              <a:t>Source: Centre </a:t>
            </a:r>
            <a:r>
              <a:rPr lang="en-CA" dirty="0" err="1"/>
              <a:t>canadien</a:t>
            </a:r>
            <a:r>
              <a:rPr lang="en-CA" dirty="0"/>
              <a:t> </a:t>
            </a:r>
            <a:r>
              <a:rPr lang="en-CA" dirty="0" err="1"/>
              <a:t>d’hygiène</a:t>
            </a:r>
            <a:r>
              <a:rPr lang="en-CA" dirty="0"/>
              <a:t> et de </a:t>
            </a:r>
            <a:r>
              <a:rPr lang="en-CA" dirty="0" err="1"/>
              <a:t>sécurité</a:t>
            </a:r>
            <a:r>
              <a:rPr lang="en-CA" dirty="0"/>
              <a:t> au travail (CCHST)</a:t>
            </a:r>
          </a:p>
        </p:txBody>
      </p:sp>
    </p:spTree>
    <p:extLst>
      <p:ext uri="{BB962C8B-B14F-4D97-AF65-F5344CB8AC3E}">
        <p14:creationId xmlns:p14="http://schemas.microsoft.com/office/powerpoint/2010/main" val="1281350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afterEffect">
                                  <p:stCondLst>
                                    <p:cond delay="0"/>
                                  </p:stCondLst>
                                  <p:iterate type="lt">
                                    <p:tmPct val="10000"/>
                                  </p:iterate>
                                  <p:childTnLst>
                                    <p:animMotion origin="layout" path="M 2.70833E-6 -1.11111E-6 L 2.70833E-6 -0.07222 " pathEditMode="relative" rAng="0" ptsTypes="AA">
                                      <p:cBhvr>
                                        <p:cTn id="6" dur="250" accel="50000" decel="50000" autoRev="1" fill="hold">
                                          <p:stCondLst>
                                            <p:cond delay="0"/>
                                          </p:stCondLst>
                                        </p:cTn>
                                        <p:tgtEl>
                                          <p:spTgt spid="2"/>
                                        </p:tgtEl>
                                        <p:attrNameLst>
                                          <p:attrName>ppt_x</p:attrName>
                                          <p:attrName>ppt_y</p:attrName>
                                        </p:attrNameLst>
                                      </p:cBhvr>
                                      <p:rCtr x="0" y="-3611"/>
                                    </p:animMotion>
                                    <p:animRot by="1500000">
                                      <p:cBhvr>
                                        <p:cTn id="7" dur="125" fill="hold">
                                          <p:stCondLst>
                                            <p:cond delay="0"/>
                                          </p:stCondLst>
                                        </p:cTn>
                                        <p:tgtEl>
                                          <p:spTgt spid="2"/>
                                        </p:tgtEl>
                                        <p:attrNameLst>
                                          <p:attrName>r</p:attrName>
                                        </p:attrNameLst>
                                      </p:cBhvr>
                                    </p:animRot>
                                    <p:animRot by="-1500000">
                                      <p:cBhvr>
                                        <p:cTn id="8" dur="125" fill="hold">
                                          <p:stCondLst>
                                            <p:cond delay="125"/>
                                          </p:stCondLst>
                                        </p:cTn>
                                        <p:tgtEl>
                                          <p:spTgt spid="2"/>
                                        </p:tgtEl>
                                        <p:attrNameLst>
                                          <p:attrName>r</p:attrName>
                                        </p:attrNameLst>
                                      </p:cBhvr>
                                    </p:animRot>
                                    <p:animRot by="-1500000">
                                      <p:cBhvr>
                                        <p:cTn id="9" dur="125" fill="hold">
                                          <p:stCondLst>
                                            <p:cond delay="250"/>
                                          </p:stCondLst>
                                        </p:cTn>
                                        <p:tgtEl>
                                          <p:spTgt spid="2"/>
                                        </p:tgtEl>
                                        <p:attrNameLst>
                                          <p:attrName>r</p:attrName>
                                        </p:attrNameLst>
                                      </p:cBhvr>
                                    </p:animRot>
                                    <p:animRot by="1500000">
                                      <p:cBhvr>
                                        <p:cTn id="10" dur="125" fill="hold">
                                          <p:stCondLst>
                                            <p:cond delay="375"/>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custDataLst>
              <p:tags r:id="rId1"/>
            </p:custDataLst>
          </p:nvPr>
        </p:nvSpPr>
        <p:spPr>
          <a:xfrm>
            <a:off x="989987" y="1971262"/>
            <a:ext cx="9663500" cy="4730208"/>
          </a:xfrm>
        </p:spPr>
        <p:txBody>
          <a:bodyPr>
            <a:normAutofit fontScale="92500" lnSpcReduction="20000"/>
          </a:bodyPr>
          <a:lstStyle/>
          <a:p>
            <a:pPr marL="0" indent="0">
              <a:buNone/>
            </a:pPr>
            <a:r>
              <a:rPr lang="en-CA" sz="3500" b="1" dirty="0">
                <a:solidFill>
                  <a:schemeClr val="accent2"/>
                </a:solidFill>
              </a:rPr>
              <a:t>POURQUOI EST-CE IMPORTANT?</a:t>
            </a:r>
          </a:p>
          <a:p>
            <a:r>
              <a:rPr lang="fr-FR" sz="2700" dirty="0"/>
              <a:t>Les employés qui travaillent dans un milieu de travail qui est perçu comme étant sécuritaire sur le plan physique se sentent plus en sécurité et sont plus </a:t>
            </a:r>
            <a:r>
              <a:rPr lang="fr-FR" sz="2700" b="1" dirty="0">
                <a:solidFill>
                  <a:schemeClr val="accent2"/>
                </a:solidFill>
              </a:rPr>
              <a:t>engagés</a:t>
            </a:r>
            <a:r>
              <a:rPr lang="fr-FR" sz="2700" dirty="0"/>
              <a:t> au travail.</a:t>
            </a:r>
          </a:p>
          <a:p>
            <a:endParaRPr lang="fr-FR" sz="100" dirty="0"/>
          </a:p>
          <a:p>
            <a:r>
              <a:rPr lang="fr-FR" sz="2700" dirty="0"/>
              <a:t>Les employés qui ont une plus grande confiance dans la protection de leur sécurité au travail souffrent </a:t>
            </a:r>
            <a:r>
              <a:rPr lang="fr-FR" sz="2700" b="1" dirty="0">
                <a:solidFill>
                  <a:schemeClr val="accent2"/>
                </a:solidFill>
              </a:rPr>
              <a:t>moins de détresse psychologique et de problèmes de santé mentale</a:t>
            </a:r>
            <a:r>
              <a:rPr lang="fr-FR" sz="2700" dirty="0"/>
              <a:t>. La gestion peut renforcer ce sentiment de protection en minimisant les risques, offrant de la formation, réagissant de façon appropriée aux incidents, et donnant l'occasion aux employés de contribuer aux politiques et aux pratiques organisationnelles. Ce facteur est lié au concept du             « climat de sécurité », car ces deux éléments correspondent à la culture ou au climat plus large de l'organisation.</a:t>
            </a:r>
            <a:endParaRPr lang="en-CA" sz="2700" dirty="0"/>
          </a:p>
        </p:txBody>
      </p:sp>
      <p:sp>
        <p:nvSpPr>
          <p:cNvPr id="7" name="Title 1"/>
          <p:cNvSpPr>
            <a:spLocks noGrp="1"/>
          </p:cNvSpPr>
          <p:nvPr>
            <p:ph type="title"/>
            <p:custDataLst>
              <p:tags r:id="rId2"/>
            </p:custDataLst>
          </p:nvPr>
        </p:nvSpPr>
        <p:spPr>
          <a:xfrm>
            <a:off x="1640115" y="929667"/>
            <a:ext cx="10247088" cy="1293028"/>
          </a:xfrm>
        </p:spPr>
        <p:txBody>
          <a:bodyPr>
            <a:noAutofit/>
          </a:bodyPr>
          <a:lstStyle/>
          <a:p>
            <a:r>
              <a:rPr lang="en-CA" sz="3600" b="1" dirty="0">
                <a:solidFill>
                  <a:schemeClr val="accent2"/>
                </a:solidFill>
              </a:rPr>
              <a:t>13. </a:t>
            </a:r>
            <a:r>
              <a:rPr lang="fr-FR" sz="3600" b="1" dirty="0"/>
              <a:t>Protection de la sécurité physique</a:t>
            </a:r>
            <a:br>
              <a:rPr lang="en-CA" sz="3600" b="1" dirty="0"/>
            </a:br>
            <a:endParaRPr lang="en-CA" sz="3600" b="1" dirty="0"/>
          </a:p>
        </p:txBody>
      </p:sp>
      <p:sp>
        <p:nvSpPr>
          <p:cNvPr id="5" name="Rectangle 4"/>
          <p:cNvSpPr/>
          <p:nvPr>
            <p:custDataLst>
              <p:tags r:id="rId3"/>
            </p:custDataLst>
          </p:nvPr>
        </p:nvSpPr>
        <p:spPr>
          <a:xfrm>
            <a:off x="0" y="6516804"/>
            <a:ext cx="8230138" cy="369332"/>
          </a:xfrm>
          <a:prstGeom prst="rect">
            <a:avLst/>
          </a:prstGeom>
        </p:spPr>
        <p:txBody>
          <a:bodyPr wrap="none">
            <a:spAutoFit/>
          </a:bodyPr>
          <a:lstStyle/>
          <a:p>
            <a:r>
              <a:rPr lang="en-CA" dirty="0"/>
              <a:t>Source: Centre </a:t>
            </a:r>
            <a:r>
              <a:rPr lang="en-CA" dirty="0" err="1"/>
              <a:t>canadien</a:t>
            </a:r>
            <a:r>
              <a:rPr lang="en-CA" dirty="0"/>
              <a:t> </a:t>
            </a:r>
            <a:r>
              <a:rPr lang="en-CA" dirty="0" err="1"/>
              <a:t>d’hygiène</a:t>
            </a:r>
            <a:r>
              <a:rPr lang="en-CA" dirty="0"/>
              <a:t> et de </a:t>
            </a:r>
            <a:r>
              <a:rPr lang="en-CA" dirty="0" err="1"/>
              <a:t>sécurité</a:t>
            </a:r>
            <a:r>
              <a:rPr lang="en-CA" dirty="0"/>
              <a:t> au travail (CCHST)</a:t>
            </a:r>
          </a:p>
        </p:txBody>
      </p:sp>
    </p:spTree>
    <p:extLst>
      <p:ext uri="{BB962C8B-B14F-4D97-AF65-F5344CB8AC3E}">
        <p14:creationId xmlns:p14="http://schemas.microsoft.com/office/powerpoint/2010/main" val="223928713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custDataLst>
              <p:tags r:id="rId1"/>
            </p:custDataLst>
          </p:nvPr>
        </p:nvSpPr>
        <p:spPr>
          <a:xfrm>
            <a:off x="880907" y="2222695"/>
            <a:ext cx="10048351" cy="4024125"/>
          </a:xfrm>
        </p:spPr>
        <p:txBody>
          <a:bodyPr>
            <a:noAutofit/>
          </a:bodyPr>
          <a:lstStyle/>
          <a:p>
            <a:pPr marL="0" indent="0">
              <a:buNone/>
            </a:pPr>
            <a:r>
              <a:rPr lang="en-CA" sz="3400" b="1" dirty="0">
                <a:solidFill>
                  <a:schemeClr val="accent2"/>
                </a:solidFill>
              </a:rPr>
              <a:t>QU’ARRIVE-T-IL EN SON ABSENCE?</a:t>
            </a:r>
          </a:p>
          <a:p>
            <a:r>
              <a:rPr lang="fr-FR" sz="2800" dirty="0"/>
              <a:t>Un milieu de travail qui n'assure pas la protection de la sécurité physique des employés risque d'être plus </a:t>
            </a:r>
            <a:r>
              <a:rPr lang="fr-FR" sz="2800" b="1" dirty="0">
                <a:solidFill>
                  <a:schemeClr val="accent2"/>
                </a:solidFill>
              </a:rPr>
              <a:t>dangereux</a:t>
            </a:r>
            <a:r>
              <a:rPr lang="fr-FR" sz="2800" dirty="0"/>
              <a:t> que les autres. Non seulement les employés </a:t>
            </a:r>
            <a:r>
              <a:rPr lang="fr-FR" sz="2800" b="1" dirty="0">
                <a:solidFill>
                  <a:schemeClr val="accent2"/>
                </a:solidFill>
              </a:rPr>
              <a:t>peuvent se blesser ou développer une maladie</a:t>
            </a:r>
            <a:r>
              <a:rPr lang="fr-FR" sz="2800" dirty="0"/>
              <a:t>, mais ceux qui ne croient pas que leur milieu de travail est sécuritaire sur le plan physique se sentiront moins en sécurité et seront </a:t>
            </a:r>
            <a:r>
              <a:rPr lang="fr-FR" sz="2800" b="1" dirty="0">
                <a:solidFill>
                  <a:schemeClr val="accent2"/>
                </a:solidFill>
              </a:rPr>
              <a:t>moins engagés</a:t>
            </a:r>
            <a:r>
              <a:rPr lang="fr-FR" sz="2800" dirty="0"/>
              <a:t>.</a:t>
            </a:r>
          </a:p>
          <a:p>
            <a:endParaRPr lang="fr-FR" sz="3000" dirty="0"/>
          </a:p>
          <a:p>
            <a:endParaRPr lang="en-CA" sz="2600" dirty="0"/>
          </a:p>
        </p:txBody>
      </p:sp>
      <p:sp>
        <p:nvSpPr>
          <p:cNvPr id="7" name="Title 1"/>
          <p:cNvSpPr>
            <a:spLocks noGrp="1"/>
          </p:cNvSpPr>
          <p:nvPr>
            <p:ph type="title"/>
            <p:custDataLst>
              <p:tags r:id="rId2"/>
            </p:custDataLst>
          </p:nvPr>
        </p:nvSpPr>
        <p:spPr>
          <a:xfrm>
            <a:off x="1955411" y="929667"/>
            <a:ext cx="9931791" cy="1293028"/>
          </a:xfrm>
        </p:spPr>
        <p:txBody>
          <a:bodyPr>
            <a:noAutofit/>
          </a:bodyPr>
          <a:lstStyle/>
          <a:p>
            <a:r>
              <a:rPr lang="en-CA" sz="3600" b="1" dirty="0">
                <a:solidFill>
                  <a:schemeClr val="accent2"/>
                </a:solidFill>
              </a:rPr>
              <a:t>13. </a:t>
            </a:r>
            <a:r>
              <a:rPr lang="fr-FR" sz="3600" b="1" dirty="0"/>
              <a:t>Protection de la sécurité physique</a:t>
            </a:r>
            <a:endParaRPr lang="en-CA" sz="3600" b="1" dirty="0"/>
          </a:p>
        </p:txBody>
      </p:sp>
      <p:sp>
        <p:nvSpPr>
          <p:cNvPr id="5" name="Rectangle 4"/>
          <p:cNvSpPr/>
          <p:nvPr>
            <p:custDataLst>
              <p:tags r:id="rId3"/>
            </p:custDataLst>
          </p:nvPr>
        </p:nvSpPr>
        <p:spPr>
          <a:xfrm>
            <a:off x="0" y="6516804"/>
            <a:ext cx="8230138" cy="369332"/>
          </a:xfrm>
          <a:prstGeom prst="rect">
            <a:avLst/>
          </a:prstGeom>
        </p:spPr>
        <p:txBody>
          <a:bodyPr wrap="none">
            <a:spAutoFit/>
          </a:bodyPr>
          <a:lstStyle/>
          <a:p>
            <a:r>
              <a:rPr lang="en-CA" dirty="0"/>
              <a:t>Source: Centre </a:t>
            </a:r>
            <a:r>
              <a:rPr lang="en-CA" dirty="0" err="1"/>
              <a:t>canadien</a:t>
            </a:r>
            <a:r>
              <a:rPr lang="en-CA" dirty="0"/>
              <a:t> </a:t>
            </a:r>
            <a:r>
              <a:rPr lang="en-CA" dirty="0" err="1"/>
              <a:t>d’hygiène</a:t>
            </a:r>
            <a:r>
              <a:rPr lang="en-CA" dirty="0"/>
              <a:t> et de </a:t>
            </a:r>
            <a:r>
              <a:rPr lang="en-CA" dirty="0" err="1"/>
              <a:t>sécurité</a:t>
            </a:r>
            <a:r>
              <a:rPr lang="en-CA" dirty="0"/>
              <a:t> au travail (CCHST)</a:t>
            </a:r>
          </a:p>
        </p:txBody>
      </p:sp>
    </p:spTree>
    <p:extLst>
      <p:ext uri="{BB962C8B-B14F-4D97-AF65-F5344CB8AC3E}">
        <p14:creationId xmlns:p14="http://schemas.microsoft.com/office/powerpoint/2010/main" val="123892164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custDataLst>
              <p:tags r:id="rId1"/>
            </p:custDataLst>
          </p:nvPr>
        </p:nvSpPr>
        <p:spPr>
          <a:xfrm>
            <a:off x="445477" y="2074987"/>
            <a:ext cx="11746523" cy="4024125"/>
          </a:xfrm>
        </p:spPr>
        <p:txBody>
          <a:bodyPr>
            <a:normAutofit/>
          </a:bodyPr>
          <a:lstStyle/>
          <a:p>
            <a:pPr marL="0" indent="0">
              <a:buNone/>
            </a:pPr>
            <a:r>
              <a:rPr lang="en-CA" sz="3200" b="1" u="sng" dirty="0" err="1">
                <a:solidFill>
                  <a:schemeClr val="accent2"/>
                </a:solidFill>
              </a:rPr>
              <a:t>Cliquez</a:t>
            </a:r>
            <a:r>
              <a:rPr lang="en-CA" sz="3200" b="1" u="sng" dirty="0">
                <a:solidFill>
                  <a:schemeClr val="accent2"/>
                </a:solidFill>
              </a:rPr>
              <a:t> sur </a:t>
            </a:r>
            <a:r>
              <a:rPr lang="en-CA" sz="3200" b="1" u="sng" dirty="0" err="1">
                <a:solidFill>
                  <a:schemeClr val="accent2"/>
                </a:solidFill>
              </a:rPr>
              <a:t>l’image</a:t>
            </a:r>
            <a:r>
              <a:rPr lang="en-CA" sz="3200" b="1" u="sng" dirty="0">
                <a:solidFill>
                  <a:schemeClr val="accent2"/>
                </a:solidFill>
              </a:rPr>
              <a:t> ci-</a:t>
            </a:r>
            <a:r>
              <a:rPr lang="en-CA" sz="3200" b="1" u="sng" dirty="0" err="1">
                <a:solidFill>
                  <a:schemeClr val="accent2"/>
                </a:solidFill>
              </a:rPr>
              <a:t>dessous</a:t>
            </a:r>
            <a:r>
              <a:rPr lang="en-CA" sz="3200" b="1" dirty="0">
                <a:solidFill>
                  <a:schemeClr val="accent2"/>
                </a:solidFill>
              </a:rPr>
              <a:t> pour </a:t>
            </a:r>
            <a:r>
              <a:rPr lang="en-CA" sz="3200" b="1" dirty="0" err="1">
                <a:solidFill>
                  <a:schemeClr val="accent2"/>
                </a:solidFill>
              </a:rPr>
              <a:t>en</a:t>
            </a:r>
            <a:r>
              <a:rPr lang="en-CA" sz="3200" b="1" dirty="0">
                <a:solidFill>
                  <a:schemeClr val="accent2"/>
                </a:solidFill>
              </a:rPr>
              <a:t> </a:t>
            </a:r>
            <a:r>
              <a:rPr lang="en-CA" sz="3200" b="1" dirty="0" err="1">
                <a:solidFill>
                  <a:schemeClr val="accent2"/>
                </a:solidFill>
              </a:rPr>
              <a:t>apprendre</a:t>
            </a:r>
            <a:r>
              <a:rPr lang="en-CA" sz="3200" b="1" dirty="0">
                <a:solidFill>
                  <a:schemeClr val="accent2"/>
                </a:solidFill>
              </a:rPr>
              <a:t> plus</a:t>
            </a:r>
          </a:p>
        </p:txBody>
      </p:sp>
      <p:sp>
        <p:nvSpPr>
          <p:cNvPr id="7" name="Title 1"/>
          <p:cNvSpPr>
            <a:spLocks noGrp="1"/>
          </p:cNvSpPr>
          <p:nvPr>
            <p:ph type="title"/>
            <p:custDataLst>
              <p:tags r:id="rId2"/>
            </p:custDataLst>
          </p:nvPr>
        </p:nvSpPr>
        <p:spPr>
          <a:xfrm>
            <a:off x="2086040" y="1045782"/>
            <a:ext cx="9931791" cy="1293028"/>
          </a:xfrm>
        </p:spPr>
        <p:txBody>
          <a:bodyPr>
            <a:noAutofit/>
          </a:bodyPr>
          <a:lstStyle/>
          <a:p>
            <a:r>
              <a:rPr lang="en-CA" sz="3600" b="1" dirty="0">
                <a:solidFill>
                  <a:schemeClr val="accent2"/>
                </a:solidFill>
              </a:rPr>
              <a:t>13. </a:t>
            </a:r>
            <a:r>
              <a:rPr lang="fr-FR" sz="3600" b="1" dirty="0"/>
              <a:t>Protection de la sécurité physique</a:t>
            </a:r>
            <a:br>
              <a:rPr lang="en-CA" sz="3600" b="1" dirty="0"/>
            </a:br>
            <a:endParaRPr lang="en-CA" sz="3600" b="1" dirty="0"/>
          </a:p>
        </p:txBody>
      </p:sp>
      <p:pic>
        <p:nvPicPr>
          <p:cNvPr id="6148" name="Picture 4" descr="Related image">
            <a:hlinkClick r:id="rId6"/>
          </p:cNvPr>
          <p:cNvPicPr>
            <a:picLocks noChangeAspect="1" noChangeArrowheads="1"/>
          </p:cNvPicPr>
          <p:nvPr>
            <p:custDataLst>
              <p:tags r:id="rId3"/>
            </p:custDataLst>
          </p:nvPr>
        </p:nvPicPr>
        <p:blipFill>
          <a:blip r:embed="rId7">
            <a:extLst>
              <a:ext uri="{28A0092B-C50C-407E-A947-70E740481C1C}">
                <a14:useLocalDpi xmlns:a14="http://schemas.microsoft.com/office/drawing/2010/main" val="0"/>
              </a:ext>
            </a:extLst>
          </a:blip>
          <a:srcRect/>
          <a:stretch>
            <a:fillRect/>
          </a:stretch>
        </p:blipFill>
        <p:spPr bwMode="auto">
          <a:xfrm>
            <a:off x="5390050" y="2867479"/>
            <a:ext cx="1857375" cy="36195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126096200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a:bodyPr>
          <a:lstStyle/>
          <a:p>
            <a:r>
              <a:rPr lang="en-CA" sz="4400" b="1" dirty="0" err="1"/>
              <a:t>Ceci</a:t>
            </a:r>
            <a:r>
              <a:rPr lang="en-CA" sz="4400" b="1" dirty="0"/>
              <a:t> </a:t>
            </a:r>
            <a:r>
              <a:rPr lang="en-CA" sz="4400" b="1" dirty="0" err="1"/>
              <a:t>conclut</a:t>
            </a:r>
            <a:r>
              <a:rPr lang="en-CA" sz="4400" b="1" dirty="0"/>
              <a:t> la Section 2</a:t>
            </a:r>
          </a:p>
        </p:txBody>
      </p:sp>
      <p:sp>
        <p:nvSpPr>
          <p:cNvPr id="3" name="Text Placeholder 2"/>
          <p:cNvSpPr>
            <a:spLocks noGrp="1"/>
          </p:cNvSpPr>
          <p:nvPr>
            <p:ph type="body" idx="1"/>
            <p:custDataLst>
              <p:tags r:id="rId2"/>
            </p:custDataLst>
          </p:nvPr>
        </p:nvSpPr>
        <p:spPr/>
        <p:txBody>
          <a:bodyPr>
            <a:normAutofit lnSpcReduction="10000"/>
          </a:bodyPr>
          <a:lstStyle/>
          <a:p>
            <a:r>
              <a:rPr lang="en-CA" sz="2800" b="1" dirty="0"/>
              <a:t>PROCHAINE SECTION : </a:t>
            </a:r>
          </a:p>
          <a:p>
            <a:r>
              <a:rPr lang="en-CA" sz="2800" b="1" dirty="0"/>
              <a:t>LÉGISLATION ET EXIGENCES RÉGLEMENTAIRES</a:t>
            </a:r>
          </a:p>
        </p:txBody>
      </p:sp>
    </p:spTree>
    <p:extLst>
      <p:ext uri="{BB962C8B-B14F-4D97-AF65-F5344CB8AC3E}">
        <p14:creationId xmlns:p14="http://schemas.microsoft.com/office/powerpoint/2010/main" val="330522900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689063" y="825143"/>
            <a:ext cx="10820399" cy="677702"/>
          </a:xfrm>
        </p:spPr>
        <p:txBody>
          <a:bodyPr anchor="ctr">
            <a:noAutofit/>
          </a:bodyPr>
          <a:lstStyle/>
          <a:p>
            <a:pPr algn="ctr"/>
            <a:r>
              <a:rPr lang="en-CA" sz="4800" b="1" dirty="0"/>
              <a:t>Aperçu du module</a:t>
            </a:r>
          </a:p>
        </p:txBody>
      </p:sp>
      <p:sp>
        <p:nvSpPr>
          <p:cNvPr id="5" name="TextBox 4"/>
          <p:cNvSpPr txBox="1"/>
          <p:nvPr>
            <p:custDataLst>
              <p:tags r:id="rId2"/>
            </p:custDataLst>
          </p:nvPr>
        </p:nvSpPr>
        <p:spPr>
          <a:xfrm>
            <a:off x="152508" y="2316931"/>
            <a:ext cx="2160000" cy="13320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en-CA" sz="1700" b="1" dirty="0">
                <a:solidFill>
                  <a:schemeClr val="tx1"/>
                </a:solidFill>
              </a:rPr>
              <a:t>INTRODUCTION</a:t>
            </a:r>
          </a:p>
        </p:txBody>
      </p:sp>
      <p:sp>
        <p:nvSpPr>
          <p:cNvPr id="6" name="TextBox 5"/>
          <p:cNvSpPr txBox="1"/>
          <p:nvPr>
            <p:custDataLst>
              <p:tags r:id="rId3"/>
            </p:custDataLst>
          </p:nvPr>
        </p:nvSpPr>
        <p:spPr>
          <a:xfrm>
            <a:off x="2587488" y="2316931"/>
            <a:ext cx="2160000" cy="1332000"/>
          </a:xfrm>
          <a:prstGeom prst="round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wrap="square" rtlCol="0" anchor="ctr">
            <a:spAutoFit/>
          </a:bodyPr>
          <a:lstStyle/>
          <a:p>
            <a:pPr algn="ctr"/>
            <a:r>
              <a:rPr lang="fr-FR" sz="1700" b="1" dirty="0">
                <a:solidFill>
                  <a:schemeClr val="tx1"/>
                </a:solidFill>
              </a:rPr>
              <a:t>IMPACT SUR LA CONCEPTION ET LA SUPERVISION DE L'INGÉNIERIE</a:t>
            </a:r>
            <a:endParaRPr lang="en-CA" sz="1700" b="1" dirty="0">
              <a:solidFill>
                <a:schemeClr val="tx1"/>
              </a:solidFill>
            </a:endParaRPr>
          </a:p>
        </p:txBody>
      </p:sp>
      <p:sp>
        <p:nvSpPr>
          <p:cNvPr id="7" name="TextBox 6"/>
          <p:cNvSpPr txBox="1"/>
          <p:nvPr>
            <p:custDataLst>
              <p:tags r:id="rId4"/>
            </p:custDataLst>
          </p:nvPr>
        </p:nvSpPr>
        <p:spPr>
          <a:xfrm>
            <a:off x="5032083" y="2316931"/>
            <a:ext cx="2160000" cy="1332000"/>
          </a:xfrm>
          <a:prstGeom prst="round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wrap="square" rtlCol="0" anchor="ctr">
            <a:spAutoFit/>
          </a:bodyPr>
          <a:lstStyle/>
          <a:p>
            <a:pPr algn="ctr"/>
            <a:r>
              <a:rPr lang="en-CA" sz="1700" b="1" dirty="0">
                <a:solidFill>
                  <a:schemeClr val="tx1"/>
                </a:solidFill>
              </a:rPr>
              <a:t>LÉGISLATION ET EXIGENCES RÉGLEMENTAIRES</a:t>
            </a:r>
          </a:p>
        </p:txBody>
      </p:sp>
      <p:sp>
        <p:nvSpPr>
          <p:cNvPr id="8" name="TextBox 7"/>
          <p:cNvSpPr txBox="1"/>
          <p:nvPr>
            <p:custDataLst>
              <p:tags r:id="rId5"/>
            </p:custDataLst>
          </p:nvPr>
        </p:nvSpPr>
        <p:spPr>
          <a:xfrm>
            <a:off x="7457448" y="2316931"/>
            <a:ext cx="2160000" cy="1332000"/>
          </a:xfrm>
          <a:prstGeom prst="round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wrap="square" rtlCol="0" anchor="ctr">
            <a:spAutoFit/>
          </a:bodyPr>
          <a:lstStyle/>
          <a:p>
            <a:pPr algn="ctr"/>
            <a:r>
              <a:rPr lang="en-CA" sz="1700" b="1" dirty="0">
                <a:solidFill>
                  <a:schemeClr val="tx1"/>
                </a:solidFill>
              </a:rPr>
              <a:t>STRATÉGIES ET MEILLEURES PRATIQUES</a:t>
            </a:r>
          </a:p>
        </p:txBody>
      </p:sp>
      <p:sp>
        <p:nvSpPr>
          <p:cNvPr id="9" name="TextBox 8"/>
          <p:cNvSpPr txBox="1"/>
          <p:nvPr>
            <p:custDataLst>
              <p:tags r:id="rId6"/>
            </p:custDataLst>
          </p:nvPr>
        </p:nvSpPr>
        <p:spPr>
          <a:xfrm>
            <a:off x="9882813" y="2316931"/>
            <a:ext cx="2160000" cy="1332000"/>
          </a:xfrm>
          <a:prstGeom prst="round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wrap="square" rtlCol="0" anchor="ctr">
            <a:spAutoFit/>
          </a:bodyPr>
          <a:lstStyle/>
          <a:p>
            <a:pPr algn="ctr"/>
            <a:r>
              <a:rPr lang="en-CA" b="1" dirty="0">
                <a:solidFill>
                  <a:schemeClr val="tx1"/>
                </a:solidFill>
              </a:rPr>
              <a:t>REVUE</a:t>
            </a:r>
          </a:p>
        </p:txBody>
      </p:sp>
      <p:sp>
        <p:nvSpPr>
          <p:cNvPr id="10" name="Rectangle 9"/>
          <p:cNvSpPr/>
          <p:nvPr>
            <p:custDataLst>
              <p:tags r:id="rId7"/>
            </p:custDataLst>
          </p:nvPr>
        </p:nvSpPr>
        <p:spPr>
          <a:xfrm>
            <a:off x="1869757" y="3325768"/>
            <a:ext cx="449162" cy="646331"/>
          </a:xfrm>
          <a:prstGeom prst="rect">
            <a:avLst/>
          </a:prstGeom>
          <a:noFill/>
        </p:spPr>
        <p:txBody>
          <a:bodyPr wrap="none" lIns="91440" tIns="45720" rIns="91440" bIns="45720">
            <a:spAutoFit/>
          </a:bodyPr>
          <a:lstStyle/>
          <a:p>
            <a:pPr algn="ctr"/>
            <a:r>
              <a:rPr lang="en-US" sz="3600" b="1" dirty="0">
                <a:ln w="0"/>
                <a:effectLst>
                  <a:outerShdw blurRad="38100" dist="19050" dir="2700000" algn="tl" rotWithShape="0">
                    <a:schemeClr val="dk1">
                      <a:alpha val="40000"/>
                    </a:schemeClr>
                  </a:outerShdw>
                </a:effectLst>
              </a:rPr>
              <a:t>1</a:t>
            </a:r>
          </a:p>
        </p:txBody>
      </p:sp>
      <p:sp>
        <p:nvSpPr>
          <p:cNvPr id="11" name="Rectangle 10"/>
          <p:cNvSpPr/>
          <p:nvPr>
            <p:custDataLst>
              <p:tags r:id="rId8"/>
            </p:custDataLst>
          </p:nvPr>
        </p:nvSpPr>
        <p:spPr>
          <a:xfrm>
            <a:off x="4304738" y="3325767"/>
            <a:ext cx="442750" cy="646331"/>
          </a:xfrm>
          <a:prstGeom prst="rect">
            <a:avLst/>
          </a:prstGeom>
          <a:noFill/>
        </p:spPr>
        <p:txBody>
          <a:bodyPr wrap="none" lIns="91440" tIns="45720" rIns="91440" bIns="45720">
            <a:spAutoFit/>
          </a:bodyPr>
          <a:lstStyle/>
          <a:p>
            <a:pPr algn="ctr"/>
            <a:r>
              <a:rPr lang="en-US" sz="3600" b="1" dirty="0">
                <a:ln w="0"/>
                <a:effectLst>
                  <a:outerShdw blurRad="38100" dist="19050" dir="2700000" algn="tl" rotWithShape="0">
                    <a:schemeClr val="dk1">
                      <a:alpha val="40000"/>
                    </a:schemeClr>
                  </a:outerShdw>
                </a:effectLst>
              </a:rPr>
              <a:t>2</a:t>
            </a:r>
          </a:p>
        </p:txBody>
      </p:sp>
      <p:sp>
        <p:nvSpPr>
          <p:cNvPr id="12" name="Rectangle 11"/>
          <p:cNvSpPr/>
          <p:nvPr>
            <p:custDataLst>
              <p:tags r:id="rId9"/>
            </p:custDataLst>
          </p:nvPr>
        </p:nvSpPr>
        <p:spPr>
          <a:xfrm>
            <a:off x="6736514" y="3325766"/>
            <a:ext cx="442750" cy="646331"/>
          </a:xfrm>
          <a:prstGeom prst="rect">
            <a:avLst/>
          </a:prstGeom>
          <a:noFill/>
        </p:spPr>
        <p:txBody>
          <a:bodyPr wrap="none" lIns="91440" tIns="45720" rIns="91440" bIns="45720">
            <a:spAutoFit/>
          </a:bodyPr>
          <a:lstStyle/>
          <a:p>
            <a:pPr algn="ctr"/>
            <a:r>
              <a:rPr lang="en-US" sz="3600" b="1" dirty="0">
                <a:ln w="0"/>
                <a:effectLst>
                  <a:outerShdw blurRad="38100" dist="19050" dir="2700000" algn="tl" rotWithShape="0">
                    <a:schemeClr val="dk1">
                      <a:alpha val="40000"/>
                    </a:schemeClr>
                  </a:outerShdw>
                </a:effectLst>
              </a:rPr>
              <a:t>3</a:t>
            </a:r>
          </a:p>
        </p:txBody>
      </p:sp>
      <p:sp>
        <p:nvSpPr>
          <p:cNvPr id="13" name="Rectangle 12"/>
          <p:cNvSpPr/>
          <p:nvPr>
            <p:custDataLst>
              <p:tags r:id="rId10"/>
            </p:custDataLst>
          </p:nvPr>
        </p:nvSpPr>
        <p:spPr>
          <a:xfrm>
            <a:off x="9168287" y="3325766"/>
            <a:ext cx="442750" cy="646331"/>
          </a:xfrm>
          <a:prstGeom prst="rect">
            <a:avLst/>
          </a:prstGeom>
          <a:noFill/>
        </p:spPr>
        <p:txBody>
          <a:bodyPr wrap="none" lIns="91440" tIns="45720" rIns="91440" bIns="45720">
            <a:spAutoFit/>
          </a:bodyPr>
          <a:lstStyle/>
          <a:p>
            <a:pPr algn="ctr"/>
            <a:r>
              <a:rPr lang="en-US" sz="3600" b="1" dirty="0">
                <a:ln w="0"/>
                <a:effectLst>
                  <a:outerShdw blurRad="38100" dist="19050" dir="2700000" algn="tl" rotWithShape="0">
                    <a:schemeClr val="dk1">
                      <a:alpha val="40000"/>
                    </a:schemeClr>
                  </a:outerShdw>
                </a:effectLst>
              </a:rPr>
              <a:t>4</a:t>
            </a:r>
          </a:p>
        </p:txBody>
      </p:sp>
      <p:sp>
        <p:nvSpPr>
          <p:cNvPr id="14" name="Rectangle 13"/>
          <p:cNvSpPr/>
          <p:nvPr>
            <p:custDataLst>
              <p:tags r:id="rId11"/>
            </p:custDataLst>
          </p:nvPr>
        </p:nvSpPr>
        <p:spPr>
          <a:xfrm>
            <a:off x="11600063" y="3325766"/>
            <a:ext cx="442750" cy="646331"/>
          </a:xfrm>
          <a:prstGeom prst="rect">
            <a:avLst/>
          </a:prstGeom>
          <a:noFill/>
        </p:spPr>
        <p:txBody>
          <a:bodyPr wrap="none" lIns="91440" tIns="45720" rIns="91440" bIns="45720">
            <a:spAutoFit/>
          </a:bodyPr>
          <a:lstStyle/>
          <a:p>
            <a:pPr algn="ctr"/>
            <a:r>
              <a:rPr lang="en-US" sz="3600" b="1" dirty="0">
                <a:ln w="0"/>
                <a:effectLst>
                  <a:outerShdw blurRad="38100" dist="19050" dir="2700000" algn="tl" rotWithShape="0">
                    <a:schemeClr val="dk1">
                      <a:alpha val="40000"/>
                    </a:schemeClr>
                  </a:outerShdw>
                </a:effectLst>
              </a:rPr>
              <a:t>5</a:t>
            </a:r>
          </a:p>
        </p:txBody>
      </p:sp>
    </p:spTree>
    <p:extLst>
      <p:ext uri="{BB962C8B-B14F-4D97-AF65-F5344CB8AC3E}">
        <p14:creationId xmlns:p14="http://schemas.microsoft.com/office/powerpoint/2010/main" val="159974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par>
                                <p:cTn id="11" presetID="32" presetClass="emph" presetSubtype="0" fill="hold" grpId="0" nodeType="withEffect">
                                  <p:stCondLst>
                                    <p:cond delay="0"/>
                                  </p:stCondLst>
                                  <p:childTnLst>
                                    <p:animRot by="120000">
                                      <p:cBhvr>
                                        <p:cTn id="12" dur="100" fill="hold">
                                          <p:stCondLst>
                                            <p:cond delay="0"/>
                                          </p:stCondLst>
                                        </p:cTn>
                                        <p:tgtEl>
                                          <p:spTgt spid="12"/>
                                        </p:tgtEl>
                                        <p:attrNameLst>
                                          <p:attrName>r</p:attrName>
                                        </p:attrNameLst>
                                      </p:cBhvr>
                                    </p:animRot>
                                    <p:animRot by="-240000">
                                      <p:cBhvr>
                                        <p:cTn id="13" dur="200" fill="hold">
                                          <p:stCondLst>
                                            <p:cond delay="200"/>
                                          </p:stCondLst>
                                        </p:cTn>
                                        <p:tgtEl>
                                          <p:spTgt spid="12"/>
                                        </p:tgtEl>
                                        <p:attrNameLst>
                                          <p:attrName>r</p:attrName>
                                        </p:attrNameLst>
                                      </p:cBhvr>
                                    </p:animRot>
                                    <p:animRot by="240000">
                                      <p:cBhvr>
                                        <p:cTn id="14" dur="200" fill="hold">
                                          <p:stCondLst>
                                            <p:cond delay="400"/>
                                          </p:stCondLst>
                                        </p:cTn>
                                        <p:tgtEl>
                                          <p:spTgt spid="12"/>
                                        </p:tgtEl>
                                        <p:attrNameLst>
                                          <p:attrName>r</p:attrName>
                                        </p:attrNameLst>
                                      </p:cBhvr>
                                    </p:animRot>
                                    <p:animRot by="-240000">
                                      <p:cBhvr>
                                        <p:cTn id="15" dur="200" fill="hold">
                                          <p:stCondLst>
                                            <p:cond delay="600"/>
                                          </p:stCondLst>
                                        </p:cTn>
                                        <p:tgtEl>
                                          <p:spTgt spid="12"/>
                                        </p:tgtEl>
                                        <p:attrNameLst>
                                          <p:attrName>r</p:attrName>
                                        </p:attrNameLst>
                                      </p:cBhvr>
                                    </p:animRot>
                                    <p:animRot by="120000">
                                      <p:cBhvr>
                                        <p:cTn id="16" dur="200" fill="hold">
                                          <p:stCondLst>
                                            <p:cond delay="800"/>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custDataLst>
              <p:tags r:id="rId1"/>
            </p:custDataLst>
          </p:nvPr>
        </p:nvSpPr>
        <p:spPr>
          <a:xfrm>
            <a:off x="2037520" y="458781"/>
            <a:ext cx="8140149" cy="1227600"/>
          </a:xfrm>
          <a:prstGeom prst="round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wrap="square" rtlCol="0" anchor="ctr">
            <a:spAutoFit/>
          </a:bodyPr>
          <a:lstStyle/>
          <a:p>
            <a:pPr algn="ctr"/>
            <a:r>
              <a:rPr lang="en-CA" sz="4000" b="1" dirty="0">
                <a:solidFill>
                  <a:schemeClr val="tx1"/>
                </a:solidFill>
              </a:rPr>
              <a:t>LÉGISLATION ET EXIGENCES RÉGLEMENTAIRES</a:t>
            </a:r>
          </a:p>
        </p:txBody>
      </p:sp>
      <p:sp>
        <p:nvSpPr>
          <p:cNvPr id="5" name="Rectangle 4"/>
          <p:cNvSpPr/>
          <p:nvPr>
            <p:custDataLst>
              <p:tags r:id="rId2"/>
            </p:custDataLst>
          </p:nvPr>
        </p:nvSpPr>
        <p:spPr>
          <a:xfrm>
            <a:off x="9561795" y="1265820"/>
            <a:ext cx="615874" cy="1015663"/>
          </a:xfrm>
          <a:prstGeom prst="rect">
            <a:avLst/>
          </a:prstGeom>
          <a:noFill/>
        </p:spPr>
        <p:txBody>
          <a:bodyPr wrap="none" lIns="91440" tIns="45720" rIns="91440" bIns="45720">
            <a:spAutoFit/>
          </a:bodyPr>
          <a:lstStyle/>
          <a:p>
            <a:pPr algn="ctr"/>
            <a:r>
              <a:rPr lang="en-US" sz="6000" b="1" dirty="0">
                <a:ln w="0"/>
                <a:effectLst>
                  <a:outerShdw blurRad="38100" dist="19050" dir="2700000" algn="tl" rotWithShape="0">
                    <a:schemeClr val="dk1">
                      <a:alpha val="40000"/>
                    </a:schemeClr>
                  </a:outerShdw>
                </a:effectLst>
              </a:rPr>
              <a:t>3</a:t>
            </a:r>
          </a:p>
        </p:txBody>
      </p:sp>
      <p:sp>
        <p:nvSpPr>
          <p:cNvPr id="6" name="TextBox 5"/>
          <p:cNvSpPr txBox="1"/>
          <p:nvPr>
            <p:custDataLst>
              <p:tags r:id="rId3"/>
            </p:custDataLst>
          </p:nvPr>
        </p:nvSpPr>
        <p:spPr>
          <a:xfrm>
            <a:off x="1378633" y="1886245"/>
            <a:ext cx="9829341" cy="4801314"/>
          </a:xfrm>
          <a:prstGeom prst="rect">
            <a:avLst/>
          </a:prstGeom>
          <a:noFill/>
        </p:spPr>
        <p:txBody>
          <a:bodyPr wrap="square" rtlCol="0">
            <a:spAutoFit/>
          </a:bodyPr>
          <a:lstStyle/>
          <a:p>
            <a:r>
              <a:rPr lang="en-CA" sz="3200" b="1" dirty="0" err="1"/>
              <a:t>Dans</a:t>
            </a:r>
            <a:r>
              <a:rPr lang="en-CA" sz="3200" b="1" dirty="0"/>
              <a:t> </a:t>
            </a:r>
            <a:r>
              <a:rPr lang="en-CA" sz="3200" b="1" dirty="0" err="1"/>
              <a:t>cette</a:t>
            </a:r>
            <a:r>
              <a:rPr lang="en-CA" sz="3200" b="1" dirty="0"/>
              <a:t> section :</a:t>
            </a:r>
          </a:p>
          <a:p>
            <a:r>
              <a:rPr lang="en-CA" sz="3200" b="1" dirty="0" err="1">
                <a:solidFill>
                  <a:schemeClr val="accent3"/>
                </a:solidFill>
              </a:rPr>
              <a:t>Législation</a:t>
            </a:r>
            <a:r>
              <a:rPr lang="en-CA" sz="3200" b="1" dirty="0">
                <a:solidFill>
                  <a:schemeClr val="accent3"/>
                </a:solidFill>
              </a:rPr>
              <a:t> </a:t>
            </a:r>
            <a:r>
              <a:rPr lang="en-CA" sz="3200" b="1" dirty="0" err="1">
                <a:solidFill>
                  <a:schemeClr val="accent3"/>
                </a:solidFill>
              </a:rPr>
              <a:t>en</a:t>
            </a:r>
            <a:r>
              <a:rPr lang="en-CA" sz="3200" b="1" dirty="0">
                <a:solidFill>
                  <a:schemeClr val="accent3"/>
                </a:solidFill>
              </a:rPr>
              <a:t> santé et </a:t>
            </a:r>
            <a:r>
              <a:rPr lang="en-CA" sz="3200" b="1" dirty="0" err="1">
                <a:solidFill>
                  <a:schemeClr val="accent3"/>
                </a:solidFill>
              </a:rPr>
              <a:t>sécurité</a:t>
            </a:r>
            <a:r>
              <a:rPr lang="en-CA" sz="3200" b="1" dirty="0">
                <a:solidFill>
                  <a:schemeClr val="accent3"/>
                </a:solidFill>
              </a:rPr>
              <a:t> au travail </a:t>
            </a:r>
          </a:p>
          <a:p>
            <a:pPr marL="514350" indent="-514350">
              <a:buAutoNum type="arabicParenR"/>
            </a:pPr>
            <a:r>
              <a:rPr lang="fr-CA" sz="3200" dirty="0"/>
              <a:t>Au Canada</a:t>
            </a:r>
            <a:endParaRPr lang="en-CA" sz="3200" dirty="0"/>
          </a:p>
          <a:p>
            <a:pPr marL="514350" indent="-514350">
              <a:buAutoNum type="arabicParenR"/>
            </a:pPr>
            <a:r>
              <a:rPr lang="en-CA" sz="3200" dirty="0" err="1"/>
              <a:t>Exemple</a:t>
            </a:r>
            <a:r>
              <a:rPr lang="en-CA" sz="3200" dirty="0"/>
              <a:t> de </a:t>
            </a:r>
            <a:r>
              <a:rPr lang="en-CA" sz="3200" dirty="0" err="1"/>
              <a:t>l’Ontario</a:t>
            </a:r>
            <a:r>
              <a:rPr lang="en-CA" sz="3200" dirty="0"/>
              <a:t>: </a:t>
            </a:r>
          </a:p>
          <a:p>
            <a:pPr marL="914400" lvl="1" indent="-457200">
              <a:buFont typeface="Arial" panose="020B0604020202020204" pitchFamily="34" charset="0"/>
              <a:buChar char="•"/>
            </a:pPr>
            <a:r>
              <a:rPr lang="en-CA" sz="2800" dirty="0"/>
              <a:t>Devoirs :</a:t>
            </a:r>
          </a:p>
          <a:p>
            <a:pPr marL="1371600" lvl="2" indent="-457200">
              <a:buClr>
                <a:schemeClr val="accent3"/>
              </a:buClr>
              <a:buFont typeface="Arial" panose="020B0604020202020204" pitchFamily="34" charset="0"/>
              <a:buChar char="•"/>
            </a:pPr>
            <a:r>
              <a:rPr lang="en-CA" sz="2800" dirty="0"/>
              <a:t>de </a:t>
            </a:r>
            <a:r>
              <a:rPr lang="en-CA" sz="2800" dirty="0" err="1"/>
              <a:t>l’employeur</a:t>
            </a:r>
            <a:r>
              <a:rPr lang="en-CA" sz="2800" dirty="0"/>
              <a:t> </a:t>
            </a:r>
          </a:p>
          <a:p>
            <a:pPr marL="1371600" lvl="2" indent="-457200">
              <a:buClr>
                <a:schemeClr val="accent3"/>
              </a:buClr>
              <a:buFont typeface="Arial" panose="020B0604020202020204" pitchFamily="34" charset="0"/>
              <a:buChar char="•"/>
            </a:pPr>
            <a:r>
              <a:rPr lang="en-CA" sz="2800" dirty="0"/>
              <a:t>des </a:t>
            </a:r>
            <a:r>
              <a:rPr lang="en-CA" sz="2800" dirty="0" err="1"/>
              <a:t>superviseurs</a:t>
            </a:r>
            <a:endParaRPr lang="en-CA" sz="2800" dirty="0"/>
          </a:p>
          <a:p>
            <a:pPr marL="1371600" lvl="2" indent="-457200">
              <a:buClr>
                <a:schemeClr val="accent3"/>
              </a:buClr>
              <a:buFont typeface="Arial" panose="020B0604020202020204" pitchFamily="34" charset="0"/>
              <a:buChar char="•"/>
            </a:pPr>
            <a:r>
              <a:rPr lang="fr-CA" sz="2800" dirty="0"/>
              <a:t>d</a:t>
            </a:r>
            <a:r>
              <a:rPr lang="en-CA" sz="2800" dirty="0" err="1"/>
              <a:t>es</a:t>
            </a:r>
            <a:r>
              <a:rPr lang="en-CA" sz="2800" dirty="0"/>
              <a:t> </a:t>
            </a:r>
            <a:r>
              <a:rPr lang="en-CA" sz="2800" dirty="0" err="1"/>
              <a:t>travailleurs</a:t>
            </a:r>
            <a:endParaRPr lang="en-CA" sz="2800" dirty="0"/>
          </a:p>
          <a:p>
            <a:endParaRPr lang="en-CA" sz="3200" b="1" dirty="0"/>
          </a:p>
          <a:p>
            <a:endParaRPr lang="en-CA" dirty="0"/>
          </a:p>
          <a:p>
            <a:endParaRPr lang="en-CA" sz="1600" dirty="0"/>
          </a:p>
        </p:txBody>
      </p:sp>
    </p:spTree>
    <p:extLst>
      <p:ext uri="{BB962C8B-B14F-4D97-AF65-F5344CB8AC3E}">
        <p14:creationId xmlns:p14="http://schemas.microsoft.com/office/powerpoint/2010/main" val="327554122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custDataLst>
              <p:tags r:id="rId1"/>
            </p:custDataLst>
          </p:nvPr>
        </p:nvPicPr>
        <p:blipFill rotWithShape="1">
          <a:blip r:embed="rId7"/>
          <a:srcRect l="15964" t="2385" r="15899" b="2545"/>
          <a:stretch/>
        </p:blipFill>
        <p:spPr>
          <a:xfrm>
            <a:off x="8413017" y="2094737"/>
            <a:ext cx="3027203" cy="4223770"/>
          </a:xfrm>
          <a:prstGeom prst="rect">
            <a:avLst/>
          </a:prstGeom>
        </p:spPr>
      </p:pic>
      <p:sp>
        <p:nvSpPr>
          <p:cNvPr id="2" name="Title 1"/>
          <p:cNvSpPr>
            <a:spLocks noGrp="1"/>
          </p:cNvSpPr>
          <p:nvPr>
            <p:ph type="title"/>
            <p:custDataLst>
              <p:tags r:id="rId2"/>
            </p:custDataLst>
          </p:nvPr>
        </p:nvSpPr>
        <p:spPr>
          <a:xfrm>
            <a:off x="704166" y="701886"/>
            <a:ext cx="11225237" cy="1293028"/>
          </a:xfrm>
        </p:spPr>
        <p:txBody>
          <a:bodyPr>
            <a:normAutofit/>
          </a:bodyPr>
          <a:lstStyle/>
          <a:p>
            <a:pPr>
              <a:lnSpc>
                <a:spcPct val="70000"/>
              </a:lnSpc>
            </a:pPr>
            <a:r>
              <a:rPr lang="fr-FR" sz="3700" b="1" dirty="0">
                <a:solidFill>
                  <a:schemeClr val="accent3"/>
                </a:solidFill>
              </a:rPr>
              <a:t>Législation en santé et sécurité </a:t>
            </a:r>
            <a:br>
              <a:rPr lang="fr-FR" sz="3700" b="1" dirty="0">
                <a:solidFill>
                  <a:schemeClr val="accent3"/>
                </a:solidFill>
              </a:rPr>
            </a:br>
            <a:r>
              <a:rPr lang="fr-FR" sz="3700" b="1" dirty="0">
                <a:solidFill>
                  <a:schemeClr val="accent3"/>
                </a:solidFill>
              </a:rPr>
              <a:t>au travail au</a:t>
            </a:r>
            <a:r>
              <a:rPr lang="en-CA" sz="3700" b="1" dirty="0">
                <a:solidFill>
                  <a:schemeClr val="accent3"/>
                </a:solidFill>
              </a:rPr>
              <a:t> </a:t>
            </a:r>
            <a:r>
              <a:rPr lang="en-CA" sz="3700" b="1" dirty="0" err="1">
                <a:solidFill>
                  <a:schemeClr val="accent3"/>
                </a:solidFill>
              </a:rPr>
              <a:t>canada</a:t>
            </a:r>
            <a:endParaRPr lang="en-CA" sz="3700" dirty="0">
              <a:solidFill>
                <a:schemeClr val="accent3"/>
              </a:solidFill>
            </a:endParaRPr>
          </a:p>
        </p:txBody>
      </p:sp>
      <p:sp>
        <p:nvSpPr>
          <p:cNvPr id="3" name="Content Placeholder 2"/>
          <p:cNvSpPr>
            <a:spLocks noGrp="1"/>
          </p:cNvSpPr>
          <p:nvPr>
            <p:ph idx="1"/>
            <p:custDataLst>
              <p:tags r:id="rId3"/>
            </p:custDataLst>
          </p:nvPr>
        </p:nvSpPr>
        <p:spPr>
          <a:xfrm>
            <a:off x="704166" y="2096516"/>
            <a:ext cx="7793257" cy="4223770"/>
          </a:xfrm>
        </p:spPr>
        <p:txBody>
          <a:bodyPr>
            <a:normAutofit fontScale="92500" lnSpcReduction="10000"/>
          </a:bodyPr>
          <a:lstStyle/>
          <a:p>
            <a:r>
              <a:rPr lang="en-CA" sz="2700" dirty="0"/>
              <a:t>Divers </a:t>
            </a:r>
            <a:r>
              <a:rPr lang="en-CA" sz="2700" dirty="0" err="1"/>
              <a:t>organismes</a:t>
            </a:r>
            <a:r>
              <a:rPr lang="en-CA" sz="2700" dirty="0"/>
              <a:t> </a:t>
            </a:r>
            <a:r>
              <a:rPr lang="en-CA" sz="2700" dirty="0" err="1"/>
              <a:t>sont</a:t>
            </a:r>
            <a:r>
              <a:rPr lang="en-CA" sz="2700" dirty="0"/>
              <a:t> </a:t>
            </a:r>
            <a:r>
              <a:rPr lang="fr-FR" sz="2700" dirty="0"/>
              <a:t>chargés de la santé et la sécurité au travail dans les diverses administrations canadiennes aux niveaux fédéral, provincial et territorial</a:t>
            </a:r>
            <a:endParaRPr lang="fr-CA" sz="800" dirty="0"/>
          </a:p>
          <a:p>
            <a:endParaRPr lang="fr-CA" sz="900" dirty="0"/>
          </a:p>
          <a:p>
            <a:r>
              <a:rPr lang="fr-FR" sz="2700" dirty="0"/>
              <a:t>Chacune de ces administrations possède sa propre législation en santé et sécurité au travail, tel que le </a:t>
            </a:r>
            <a:r>
              <a:rPr lang="fr-FR" sz="2700" i="1" dirty="0"/>
              <a:t>Code canadien du travail (1985)</a:t>
            </a:r>
            <a:r>
              <a:rPr lang="fr-FR" sz="2700" dirty="0"/>
              <a:t> au niveau fédéral</a:t>
            </a:r>
          </a:p>
          <a:p>
            <a:pPr marL="0" indent="0">
              <a:buNone/>
            </a:pPr>
            <a:endParaRPr lang="fr-CA" sz="900" dirty="0"/>
          </a:p>
          <a:p>
            <a:r>
              <a:rPr lang="fr-FR" sz="2700" dirty="0"/>
              <a:t>Si vous désirez en apprendre plus au sujet de la législation en santé et sécurité au travail au Canada, cliquez </a:t>
            </a:r>
            <a:r>
              <a:rPr lang="fr-FR" sz="2700" dirty="0">
                <a:hlinkClick r:id="rId8"/>
              </a:rPr>
              <a:t>ici</a:t>
            </a:r>
            <a:endParaRPr lang="fr-FR" sz="2700" dirty="0"/>
          </a:p>
          <a:p>
            <a:pPr marL="0" indent="0">
              <a:buNone/>
            </a:pPr>
            <a:endParaRPr lang="en-CA" sz="2800" dirty="0"/>
          </a:p>
        </p:txBody>
      </p:sp>
      <p:sp>
        <p:nvSpPr>
          <p:cNvPr id="6" name="Rectangle 5"/>
          <p:cNvSpPr/>
          <p:nvPr>
            <p:custDataLst>
              <p:tags r:id="rId4"/>
            </p:custDataLst>
          </p:nvPr>
        </p:nvSpPr>
        <p:spPr>
          <a:xfrm>
            <a:off x="0" y="6516804"/>
            <a:ext cx="8230138" cy="369332"/>
          </a:xfrm>
          <a:prstGeom prst="rect">
            <a:avLst/>
          </a:prstGeom>
        </p:spPr>
        <p:txBody>
          <a:bodyPr wrap="none">
            <a:spAutoFit/>
          </a:bodyPr>
          <a:lstStyle/>
          <a:p>
            <a:r>
              <a:rPr lang="en-CA" dirty="0"/>
              <a:t>Source: Centre </a:t>
            </a:r>
            <a:r>
              <a:rPr lang="en-CA" dirty="0" err="1"/>
              <a:t>canadien</a:t>
            </a:r>
            <a:r>
              <a:rPr lang="en-CA" dirty="0"/>
              <a:t> </a:t>
            </a:r>
            <a:r>
              <a:rPr lang="en-CA" dirty="0" err="1"/>
              <a:t>d’hygiène</a:t>
            </a:r>
            <a:r>
              <a:rPr lang="en-CA" dirty="0"/>
              <a:t> et de </a:t>
            </a:r>
            <a:r>
              <a:rPr lang="en-CA" dirty="0" err="1"/>
              <a:t>sécurité</a:t>
            </a:r>
            <a:r>
              <a:rPr lang="en-CA" dirty="0"/>
              <a:t> au travail (CCHST)</a:t>
            </a:r>
          </a:p>
        </p:txBody>
      </p:sp>
    </p:spTree>
    <p:extLst>
      <p:ext uri="{BB962C8B-B14F-4D97-AF65-F5344CB8AC3E}">
        <p14:creationId xmlns:p14="http://schemas.microsoft.com/office/powerpoint/2010/main" val="40812543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custDataLst>
              <p:tags r:id="rId1"/>
            </p:custDataLst>
          </p:nvPr>
        </p:nvSpPr>
        <p:spPr>
          <a:xfrm>
            <a:off x="685800" y="1752190"/>
            <a:ext cx="10820400" cy="4880839"/>
          </a:xfrm>
        </p:spPr>
        <p:txBody>
          <a:bodyPr>
            <a:normAutofit fontScale="85000" lnSpcReduction="20000"/>
          </a:bodyPr>
          <a:lstStyle/>
          <a:p>
            <a:pPr marL="0" indent="0" fontAlgn="base">
              <a:buNone/>
            </a:pPr>
            <a:r>
              <a:rPr lang="en-CA" sz="3300" b="1" dirty="0"/>
              <a:t>MAIS</a:t>
            </a:r>
          </a:p>
          <a:p>
            <a:pPr fontAlgn="base"/>
            <a:r>
              <a:rPr lang="en-CA" sz="2800" dirty="0"/>
              <a:t>La </a:t>
            </a:r>
            <a:r>
              <a:rPr lang="en-CA" sz="2800" dirty="0" err="1"/>
              <a:t>sant</a:t>
            </a:r>
            <a:r>
              <a:rPr lang="fr-CA" sz="2800" dirty="0"/>
              <a:t>é mentale est </a:t>
            </a:r>
            <a:r>
              <a:rPr lang="fr-FR" sz="2800" b="1" dirty="0">
                <a:solidFill>
                  <a:schemeClr val="accent1"/>
                </a:solidFill>
              </a:rPr>
              <a:t>plus que l’absence de troubles mentaux</a:t>
            </a:r>
            <a:endParaRPr lang="en-CA" sz="2800" b="1" dirty="0">
              <a:solidFill>
                <a:schemeClr val="accent1"/>
              </a:solidFill>
            </a:endParaRPr>
          </a:p>
          <a:p>
            <a:pPr lvl="1" fontAlgn="base"/>
            <a:endParaRPr lang="fr-FR" sz="1400" dirty="0"/>
          </a:p>
          <a:p>
            <a:pPr lvl="1" fontAlgn="base"/>
            <a:r>
              <a:rPr lang="fr-FR" sz="2700" dirty="0"/>
              <a:t>Tout le monde fait l’expérience de moments difficiles dans la vie qui peuvent affecter leur santé mentale à différents degrés de sévérité, et pour des périodes de temps variées. Bref, la santé mentale d’une personne peut être navrée même si cette personne n’a aucun diagnostic de trouble de santé mentale. La mort et le stress, par exemple, sont des circonstances qui peuvent affliger notre santé mentale sans que nous soyons diagnostiqués avec un trouble particulier. </a:t>
            </a:r>
            <a:endParaRPr lang="fr-CA" sz="1600" dirty="0"/>
          </a:p>
          <a:p>
            <a:pPr fontAlgn="base"/>
            <a:endParaRPr lang="fr-FR" sz="500" dirty="0"/>
          </a:p>
          <a:p>
            <a:pPr fontAlgn="base"/>
            <a:r>
              <a:rPr lang="fr-FR" sz="2800" dirty="0"/>
              <a:t>La santé mentale fait </a:t>
            </a:r>
            <a:r>
              <a:rPr lang="fr-FR" sz="2800" b="1" dirty="0">
                <a:solidFill>
                  <a:schemeClr val="accent1"/>
                </a:solidFill>
              </a:rPr>
              <a:t>partie intégrante de la santé</a:t>
            </a:r>
            <a:r>
              <a:rPr lang="fr-FR" sz="2800" dirty="0"/>
              <a:t>; en effet, il n’y a </a:t>
            </a:r>
            <a:r>
              <a:rPr lang="fr-FR" sz="2800" b="1" dirty="0">
                <a:solidFill>
                  <a:schemeClr val="accent1"/>
                </a:solidFill>
              </a:rPr>
              <a:t>pas de santé sans santé mentale</a:t>
            </a:r>
          </a:p>
          <a:p>
            <a:pPr fontAlgn="base"/>
            <a:endParaRPr lang="en-CA" sz="700" dirty="0"/>
          </a:p>
          <a:p>
            <a:pPr fontAlgn="base"/>
            <a:r>
              <a:rPr lang="fr-FR" sz="2800" dirty="0"/>
              <a:t>La santé mentale est déterminée par une série de facteurs socioéconomiques, biologiques et environnementaux</a:t>
            </a:r>
            <a:endParaRPr lang="en-CA" sz="2800" dirty="0"/>
          </a:p>
        </p:txBody>
      </p:sp>
      <p:sp>
        <p:nvSpPr>
          <p:cNvPr id="8" name="Title 7"/>
          <p:cNvSpPr>
            <a:spLocks noGrp="1"/>
          </p:cNvSpPr>
          <p:nvPr>
            <p:ph type="title"/>
            <p:custDataLst>
              <p:tags r:id="rId2"/>
            </p:custDataLst>
          </p:nvPr>
        </p:nvSpPr>
        <p:spPr>
          <a:xfrm>
            <a:off x="3214909" y="689909"/>
            <a:ext cx="8610600" cy="1293028"/>
          </a:xfrm>
        </p:spPr>
        <p:txBody>
          <a:bodyPr>
            <a:normAutofit/>
          </a:bodyPr>
          <a:lstStyle/>
          <a:p>
            <a:r>
              <a:rPr lang="en-CA" sz="3900" b="1" dirty="0"/>
              <a:t>QU’EST-CE QUE LA SANTÉ MENTALE?</a:t>
            </a:r>
          </a:p>
        </p:txBody>
      </p:sp>
      <p:pic>
        <p:nvPicPr>
          <p:cNvPr id="7" name="Picture 6"/>
          <p:cNvPicPr>
            <a:picLocks noChangeAspect="1"/>
          </p:cNvPicPr>
          <p:nvPr>
            <p:custDataLst>
              <p:tags r:id="rId3"/>
            </p:custDataLst>
          </p:nvPr>
        </p:nvPicPr>
        <p:blipFill>
          <a:blip r:embed="rId6"/>
          <a:stretch>
            <a:fillRect/>
          </a:stretch>
        </p:blipFill>
        <p:spPr>
          <a:xfrm>
            <a:off x="9497103" y="6126424"/>
            <a:ext cx="2520726" cy="637231"/>
          </a:xfrm>
          <a:prstGeom prst="rect">
            <a:avLst/>
          </a:prstGeom>
        </p:spPr>
      </p:pic>
    </p:spTree>
    <p:extLst>
      <p:ext uri="{BB962C8B-B14F-4D97-AF65-F5344CB8AC3E}">
        <p14:creationId xmlns:p14="http://schemas.microsoft.com/office/powerpoint/2010/main" val="281846130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685800" y="1029220"/>
            <a:ext cx="10820399" cy="3191088"/>
          </a:xfrm>
        </p:spPr>
        <p:txBody>
          <a:bodyPr>
            <a:normAutofit/>
          </a:bodyPr>
          <a:lstStyle/>
          <a:p>
            <a:pPr algn="ctr"/>
            <a:r>
              <a:rPr lang="fr-CA" sz="5400" b="1" dirty="0">
                <a:solidFill>
                  <a:srgbClr val="002060"/>
                </a:solidFill>
              </a:rPr>
              <a:t>Exemple de </a:t>
            </a:r>
            <a:r>
              <a:rPr lang="fr-CA" sz="5400" b="1" dirty="0" err="1">
                <a:solidFill>
                  <a:srgbClr val="002060"/>
                </a:solidFill>
              </a:rPr>
              <a:t>l’ontario</a:t>
            </a:r>
            <a:r>
              <a:rPr lang="fr-CA" sz="5400" b="1" dirty="0">
                <a:solidFill>
                  <a:srgbClr val="002060"/>
                </a:solidFill>
              </a:rPr>
              <a:t>:</a:t>
            </a:r>
            <a:br>
              <a:rPr lang="fr-CA" sz="5400" b="1" dirty="0">
                <a:solidFill>
                  <a:srgbClr val="002060"/>
                </a:solidFill>
              </a:rPr>
            </a:br>
            <a:br>
              <a:rPr lang="fr-CA" sz="5400" b="1" dirty="0">
                <a:solidFill>
                  <a:srgbClr val="002060"/>
                </a:solidFill>
              </a:rPr>
            </a:br>
            <a:r>
              <a:rPr lang="fr-FR" sz="5400" b="1" i="1" dirty="0">
                <a:solidFill>
                  <a:srgbClr val="002060"/>
                </a:solidFill>
              </a:rPr>
              <a:t>Loi sur la santé et la sécurité au travail</a:t>
            </a:r>
            <a:r>
              <a:rPr lang="en-CA" sz="5400" b="1" i="1" dirty="0">
                <a:solidFill>
                  <a:srgbClr val="002060"/>
                </a:solidFill>
              </a:rPr>
              <a:t>  (1990)</a:t>
            </a:r>
          </a:p>
        </p:txBody>
      </p:sp>
    </p:spTree>
    <p:extLst>
      <p:ext uri="{BB962C8B-B14F-4D97-AF65-F5344CB8AC3E}">
        <p14:creationId xmlns:p14="http://schemas.microsoft.com/office/powerpoint/2010/main" val="280081898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2867464" y="736237"/>
            <a:ext cx="8610600" cy="1293028"/>
          </a:xfrm>
        </p:spPr>
        <p:txBody>
          <a:bodyPr>
            <a:normAutofit/>
          </a:bodyPr>
          <a:lstStyle/>
          <a:p>
            <a:r>
              <a:rPr lang="fr-FR" sz="3600" b="1" dirty="0">
                <a:solidFill>
                  <a:schemeClr val="accent3"/>
                </a:solidFill>
              </a:rPr>
              <a:t>Loi sur la santé et la sécurité       au travail </a:t>
            </a:r>
            <a:r>
              <a:rPr lang="en-CA" sz="3600" b="1" dirty="0">
                <a:solidFill>
                  <a:schemeClr val="accent3"/>
                </a:solidFill>
              </a:rPr>
              <a:t>(1990)</a:t>
            </a:r>
          </a:p>
        </p:txBody>
      </p:sp>
      <p:sp>
        <p:nvSpPr>
          <p:cNvPr id="3" name="Content Placeholder 2"/>
          <p:cNvSpPr>
            <a:spLocks noGrp="1"/>
          </p:cNvSpPr>
          <p:nvPr>
            <p:ph idx="1"/>
            <p:custDataLst>
              <p:tags r:id="rId2"/>
            </p:custDataLst>
          </p:nvPr>
        </p:nvSpPr>
        <p:spPr>
          <a:xfrm>
            <a:off x="599606" y="2058293"/>
            <a:ext cx="10474792" cy="4024125"/>
          </a:xfrm>
        </p:spPr>
        <p:txBody>
          <a:bodyPr>
            <a:normAutofit fontScale="92500"/>
          </a:bodyPr>
          <a:lstStyle/>
          <a:p>
            <a:pPr>
              <a:buClr>
                <a:schemeClr val="accent3"/>
              </a:buClr>
            </a:pPr>
            <a:r>
              <a:rPr lang="en-CA" sz="2800" dirty="0" err="1"/>
              <a:t>En</a:t>
            </a:r>
            <a:r>
              <a:rPr lang="en-CA" sz="2800" dirty="0"/>
              <a:t> </a:t>
            </a:r>
            <a:r>
              <a:rPr lang="en-CA" sz="2800" b="1" dirty="0">
                <a:solidFill>
                  <a:schemeClr val="accent3"/>
                </a:solidFill>
              </a:rPr>
              <a:t>Ontario</a:t>
            </a:r>
            <a:r>
              <a:rPr lang="en-CA" sz="2800" dirty="0"/>
              <a:t>, </a:t>
            </a:r>
            <a:r>
              <a:rPr lang="en-CA" sz="2800" dirty="0" err="1"/>
              <a:t>tous</a:t>
            </a:r>
            <a:r>
              <a:rPr lang="en-CA" sz="2800" dirty="0"/>
              <a:t> les </a:t>
            </a:r>
            <a:r>
              <a:rPr lang="en-CA" sz="2800" dirty="0" err="1"/>
              <a:t>milieux</a:t>
            </a:r>
            <a:r>
              <a:rPr lang="en-CA" sz="2800" dirty="0"/>
              <a:t> de travail </a:t>
            </a:r>
            <a:r>
              <a:rPr lang="en-CA" sz="2800" dirty="0" err="1"/>
              <a:t>doivent</a:t>
            </a:r>
            <a:r>
              <a:rPr lang="en-CA" sz="2800" dirty="0"/>
              <a:t> respecter la          </a:t>
            </a:r>
            <a:r>
              <a:rPr lang="fr-FR" sz="2800" i="1" dirty="0"/>
              <a:t>Loi sur la santé et la sécurité au travail </a:t>
            </a:r>
            <a:r>
              <a:rPr lang="en-CA" sz="2800" i="1" dirty="0"/>
              <a:t>(1990)</a:t>
            </a:r>
          </a:p>
          <a:p>
            <a:pPr marL="0" indent="0">
              <a:buNone/>
            </a:pPr>
            <a:endParaRPr lang="en-CA" sz="400" dirty="0"/>
          </a:p>
          <a:p>
            <a:pPr>
              <a:buClr>
                <a:schemeClr val="accent3"/>
              </a:buClr>
            </a:pPr>
            <a:r>
              <a:rPr lang="en-CA" sz="2800" dirty="0" err="1"/>
              <a:t>Selon</a:t>
            </a:r>
            <a:r>
              <a:rPr lang="en-CA" sz="2800" dirty="0"/>
              <a:t> </a:t>
            </a:r>
            <a:r>
              <a:rPr lang="en-CA" sz="2800" dirty="0" err="1"/>
              <a:t>cette</a:t>
            </a:r>
            <a:r>
              <a:rPr lang="en-CA" sz="2800" dirty="0"/>
              <a:t> </a:t>
            </a:r>
            <a:r>
              <a:rPr lang="en-CA" sz="2800" dirty="0" err="1"/>
              <a:t>loi</a:t>
            </a:r>
            <a:r>
              <a:rPr lang="en-CA" sz="2800" dirty="0"/>
              <a:t>, les </a:t>
            </a:r>
            <a:r>
              <a:rPr lang="en-CA" sz="2800" dirty="0" err="1"/>
              <a:t>employeurs</a:t>
            </a:r>
            <a:r>
              <a:rPr lang="en-CA" sz="2800" dirty="0"/>
              <a:t>, les </a:t>
            </a:r>
            <a:r>
              <a:rPr lang="en-CA" sz="2800" dirty="0" err="1"/>
              <a:t>superviseurs</a:t>
            </a:r>
            <a:r>
              <a:rPr lang="en-CA" sz="2800" dirty="0"/>
              <a:t> et les </a:t>
            </a:r>
            <a:r>
              <a:rPr lang="en-CA" sz="2800" dirty="0" err="1"/>
              <a:t>travailleurs</a:t>
            </a:r>
            <a:r>
              <a:rPr lang="en-CA" sz="2800" dirty="0"/>
              <a:t> </a:t>
            </a:r>
            <a:r>
              <a:rPr lang="en-CA" sz="2800" dirty="0" err="1"/>
              <a:t>ont</a:t>
            </a:r>
            <a:r>
              <a:rPr lang="en-CA" sz="2800" dirty="0"/>
              <a:t> </a:t>
            </a:r>
            <a:r>
              <a:rPr lang="en-CA" sz="2800" dirty="0" err="1"/>
              <a:t>tous</a:t>
            </a:r>
            <a:r>
              <a:rPr lang="en-CA" sz="2800" dirty="0"/>
              <a:t> des devoirs et </a:t>
            </a:r>
            <a:r>
              <a:rPr lang="en-CA" sz="2800" dirty="0" err="1"/>
              <a:t>responsabilités</a:t>
            </a:r>
            <a:endParaRPr lang="en-CA" sz="2800" dirty="0"/>
          </a:p>
          <a:p>
            <a:endParaRPr lang="en-CA" sz="400" dirty="0"/>
          </a:p>
          <a:p>
            <a:pPr>
              <a:buClr>
                <a:schemeClr val="accent3"/>
              </a:buClr>
            </a:pPr>
            <a:r>
              <a:rPr lang="en-CA" sz="2800" dirty="0"/>
              <a:t>Bien que la santé </a:t>
            </a:r>
            <a:r>
              <a:rPr lang="en-CA" sz="2800" dirty="0" err="1"/>
              <a:t>mentale</a:t>
            </a:r>
            <a:r>
              <a:rPr lang="en-CA" sz="2800" dirty="0"/>
              <a:t> et le </a:t>
            </a:r>
            <a:r>
              <a:rPr lang="en-CA" sz="2800" dirty="0" err="1"/>
              <a:t>bien-être</a:t>
            </a:r>
            <a:r>
              <a:rPr lang="en-CA" sz="2800" dirty="0"/>
              <a:t> ne </a:t>
            </a:r>
            <a:r>
              <a:rPr lang="en-CA" sz="2800" dirty="0" err="1"/>
              <a:t>soient</a:t>
            </a:r>
            <a:r>
              <a:rPr lang="en-CA" sz="2800" dirty="0"/>
              <a:t> pas </a:t>
            </a:r>
            <a:r>
              <a:rPr lang="en-CA" sz="2800" dirty="0" err="1"/>
              <a:t>mentionnés</a:t>
            </a:r>
            <a:r>
              <a:rPr lang="en-CA" sz="2800" dirty="0"/>
              <a:t> de </a:t>
            </a:r>
            <a:r>
              <a:rPr lang="en-CA" sz="2800" dirty="0" err="1"/>
              <a:t>façon</a:t>
            </a:r>
            <a:r>
              <a:rPr lang="en-CA" sz="2800" dirty="0"/>
              <a:t> </a:t>
            </a:r>
            <a:r>
              <a:rPr lang="en-CA" sz="2800" dirty="0" err="1"/>
              <a:t>explicite</a:t>
            </a:r>
            <a:r>
              <a:rPr lang="en-CA" sz="2800" dirty="0"/>
              <a:t> </a:t>
            </a:r>
            <a:r>
              <a:rPr lang="en-CA" sz="2800" dirty="0" err="1"/>
              <a:t>dans</a:t>
            </a:r>
            <a:r>
              <a:rPr lang="en-CA" sz="2800" dirty="0"/>
              <a:t> </a:t>
            </a:r>
            <a:r>
              <a:rPr lang="en-CA" sz="2800" dirty="0" err="1"/>
              <a:t>cette</a:t>
            </a:r>
            <a:r>
              <a:rPr lang="en-CA" sz="2800" dirty="0"/>
              <a:t> </a:t>
            </a:r>
            <a:r>
              <a:rPr lang="en-CA" sz="2800" dirty="0" err="1"/>
              <a:t>loi</a:t>
            </a:r>
            <a:r>
              <a:rPr lang="en-CA" sz="2800" dirty="0"/>
              <a:t>, les obligations des </a:t>
            </a:r>
            <a:r>
              <a:rPr lang="en-CA" sz="2800" dirty="0" err="1"/>
              <a:t>employeurs</a:t>
            </a:r>
            <a:r>
              <a:rPr lang="en-CA" sz="2800" dirty="0"/>
              <a:t>, des </a:t>
            </a:r>
            <a:r>
              <a:rPr lang="en-CA" sz="2800" dirty="0" err="1"/>
              <a:t>superviseurs</a:t>
            </a:r>
            <a:r>
              <a:rPr lang="en-CA" sz="2800" dirty="0"/>
              <a:t> et des </a:t>
            </a:r>
            <a:r>
              <a:rPr lang="en-CA" sz="2800" dirty="0" err="1"/>
              <a:t>travailleurs</a:t>
            </a:r>
            <a:r>
              <a:rPr lang="en-CA" sz="2800" dirty="0"/>
              <a:t> </a:t>
            </a:r>
            <a:r>
              <a:rPr lang="en-CA" sz="2800" dirty="0" err="1"/>
              <a:t>requièrent</a:t>
            </a:r>
            <a:r>
              <a:rPr lang="en-CA" sz="2800" dirty="0"/>
              <a:t> que les </a:t>
            </a:r>
            <a:r>
              <a:rPr lang="en-CA" sz="2800" dirty="0" err="1"/>
              <a:t>facteurs</a:t>
            </a:r>
            <a:r>
              <a:rPr lang="en-CA" sz="2800" dirty="0"/>
              <a:t> de </a:t>
            </a:r>
            <a:r>
              <a:rPr lang="en-CA" sz="2800" dirty="0" err="1"/>
              <a:t>risque</a:t>
            </a:r>
            <a:r>
              <a:rPr lang="en-CA" sz="2800" dirty="0"/>
              <a:t> </a:t>
            </a:r>
            <a:r>
              <a:rPr lang="en-CA" sz="2800" dirty="0" err="1"/>
              <a:t>psychosociaux</a:t>
            </a:r>
            <a:r>
              <a:rPr lang="en-CA" sz="2800" dirty="0"/>
              <a:t> </a:t>
            </a:r>
            <a:r>
              <a:rPr lang="en-CA" sz="2800" dirty="0" err="1"/>
              <a:t>soient</a:t>
            </a:r>
            <a:r>
              <a:rPr lang="en-CA" sz="2800" dirty="0"/>
              <a:t> </a:t>
            </a:r>
            <a:r>
              <a:rPr lang="en-CA" sz="2800" dirty="0" err="1"/>
              <a:t>considérés</a:t>
            </a:r>
            <a:r>
              <a:rPr lang="en-CA" sz="2800" dirty="0"/>
              <a:t> pour assurer que </a:t>
            </a:r>
            <a:r>
              <a:rPr lang="en-CA" sz="2800" dirty="0" err="1"/>
              <a:t>ces</a:t>
            </a:r>
            <a:r>
              <a:rPr lang="en-CA" sz="2800" dirty="0"/>
              <a:t> devoirs et </a:t>
            </a:r>
            <a:r>
              <a:rPr lang="en-CA" sz="2800" dirty="0" err="1"/>
              <a:t>responsabilités</a:t>
            </a:r>
            <a:r>
              <a:rPr lang="en-CA" sz="2800" dirty="0"/>
              <a:t> </a:t>
            </a:r>
            <a:r>
              <a:rPr lang="en-CA" sz="2800" dirty="0" err="1"/>
              <a:t>soient</a:t>
            </a:r>
            <a:r>
              <a:rPr lang="en-CA" sz="2800" dirty="0"/>
              <a:t> </a:t>
            </a:r>
            <a:r>
              <a:rPr lang="en-CA" sz="2800" dirty="0" err="1"/>
              <a:t>respectés</a:t>
            </a:r>
            <a:endParaRPr lang="en-CA" sz="2800" dirty="0"/>
          </a:p>
        </p:txBody>
      </p:sp>
      <p:pic>
        <p:nvPicPr>
          <p:cNvPr id="4" name="Picture 3"/>
          <p:cNvPicPr>
            <a:picLocks noChangeAspect="1"/>
          </p:cNvPicPr>
          <p:nvPr>
            <p:custDataLst>
              <p:tags r:id="rId3"/>
            </p:custDataLst>
          </p:nvPr>
        </p:nvPicPr>
        <p:blipFill rotWithShape="1">
          <a:blip r:embed="rId5"/>
          <a:srcRect l="6677" t="17495" r="6607" b="16361"/>
          <a:stretch/>
        </p:blipFill>
        <p:spPr>
          <a:xfrm>
            <a:off x="9898353" y="6067904"/>
            <a:ext cx="2203825" cy="782867"/>
          </a:xfrm>
          <a:prstGeom prst="rect">
            <a:avLst/>
          </a:prstGeom>
          <a:ln w="38100" cap="sq">
            <a:noFill/>
            <a:prstDash val="solid"/>
            <a:miter lim="800000"/>
          </a:ln>
          <a:effectLst/>
        </p:spPr>
      </p:pic>
    </p:spTree>
    <p:extLst>
      <p:ext uri="{BB962C8B-B14F-4D97-AF65-F5344CB8AC3E}">
        <p14:creationId xmlns:p14="http://schemas.microsoft.com/office/powerpoint/2010/main" val="57865349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custDataLst>
              <p:tags r:id="rId1"/>
            </p:custDataLst>
          </p:nvPr>
        </p:nvSpPr>
        <p:spPr>
          <a:xfrm>
            <a:off x="420914" y="2644727"/>
            <a:ext cx="11254098" cy="4024125"/>
          </a:xfrm>
        </p:spPr>
        <p:txBody>
          <a:bodyPr>
            <a:normAutofit/>
          </a:bodyPr>
          <a:lstStyle/>
          <a:p>
            <a:r>
              <a:rPr lang="en-CA" sz="3200" b="1" dirty="0" err="1"/>
              <a:t>Jetons</a:t>
            </a:r>
            <a:r>
              <a:rPr lang="en-CA" sz="3200" b="1" dirty="0"/>
              <a:t> un coup </a:t>
            </a:r>
            <a:r>
              <a:rPr lang="en-CA" sz="3200" b="1" dirty="0" err="1"/>
              <a:t>d’œil</a:t>
            </a:r>
            <a:r>
              <a:rPr lang="en-CA" sz="3200" b="1" dirty="0"/>
              <a:t> sur </a:t>
            </a:r>
            <a:r>
              <a:rPr lang="en-CA" sz="3200" b="1" u="sng" dirty="0" err="1"/>
              <a:t>quelques-uns</a:t>
            </a:r>
            <a:r>
              <a:rPr lang="en-CA" sz="3200" b="1" u="sng" dirty="0"/>
              <a:t> des devoirs:</a:t>
            </a:r>
            <a:endParaRPr lang="en-CA" sz="3200" b="1" dirty="0"/>
          </a:p>
          <a:p>
            <a:pPr lvl="1"/>
            <a:endParaRPr lang="en-CA" sz="1800" b="1" dirty="0"/>
          </a:p>
          <a:p>
            <a:pPr marL="971550" lvl="1" indent="-514350">
              <a:buClr>
                <a:schemeClr val="tx1"/>
              </a:buClr>
              <a:buFont typeface="+mj-lt"/>
              <a:buAutoNum type="arabicParenR"/>
            </a:pPr>
            <a:r>
              <a:rPr lang="en-CA" sz="3600" b="1" dirty="0">
                <a:solidFill>
                  <a:schemeClr val="accent3"/>
                </a:solidFill>
              </a:rPr>
              <a:t>de </a:t>
            </a:r>
            <a:r>
              <a:rPr lang="en-CA" sz="3600" b="1" dirty="0" err="1">
                <a:solidFill>
                  <a:schemeClr val="accent3"/>
                </a:solidFill>
              </a:rPr>
              <a:t>l’employeur</a:t>
            </a:r>
            <a:endParaRPr lang="en-CA" sz="3600" b="1" dirty="0">
              <a:solidFill>
                <a:schemeClr val="accent3"/>
              </a:solidFill>
            </a:endParaRPr>
          </a:p>
          <a:p>
            <a:pPr marL="971550" lvl="1" indent="-514350">
              <a:buClr>
                <a:schemeClr val="tx1"/>
              </a:buClr>
              <a:buFont typeface="+mj-lt"/>
              <a:buAutoNum type="arabicParenR"/>
            </a:pPr>
            <a:r>
              <a:rPr lang="en-CA" sz="3600" b="1" dirty="0">
                <a:solidFill>
                  <a:schemeClr val="accent3"/>
                </a:solidFill>
              </a:rPr>
              <a:t>des </a:t>
            </a:r>
            <a:r>
              <a:rPr lang="en-CA" sz="3600" b="1" dirty="0" err="1">
                <a:solidFill>
                  <a:schemeClr val="accent3"/>
                </a:solidFill>
              </a:rPr>
              <a:t>superviseurs</a:t>
            </a:r>
            <a:endParaRPr lang="en-CA" sz="3600" b="1" dirty="0">
              <a:solidFill>
                <a:schemeClr val="accent3"/>
              </a:solidFill>
            </a:endParaRPr>
          </a:p>
          <a:p>
            <a:pPr marL="971550" lvl="1" indent="-514350">
              <a:buClr>
                <a:schemeClr val="tx1"/>
              </a:buClr>
              <a:buFont typeface="+mj-lt"/>
              <a:buAutoNum type="arabicParenR"/>
            </a:pPr>
            <a:r>
              <a:rPr lang="fr-CA" sz="3600" b="1" dirty="0">
                <a:solidFill>
                  <a:schemeClr val="accent3"/>
                </a:solidFill>
              </a:rPr>
              <a:t>des travailleurs </a:t>
            </a:r>
            <a:endParaRPr lang="en-CA" sz="3600" b="1" dirty="0">
              <a:solidFill>
                <a:schemeClr val="accent3"/>
              </a:solidFill>
            </a:endParaRPr>
          </a:p>
          <a:p>
            <a:endParaRPr lang="en-CA" sz="3600" b="1" dirty="0"/>
          </a:p>
        </p:txBody>
      </p:sp>
      <p:sp>
        <p:nvSpPr>
          <p:cNvPr id="4" name="Title 1"/>
          <p:cNvSpPr>
            <a:spLocks noGrp="1"/>
          </p:cNvSpPr>
          <p:nvPr>
            <p:ph type="title"/>
            <p:custDataLst>
              <p:tags r:id="rId2"/>
            </p:custDataLst>
          </p:nvPr>
        </p:nvSpPr>
        <p:spPr>
          <a:xfrm>
            <a:off x="2753750" y="975388"/>
            <a:ext cx="8610600" cy="1293028"/>
          </a:xfrm>
        </p:spPr>
        <p:txBody>
          <a:bodyPr>
            <a:normAutofit/>
          </a:bodyPr>
          <a:lstStyle/>
          <a:p>
            <a:r>
              <a:rPr lang="fr-FR" sz="3600" b="1" dirty="0">
                <a:solidFill>
                  <a:schemeClr val="accent3"/>
                </a:solidFill>
              </a:rPr>
              <a:t>Loi sur la santé et la sécurité       au travail </a:t>
            </a:r>
            <a:r>
              <a:rPr lang="en-CA" sz="3600" b="1" dirty="0">
                <a:solidFill>
                  <a:schemeClr val="accent3"/>
                </a:solidFill>
              </a:rPr>
              <a:t>(1990)</a:t>
            </a:r>
          </a:p>
        </p:txBody>
      </p:sp>
      <p:pic>
        <p:nvPicPr>
          <p:cNvPr id="6" name="Picture 5"/>
          <p:cNvPicPr>
            <a:picLocks noChangeAspect="1"/>
          </p:cNvPicPr>
          <p:nvPr>
            <p:custDataLst>
              <p:tags r:id="rId3"/>
            </p:custDataLst>
          </p:nvPr>
        </p:nvPicPr>
        <p:blipFill rotWithShape="1">
          <a:blip r:embed="rId5"/>
          <a:srcRect l="6677" t="17495" r="6607" b="16361"/>
          <a:stretch/>
        </p:blipFill>
        <p:spPr>
          <a:xfrm>
            <a:off x="6327838" y="4114308"/>
            <a:ext cx="4843139" cy="1720434"/>
          </a:xfrm>
          <a:prstGeom prst="rect">
            <a:avLst/>
          </a:prstGeom>
          <a:ln w="38100" cap="sq">
            <a:noFill/>
            <a:prstDash val="solid"/>
            <a:miter lim="800000"/>
          </a:ln>
          <a:effectLst/>
        </p:spPr>
      </p:pic>
    </p:spTree>
    <p:extLst>
      <p:ext uri="{BB962C8B-B14F-4D97-AF65-F5344CB8AC3E}">
        <p14:creationId xmlns:p14="http://schemas.microsoft.com/office/powerpoint/2010/main" val="240881286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2119084" y="1145093"/>
            <a:ext cx="9677399" cy="1293028"/>
          </a:xfrm>
        </p:spPr>
        <p:txBody>
          <a:bodyPr>
            <a:noAutofit/>
          </a:bodyPr>
          <a:lstStyle/>
          <a:p>
            <a:r>
              <a:rPr lang="en-CA" sz="3200" b="1" dirty="0">
                <a:solidFill>
                  <a:schemeClr val="accent3"/>
                </a:solidFill>
              </a:rPr>
              <a:t>1) </a:t>
            </a:r>
            <a:r>
              <a:rPr lang="en-CA" sz="3200" b="1" dirty="0"/>
              <a:t>Devoirs et </a:t>
            </a:r>
            <a:r>
              <a:rPr lang="en-CA" sz="3200" b="1" dirty="0" err="1"/>
              <a:t>responsabilités</a:t>
            </a:r>
            <a:r>
              <a:rPr lang="en-CA" sz="3200" b="1" dirty="0"/>
              <a:t> de </a:t>
            </a:r>
            <a:r>
              <a:rPr lang="en-CA" sz="3200" b="1" dirty="0" err="1">
                <a:solidFill>
                  <a:schemeClr val="accent3"/>
                </a:solidFill>
              </a:rPr>
              <a:t>l’employeur</a:t>
            </a:r>
            <a:br>
              <a:rPr lang="en-CA" sz="3200" b="1" dirty="0">
                <a:solidFill>
                  <a:schemeClr val="accent3"/>
                </a:solidFill>
              </a:rPr>
            </a:br>
            <a:endParaRPr lang="en-CA" sz="3200" b="1" dirty="0"/>
          </a:p>
        </p:txBody>
      </p:sp>
      <p:sp>
        <p:nvSpPr>
          <p:cNvPr id="3" name="Content Placeholder 2"/>
          <p:cNvSpPr>
            <a:spLocks noGrp="1"/>
          </p:cNvSpPr>
          <p:nvPr>
            <p:ph idx="1"/>
            <p:custDataLst>
              <p:tags r:id="rId2"/>
            </p:custDataLst>
          </p:nvPr>
        </p:nvSpPr>
        <p:spPr>
          <a:xfrm>
            <a:off x="845457" y="2180046"/>
            <a:ext cx="10620829" cy="4389120"/>
          </a:xfrm>
        </p:spPr>
        <p:txBody>
          <a:bodyPr>
            <a:normAutofit/>
          </a:bodyPr>
          <a:lstStyle/>
          <a:p>
            <a:pPr marL="0" indent="0">
              <a:buNone/>
            </a:pPr>
            <a:r>
              <a:rPr lang="en-CA" sz="3000" dirty="0" err="1"/>
              <a:t>L’employeur</a:t>
            </a:r>
            <a:r>
              <a:rPr lang="en-CA" sz="3000" dirty="0"/>
              <a:t> </a:t>
            </a:r>
            <a:r>
              <a:rPr lang="en-CA" sz="3000" dirty="0" err="1"/>
              <a:t>doit</a:t>
            </a:r>
            <a:r>
              <a:rPr lang="en-CA" sz="3000" dirty="0"/>
              <a:t> : </a:t>
            </a:r>
          </a:p>
          <a:p>
            <a:pPr>
              <a:buClr>
                <a:schemeClr val="accent3"/>
              </a:buClr>
            </a:pPr>
            <a:r>
              <a:rPr lang="fr-FR" sz="2500" dirty="0"/>
              <a:t>fournir au travailleur les renseignements, les directives et la surveillance nécessaires à la </a:t>
            </a:r>
            <a:r>
              <a:rPr lang="fr-FR" sz="2500" b="1" dirty="0">
                <a:solidFill>
                  <a:schemeClr val="accent3"/>
                </a:solidFill>
              </a:rPr>
              <a:t>protection de sa santé et de sa sécurité</a:t>
            </a:r>
            <a:endParaRPr lang="en-CA" sz="2500" b="1" dirty="0">
              <a:solidFill>
                <a:schemeClr val="accent3"/>
              </a:solidFill>
            </a:endParaRPr>
          </a:p>
          <a:p>
            <a:pPr>
              <a:buClr>
                <a:schemeClr val="accent3"/>
              </a:buClr>
            </a:pPr>
            <a:endParaRPr lang="en-CA" sz="800" dirty="0"/>
          </a:p>
          <a:p>
            <a:pPr>
              <a:buClr>
                <a:schemeClr val="accent3"/>
              </a:buClr>
            </a:pPr>
            <a:r>
              <a:rPr lang="fr-FR" sz="2500" dirty="0"/>
              <a:t>prendre toutes les </a:t>
            </a:r>
            <a:r>
              <a:rPr lang="fr-FR" sz="2500" b="1" dirty="0">
                <a:solidFill>
                  <a:schemeClr val="accent3"/>
                </a:solidFill>
              </a:rPr>
              <a:t>précautions</a:t>
            </a:r>
            <a:r>
              <a:rPr lang="fr-FR" sz="2500" dirty="0"/>
              <a:t> raisonnables dans les circonstances pour assurer la protection du travailleur</a:t>
            </a:r>
            <a:endParaRPr lang="en-CA" sz="2500" dirty="0"/>
          </a:p>
          <a:p>
            <a:pPr>
              <a:buClr>
                <a:schemeClr val="accent3"/>
              </a:buClr>
            </a:pPr>
            <a:endParaRPr lang="en-CA" sz="800" dirty="0"/>
          </a:p>
          <a:p>
            <a:pPr>
              <a:buClr>
                <a:schemeClr val="accent3"/>
              </a:buClr>
            </a:pPr>
            <a:r>
              <a:rPr lang="fr-FR" sz="2500" dirty="0"/>
              <a:t>formuler par écrit et examiner, au moins une fois par année, sa </a:t>
            </a:r>
            <a:r>
              <a:rPr lang="fr-FR" sz="2500" b="1" dirty="0">
                <a:solidFill>
                  <a:schemeClr val="accent3"/>
                </a:solidFill>
              </a:rPr>
              <a:t>politique en matière de santé et de sécurité au travail </a:t>
            </a:r>
            <a:r>
              <a:rPr lang="fr-FR" sz="2500" dirty="0"/>
              <a:t>et élaborer et </a:t>
            </a:r>
            <a:r>
              <a:rPr lang="fr-FR" sz="2500" dirty="0" err="1"/>
              <a:t>maintienir</a:t>
            </a:r>
            <a:r>
              <a:rPr lang="fr-FR" sz="2500" dirty="0"/>
              <a:t> un programme visant à la mettre en œuvre</a:t>
            </a:r>
            <a:endParaRPr lang="en-CA" sz="2500" dirty="0"/>
          </a:p>
        </p:txBody>
      </p:sp>
    </p:spTree>
    <p:extLst>
      <p:ext uri="{BB962C8B-B14F-4D97-AF65-F5344CB8AC3E}">
        <p14:creationId xmlns:p14="http://schemas.microsoft.com/office/powerpoint/2010/main" val="193234828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1901371" y="1101997"/>
            <a:ext cx="10126226" cy="1293028"/>
          </a:xfrm>
        </p:spPr>
        <p:txBody>
          <a:bodyPr>
            <a:noAutofit/>
          </a:bodyPr>
          <a:lstStyle/>
          <a:p>
            <a:r>
              <a:rPr lang="en-CA" sz="3200" b="1" dirty="0">
                <a:solidFill>
                  <a:schemeClr val="accent3"/>
                </a:solidFill>
              </a:rPr>
              <a:t>2)</a:t>
            </a:r>
            <a:r>
              <a:rPr lang="en-CA" sz="3200" b="1" dirty="0"/>
              <a:t> Devoirs et </a:t>
            </a:r>
            <a:r>
              <a:rPr lang="en-CA" sz="3200" b="1" dirty="0" err="1"/>
              <a:t>responsabilités</a:t>
            </a:r>
            <a:r>
              <a:rPr lang="en-CA" sz="3200" b="1" dirty="0"/>
              <a:t> des </a:t>
            </a:r>
            <a:r>
              <a:rPr lang="en-CA" sz="3200" b="1" dirty="0" err="1">
                <a:solidFill>
                  <a:schemeClr val="accent3"/>
                </a:solidFill>
              </a:rPr>
              <a:t>superviseurs</a:t>
            </a:r>
            <a:br>
              <a:rPr lang="en-CA" sz="3200" b="1" dirty="0">
                <a:solidFill>
                  <a:srgbClr val="FFC000"/>
                </a:solidFill>
              </a:rPr>
            </a:br>
            <a:endParaRPr lang="en-CA" sz="3200" b="1" dirty="0">
              <a:solidFill>
                <a:srgbClr val="FFC000"/>
              </a:solidFill>
            </a:endParaRPr>
          </a:p>
        </p:txBody>
      </p:sp>
      <p:sp>
        <p:nvSpPr>
          <p:cNvPr id="3" name="Content Placeholder 2"/>
          <p:cNvSpPr>
            <a:spLocks noGrp="1"/>
          </p:cNvSpPr>
          <p:nvPr>
            <p:ph idx="1"/>
            <p:custDataLst>
              <p:tags r:id="rId2"/>
            </p:custDataLst>
          </p:nvPr>
        </p:nvSpPr>
        <p:spPr>
          <a:xfrm>
            <a:off x="653143" y="2170442"/>
            <a:ext cx="10853057" cy="4930726"/>
          </a:xfrm>
        </p:spPr>
        <p:txBody>
          <a:bodyPr>
            <a:normAutofit fontScale="77500" lnSpcReduction="20000"/>
          </a:bodyPr>
          <a:lstStyle/>
          <a:p>
            <a:pPr marL="0" indent="0">
              <a:buNone/>
            </a:pPr>
            <a:r>
              <a:rPr lang="en-CA" sz="3800" dirty="0"/>
              <a:t>Un </a:t>
            </a:r>
            <a:r>
              <a:rPr lang="en-CA" sz="3800" dirty="0" err="1"/>
              <a:t>superviseur</a:t>
            </a:r>
            <a:r>
              <a:rPr lang="en-CA" sz="3800" dirty="0"/>
              <a:t> </a:t>
            </a:r>
            <a:r>
              <a:rPr lang="en-CA" sz="3800" dirty="0" err="1"/>
              <a:t>doit</a:t>
            </a:r>
            <a:r>
              <a:rPr lang="en-CA" sz="3800" dirty="0"/>
              <a:t> :</a:t>
            </a:r>
          </a:p>
          <a:p>
            <a:pPr marL="0" indent="0">
              <a:buNone/>
            </a:pPr>
            <a:endParaRPr lang="en-CA" sz="300" dirty="0"/>
          </a:p>
          <a:p>
            <a:pPr>
              <a:buClr>
                <a:schemeClr val="accent3"/>
              </a:buClr>
            </a:pPr>
            <a:r>
              <a:rPr lang="fr-FR" sz="3100" dirty="0"/>
              <a:t>veiller à ce que le travailleur travaille de la façon et en utilisant les </a:t>
            </a:r>
            <a:r>
              <a:rPr lang="fr-FR" sz="3100" b="1" dirty="0">
                <a:solidFill>
                  <a:schemeClr val="accent3"/>
                </a:solidFill>
              </a:rPr>
              <a:t>appareils de protection </a:t>
            </a:r>
            <a:r>
              <a:rPr lang="fr-FR" sz="3100" dirty="0"/>
              <a:t>qu’exigent la présente loi et les règlements et respecte les </a:t>
            </a:r>
            <a:r>
              <a:rPr lang="fr-FR" sz="3100" b="1" dirty="0">
                <a:solidFill>
                  <a:schemeClr val="accent3"/>
                </a:solidFill>
              </a:rPr>
              <a:t>mesures </a:t>
            </a:r>
            <a:r>
              <a:rPr lang="fr-FR" sz="3100" dirty="0"/>
              <a:t>à prendre et les </a:t>
            </a:r>
            <a:r>
              <a:rPr lang="fr-FR" sz="3100" b="1" dirty="0">
                <a:solidFill>
                  <a:schemeClr val="accent3"/>
                </a:solidFill>
              </a:rPr>
              <a:t>méthodes à suivre </a:t>
            </a:r>
            <a:r>
              <a:rPr lang="fr-FR" sz="3100" dirty="0"/>
              <a:t>qu’ils exigent</a:t>
            </a:r>
            <a:r>
              <a:rPr lang="en-CA" sz="3100" dirty="0"/>
              <a:t> </a:t>
            </a:r>
          </a:p>
          <a:p>
            <a:pPr>
              <a:buClr>
                <a:schemeClr val="accent3"/>
              </a:buClr>
            </a:pPr>
            <a:endParaRPr lang="en-CA" sz="1000" dirty="0"/>
          </a:p>
          <a:p>
            <a:pPr>
              <a:buClr>
                <a:schemeClr val="accent3"/>
              </a:buClr>
            </a:pPr>
            <a:r>
              <a:rPr lang="fr-FR" sz="3100" dirty="0"/>
              <a:t>informer le travailleur de l’existence de tout </a:t>
            </a:r>
            <a:r>
              <a:rPr lang="fr-FR" sz="3100" b="1" dirty="0">
                <a:solidFill>
                  <a:schemeClr val="accent3"/>
                </a:solidFill>
              </a:rPr>
              <a:t>danger éventuel ou réel</a:t>
            </a:r>
            <a:r>
              <a:rPr lang="fr-FR" sz="3100" dirty="0"/>
              <a:t> dont il a connaissance et qui </a:t>
            </a:r>
            <a:r>
              <a:rPr lang="fr-FR" sz="3100" b="1" dirty="0">
                <a:solidFill>
                  <a:schemeClr val="accent3"/>
                </a:solidFill>
              </a:rPr>
              <a:t>menace</a:t>
            </a:r>
            <a:r>
              <a:rPr lang="fr-FR" sz="3100" dirty="0"/>
              <a:t> la santé ou la sécurité du travailleur</a:t>
            </a:r>
            <a:endParaRPr lang="en-CA" sz="1000" dirty="0"/>
          </a:p>
          <a:p>
            <a:pPr>
              <a:buClr>
                <a:schemeClr val="accent3"/>
              </a:buClr>
            </a:pPr>
            <a:endParaRPr lang="en-CA" sz="1200" dirty="0"/>
          </a:p>
          <a:p>
            <a:pPr>
              <a:buClr>
                <a:schemeClr val="accent3"/>
              </a:buClr>
            </a:pPr>
            <a:r>
              <a:rPr lang="fr-FR" sz="3100" dirty="0"/>
              <a:t>si cela est prescrit, fournir au travailleur des directives écrites sur les </a:t>
            </a:r>
            <a:r>
              <a:rPr lang="fr-FR" sz="3100" b="1" dirty="0">
                <a:solidFill>
                  <a:schemeClr val="accent3"/>
                </a:solidFill>
              </a:rPr>
              <a:t>mesures</a:t>
            </a:r>
            <a:r>
              <a:rPr lang="fr-FR" sz="3100" dirty="0"/>
              <a:t> à prendre et les </a:t>
            </a:r>
            <a:r>
              <a:rPr lang="fr-FR" sz="3100" b="1" dirty="0">
                <a:solidFill>
                  <a:schemeClr val="accent3"/>
                </a:solidFill>
              </a:rPr>
              <a:t>méthodes</a:t>
            </a:r>
            <a:r>
              <a:rPr lang="fr-FR" sz="3100" dirty="0"/>
              <a:t> à suivre pour assurer sa </a:t>
            </a:r>
            <a:r>
              <a:rPr lang="fr-FR" sz="3100" b="1" dirty="0">
                <a:solidFill>
                  <a:schemeClr val="accent3"/>
                </a:solidFill>
              </a:rPr>
              <a:t>protection</a:t>
            </a:r>
            <a:endParaRPr lang="fr-FR" sz="3100" dirty="0"/>
          </a:p>
          <a:p>
            <a:pPr>
              <a:buClr>
                <a:schemeClr val="accent3"/>
              </a:buClr>
            </a:pPr>
            <a:endParaRPr lang="en-CA" sz="900" b="1" dirty="0">
              <a:solidFill>
                <a:schemeClr val="accent3"/>
              </a:solidFill>
            </a:endParaRPr>
          </a:p>
          <a:p>
            <a:pPr>
              <a:buClr>
                <a:schemeClr val="accent3"/>
              </a:buClr>
            </a:pPr>
            <a:r>
              <a:rPr lang="fr-FR" sz="3100" dirty="0"/>
              <a:t>prendre toutes les </a:t>
            </a:r>
            <a:r>
              <a:rPr lang="fr-FR" sz="3100" b="1" dirty="0">
                <a:solidFill>
                  <a:schemeClr val="accent3"/>
                </a:solidFill>
              </a:rPr>
              <a:t>précautions</a:t>
            </a:r>
            <a:r>
              <a:rPr lang="fr-FR" sz="3100" dirty="0"/>
              <a:t> raisonnables dans les circonstances pour assurer la </a:t>
            </a:r>
            <a:r>
              <a:rPr lang="fr-FR" sz="3100" b="1" dirty="0">
                <a:solidFill>
                  <a:schemeClr val="accent3"/>
                </a:solidFill>
              </a:rPr>
              <a:t>protection du travailleur</a:t>
            </a:r>
            <a:endParaRPr lang="en-CA" sz="2800" b="1" dirty="0">
              <a:solidFill>
                <a:schemeClr val="accent3"/>
              </a:solidFill>
            </a:endParaRPr>
          </a:p>
        </p:txBody>
      </p:sp>
    </p:spTree>
    <p:extLst>
      <p:ext uri="{BB962C8B-B14F-4D97-AF65-F5344CB8AC3E}">
        <p14:creationId xmlns:p14="http://schemas.microsoft.com/office/powerpoint/2010/main" val="322149864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1930399" y="1188635"/>
            <a:ext cx="9967686" cy="1293028"/>
          </a:xfrm>
        </p:spPr>
        <p:txBody>
          <a:bodyPr>
            <a:noAutofit/>
          </a:bodyPr>
          <a:lstStyle/>
          <a:p>
            <a:r>
              <a:rPr lang="en-CA" sz="3200" b="1" dirty="0">
                <a:solidFill>
                  <a:schemeClr val="accent3"/>
                </a:solidFill>
              </a:rPr>
              <a:t>3)</a:t>
            </a:r>
            <a:r>
              <a:rPr lang="en-CA" sz="3200" b="1" dirty="0"/>
              <a:t> Devoirs et </a:t>
            </a:r>
            <a:r>
              <a:rPr lang="en-CA" sz="3200" b="1" dirty="0" err="1"/>
              <a:t>responsabilités</a:t>
            </a:r>
            <a:r>
              <a:rPr lang="en-CA" sz="3200" b="1" dirty="0"/>
              <a:t> des </a:t>
            </a:r>
            <a:r>
              <a:rPr lang="en-CA" sz="3200" b="1" dirty="0" err="1">
                <a:solidFill>
                  <a:schemeClr val="accent3"/>
                </a:solidFill>
              </a:rPr>
              <a:t>travailleurs</a:t>
            </a:r>
            <a:br>
              <a:rPr lang="en-CA" sz="3200" b="1" dirty="0">
                <a:solidFill>
                  <a:srgbClr val="FFC000"/>
                </a:solidFill>
              </a:rPr>
            </a:br>
            <a:endParaRPr lang="en-CA" sz="3200" b="1" dirty="0">
              <a:solidFill>
                <a:srgbClr val="FFC000"/>
              </a:solidFill>
            </a:endParaRPr>
          </a:p>
        </p:txBody>
      </p:sp>
      <p:sp>
        <p:nvSpPr>
          <p:cNvPr id="3" name="Content Placeholder 2"/>
          <p:cNvSpPr>
            <a:spLocks noGrp="1"/>
          </p:cNvSpPr>
          <p:nvPr>
            <p:ph idx="1"/>
            <p:custDataLst>
              <p:tags r:id="rId2"/>
            </p:custDataLst>
          </p:nvPr>
        </p:nvSpPr>
        <p:spPr>
          <a:xfrm>
            <a:off x="962527" y="2166425"/>
            <a:ext cx="10282989" cy="4529797"/>
          </a:xfrm>
        </p:spPr>
        <p:txBody>
          <a:bodyPr>
            <a:normAutofit/>
          </a:bodyPr>
          <a:lstStyle/>
          <a:p>
            <a:pPr marL="0" indent="0">
              <a:buNone/>
            </a:pPr>
            <a:r>
              <a:rPr lang="en-CA" sz="3200" dirty="0"/>
              <a:t>Un </a:t>
            </a:r>
            <a:r>
              <a:rPr lang="en-CA" sz="3200" dirty="0" err="1"/>
              <a:t>travailleur</a:t>
            </a:r>
            <a:r>
              <a:rPr lang="en-CA" sz="3200" dirty="0"/>
              <a:t> </a:t>
            </a:r>
            <a:r>
              <a:rPr lang="en-CA" sz="3200" dirty="0" err="1"/>
              <a:t>doit</a:t>
            </a:r>
            <a:r>
              <a:rPr lang="en-CA" sz="3200" dirty="0"/>
              <a:t> :</a:t>
            </a:r>
          </a:p>
          <a:p>
            <a:pPr marL="0" indent="0">
              <a:buNone/>
            </a:pPr>
            <a:endParaRPr lang="en-CA" sz="200" dirty="0"/>
          </a:p>
          <a:p>
            <a:pPr>
              <a:buClr>
                <a:schemeClr val="accent3"/>
              </a:buClr>
            </a:pPr>
            <a:r>
              <a:rPr lang="fr-FR" sz="2300" dirty="0"/>
              <a:t>travailler </a:t>
            </a:r>
            <a:r>
              <a:rPr lang="fr-FR" sz="2300" b="1" dirty="0">
                <a:solidFill>
                  <a:schemeClr val="accent3"/>
                </a:solidFill>
              </a:rPr>
              <a:t>conformément aux dispositions </a:t>
            </a:r>
            <a:r>
              <a:rPr lang="fr-FR" sz="2300" dirty="0"/>
              <a:t>de la présente loi et des règlements</a:t>
            </a:r>
            <a:endParaRPr lang="en-CA" sz="2300" dirty="0"/>
          </a:p>
          <a:p>
            <a:pPr>
              <a:buClr>
                <a:schemeClr val="accent3"/>
              </a:buClr>
            </a:pPr>
            <a:endParaRPr lang="en-CA" sz="800" b="1" dirty="0">
              <a:solidFill>
                <a:schemeClr val="accent3"/>
              </a:solidFill>
            </a:endParaRPr>
          </a:p>
          <a:p>
            <a:pPr>
              <a:buClr>
                <a:schemeClr val="accent3"/>
              </a:buClr>
            </a:pPr>
            <a:r>
              <a:rPr lang="fr-FR" sz="2300" b="1" dirty="0">
                <a:solidFill>
                  <a:schemeClr val="accent3"/>
                </a:solidFill>
              </a:rPr>
              <a:t>signaler</a:t>
            </a:r>
            <a:r>
              <a:rPr lang="fr-FR" sz="2300" dirty="0"/>
              <a:t> à l’employeur ou au superviseur l’absence de matériel ou d’appareil de protection ou, si ceux-ci existent, les défectuosités dont il a connaissance et qui peuvent le </a:t>
            </a:r>
            <a:r>
              <a:rPr lang="fr-FR" sz="2300" b="1" dirty="0">
                <a:solidFill>
                  <a:schemeClr val="accent3"/>
                </a:solidFill>
              </a:rPr>
              <a:t>mettre en danger </a:t>
            </a:r>
            <a:r>
              <a:rPr lang="fr-FR" sz="2300" dirty="0"/>
              <a:t>ou mettre un autre travailleur en danger</a:t>
            </a:r>
            <a:endParaRPr lang="en-CA" sz="2300" dirty="0"/>
          </a:p>
          <a:p>
            <a:pPr>
              <a:buClr>
                <a:schemeClr val="accent3"/>
              </a:buClr>
            </a:pPr>
            <a:endParaRPr lang="en-CA" sz="800" dirty="0"/>
          </a:p>
          <a:p>
            <a:pPr>
              <a:buClr>
                <a:schemeClr val="accent3"/>
              </a:buClr>
            </a:pPr>
            <a:r>
              <a:rPr lang="en-CA" sz="2300" b="1" dirty="0">
                <a:solidFill>
                  <a:schemeClr val="accent3"/>
                </a:solidFill>
              </a:rPr>
              <a:t>s</a:t>
            </a:r>
            <a:r>
              <a:rPr lang="fr-FR" sz="2300" b="1" dirty="0" err="1">
                <a:solidFill>
                  <a:schemeClr val="accent3"/>
                </a:solidFill>
              </a:rPr>
              <a:t>ignaler</a:t>
            </a:r>
            <a:r>
              <a:rPr lang="fr-FR" sz="2300" dirty="0"/>
              <a:t> à l’employeur ou au superviseur toute </a:t>
            </a:r>
            <a:r>
              <a:rPr lang="fr-FR" sz="2300" b="1" dirty="0">
                <a:solidFill>
                  <a:schemeClr val="accent3"/>
                </a:solidFill>
              </a:rPr>
              <a:t>infraction</a:t>
            </a:r>
            <a:r>
              <a:rPr lang="fr-FR" sz="2300" dirty="0"/>
              <a:t> à la présente loi ou aux règlements ou l’existence de tout </a:t>
            </a:r>
            <a:r>
              <a:rPr lang="fr-FR" sz="2300" b="1" dirty="0">
                <a:solidFill>
                  <a:schemeClr val="accent3"/>
                </a:solidFill>
              </a:rPr>
              <a:t>risque</a:t>
            </a:r>
            <a:r>
              <a:rPr lang="fr-FR" sz="2300" dirty="0"/>
              <a:t> dont il     a connaissance</a:t>
            </a:r>
            <a:endParaRPr lang="en-CA" sz="2300" dirty="0"/>
          </a:p>
          <a:p>
            <a:endParaRPr lang="en-CA" sz="2800" dirty="0"/>
          </a:p>
        </p:txBody>
      </p:sp>
    </p:spTree>
    <p:extLst>
      <p:ext uri="{BB962C8B-B14F-4D97-AF65-F5344CB8AC3E}">
        <p14:creationId xmlns:p14="http://schemas.microsoft.com/office/powerpoint/2010/main" val="172697426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a:bodyPr>
          <a:lstStyle/>
          <a:p>
            <a:r>
              <a:rPr lang="en-CA" sz="4400" b="1" dirty="0" err="1"/>
              <a:t>Ceci</a:t>
            </a:r>
            <a:r>
              <a:rPr lang="en-CA" sz="4400" b="1" dirty="0"/>
              <a:t> </a:t>
            </a:r>
            <a:r>
              <a:rPr lang="en-CA" sz="4400" b="1" dirty="0" err="1"/>
              <a:t>conclut</a:t>
            </a:r>
            <a:r>
              <a:rPr lang="en-CA" sz="4400" b="1" dirty="0"/>
              <a:t> la Section 3</a:t>
            </a:r>
          </a:p>
        </p:txBody>
      </p:sp>
      <p:sp>
        <p:nvSpPr>
          <p:cNvPr id="3" name="Text Placeholder 2"/>
          <p:cNvSpPr>
            <a:spLocks noGrp="1"/>
          </p:cNvSpPr>
          <p:nvPr>
            <p:ph type="body" idx="1"/>
            <p:custDataLst>
              <p:tags r:id="rId2"/>
            </p:custDataLst>
          </p:nvPr>
        </p:nvSpPr>
        <p:spPr/>
        <p:txBody>
          <a:bodyPr>
            <a:normAutofit lnSpcReduction="10000"/>
          </a:bodyPr>
          <a:lstStyle/>
          <a:p>
            <a:r>
              <a:rPr lang="en-CA" sz="3000" b="1" dirty="0"/>
              <a:t>PROCHAINE SECTION: </a:t>
            </a:r>
          </a:p>
          <a:p>
            <a:r>
              <a:rPr lang="en-CA" sz="3000" b="1" dirty="0"/>
              <a:t>STRATÉGIES ET MEILLEURES PRATIQUES</a:t>
            </a:r>
          </a:p>
        </p:txBody>
      </p:sp>
    </p:spTree>
    <p:extLst>
      <p:ext uri="{BB962C8B-B14F-4D97-AF65-F5344CB8AC3E}">
        <p14:creationId xmlns:p14="http://schemas.microsoft.com/office/powerpoint/2010/main" val="276693295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689063" y="825143"/>
            <a:ext cx="10820399" cy="677702"/>
          </a:xfrm>
        </p:spPr>
        <p:txBody>
          <a:bodyPr anchor="ctr">
            <a:noAutofit/>
          </a:bodyPr>
          <a:lstStyle/>
          <a:p>
            <a:pPr algn="ctr"/>
            <a:r>
              <a:rPr lang="en-CA" sz="4800" b="1" dirty="0"/>
              <a:t>Aperçu du module</a:t>
            </a:r>
          </a:p>
        </p:txBody>
      </p:sp>
      <p:sp>
        <p:nvSpPr>
          <p:cNvPr id="5" name="TextBox 4"/>
          <p:cNvSpPr txBox="1"/>
          <p:nvPr>
            <p:custDataLst>
              <p:tags r:id="rId2"/>
            </p:custDataLst>
          </p:nvPr>
        </p:nvSpPr>
        <p:spPr>
          <a:xfrm>
            <a:off x="152508" y="2316931"/>
            <a:ext cx="2160000" cy="13320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en-CA" sz="1700" b="1" dirty="0">
                <a:solidFill>
                  <a:schemeClr val="tx1"/>
                </a:solidFill>
              </a:rPr>
              <a:t>INTRODUCTION</a:t>
            </a:r>
          </a:p>
        </p:txBody>
      </p:sp>
      <p:sp>
        <p:nvSpPr>
          <p:cNvPr id="6" name="TextBox 5"/>
          <p:cNvSpPr txBox="1"/>
          <p:nvPr>
            <p:custDataLst>
              <p:tags r:id="rId3"/>
            </p:custDataLst>
          </p:nvPr>
        </p:nvSpPr>
        <p:spPr>
          <a:xfrm>
            <a:off x="2587488" y="2316931"/>
            <a:ext cx="2160000" cy="1332000"/>
          </a:xfrm>
          <a:prstGeom prst="round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wrap="square" rtlCol="0" anchor="ctr">
            <a:spAutoFit/>
          </a:bodyPr>
          <a:lstStyle/>
          <a:p>
            <a:pPr algn="ctr"/>
            <a:r>
              <a:rPr lang="fr-FR" sz="1700" b="1" dirty="0">
                <a:solidFill>
                  <a:schemeClr val="tx1"/>
                </a:solidFill>
              </a:rPr>
              <a:t>IMPACT SUR LA CONCEPTION ET LA SUPERVISION DE L'INGÉNIERIE</a:t>
            </a:r>
            <a:endParaRPr lang="en-CA" sz="1700" b="1" dirty="0">
              <a:solidFill>
                <a:schemeClr val="tx1"/>
              </a:solidFill>
            </a:endParaRPr>
          </a:p>
        </p:txBody>
      </p:sp>
      <p:sp>
        <p:nvSpPr>
          <p:cNvPr id="7" name="TextBox 6"/>
          <p:cNvSpPr txBox="1"/>
          <p:nvPr>
            <p:custDataLst>
              <p:tags r:id="rId4"/>
            </p:custDataLst>
          </p:nvPr>
        </p:nvSpPr>
        <p:spPr>
          <a:xfrm>
            <a:off x="5022468" y="2316931"/>
            <a:ext cx="2160000" cy="1332000"/>
          </a:xfrm>
          <a:prstGeom prst="round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wrap="square" rtlCol="0" anchor="ctr">
            <a:spAutoFit/>
          </a:bodyPr>
          <a:lstStyle/>
          <a:p>
            <a:pPr algn="ctr"/>
            <a:r>
              <a:rPr lang="en-CA" sz="1700" b="1" dirty="0">
                <a:solidFill>
                  <a:schemeClr val="tx1"/>
                </a:solidFill>
              </a:rPr>
              <a:t>LÉGISLATION ET EXIGENCES RÉGLEMENTAIRES</a:t>
            </a:r>
          </a:p>
        </p:txBody>
      </p:sp>
      <p:sp>
        <p:nvSpPr>
          <p:cNvPr id="8" name="TextBox 7"/>
          <p:cNvSpPr txBox="1"/>
          <p:nvPr>
            <p:custDataLst>
              <p:tags r:id="rId5"/>
            </p:custDataLst>
          </p:nvPr>
        </p:nvSpPr>
        <p:spPr>
          <a:xfrm>
            <a:off x="7457448" y="2316931"/>
            <a:ext cx="2160000" cy="1332000"/>
          </a:xfrm>
          <a:prstGeom prst="round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wrap="square" rtlCol="0" anchor="ctr">
            <a:spAutoFit/>
          </a:bodyPr>
          <a:lstStyle/>
          <a:p>
            <a:pPr algn="ctr"/>
            <a:r>
              <a:rPr lang="en-CA" sz="1700" b="1" dirty="0">
                <a:solidFill>
                  <a:schemeClr val="tx1"/>
                </a:solidFill>
              </a:rPr>
              <a:t>STRATÉGIES ET MEILLEURES PRATIQUES</a:t>
            </a:r>
          </a:p>
        </p:txBody>
      </p:sp>
      <p:sp>
        <p:nvSpPr>
          <p:cNvPr id="9" name="TextBox 8"/>
          <p:cNvSpPr txBox="1"/>
          <p:nvPr>
            <p:custDataLst>
              <p:tags r:id="rId6"/>
            </p:custDataLst>
          </p:nvPr>
        </p:nvSpPr>
        <p:spPr>
          <a:xfrm>
            <a:off x="9882813" y="2316931"/>
            <a:ext cx="2160000" cy="1332000"/>
          </a:xfrm>
          <a:prstGeom prst="round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wrap="square" rtlCol="0" anchor="ctr">
            <a:spAutoFit/>
          </a:bodyPr>
          <a:lstStyle/>
          <a:p>
            <a:pPr algn="ctr"/>
            <a:r>
              <a:rPr lang="en-CA" b="1" dirty="0">
                <a:solidFill>
                  <a:schemeClr val="tx1"/>
                </a:solidFill>
              </a:rPr>
              <a:t>REVUE</a:t>
            </a:r>
          </a:p>
        </p:txBody>
      </p:sp>
      <p:sp>
        <p:nvSpPr>
          <p:cNvPr id="10" name="Rectangle 9"/>
          <p:cNvSpPr/>
          <p:nvPr>
            <p:custDataLst>
              <p:tags r:id="rId7"/>
            </p:custDataLst>
          </p:nvPr>
        </p:nvSpPr>
        <p:spPr>
          <a:xfrm>
            <a:off x="1869757" y="3325768"/>
            <a:ext cx="449162" cy="646331"/>
          </a:xfrm>
          <a:prstGeom prst="rect">
            <a:avLst/>
          </a:prstGeom>
          <a:noFill/>
        </p:spPr>
        <p:txBody>
          <a:bodyPr wrap="none" lIns="91440" tIns="45720" rIns="91440" bIns="45720">
            <a:spAutoFit/>
          </a:bodyPr>
          <a:lstStyle/>
          <a:p>
            <a:pPr algn="ctr"/>
            <a:r>
              <a:rPr lang="en-US" sz="3600" b="1" dirty="0">
                <a:ln w="0"/>
                <a:effectLst>
                  <a:outerShdw blurRad="38100" dist="19050" dir="2700000" algn="tl" rotWithShape="0">
                    <a:schemeClr val="dk1">
                      <a:alpha val="40000"/>
                    </a:schemeClr>
                  </a:outerShdw>
                </a:effectLst>
              </a:rPr>
              <a:t>1</a:t>
            </a:r>
          </a:p>
        </p:txBody>
      </p:sp>
      <p:sp>
        <p:nvSpPr>
          <p:cNvPr id="11" name="Rectangle 10"/>
          <p:cNvSpPr/>
          <p:nvPr>
            <p:custDataLst>
              <p:tags r:id="rId8"/>
            </p:custDataLst>
          </p:nvPr>
        </p:nvSpPr>
        <p:spPr>
          <a:xfrm>
            <a:off x="4304738" y="3325767"/>
            <a:ext cx="442750" cy="646331"/>
          </a:xfrm>
          <a:prstGeom prst="rect">
            <a:avLst/>
          </a:prstGeom>
          <a:noFill/>
        </p:spPr>
        <p:txBody>
          <a:bodyPr wrap="none" lIns="91440" tIns="45720" rIns="91440" bIns="45720">
            <a:spAutoFit/>
          </a:bodyPr>
          <a:lstStyle/>
          <a:p>
            <a:pPr algn="ctr"/>
            <a:r>
              <a:rPr lang="en-US" sz="3600" b="1" dirty="0">
                <a:ln w="0"/>
                <a:effectLst>
                  <a:outerShdw blurRad="38100" dist="19050" dir="2700000" algn="tl" rotWithShape="0">
                    <a:schemeClr val="dk1">
                      <a:alpha val="40000"/>
                    </a:schemeClr>
                  </a:outerShdw>
                </a:effectLst>
              </a:rPr>
              <a:t>2</a:t>
            </a:r>
          </a:p>
        </p:txBody>
      </p:sp>
      <p:sp>
        <p:nvSpPr>
          <p:cNvPr id="12" name="Rectangle 11"/>
          <p:cNvSpPr/>
          <p:nvPr>
            <p:custDataLst>
              <p:tags r:id="rId9"/>
            </p:custDataLst>
          </p:nvPr>
        </p:nvSpPr>
        <p:spPr>
          <a:xfrm>
            <a:off x="6736514" y="3325766"/>
            <a:ext cx="442750" cy="646331"/>
          </a:xfrm>
          <a:prstGeom prst="rect">
            <a:avLst/>
          </a:prstGeom>
          <a:noFill/>
        </p:spPr>
        <p:txBody>
          <a:bodyPr wrap="none" lIns="91440" tIns="45720" rIns="91440" bIns="45720">
            <a:spAutoFit/>
          </a:bodyPr>
          <a:lstStyle/>
          <a:p>
            <a:pPr algn="ctr"/>
            <a:r>
              <a:rPr lang="en-US" sz="3600" b="1" dirty="0">
                <a:ln w="0"/>
                <a:effectLst>
                  <a:outerShdw blurRad="38100" dist="19050" dir="2700000" algn="tl" rotWithShape="0">
                    <a:schemeClr val="dk1">
                      <a:alpha val="40000"/>
                    </a:schemeClr>
                  </a:outerShdw>
                </a:effectLst>
              </a:rPr>
              <a:t>3</a:t>
            </a:r>
          </a:p>
        </p:txBody>
      </p:sp>
      <p:sp>
        <p:nvSpPr>
          <p:cNvPr id="13" name="Rectangle 12"/>
          <p:cNvSpPr/>
          <p:nvPr>
            <p:custDataLst>
              <p:tags r:id="rId10"/>
            </p:custDataLst>
          </p:nvPr>
        </p:nvSpPr>
        <p:spPr>
          <a:xfrm>
            <a:off x="9168287" y="3325766"/>
            <a:ext cx="442750" cy="646331"/>
          </a:xfrm>
          <a:prstGeom prst="rect">
            <a:avLst/>
          </a:prstGeom>
          <a:noFill/>
        </p:spPr>
        <p:txBody>
          <a:bodyPr wrap="none" lIns="91440" tIns="45720" rIns="91440" bIns="45720">
            <a:spAutoFit/>
          </a:bodyPr>
          <a:lstStyle/>
          <a:p>
            <a:pPr algn="ctr"/>
            <a:r>
              <a:rPr lang="en-US" sz="3600" b="1" dirty="0">
                <a:ln w="0"/>
                <a:effectLst>
                  <a:outerShdw blurRad="38100" dist="19050" dir="2700000" algn="tl" rotWithShape="0">
                    <a:schemeClr val="dk1">
                      <a:alpha val="40000"/>
                    </a:schemeClr>
                  </a:outerShdw>
                </a:effectLst>
              </a:rPr>
              <a:t>4</a:t>
            </a:r>
          </a:p>
        </p:txBody>
      </p:sp>
      <p:sp>
        <p:nvSpPr>
          <p:cNvPr id="14" name="Rectangle 13"/>
          <p:cNvSpPr/>
          <p:nvPr>
            <p:custDataLst>
              <p:tags r:id="rId11"/>
            </p:custDataLst>
          </p:nvPr>
        </p:nvSpPr>
        <p:spPr>
          <a:xfrm>
            <a:off x="11600063" y="3325766"/>
            <a:ext cx="442750" cy="646331"/>
          </a:xfrm>
          <a:prstGeom prst="rect">
            <a:avLst/>
          </a:prstGeom>
          <a:noFill/>
        </p:spPr>
        <p:txBody>
          <a:bodyPr wrap="none" lIns="91440" tIns="45720" rIns="91440" bIns="45720">
            <a:spAutoFit/>
          </a:bodyPr>
          <a:lstStyle/>
          <a:p>
            <a:pPr algn="ctr"/>
            <a:r>
              <a:rPr lang="en-US" sz="3600" b="1" dirty="0">
                <a:ln w="0"/>
                <a:effectLst>
                  <a:outerShdw blurRad="38100" dist="19050" dir="2700000" algn="tl" rotWithShape="0">
                    <a:schemeClr val="dk1">
                      <a:alpha val="40000"/>
                    </a:schemeClr>
                  </a:outerShdw>
                </a:effectLst>
              </a:rPr>
              <a:t>5</a:t>
            </a:r>
          </a:p>
        </p:txBody>
      </p:sp>
    </p:spTree>
    <p:extLst>
      <p:ext uri="{BB962C8B-B14F-4D97-AF65-F5344CB8AC3E}">
        <p14:creationId xmlns:p14="http://schemas.microsoft.com/office/powerpoint/2010/main" val="3706488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8"/>
                                        </p:tgtEl>
                                        <p:attrNameLst>
                                          <p:attrName>r</p:attrName>
                                        </p:attrNameLst>
                                      </p:cBhvr>
                                    </p:animRot>
                                    <p:animRot by="-240000">
                                      <p:cBhvr>
                                        <p:cTn id="7" dur="200" fill="hold">
                                          <p:stCondLst>
                                            <p:cond delay="200"/>
                                          </p:stCondLst>
                                        </p:cTn>
                                        <p:tgtEl>
                                          <p:spTgt spid="8"/>
                                        </p:tgtEl>
                                        <p:attrNameLst>
                                          <p:attrName>r</p:attrName>
                                        </p:attrNameLst>
                                      </p:cBhvr>
                                    </p:animRot>
                                    <p:animRot by="240000">
                                      <p:cBhvr>
                                        <p:cTn id="8" dur="200" fill="hold">
                                          <p:stCondLst>
                                            <p:cond delay="400"/>
                                          </p:stCondLst>
                                        </p:cTn>
                                        <p:tgtEl>
                                          <p:spTgt spid="8"/>
                                        </p:tgtEl>
                                        <p:attrNameLst>
                                          <p:attrName>r</p:attrName>
                                        </p:attrNameLst>
                                      </p:cBhvr>
                                    </p:animRot>
                                    <p:animRot by="-240000">
                                      <p:cBhvr>
                                        <p:cTn id="9" dur="200" fill="hold">
                                          <p:stCondLst>
                                            <p:cond delay="600"/>
                                          </p:stCondLst>
                                        </p:cTn>
                                        <p:tgtEl>
                                          <p:spTgt spid="8"/>
                                        </p:tgtEl>
                                        <p:attrNameLst>
                                          <p:attrName>r</p:attrName>
                                        </p:attrNameLst>
                                      </p:cBhvr>
                                    </p:animRot>
                                    <p:animRot by="120000">
                                      <p:cBhvr>
                                        <p:cTn id="10" dur="200" fill="hold">
                                          <p:stCondLst>
                                            <p:cond delay="800"/>
                                          </p:stCondLst>
                                        </p:cTn>
                                        <p:tgtEl>
                                          <p:spTgt spid="8"/>
                                        </p:tgtEl>
                                        <p:attrNameLst>
                                          <p:attrName>r</p:attrName>
                                        </p:attrNameLst>
                                      </p:cBhvr>
                                    </p:animRot>
                                  </p:childTnLst>
                                </p:cTn>
                              </p:par>
                              <p:par>
                                <p:cTn id="11" presetID="32" presetClass="emph" presetSubtype="0" fill="hold" grpId="0" nodeType="withEffect">
                                  <p:stCondLst>
                                    <p:cond delay="0"/>
                                  </p:stCondLst>
                                  <p:childTnLst>
                                    <p:animRot by="120000">
                                      <p:cBhvr>
                                        <p:cTn id="12" dur="100" fill="hold">
                                          <p:stCondLst>
                                            <p:cond delay="0"/>
                                          </p:stCondLst>
                                        </p:cTn>
                                        <p:tgtEl>
                                          <p:spTgt spid="13"/>
                                        </p:tgtEl>
                                        <p:attrNameLst>
                                          <p:attrName>r</p:attrName>
                                        </p:attrNameLst>
                                      </p:cBhvr>
                                    </p:animRot>
                                    <p:animRot by="-240000">
                                      <p:cBhvr>
                                        <p:cTn id="13" dur="200" fill="hold">
                                          <p:stCondLst>
                                            <p:cond delay="200"/>
                                          </p:stCondLst>
                                        </p:cTn>
                                        <p:tgtEl>
                                          <p:spTgt spid="13"/>
                                        </p:tgtEl>
                                        <p:attrNameLst>
                                          <p:attrName>r</p:attrName>
                                        </p:attrNameLst>
                                      </p:cBhvr>
                                    </p:animRot>
                                    <p:animRot by="240000">
                                      <p:cBhvr>
                                        <p:cTn id="14" dur="200" fill="hold">
                                          <p:stCondLst>
                                            <p:cond delay="400"/>
                                          </p:stCondLst>
                                        </p:cTn>
                                        <p:tgtEl>
                                          <p:spTgt spid="13"/>
                                        </p:tgtEl>
                                        <p:attrNameLst>
                                          <p:attrName>r</p:attrName>
                                        </p:attrNameLst>
                                      </p:cBhvr>
                                    </p:animRot>
                                    <p:animRot by="-240000">
                                      <p:cBhvr>
                                        <p:cTn id="15" dur="200" fill="hold">
                                          <p:stCondLst>
                                            <p:cond delay="600"/>
                                          </p:stCondLst>
                                        </p:cTn>
                                        <p:tgtEl>
                                          <p:spTgt spid="13"/>
                                        </p:tgtEl>
                                        <p:attrNameLst>
                                          <p:attrName>r</p:attrName>
                                        </p:attrNameLst>
                                      </p:cBhvr>
                                    </p:animRot>
                                    <p:animRot by="120000">
                                      <p:cBhvr>
                                        <p:cTn id="16" dur="200" fill="hold">
                                          <p:stCondLst>
                                            <p:cond delay="80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custDataLst>
              <p:tags r:id="rId1"/>
            </p:custDataLst>
          </p:nvPr>
        </p:nvSpPr>
        <p:spPr>
          <a:xfrm>
            <a:off x="2037520" y="445540"/>
            <a:ext cx="8140149" cy="1227600"/>
          </a:xfrm>
          <a:prstGeom prst="round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wrap="square" rtlCol="0" anchor="ctr">
            <a:spAutoFit/>
          </a:bodyPr>
          <a:lstStyle/>
          <a:p>
            <a:pPr algn="ctr"/>
            <a:r>
              <a:rPr lang="en-CA" sz="4000" b="1" dirty="0">
                <a:solidFill>
                  <a:schemeClr val="tx1"/>
                </a:solidFill>
              </a:rPr>
              <a:t>STRATÉGIES ET MEILLEURES PRATIQUES</a:t>
            </a:r>
          </a:p>
        </p:txBody>
      </p:sp>
      <p:sp>
        <p:nvSpPr>
          <p:cNvPr id="5" name="Rectangle 4"/>
          <p:cNvSpPr/>
          <p:nvPr>
            <p:custDataLst>
              <p:tags r:id="rId2"/>
            </p:custDataLst>
          </p:nvPr>
        </p:nvSpPr>
        <p:spPr>
          <a:xfrm>
            <a:off x="9561795" y="1109134"/>
            <a:ext cx="615874" cy="1015663"/>
          </a:xfrm>
          <a:prstGeom prst="rect">
            <a:avLst/>
          </a:prstGeom>
          <a:noFill/>
        </p:spPr>
        <p:txBody>
          <a:bodyPr wrap="none" lIns="91440" tIns="45720" rIns="91440" bIns="45720">
            <a:spAutoFit/>
          </a:bodyPr>
          <a:lstStyle/>
          <a:p>
            <a:pPr algn="ctr"/>
            <a:r>
              <a:rPr lang="en-US" sz="6000" b="1" dirty="0">
                <a:ln w="0"/>
                <a:effectLst>
                  <a:outerShdw blurRad="38100" dist="19050" dir="2700000" algn="tl" rotWithShape="0">
                    <a:schemeClr val="dk1">
                      <a:alpha val="40000"/>
                    </a:schemeClr>
                  </a:outerShdw>
                </a:effectLst>
              </a:rPr>
              <a:t>4</a:t>
            </a:r>
          </a:p>
        </p:txBody>
      </p:sp>
      <p:sp>
        <p:nvSpPr>
          <p:cNvPr id="6" name="TextBox 5"/>
          <p:cNvSpPr txBox="1"/>
          <p:nvPr>
            <p:custDataLst>
              <p:tags r:id="rId3"/>
            </p:custDataLst>
          </p:nvPr>
        </p:nvSpPr>
        <p:spPr>
          <a:xfrm>
            <a:off x="1378633" y="1673140"/>
            <a:ext cx="9829341" cy="4739759"/>
          </a:xfrm>
          <a:prstGeom prst="rect">
            <a:avLst/>
          </a:prstGeom>
          <a:noFill/>
        </p:spPr>
        <p:txBody>
          <a:bodyPr wrap="square" rtlCol="0">
            <a:spAutoFit/>
          </a:bodyPr>
          <a:lstStyle/>
          <a:p>
            <a:r>
              <a:rPr lang="en-CA" sz="3200" b="1" dirty="0" err="1"/>
              <a:t>Dans</a:t>
            </a:r>
            <a:r>
              <a:rPr lang="en-CA" sz="3200" b="1" dirty="0"/>
              <a:t> </a:t>
            </a:r>
            <a:r>
              <a:rPr lang="en-CA" sz="3200" b="1" dirty="0" err="1"/>
              <a:t>cette</a:t>
            </a:r>
            <a:r>
              <a:rPr lang="en-CA" sz="3200" b="1" dirty="0"/>
              <a:t> section:</a:t>
            </a:r>
          </a:p>
          <a:p>
            <a:r>
              <a:rPr lang="fr-FR" sz="2800" b="1" dirty="0">
                <a:solidFill>
                  <a:schemeClr val="accent4"/>
                </a:solidFill>
              </a:rPr>
              <a:t>Stratégies et meilleures pratiques pour la promotion de la santé mentale et le bien-être en milieu de travail et la réduction des risques </a:t>
            </a:r>
            <a:endParaRPr lang="en-CA" sz="600" i="1" dirty="0"/>
          </a:p>
          <a:p>
            <a:pPr marL="457200" indent="-457200">
              <a:buFont typeface="Arial" panose="020B0604020202020204" pitchFamily="34" charset="0"/>
              <a:buChar char="•"/>
            </a:pPr>
            <a:endParaRPr lang="en-CA" sz="1000" i="1" dirty="0"/>
          </a:p>
          <a:p>
            <a:pPr marL="457200" indent="-457200">
              <a:buFont typeface="Arial" panose="020B0604020202020204" pitchFamily="34" charset="0"/>
              <a:buChar char="•"/>
            </a:pPr>
            <a:r>
              <a:rPr lang="fr-FR" sz="2400" i="1" dirty="0"/>
              <a:t>La Norme nationale du Canada sur la santé et la sécurité psychologiques en milieu de travail</a:t>
            </a:r>
          </a:p>
          <a:p>
            <a:pPr marL="457200" indent="-457200">
              <a:buFont typeface="Arial" panose="020B0604020202020204" pitchFamily="34" charset="0"/>
              <a:buChar char="•"/>
            </a:pPr>
            <a:endParaRPr lang="en-CA" sz="600" i="1" dirty="0"/>
          </a:p>
          <a:p>
            <a:pPr marL="457200" indent="-457200">
              <a:buFont typeface="Arial" panose="020B0604020202020204" pitchFamily="34" charset="0"/>
              <a:buChar char="•"/>
            </a:pPr>
            <a:r>
              <a:rPr lang="en-CA" sz="2400" i="1" dirty="0" err="1"/>
              <a:t>D’autres</a:t>
            </a:r>
            <a:r>
              <a:rPr lang="en-CA" sz="2400" i="1" dirty="0"/>
              <a:t> suggestions aux </a:t>
            </a:r>
            <a:r>
              <a:rPr lang="en-CA" sz="2400" i="1" dirty="0" err="1"/>
              <a:t>employeurs</a:t>
            </a:r>
            <a:endParaRPr lang="en-CA" sz="2400" i="1" dirty="0"/>
          </a:p>
          <a:p>
            <a:endParaRPr lang="en-CA" sz="3200" b="1" dirty="0">
              <a:solidFill>
                <a:schemeClr val="accent4"/>
              </a:solidFill>
            </a:endParaRPr>
          </a:p>
          <a:p>
            <a:endParaRPr lang="en-CA" sz="3200" b="1" dirty="0"/>
          </a:p>
          <a:p>
            <a:endParaRPr lang="en-CA" dirty="0"/>
          </a:p>
          <a:p>
            <a:endParaRPr lang="en-CA" sz="1600" dirty="0"/>
          </a:p>
        </p:txBody>
      </p:sp>
    </p:spTree>
    <p:extLst>
      <p:ext uri="{BB962C8B-B14F-4D97-AF65-F5344CB8AC3E}">
        <p14:creationId xmlns:p14="http://schemas.microsoft.com/office/powerpoint/2010/main" val="259701112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2278736" y="924031"/>
            <a:ext cx="9154886" cy="1293028"/>
          </a:xfrm>
        </p:spPr>
        <p:txBody>
          <a:bodyPr>
            <a:normAutofit/>
          </a:bodyPr>
          <a:lstStyle/>
          <a:p>
            <a:r>
              <a:rPr lang="en-CA" sz="3600" b="1" dirty="0">
                <a:solidFill>
                  <a:schemeClr val="accent4"/>
                </a:solidFill>
              </a:rPr>
              <a:t>STRATÉGIES ET MEILLEURES PRATIQUES</a:t>
            </a:r>
          </a:p>
        </p:txBody>
      </p:sp>
      <p:sp>
        <p:nvSpPr>
          <p:cNvPr id="3" name="Content Placeholder 2"/>
          <p:cNvSpPr>
            <a:spLocks noGrp="1"/>
          </p:cNvSpPr>
          <p:nvPr>
            <p:ph idx="1"/>
            <p:custDataLst>
              <p:tags r:id="rId2"/>
            </p:custDataLst>
          </p:nvPr>
        </p:nvSpPr>
        <p:spPr>
          <a:xfrm>
            <a:off x="1042125" y="2362200"/>
            <a:ext cx="10580182" cy="4024125"/>
          </a:xfrm>
        </p:spPr>
        <p:txBody>
          <a:bodyPr>
            <a:normAutofit/>
          </a:bodyPr>
          <a:lstStyle/>
          <a:p>
            <a:r>
              <a:rPr lang="fr-FR" sz="2800" dirty="0"/>
              <a:t>Plusieurs stratégies et meilleures pratiques ont été présentées dans les vidéos au sujet des 13 facteurs de risque psychosociaux (section 2), y compris ce que les </a:t>
            </a:r>
            <a:r>
              <a:rPr lang="fr-FR" sz="2800" b="1" dirty="0">
                <a:solidFill>
                  <a:schemeClr val="accent4"/>
                </a:solidFill>
              </a:rPr>
              <a:t>travailleurs</a:t>
            </a:r>
            <a:r>
              <a:rPr lang="fr-FR" sz="2800" dirty="0"/>
              <a:t> peuvent faire pour </a:t>
            </a:r>
            <a:r>
              <a:rPr lang="fr-FR" sz="2800" b="1" dirty="0">
                <a:solidFill>
                  <a:schemeClr val="accent4"/>
                </a:solidFill>
              </a:rPr>
              <a:t>minimiser</a:t>
            </a:r>
            <a:r>
              <a:rPr lang="fr-FR" sz="2800" dirty="0"/>
              <a:t> les risques</a:t>
            </a:r>
          </a:p>
          <a:p>
            <a:pPr marL="0" indent="0">
              <a:buNone/>
            </a:pPr>
            <a:endParaRPr lang="en-CA" sz="2800" dirty="0"/>
          </a:p>
          <a:p>
            <a:r>
              <a:rPr lang="fr-FR" sz="2800" dirty="0"/>
              <a:t>D’autres stratégies existent, notamment celles que les </a:t>
            </a:r>
            <a:r>
              <a:rPr lang="fr-FR" sz="2800" b="1" dirty="0">
                <a:solidFill>
                  <a:schemeClr val="accent4"/>
                </a:solidFill>
              </a:rPr>
              <a:t>ingénieurs</a:t>
            </a:r>
            <a:r>
              <a:rPr lang="fr-FR" sz="2800" dirty="0"/>
              <a:t>, les </a:t>
            </a:r>
            <a:r>
              <a:rPr lang="fr-FR" sz="2800" b="1" dirty="0">
                <a:solidFill>
                  <a:schemeClr val="accent4"/>
                </a:solidFill>
              </a:rPr>
              <a:t>superviseurs</a:t>
            </a:r>
            <a:r>
              <a:rPr lang="fr-FR" sz="2800" dirty="0"/>
              <a:t> et les </a:t>
            </a:r>
            <a:r>
              <a:rPr lang="fr-FR" sz="2800" b="1" dirty="0">
                <a:solidFill>
                  <a:schemeClr val="accent4"/>
                </a:solidFill>
              </a:rPr>
              <a:t>employeurs</a:t>
            </a:r>
            <a:r>
              <a:rPr lang="fr-FR" sz="2800" dirty="0"/>
              <a:t> devraient adopter. Quelques-unes d’entre elles seront maintenant présentées. </a:t>
            </a:r>
          </a:p>
          <a:p>
            <a:endParaRPr lang="en-CA" sz="2800" dirty="0"/>
          </a:p>
          <a:p>
            <a:endParaRPr lang="en-CA" sz="2800" dirty="0"/>
          </a:p>
        </p:txBody>
      </p:sp>
    </p:spTree>
    <p:extLst>
      <p:ext uri="{BB962C8B-B14F-4D97-AF65-F5344CB8AC3E}">
        <p14:creationId xmlns:p14="http://schemas.microsoft.com/office/powerpoint/2010/main" val="36183428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NUM" val="1"/>
</p:tagLst>
</file>

<file path=ppt/tags/tag10.xml><?xml version="1.0" encoding="utf-8"?>
<p:tagLst xmlns:a="http://schemas.openxmlformats.org/drawingml/2006/main" xmlns:r="http://schemas.openxmlformats.org/officeDocument/2006/relationships" xmlns:p="http://schemas.openxmlformats.org/presentationml/2006/main">
  <p:tag name="NUM" val="2"/>
</p:tagLst>
</file>

<file path=ppt/tags/tag100.xml><?xml version="1.0" encoding="utf-8"?>
<p:tagLst xmlns:a="http://schemas.openxmlformats.org/drawingml/2006/main" xmlns:r="http://schemas.openxmlformats.org/officeDocument/2006/relationships" xmlns:p="http://schemas.openxmlformats.org/presentationml/2006/main">
  <p:tag name="NUM" val="8"/>
</p:tagLst>
</file>

<file path=ppt/tags/tag101.xml><?xml version="1.0" encoding="utf-8"?>
<p:tagLst xmlns:a="http://schemas.openxmlformats.org/drawingml/2006/main" xmlns:r="http://schemas.openxmlformats.org/officeDocument/2006/relationships" xmlns:p="http://schemas.openxmlformats.org/presentationml/2006/main">
  <p:tag name="NUM" val="9"/>
</p:tagLst>
</file>

<file path=ppt/tags/tag102.xml><?xml version="1.0" encoding="utf-8"?>
<p:tagLst xmlns:a="http://schemas.openxmlformats.org/drawingml/2006/main" xmlns:r="http://schemas.openxmlformats.org/officeDocument/2006/relationships" xmlns:p="http://schemas.openxmlformats.org/presentationml/2006/main">
  <p:tag name="NUM" val="10"/>
</p:tagLst>
</file>

<file path=ppt/tags/tag103.xml><?xml version="1.0" encoding="utf-8"?>
<p:tagLst xmlns:a="http://schemas.openxmlformats.org/drawingml/2006/main" xmlns:r="http://schemas.openxmlformats.org/officeDocument/2006/relationships" xmlns:p="http://schemas.openxmlformats.org/presentationml/2006/main">
  <p:tag name="NUM" val="11"/>
</p:tagLst>
</file>

<file path=ppt/tags/tag104.xml><?xml version="1.0" encoding="utf-8"?>
<p:tagLst xmlns:a="http://schemas.openxmlformats.org/drawingml/2006/main" xmlns:r="http://schemas.openxmlformats.org/officeDocument/2006/relationships" xmlns:p="http://schemas.openxmlformats.org/presentationml/2006/main">
  <p:tag name="NUM" val="1"/>
</p:tagLst>
</file>

<file path=ppt/tags/tag105.xml><?xml version="1.0" encoding="utf-8"?>
<p:tagLst xmlns:a="http://schemas.openxmlformats.org/drawingml/2006/main" xmlns:r="http://schemas.openxmlformats.org/officeDocument/2006/relationships" xmlns:p="http://schemas.openxmlformats.org/presentationml/2006/main">
  <p:tag name="NUM" val="2"/>
</p:tagLst>
</file>

<file path=ppt/tags/tag106.xml><?xml version="1.0" encoding="utf-8"?>
<p:tagLst xmlns:a="http://schemas.openxmlformats.org/drawingml/2006/main" xmlns:r="http://schemas.openxmlformats.org/officeDocument/2006/relationships" xmlns:p="http://schemas.openxmlformats.org/presentationml/2006/main">
  <p:tag name="NUM" val="3"/>
</p:tagLst>
</file>

<file path=ppt/tags/tag107.xml><?xml version="1.0" encoding="utf-8"?>
<p:tagLst xmlns:a="http://schemas.openxmlformats.org/drawingml/2006/main" xmlns:r="http://schemas.openxmlformats.org/officeDocument/2006/relationships" xmlns:p="http://schemas.openxmlformats.org/presentationml/2006/main">
  <p:tag name="NUM" val="1"/>
</p:tagLst>
</file>

<file path=ppt/tags/tag108.xml><?xml version="1.0" encoding="utf-8"?>
<p:tagLst xmlns:a="http://schemas.openxmlformats.org/drawingml/2006/main" xmlns:r="http://schemas.openxmlformats.org/officeDocument/2006/relationships" xmlns:p="http://schemas.openxmlformats.org/presentationml/2006/main">
  <p:tag name="NUM" val="2"/>
</p:tagLst>
</file>

<file path=ppt/tags/tag109.xml><?xml version="1.0" encoding="utf-8"?>
<p:tagLst xmlns:a="http://schemas.openxmlformats.org/drawingml/2006/main" xmlns:r="http://schemas.openxmlformats.org/officeDocument/2006/relationships" xmlns:p="http://schemas.openxmlformats.org/presentationml/2006/main">
  <p:tag name="NUM" val="3"/>
</p:tagLst>
</file>

<file path=ppt/tags/tag11.xml><?xml version="1.0" encoding="utf-8"?>
<p:tagLst xmlns:a="http://schemas.openxmlformats.org/drawingml/2006/main" xmlns:r="http://schemas.openxmlformats.org/officeDocument/2006/relationships" xmlns:p="http://schemas.openxmlformats.org/presentationml/2006/main">
  <p:tag name="NUM" val="1"/>
</p:tagLst>
</file>

<file path=ppt/tags/tag110.xml><?xml version="1.0" encoding="utf-8"?>
<p:tagLst xmlns:a="http://schemas.openxmlformats.org/drawingml/2006/main" xmlns:r="http://schemas.openxmlformats.org/officeDocument/2006/relationships" xmlns:p="http://schemas.openxmlformats.org/presentationml/2006/main">
  <p:tag name="NUM" val="1"/>
</p:tagLst>
</file>

<file path=ppt/tags/tag111.xml><?xml version="1.0" encoding="utf-8"?>
<p:tagLst xmlns:a="http://schemas.openxmlformats.org/drawingml/2006/main" xmlns:r="http://schemas.openxmlformats.org/officeDocument/2006/relationships" xmlns:p="http://schemas.openxmlformats.org/presentationml/2006/main">
  <p:tag name="NUM" val="2"/>
</p:tagLst>
</file>

<file path=ppt/tags/tag112.xml><?xml version="1.0" encoding="utf-8"?>
<p:tagLst xmlns:a="http://schemas.openxmlformats.org/drawingml/2006/main" xmlns:r="http://schemas.openxmlformats.org/officeDocument/2006/relationships" xmlns:p="http://schemas.openxmlformats.org/presentationml/2006/main">
  <p:tag name="NUM" val="3"/>
</p:tagLst>
</file>

<file path=ppt/tags/tag113.xml><?xml version="1.0" encoding="utf-8"?>
<p:tagLst xmlns:a="http://schemas.openxmlformats.org/drawingml/2006/main" xmlns:r="http://schemas.openxmlformats.org/officeDocument/2006/relationships" xmlns:p="http://schemas.openxmlformats.org/presentationml/2006/main">
  <p:tag name="NUM" val="4"/>
</p:tagLst>
</file>

<file path=ppt/tags/tag114.xml><?xml version="1.0" encoding="utf-8"?>
<p:tagLst xmlns:a="http://schemas.openxmlformats.org/drawingml/2006/main" xmlns:r="http://schemas.openxmlformats.org/officeDocument/2006/relationships" xmlns:p="http://schemas.openxmlformats.org/presentationml/2006/main">
  <p:tag name="NUM" val="5"/>
</p:tagLst>
</file>

<file path=ppt/tags/tag115.xml><?xml version="1.0" encoding="utf-8"?>
<p:tagLst xmlns:a="http://schemas.openxmlformats.org/drawingml/2006/main" xmlns:r="http://schemas.openxmlformats.org/officeDocument/2006/relationships" xmlns:p="http://schemas.openxmlformats.org/presentationml/2006/main">
  <p:tag name="NUM" val="6"/>
</p:tagLst>
</file>

<file path=ppt/tags/tag116.xml><?xml version="1.0" encoding="utf-8"?>
<p:tagLst xmlns:a="http://schemas.openxmlformats.org/drawingml/2006/main" xmlns:r="http://schemas.openxmlformats.org/officeDocument/2006/relationships" xmlns:p="http://schemas.openxmlformats.org/presentationml/2006/main">
  <p:tag name="NUM" val="7"/>
</p:tagLst>
</file>

<file path=ppt/tags/tag117.xml><?xml version="1.0" encoding="utf-8"?>
<p:tagLst xmlns:a="http://schemas.openxmlformats.org/drawingml/2006/main" xmlns:r="http://schemas.openxmlformats.org/officeDocument/2006/relationships" xmlns:p="http://schemas.openxmlformats.org/presentationml/2006/main">
  <p:tag name="NUM" val="8"/>
</p:tagLst>
</file>

<file path=ppt/tags/tag118.xml><?xml version="1.0" encoding="utf-8"?>
<p:tagLst xmlns:a="http://schemas.openxmlformats.org/drawingml/2006/main" xmlns:r="http://schemas.openxmlformats.org/officeDocument/2006/relationships" xmlns:p="http://schemas.openxmlformats.org/presentationml/2006/main">
  <p:tag name="NUM" val="1"/>
</p:tagLst>
</file>

<file path=ppt/tags/tag119.xml><?xml version="1.0" encoding="utf-8"?>
<p:tagLst xmlns:a="http://schemas.openxmlformats.org/drawingml/2006/main" xmlns:r="http://schemas.openxmlformats.org/officeDocument/2006/relationships" xmlns:p="http://schemas.openxmlformats.org/presentationml/2006/main">
  <p:tag name="NUM" val="2"/>
</p:tagLst>
</file>

<file path=ppt/tags/tag12.xml><?xml version="1.0" encoding="utf-8"?>
<p:tagLst xmlns:a="http://schemas.openxmlformats.org/drawingml/2006/main" xmlns:r="http://schemas.openxmlformats.org/officeDocument/2006/relationships" xmlns:p="http://schemas.openxmlformats.org/presentationml/2006/main">
  <p:tag name="NUM" val="2"/>
</p:tagLst>
</file>

<file path=ppt/tags/tag120.xml><?xml version="1.0" encoding="utf-8"?>
<p:tagLst xmlns:a="http://schemas.openxmlformats.org/drawingml/2006/main" xmlns:r="http://schemas.openxmlformats.org/officeDocument/2006/relationships" xmlns:p="http://schemas.openxmlformats.org/presentationml/2006/main">
  <p:tag name="NUM" val="3"/>
</p:tagLst>
</file>

<file path=ppt/tags/tag121.xml><?xml version="1.0" encoding="utf-8"?>
<p:tagLst xmlns:a="http://schemas.openxmlformats.org/drawingml/2006/main" xmlns:r="http://schemas.openxmlformats.org/officeDocument/2006/relationships" xmlns:p="http://schemas.openxmlformats.org/presentationml/2006/main">
  <p:tag name="NUM" val="4"/>
</p:tagLst>
</file>

<file path=ppt/tags/tag122.xml><?xml version="1.0" encoding="utf-8"?>
<p:tagLst xmlns:a="http://schemas.openxmlformats.org/drawingml/2006/main" xmlns:r="http://schemas.openxmlformats.org/officeDocument/2006/relationships" xmlns:p="http://schemas.openxmlformats.org/presentationml/2006/main">
  <p:tag name="NUM" val="5"/>
</p:tagLst>
</file>

<file path=ppt/tags/tag123.xml><?xml version="1.0" encoding="utf-8"?>
<p:tagLst xmlns:a="http://schemas.openxmlformats.org/drawingml/2006/main" xmlns:r="http://schemas.openxmlformats.org/officeDocument/2006/relationships" xmlns:p="http://schemas.openxmlformats.org/presentationml/2006/main">
  <p:tag name="NUM" val="6"/>
</p:tagLst>
</file>

<file path=ppt/tags/tag124.xml><?xml version="1.0" encoding="utf-8"?>
<p:tagLst xmlns:a="http://schemas.openxmlformats.org/drawingml/2006/main" xmlns:r="http://schemas.openxmlformats.org/officeDocument/2006/relationships" xmlns:p="http://schemas.openxmlformats.org/presentationml/2006/main">
  <p:tag name="NUM" val="7"/>
</p:tagLst>
</file>

<file path=ppt/tags/tag125.xml><?xml version="1.0" encoding="utf-8"?>
<p:tagLst xmlns:a="http://schemas.openxmlformats.org/drawingml/2006/main" xmlns:r="http://schemas.openxmlformats.org/officeDocument/2006/relationships" xmlns:p="http://schemas.openxmlformats.org/presentationml/2006/main">
  <p:tag name="NUM" val="8"/>
</p:tagLst>
</file>

<file path=ppt/tags/tag126.xml><?xml version="1.0" encoding="utf-8"?>
<p:tagLst xmlns:a="http://schemas.openxmlformats.org/drawingml/2006/main" xmlns:r="http://schemas.openxmlformats.org/officeDocument/2006/relationships" xmlns:p="http://schemas.openxmlformats.org/presentationml/2006/main">
  <p:tag name="NUM" val="1"/>
</p:tagLst>
</file>

<file path=ppt/tags/tag127.xml><?xml version="1.0" encoding="utf-8"?>
<p:tagLst xmlns:a="http://schemas.openxmlformats.org/drawingml/2006/main" xmlns:r="http://schemas.openxmlformats.org/officeDocument/2006/relationships" xmlns:p="http://schemas.openxmlformats.org/presentationml/2006/main">
  <p:tag name="NUM" val="2"/>
</p:tagLst>
</file>

<file path=ppt/tags/tag128.xml><?xml version="1.0" encoding="utf-8"?>
<p:tagLst xmlns:a="http://schemas.openxmlformats.org/drawingml/2006/main" xmlns:r="http://schemas.openxmlformats.org/officeDocument/2006/relationships" xmlns:p="http://schemas.openxmlformats.org/presentationml/2006/main">
  <p:tag name="NUM" val="3"/>
</p:tagLst>
</file>

<file path=ppt/tags/tag129.xml><?xml version="1.0" encoding="utf-8"?>
<p:tagLst xmlns:a="http://schemas.openxmlformats.org/drawingml/2006/main" xmlns:r="http://schemas.openxmlformats.org/officeDocument/2006/relationships" xmlns:p="http://schemas.openxmlformats.org/presentationml/2006/main">
  <p:tag name="NUM" val="1"/>
</p:tagLst>
</file>

<file path=ppt/tags/tag13.xml><?xml version="1.0" encoding="utf-8"?>
<p:tagLst xmlns:a="http://schemas.openxmlformats.org/drawingml/2006/main" xmlns:r="http://schemas.openxmlformats.org/officeDocument/2006/relationships" xmlns:p="http://schemas.openxmlformats.org/presentationml/2006/main">
  <p:tag name="NUM" val="1"/>
</p:tagLst>
</file>

<file path=ppt/tags/tag130.xml><?xml version="1.0" encoding="utf-8"?>
<p:tagLst xmlns:a="http://schemas.openxmlformats.org/drawingml/2006/main" xmlns:r="http://schemas.openxmlformats.org/officeDocument/2006/relationships" xmlns:p="http://schemas.openxmlformats.org/presentationml/2006/main">
  <p:tag name="NUM" val="2"/>
</p:tagLst>
</file>

<file path=ppt/tags/tag131.xml><?xml version="1.0" encoding="utf-8"?>
<p:tagLst xmlns:a="http://schemas.openxmlformats.org/drawingml/2006/main" xmlns:r="http://schemas.openxmlformats.org/officeDocument/2006/relationships" xmlns:p="http://schemas.openxmlformats.org/presentationml/2006/main">
  <p:tag name="NUM" val="3"/>
</p:tagLst>
</file>

<file path=ppt/tags/tag132.xml><?xml version="1.0" encoding="utf-8"?>
<p:tagLst xmlns:a="http://schemas.openxmlformats.org/drawingml/2006/main" xmlns:r="http://schemas.openxmlformats.org/officeDocument/2006/relationships" xmlns:p="http://schemas.openxmlformats.org/presentationml/2006/main">
  <p:tag name="NUM" val="4"/>
</p:tagLst>
</file>

<file path=ppt/tags/tag133.xml><?xml version="1.0" encoding="utf-8"?>
<p:tagLst xmlns:a="http://schemas.openxmlformats.org/drawingml/2006/main" xmlns:r="http://schemas.openxmlformats.org/officeDocument/2006/relationships" xmlns:p="http://schemas.openxmlformats.org/presentationml/2006/main">
  <p:tag name="NUM" val="1"/>
</p:tagLst>
</file>

<file path=ppt/tags/tag134.xml><?xml version="1.0" encoding="utf-8"?>
<p:tagLst xmlns:a="http://schemas.openxmlformats.org/drawingml/2006/main" xmlns:r="http://schemas.openxmlformats.org/officeDocument/2006/relationships" xmlns:p="http://schemas.openxmlformats.org/presentationml/2006/main">
  <p:tag name="NUM" val="2"/>
</p:tagLst>
</file>

<file path=ppt/tags/tag135.xml><?xml version="1.0" encoding="utf-8"?>
<p:tagLst xmlns:a="http://schemas.openxmlformats.org/drawingml/2006/main" xmlns:r="http://schemas.openxmlformats.org/officeDocument/2006/relationships" xmlns:p="http://schemas.openxmlformats.org/presentationml/2006/main">
  <p:tag name="NUM" val="3"/>
</p:tagLst>
</file>

<file path=ppt/tags/tag136.xml><?xml version="1.0" encoding="utf-8"?>
<p:tagLst xmlns:a="http://schemas.openxmlformats.org/drawingml/2006/main" xmlns:r="http://schemas.openxmlformats.org/officeDocument/2006/relationships" xmlns:p="http://schemas.openxmlformats.org/presentationml/2006/main">
  <p:tag name="NUM" val="1"/>
</p:tagLst>
</file>

<file path=ppt/tags/tag137.xml><?xml version="1.0" encoding="utf-8"?>
<p:tagLst xmlns:a="http://schemas.openxmlformats.org/drawingml/2006/main" xmlns:r="http://schemas.openxmlformats.org/officeDocument/2006/relationships" xmlns:p="http://schemas.openxmlformats.org/presentationml/2006/main">
  <p:tag name="NUM" val="2"/>
</p:tagLst>
</file>

<file path=ppt/tags/tag138.xml><?xml version="1.0" encoding="utf-8"?>
<p:tagLst xmlns:a="http://schemas.openxmlformats.org/drawingml/2006/main" xmlns:r="http://schemas.openxmlformats.org/officeDocument/2006/relationships" xmlns:p="http://schemas.openxmlformats.org/presentationml/2006/main">
  <p:tag name="NUM" val="3"/>
</p:tagLst>
</file>

<file path=ppt/tags/tag139.xml><?xml version="1.0" encoding="utf-8"?>
<p:tagLst xmlns:a="http://schemas.openxmlformats.org/drawingml/2006/main" xmlns:r="http://schemas.openxmlformats.org/officeDocument/2006/relationships" xmlns:p="http://schemas.openxmlformats.org/presentationml/2006/main">
  <p:tag name="NUM" val="1"/>
</p:tagLst>
</file>

<file path=ppt/tags/tag14.xml><?xml version="1.0" encoding="utf-8"?>
<p:tagLst xmlns:a="http://schemas.openxmlformats.org/drawingml/2006/main" xmlns:r="http://schemas.openxmlformats.org/officeDocument/2006/relationships" xmlns:p="http://schemas.openxmlformats.org/presentationml/2006/main">
  <p:tag name="NUM" val="2"/>
</p:tagLst>
</file>

<file path=ppt/tags/tag140.xml><?xml version="1.0" encoding="utf-8"?>
<p:tagLst xmlns:a="http://schemas.openxmlformats.org/drawingml/2006/main" xmlns:r="http://schemas.openxmlformats.org/officeDocument/2006/relationships" xmlns:p="http://schemas.openxmlformats.org/presentationml/2006/main">
  <p:tag name="NUM" val="2"/>
</p:tagLst>
</file>

<file path=ppt/tags/tag141.xml><?xml version="1.0" encoding="utf-8"?>
<p:tagLst xmlns:a="http://schemas.openxmlformats.org/drawingml/2006/main" xmlns:r="http://schemas.openxmlformats.org/officeDocument/2006/relationships" xmlns:p="http://schemas.openxmlformats.org/presentationml/2006/main">
  <p:tag name="NUM" val="3"/>
</p:tagLst>
</file>

<file path=ppt/tags/tag142.xml><?xml version="1.0" encoding="utf-8"?>
<p:tagLst xmlns:a="http://schemas.openxmlformats.org/drawingml/2006/main" xmlns:r="http://schemas.openxmlformats.org/officeDocument/2006/relationships" xmlns:p="http://schemas.openxmlformats.org/presentationml/2006/main">
  <p:tag name="NUM" val="1"/>
</p:tagLst>
</file>

<file path=ppt/tags/tag143.xml><?xml version="1.0" encoding="utf-8"?>
<p:tagLst xmlns:a="http://schemas.openxmlformats.org/drawingml/2006/main" xmlns:r="http://schemas.openxmlformats.org/officeDocument/2006/relationships" xmlns:p="http://schemas.openxmlformats.org/presentationml/2006/main">
  <p:tag name="NUM" val="2"/>
</p:tagLst>
</file>

<file path=ppt/tags/tag144.xml><?xml version="1.0" encoding="utf-8"?>
<p:tagLst xmlns:a="http://schemas.openxmlformats.org/drawingml/2006/main" xmlns:r="http://schemas.openxmlformats.org/officeDocument/2006/relationships" xmlns:p="http://schemas.openxmlformats.org/presentationml/2006/main">
  <p:tag name="NUM" val="3"/>
</p:tagLst>
</file>

<file path=ppt/tags/tag145.xml><?xml version="1.0" encoding="utf-8"?>
<p:tagLst xmlns:a="http://schemas.openxmlformats.org/drawingml/2006/main" xmlns:r="http://schemas.openxmlformats.org/officeDocument/2006/relationships" xmlns:p="http://schemas.openxmlformats.org/presentationml/2006/main">
  <p:tag name="NUM" val="1"/>
</p:tagLst>
</file>

<file path=ppt/tags/tag146.xml><?xml version="1.0" encoding="utf-8"?>
<p:tagLst xmlns:a="http://schemas.openxmlformats.org/drawingml/2006/main" xmlns:r="http://schemas.openxmlformats.org/officeDocument/2006/relationships" xmlns:p="http://schemas.openxmlformats.org/presentationml/2006/main">
  <p:tag name="NUM" val="2"/>
</p:tagLst>
</file>

<file path=ppt/tags/tag147.xml><?xml version="1.0" encoding="utf-8"?>
<p:tagLst xmlns:a="http://schemas.openxmlformats.org/drawingml/2006/main" xmlns:r="http://schemas.openxmlformats.org/officeDocument/2006/relationships" xmlns:p="http://schemas.openxmlformats.org/presentationml/2006/main">
  <p:tag name="NUM" val="3"/>
</p:tagLst>
</file>

<file path=ppt/tags/tag148.xml><?xml version="1.0" encoding="utf-8"?>
<p:tagLst xmlns:a="http://schemas.openxmlformats.org/drawingml/2006/main" xmlns:r="http://schemas.openxmlformats.org/officeDocument/2006/relationships" xmlns:p="http://schemas.openxmlformats.org/presentationml/2006/main">
  <p:tag name="NUM" val="1"/>
</p:tagLst>
</file>

<file path=ppt/tags/tag149.xml><?xml version="1.0" encoding="utf-8"?>
<p:tagLst xmlns:a="http://schemas.openxmlformats.org/drawingml/2006/main" xmlns:r="http://schemas.openxmlformats.org/officeDocument/2006/relationships" xmlns:p="http://schemas.openxmlformats.org/presentationml/2006/main">
  <p:tag name="NUM" val="2"/>
</p:tagLst>
</file>

<file path=ppt/tags/tag15.xml><?xml version="1.0" encoding="utf-8"?>
<p:tagLst xmlns:a="http://schemas.openxmlformats.org/drawingml/2006/main" xmlns:r="http://schemas.openxmlformats.org/officeDocument/2006/relationships" xmlns:p="http://schemas.openxmlformats.org/presentationml/2006/main">
  <p:tag name="NUM" val="3"/>
</p:tagLst>
</file>

<file path=ppt/tags/tag150.xml><?xml version="1.0" encoding="utf-8"?>
<p:tagLst xmlns:a="http://schemas.openxmlformats.org/drawingml/2006/main" xmlns:r="http://schemas.openxmlformats.org/officeDocument/2006/relationships" xmlns:p="http://schemas.openxmlformats.org/presentationml/2006/main">
  <p:tag name="NUM" val="3"/>
</p:tagLst>
</file>

<file path=ppt/tags/tag151.xml><?xml version="1.0" encoding="utf-8"?>
<p:tagLst xmlns:a="http://schemas.openxmlformats.org/drawingml/2006/main" xmlns:r="http://schemas.openxmlformats.org/officeDocument/2006/relationships" xmlns:p="http://schemas.openxmlformats.org/presentationml/2006/main">
  <p:tag name="NUM" val="1"/>
</p:tagLst>
</file>

<file path=ppt/tags/tag152.xml><?xml version="1.0" encoding="utf-8"?>
<p:tagLst xmlns:a="http://schemas.openxmlformats.org/drawingml/2006/main" xmlns:r="http://schemas.openxmlformats.org/officeDocument/2006/relationships" xmlns:p="http://schemas.openxmlformats.org/presentationml/2006/main">
  <p:tag name="NUM" val="2"/>
</p:tagLst>
</file>

<file path=ppt/tags/tag153.xml><?xml version="1.0" encoding="utf-8"?>
<p:tagLst xmlns:a="http://schemas.openxmlformats.org/drawingml/2006/main" xmlns:r="http://schemas.openxmlformats.org/officeDocument/2006/relationships" xmlns:p="http://schemas.openxmlformats.org/presentationml/2006/main">
  <p:tag name="NUM" val="3"/>
</p:tagLst>
</file>

<file path=ppt/tags/tag154.xml><?xml version="1.0" encoding="utf-8"?>
<p:tagLst xmlns:a="http://schemas.openxmlformats.org/drawingml/2006/main" xmlns:r="http://schemas.openxmlformats.org/officeDocument/2006/relationships" xmlns:p="http://schemas.openxmlformats.org/presentationml/2006/main">
  <p:tag name="NUM" val="1"/>
</p:tagLst>
</file>

<file path=ppt/tags/tag155.xml><?xml version="1.0" encoding="utf-8"?>
<p:tagLst xmlns:a="http://schemas.openxmlformats.org/drawingml/2006/main" xmlns:r="http://schemas.openxmlformats.org/officeDocument/2006/relationships" xmlns:p="http://schemas.openxmlformats.org/presentationml/2006/main">
  <p:tag name="NUM" val="2"/>
</p:tagLst>
</file>

<file path=ppt/tags/tag156.xml><?xml version="1.0" encoding="utf-8"?>
<p:tagLst xmlns:a="http://schemas.openxmlformats.org/drawingml/2006/main" xmlns:r="http://schemas.openxmlformats.org/officeDocument/2006/relationships" xmlns:p="http://schemas.openxmlformats.org/presentationml/2006/main">
  <p:tag name="NUM" val="3"/>
</p:tagLst>
</file>

<file path=ppt/tags/tag157.xml><?xml version="1.0" encoding="utf-8"?>
<p:tagLst xmlns:a="http://schemas.openxmlformats.org/drawingml/2006/main" xmlns:r="http://schemas.openxmlformats.org/officeDocument/2006/relationships" xmlns:p="http://schemas.openxmlformats.org/presentationml/2006/main">
  <p:tag name="NUM" val="1"/>
</p:tagLst>
</file>

<file path=ppt/tags/tag158.xml><?xml version="1.0" encoding="utf-8"?>
<p:tagLst xmlns:a="http://schemas.openxmlformats.org/drawingml/2006/main" xmlns:r="http://schemas.openxmlformats.org/officeDocument/2006/relationships" xmlns:p="http://schemas.openxmlformats.org/presentationml/2006/main">
  <p:tag name="NUM" val="2"/>
</p:tagLst>
</file>

<file path=ppt/tags/tag159.xml><?xml version="1.0" encoding="utf-8"?>
<p:tagLst xmlns:a="http://schemas.openxmlformats.org/drawingml/2006/main" xmlns:r="http://schemas.openxmlformats.org/officeDocument/2006/relationships" xmlns:p="http://schemas.openxmlformats.org/presentationml/2006/main">
  <p:tag name="NUM" val="3"/>
</p:tagLst>
</file>

<file path=ppt/tags/tag16.xml><?xml version="1.0" encoding="utf-8"?>
<p:tagLst xmlns:a="http://schemas.openxmlformats.org/drawingml/2006/main" xmlns:r="http://schemas.openxmlformats.org/officeDocument/2006/relationships" xmlns:p="http://schemas.openxmlformats.org/presentationml/2006/main">
  <p:tag name="NUM" val="4"/>
</p:tagLst>
</file>

<file path=ppt/tags/tag160.xml><?xml version="1.0" encoding="utf-8"?>
<p:tagLst xmlns:a="http://schemas.openxmlformats.org/drawingml/2006/main" xmlns:r="http://schemas.openxmlformats.org/officeDocument/2006/relationships" xmlns:p="http://schemas.openxmlformats.org/presentationml/2006/main">
  <p:tag name="NUM" val="1"/>
</p:tagLst>
</file>

<file path=ppt/tags/tag161.xml><?xml version="1.0" encoding="utf-8"?>
<p:tagLst xmlns:a="http://schemas.openxmlformats.org/drawingml/2006/main" xmlns:r="http://schemas.openxmlformats.org/officeDocument/2006/relationships" xmlns:p="http://schemas.openxmlformats.org/presentationml/2006/main">
  <p:tag name="NUM" val="2"/>
</p:tagLst>
</file>

<file path=ppt/tags/tag162.xml><?xml version="1.0" encoding="utf-8"?>
<p:tagLst xmlns:a="http://schemas.openxmlformats.org/drawingml/2006/main" xmlns:r="http://schemas.openxmlformats.org/officeDocument/2006/relationships" xmlns:p="http://schemas.openxmlformats.org/presentationml/2006/main">
  <p:tag name="NUM" val="3"/>
</p:tagLst>
</file>

<file path=ppt/tags/tag163.xml><?xml version="1.0" encoding="utf-8"?>
<p:tagLst xmlns:a="http://schemas.openxmlformats.org/drawingml/2006/main" xmlns:r="http://schemas.openxmlformats.org/officeDocument/2006/relationships" xmlns:p="http://schemas.openxmlformats.org/presentationml/2006/main">
  <p:tag name="NUM" val="1"/>
</p:tagLst>
</file>

<file path=ppt/tags/tag164.xml><?xml version="1.0" encoding="utf-8"?>
<p:tagLst xmlns:a="http://schemas.openxmlformats.org/drawingml/2006/main" xmlns:r="http://schemas.openxmlformats.org/officeDocument/2006/relationships" xmlns:p="http://schemas.openxmlformats.org/presentationml/2006/main">
  <p:tag name="NUM" val="2"/>
</p:tagLst>
</file>

<file path=ppt/tags/tag165.xml><?xml version="1.0" encoding="utf-8"?>
<p:tagLst xmlns:a="http://schemas.openxmlformats.org/drawingml/2006/main" xmlns:r="http://schemas.openxmlformats.org/officeDocument/2006/relationships" xmlns:p="http://schemas.openxmlformats.org/presentationml/2006/main">
  <p:tag name="NUM" val="3"/>
</p:tagLst>
</file>

<file path=ppt/tags/tag166.xml><?xml version="1.0" encoding="utf-8"?>
<p:tagLst xmlns:a="http://schemas.openxmlformats.org/drawingml/2006/main" xmlns:r="http://schemas.openxmlformats.org/officeDocument/2006/relationships" xmlns:p="http://schemas.openxmlformats.org/presentationml/2006/main">
  <p:tag name="NUM" val="1"/>
</p:tagLst>
</file>

<file path=ppt/tags/tag167.xml><?xml version="1.0" encoding="utf-8"?>
<p:tagLst xmlns:a="http://schemas.openxmlformats.org/drawingml/2006/main" xmlns:r="http://schemas.openxmlformats.org/officeDocument/2006/relationships" xmlns:p="http://schemas.openxmlformats.org/presentationml/2006/main">
  <p:tag name="NUM" val="2"/>
</p:tagLst>
</file>

<file path=ppt/tags/tag168.xml><?xml version="1.0" encoding="utf-8"?>
<p:tagLst xmlns:a="http://schemas.openxmlformats.org/drawingml/2006/main" xmlns:r="http://schemas.openxmlformats.org/officeDocument/2006/relationships" xmlns:p="http://schemas.openxmlformats.org/presentationml/2006/main">
  <p:tag name="NUM" val="3"/>
</p:tagLst>
</file>

<file path=ppt/tags/tag169.xml><?xml version="1.0" encoding="utf-8"?>
<p:tagLst xmlns:a="http://schemas.openxmlformats.org/drawingml/2006/main" xmlns:r="http://schemas.openxmlformats.org/officeDocument/2006/relationships" xmlns:p="http://schemas.openxmlformats.org/presentationml/2006/main">
  <p:tag name="NUM" val="1"/>
</p:tagLst>
</file>

<file path=ppt/tags/tag17.xml><?xml version="1.0" encoding="utf-8"?>
<p:tagLst xmlns:a="http://schemas.openxmlformats.org/drawingml/2006/main" xmlns:r="http://schemas.openxmlformats.org/officeDocument/2006/relationships" xmlns:p="http://schemas.openxmlformats.org/presentationml/2006/main">
  <p:tag name="NUM" val="1"/>
</p:tagLst>
</file>

<file path=ppt/tags/tag170.xml><?xml version="1.0" encoding="utf-8"?>
<p:tagLst xmlns:a="http://schemas.openxmlformats.org/drawingml/2006/main" xmlns:r="http://schemas.openxmlformats.org/officeDocument/2006/relationships" xmlns:p="http://schemas.openxmlformats.org/presentationml/2006/main">
  <p:tag name="NUM" val="2"/>
</p:tagLst>
</file>

<file path=ppt/tags/tag171.xml><?xml version="1.0" encoding="utf-8"?>
<p:tagLst xmlns:a="http://schemas.openxmlformats.org/drawingml/2006/main" xmlns:r="http://schemas.openxmlformats.org/officeDocument/2006/relationships" xmlns:p="http://schemas.openxmlformats.org/presentationml/2006/main">
  <p:tag name="NUM" val="3"/>
</p:tagLst>
</file>

<file path=ppt/tags/tag172.xml><?xml version="1.0" encoding="utf-8"?>
<p:tagLst xmlns:a="http://schemas.openxmlformats.org/drawingml/2006/main" xmlns:r="http://schemas.openxmlformats.org/officeDocument/2006/relationships" xmlns:p="http://schemas.openxmlformats.org/presentationml/2006/main">
  <p:tag name="NUM" val="1"/>
</p:tagLst>
</file>

<file path=ppt/tags/tag173.xml><?xml version="1.0" encoding="utf-8"?>
<p:tagLst xmlns:a="http://schemas.openxmlformats.org/drawingml/2006/main" xmlns:r="http://schemas.openxmlformats.org/officeDocument/2006/relationships" xmlns:p="http://schemas.openxmlformats.org/presentationml/2006/main">
  <p:tag name="NUM" val="2"/>
</p:tagLst>
</file>

<file path=ppt/tags/tag174.xml><?xml version="1.0" encoding="utf-8"?>
<p:tagLst xmlns:a="http://schemas.openxmlformats.org/drawingml/2006/main" xmlns:r="http://schemas.openxmlformats.org/officeDocument/2006/relationships" xmlns:p="http://schemas.openxmlformats.org/presentationml/2006/main">
  <p:tag name="NUM" val="3"/>
</p:tagLst>
</file>

<file path=ppt/tags/tag175.xml><?xml version="1.0" encoding="utf-8"?>
<p:tagLst xmlns:a="http://schemas.openxmlformats.org/drawingml/2006/main" xmlns:r="http://schemas.openxmlformats.org/officeDocument/2006/relationships" xmlns:p="http://schemas.openxmlformats.org/presentationml/2006/main">
  <p:tag name="NUM" val="1"/>
</p:tagLst>
</file>

<file path=ppt/tags/tag176.xml><?xml version="1.0" encoding="utf-8"?>
<p:tagLst xmlns:a="http://schemas.openxmlformats.org/drawingml/2006/main" xmlns:r="http://schemas.openxmlformats.org/officeDocument/2006/relationships" xmlns:p="http://schemas.openxmlformats.org/presentationml/2006/main">
  <p:tag name="NUM" val="2"/>
</p:tagLst>
</file>

<file path=ppt/tags/tag177.xml><?xml version="1.0" encoding="utf-8"?>
<p:tagLst xmlns:a="http://schemas.openxmlformats.org/drawingml/2006/main" xmlns:r="http://schemas.openxmlformats.org/officeDocument/2006/relationships" xmlns:p="http://schemas.openxmlformats.org/presentationml/2006/main">
  <p:tag name="NUM" val="3"/>
</p:tagLst>
</file>

<file path=ppt/tags/tag178.xml><?xml version="1.0" encoding="utf-8"?>
<p:tagLst xmlns:a="http://schemas.openxmlformats.org/drawingml/2006/main" xmlns:r="http://schemas.openxmlformats.org/officeDocument/2006/relationships" xmlns:p="http://schemas.openxmlformats.org/presentationml/2006/main">
  <p:tag name="NUM" val="1"/>
</p:tagLst>
</file>

<file path=ppt/tags/tag179.xml><?xml version="1.0" encoding="utf-8"?>
<p:tagLst xmlns:a="http://schemas.openxmlformats.org/drawingml/2006/main" xmlns:r="http://schemas.openxmlformats.org/officeDocument/2006/relationships" xmlns:p="http://schemas.openxmlformats.org/presentationml/2006/main">
  <p:tag name="NUM" val="2"/>
</p:tagLst>
</file>

<file path=ppt/tags/tag18.xml><?xml version="1.0" encoding="utf-8"?>
<p:tagLst xmlns:a="http://schemas.openxmlformats.org/drawingml/2006/main" xmlns:r="http://schemas.openxmlformats.org/officeDocument/2006/relationships" xmlns:p="http://schemas.openxmlformats.org/presentationml/2006/main">
  <p:tag name="NUM" val="2"/>
</p:tagLst>
</file>

<file path=ppt/tags/tag180.xml><?xml version="1.0" encoding="utf-8"?>
<p:tagLst xmlns:a="http://schemas.openxmlformats.org/drawingml/2006/main" xmlns:r="http://schemas.openxmlformats.org/officeDocument/2006/relationships" xmlns:p="http://schemas.openxmlformats.org/presentationml/2006/main">
  <p:tag name="NUM" val="3"/>
</p:tagLst>
</file>

<file path=ppt/tags/tag181.xml><?xml version="1.0" encoding="utf-8"?>
<p:tagLst xmlns:a="http://schemas.openxmlformats.org/drawingml/2006/main" xmlns:r="http://schemas.openxmlformats.org/officeDocument/2006/relationships" xmlns:p="http://schemas.openxmlformats.org/presentationml/2006/main">
  <p:tag name="NUM" val="1"/>
</p:tagLst>
</file>

<file path=ppt/tags/tag182.xml><?xml version="1.0" encoding="utf-8"?>
<p:tagLst xmlns:a="http://schemas.openxmlformats.org/drawingml/2006/main" xmlns:r="http://schemas.openxmlformats.org/officeDocument/2006/relationships" xmlns:p="http://schemas.openxmlformats.org/presentationml/2006/main">
  <p:tag name="NUM" val="2"/>
</p:tagLst>
</file>

<file path=ppt/tags/tag183.xml><?xml version="1.0" encoding="utf-8"?>
<p:tagLst xmlns:a="http://schemas.openxmlformats.org/drawingml/2006/main" xmlns:r="http://schemas.openxmlformats.org/officeDocument/2006/relationships" xmlns:p="http://schemas.openxmlformats.org/presentationml/2006/main">
  <p:tag name="NUM" val="3"/>
</p:tagLst>
</file>

<file path=ppt/tags/tag184.xml><?xml version="1.0" encoding="utf-8"?>
<p:tagLst xmlns:a="http://schemas.openxmlformats.org/drawingml/2006/main" xmlns:r="http://schemas.openxmlformats.org/officeDocument/2006/relationships" xmlns:p="http://schemas.openxmlformats.org/presentationml/2006/main">
  <p:tag name="NUM" val="1"/>
</p:tagLst>
</file>

<file path=ppt/tags/tag185.xml><?xml version="1.0" encoding="utf-8"?>
<p:tagLst xmlns:a="http://schemas.openxmlformats.org/drawingml/2006/main" xmlns:r="http://schemas.openxmlformats.org/officeDocument/2006/relationships" xmlns:p="http://schemas.openxmlformats.org/presentationml/2006/main">
  <p:tag name="NUM" val="2"/>
</p:tagLst>
</file>

<file path=ppt/tags/tag186.xml><?xml version="1.0" encoding="utf-8"?>
<p:tagLst xmlns:a="http://schemas.openxmlformats.org/drawingml/2006/main" xmlns:r="http://schemas.openxmlformats.org/officeDocument/2006/relationships" xmlns:p="http://schemas.openxmlformats.org/presentationml/2006/main">
  <p:tag name="NUM" val="3"/>
</p:tagLst>
</file>

<file path=ppt/tags/tag187.xml><?xml version="1.0" encoding="utf-8"?>
<p:tagLst xmlns:a="http://schemas.openxmlformats.org/drawingml/2006/main" xmlns:r="http://schemas.openxmlformats.org/officeDocument/2006/relationships" xmlns:p="http://schemas.openxmlformats.org/presentationml/2006/main">
  <p:tag name="NUM" val="1"/>
</p:tagLst>
</file>

<file path=ppt/tags/tag188.xml><?xml version="1.0" encoding="utf-8"?>
<p:tagLst xmlns:a="http://schemas.openxmlformats.org/drawingml/2006/main" xmlns:r="http://schemas.openxmlformats.org/officeDocument/2006/relationships" xmlns:p="http://schemas.openxmlformats.org/presentationml/2006/main">
  <p:tag name="NUM" val="2"/>
</p:tagLst>
</file>

<file path=ppt/tags/tag189.xml><?xml version="1.0" encoding="utf-8"?>
<p:tagLst xmlns:a="http://schemas.openxmlformats.org/drawingml/2006/main" xmlns:r="http://schemas.openxmlformats.org/officeDocument/2006/relationships" xmlns:p="http://schemas.openxmlformats.org/presentationml/2006/main">
  <p:tag name="NUM" val="3"/>
</p:tagLst>
</file>

<file path=ppt/tags/tag19.xml><?xml version="1.0" encoding="utf-8"?>
<p:tagLst xmlns:a="http://schemas.openxmlformats.org/drawingml/2006/main" xmlns:r="http://schemas.openxmlformats.org/officeDocument/2006/relationships" xmlns:p="http://schemas.openxmlformats.org/presentationml/2006/main">
  <p:tag name="NUM" val="3"/>
</p:tagLst>
</file>

<file path=ppt/tags/tag190.xml><?xml version="1.0" encoding="utf-8"?>
<p:tagLst xmlns:a="http://schemas.openxmlformats.org/drawingml/2006/main" xmlns:r="http://schemas.openxmlformats.org/officeDocument/2006/relationships" xmlns:p="http://schemas.openxmlformats.org/presentationml/2006/main">
  <p:tag name="NUM" val="4"/>
</p:tagLst>
</file>

<file path=ppt/tags/tag191.xml><?xml version="1.0" encoding="utf-8"?>
<p:tagLst xmlns:a="http://schemas.openxmlformats.org/drawingml/2006/main" xmlns:r="http://schemas.openxmlformats.org/officeDocument/2006/relationships" xmlns:p="http://schemas.openxmlformats.org/presentationml/2006/main">
  <p:tag name="NUM" val="1"/>
</p:tagLst>
</file>

<file path=ppt/tags/tag192.xml><?xml version="1.0" encoding="utf-8"?>
<p:tagLst xmlns:a="http://schemas.openxmlformats.org/drawingml/2006/main" xmlns:r="http://schemas.openxmlformats.org/officeDocument/2006/relationships" xmlns:p="http://schemas.openxmlformats.org/presentationml/2006/main">
  <p:tag name="NUM" val="2"/>
</p:tagLst>
</file>

<file path=ppt/tags/tag193.xml><?xml version="1.0" encoding="utf-8"?>
<p:tagLst xmlns:a="http://schemas.openxmlformats.org/drawingml/2006/main" xmlns:r="http://schemas.openxmlformats.org/officeDocument/2006/relationships" xmlns:p="http://schemas.openxmlformats.org/presentationml/2006/main">
  <p:tag name="NUM" val="3"/>
</p:tagLst>
</file>

<file path=ppt/tags/tag194.xml><?xml version="1.0" encoding="utf-8"?>
<p:tagLst xmlns:a="http://schemas.openxmlformats.org/drawingml/2006/main" xmlns:r="http://schemas.openxmlformats.org/officeDocument/2006/relationships" xmlns:p="http://schemas.openxmlformats.org/presentationml/2006/main">
  <p:tag name="NUM" val="1"/>
</p:tagLst>
</file>

<file path=ppt/tags/tag195.xml><?xml version="1.0" encoding="utf-8"?>
<p:tagLst xmlns:a="http://schemas.openxmlformats.org/drawingml/2006/main" xmlns:r="http://schemas.openxmlformats.org/officeDocument/2006/relationships" xmlns:p="http://schemas.openxmlformats.org/presentationml/2006/main">
  <p:tag name="NUM" val="2"/>
</p:tagLst>
</file>

<file path=ppt/tags/tag196.xml><?xml version="1.0" encoding="utf-8"?>
<p:tagLst xmlns:a="http://schemas.openxmlformats.org/drawingml/2006/main" xmlns:r="http://schemas.openxmlformats.org/officeDocument/2006/relationships" xmlns:p="http://schemas.openxmlformats.org/presentationml/2006/main">
  <p:tag name="NUM" val="3"/>
</p:tagLst>
</file>

<file path=ppt/tags/tag197.xml><?xml version="1.0" encoding="utf-8"?>
<p:tagLst xmlns:a="http://schemas.openxmlformats.org/drawingml/2006/main" xmlns:r="http://schemas.openxmlformats.org/officeDocument/2006/relationships" xmlns:p="http://schemas.openxmlformats.org/presentationml/2006/main">
  <p:tag name="NUM" val="1"/>
</p:tagLst>
</file>

<file path=ppt/tags/tag198.xml><?xml version="1.0" encoding="utf-8"?>
<p:tagLst xmlns:a="http://schemas.openxmlformats.org/drawingml/2006/main" xmlns:r="http://schemas.openxmlformats.org/officeDocument/2006/relationships" xmlns:p="http://schemas.openxmlformats.org/presentationml/2006/main">
  <p:tag name="NUM" val="2"/>
</p:tagLst>
</file>

<file path=ppt/tags/tag199.xml><?xml version="1.0" encoding="utf-8"?>
<p:tagLst xmlns:a="http://schemas.openxmlformats.org/drawingml/2006/main" xmlns:r="http://schemas.openxmlformats.org/officeDocument/2006/relationships" xmlns:p="http://schemas.openxmlformats.org/presentationml/2006/main">
  <p:tag name="NUM" val="3"/>
</p:tagLst>
</file>

<file path=ppt/tags/tag2.xml><?xml version="1.0" encoding="utf-8"?>
<p:tagLst xmlns:a="http://schemas.openxmlformats.org/drawingml/2006/main" xmlns:r="http://schemas.openxmlformats.org/officeDocument/2006/relationships" xmlns:p="http://schemas.openxmlformats.org/presentationml/2006/main">
  <p:tag name="NUM" val="2"/>
</p:tagLst>
</file>

<file path=ppt/tags/tag20.xml><?xml version="1.0" encoding="utf-8"?>
<p:tagLst xmlns:a="http://schemas.openxmlformats.org/drawingml/2006/main" xmlns:r="http://schemas.openxmlformats.org/officeDocument/2006/relationships" xmlns:p="http://schemas.openxmlformats.org/presentationml/2006/main">
  <p:tag name="NUM" val="4"/>
</p:tagLst>
</file>

<file path=ppt/tags/tag200.xml><?xml version="1.0" encoding="utf-8"?>
<p:tagLst xmlns:a="http://schemas.openxmlformats.org/drawingml/2006/main" xmlns:r="http://schemas.openxmlformats.org/officeDocument/2006/relationships" xmlns:p="http://schemas.openxmlformats.org/presentationml/2006/main">
  <p:tag name="NUM" val="1"/>
</p:tagLst>
</file>

<file path=ppt/tags/tag201.xml><?xml version="1.0" encoding="utf-8"?>
<p:tagLst xmlns:a="http://schemas.openxmlformats.org/drawingml/2006/main" xmlns:r="http://schemas.openxmlformats.org/officeDocument/2006/relationships" xmlns:p="http://schemas.openxmlformats.org/presentationml/2006/main">
  <p:tag name="NUM" val="2"/>
</p:tagLst>
</file>

<file path=ppt/tags/tag202.xml><?xml version="1.0" encoding="utf-8"?>
<p:tagLst xmlns:a="http://schemas.openxmlformats.org/drawingml/2006/main" xmlns:r="http://schemas.openxmlformats.org/officeDocument/2006/relationships" xmlns:p="http://schemas.openxmlformats.org/presentationml/2006/main">
  <p:tag name="NUM" val="3"/>
</p:tagLst>
</file>

<file path=ppt/tags/tag203.xml><?xml version="1.0" encoding="utf-8"?>
<p:tagLst xmlns:a="http://schemas.openxmlformats.org/drawingml/2006/main" xmlns:r="http://schemas.openxmlformats.org/officeDocument/2006/relationships" xmlns:p="http://schemas.openxmlformats.org/presentationml/2006/main">
  <p:tag name="NUM" val="1"/>
</p:tagLst>
</file>

<file path=ppt/tags/tag204.xml><?xml version="1.0" encoding="utf-8"?>
<p:tagLst xmlns:a="http://schemas.openxmlformats.org/drawingml/2006/main" xmlns:r="http://schemas.openxmlformats.org/officeDocument/2006/relationships" xmlns:p="http://schemas.openxmlformats.org/presentationml/2006/main">
  <p:tag name="NUM" val="2"/>
</p:tagLst>
</file>

<file path=ppt/tags/tag205.xml><?xml version="1.0" encoding="utf-8"?>
<p:tagLst xmlns:a="http://schemas.openxmlformats.org/drawingml/2006/main" xmlns:r="http://schemas.openxmlformats.org/officeDocument/2006/relationships" xmlns:p="http://schemas.openxmlformats.org/presentationml/2006/main">
  <p:tag name="NUM" val="3"/>
</p:tagLst>
</file>

<file path=ppt/tags/tag206.xml><?xml version="1.0" encoding="utf-8"?>
<p:tagLst xmlns:a="http://schemas.openxmlformats.org/drawingml/2006/main" xmlns:r="http://schemas.openxmlformats.org/officeDocument/2006/relationships" xmlns:p="http://schemas.openxmlformats.org/presentationml/2006/main">
  <p:tag name="NUM" val="1"/>
</p:tagLst>
</file>

<file path=ppt/tags/tag207.xml><?xml version="1.0" encoding="utf-8"?>
<p:tagLst xmlns:a="http://schemas.openxmlformats.org/drawingml/2006/main" xmlns:r="http://schemas.openxmlformats.org/officeDocument/2006/relationships" xmlns:p="http://schemas.openxmlformats.org/presentationml/2006/main">
  <p:tag name="NUM" val="2"/>
</p:tagLst>
</file>

<file path=ppt/tags/tag208.xml><?xml version="1.0" encoding="utf-8"?>
<p:tagLst xmlns:a="http://schemas.openxmlformats.org/drawingml/2006/main" xmlns:r="http://schemas.openxmlformats.org/officeDocument/2006/relationships" xmlns:p="http://schemas.openxmlformats.org/presentationml/2006/main">
  <p:tag name="NUM" val="3"/>
</p:tagLst>
</file>

<file path=ppt/tags/tag209.xml><?xml version="1.0" encoding="utf-8"?>
<p:tagLst xmlns:a="http://schemas.openxmlformats.org/drawingml/2006/main" xmlns:r="http://schemas.openxmlformats.org/officeDocument/2006/relationships" xmlns:p="http://schemas.openxmlformats.org/presentationml/2006/main">
  <p:tag name="NUM" val="1"/>
</p:tagLst>
</file>

<file path=ppt/tags/tag21.xml><?xml version="1.0" encoding="utf-8"?>
<p:tagLst xmlns:a="http://schemas.openxmlformats.org/drawingml/2006/main" xmlns:r="http://schemas.openxmlformats.org/officeDocument/2006/relationships" xmlns:p="http://schemas.openxmlformats.org/presentationml/2006/main">
  <p:tag name="NUM" val="5"/>
</p:tagLst>
</file>

<file path=ppt/tags/tag210.xml><?xml version="1.0" encoding="utf-8"?>
<p:tagLst xmlns:a="http://schemas.openxmlformats.org/drawingml/2006/main" xmlns:r="http://schemas.openxmlformats.org/officeDocument/2006/relationships" xmlns:p="http://schemas.openxmlformats.org/presentationml/2006/main">
  <p:tag name="NUM" val="2"/>
</p:tagLst>
</file>

<file path=ppt/tags/tag211.xml><?xml version="1.0" encoding="utf-8"?>
<p:tagLst xmlns:a="http://schemas.openxmlformats.org/drawingml/2006/main" xmlns:r="http://schemas.openxmlformats.org/officeDocument/2006/relationships" xmlns:p="http://schemas.openxmlformats.org/presentationml/2006/main">
  <p:tag name="NUM" val="3"/>
</p:tagLst>
</file>

<file path=ppt/tags/tag212.xml><?xml version="1.0" encoding="utf-8"?>
<p:tagLst xmlns:a="http://schemas.openxmlformats.org/drawingml/2006/main" xmlns:r="http://schemas.openxmlformats.org/officeDocument/2006/relationships" xmlns:p="http://schemas.openxmlformats.org/presentationml/2006/main">
  <p:tag name="NUM" val="1"/>
</p:tagLst>
</file>

<file path=ppt/tags/tag213.xml><?xml version="1.0" encoding="utf-8"?>
<p:tagLst xmlns:a="http://schemas.openxmlformats.org/drawingml/2006/main" xmlns:r="http://schemas.openxmlformats.org/officeDocument/2006/relationships" xmlns:p="http://schemas.openxmlformats.org/presentationml/2006/main">
  <p:tag name="NUM" val="2"/>
</p:tagLst>
</file>

<file path=ppt/tags/tag214.xml><?xml version="1.0" encoding="utf-8"?>
<p:tagLst xmlns:a="http://schemas.openxmlformats.org/drawingml/2006/main" xmlns:r="http://schemas.openxmlformats.org/officeDocument/2006/relationships" xmlns:p="http://schemas.openxmlformats.org/presentationml/2006/main">
  <p:tag name="NUM" val="3"/>
</p:tagLst>
</file>

<file path=ppt/tags/tag215.xml><?xml version="1.0" encoding="utf-8"?>
<p:tagLst xmlns:a="http://schemas.openxmlformats.org/drawingml/2006/main" xmlns:r="http://schemas.openxmlformats.org/officeDocument/2006/relationships" xmlns:p="http://schemas.openxmlformats.org/presentationml/2006/main">
  <p:tag name="NUM" val="1"/>
</p:tagLst>
</file>

<file path=ppt/tags/tag216.xml><?xml version="1.0" encoding="utf-8"?>
<p:tagLst xmlns:a="http://schemas.openxmlformats.org/drawingml/2006/main" xmlns:r="http://schemas.openxmlformats.org/officeDocument/2006/relationships" xmlns:p="http://schemas.openxmlformats.org/presentationml/2006/main">
  <p:tag name="NUM" val="2"/>
</p:tagLst>
</file>

<file path=ppt/tags/tag217.xml><?xml version="1.0" encoding="utf-8"?>
<p:tagLst xmlns:a="http://schemas.openxmlformats.org/drawingml/2006/main" xmlns:r="http://schemas.openxmlformats.org/officeDocument/2006/relationships" xmlns:p="http://schemas.openxmlformats.org/presentationml/2006/main">
  <p:tag name="NUM" val="3"/>
</p:tagLst>
</file>

<file path=ppt/tags/tag218.xml><?xml version="1.0" encoding="utf-8"?>
<p:tagLst xmlns:a="http://schemas.openxmlformats.org/drawingml/2006/main" xmlns:r="http://schemas.openxmlformats.org/officeDocument/2006/relationships" xmlns:p="http://schemas.openxmlformats.org/presentationml/2006/main">
  <p:tag name="NUM" val="1"/>
</p:tagLst>
</file>

<file path=ppt/tags/tag219.xml><?xml version="1.0" encoding="utf-8"?>
<p:tagLst xmlns:a="http://schemas.openxmlformats.org/drawingml/2006/main" xmlns:r="http://schemas.openxmlformats.org/officeDocument/2006/relationships" xmlns:p="http://schemas.openxmlformats.org/presentationml/2006/main">
  <p:tag name="NUM" val="2"/>
</p:tagLst>
</file>

<file path=ppt/tags/tag22.xml><?xml version="1.0" encoding="utf-8"?>
<p:tagLst xmlns:a="http://schemas.openxmlformats.org/drawingml/2006/main" xmlns:r="http://schemas.openxmlformats.org/officeDocument/2006/relationships" xmlns:p="http://schemas.openxmlformats.org/presentationml/2006/main">
  <p:tag name="NUM" val="6"/>
</p:tagLst>
</file>

<file path=ppt/tags/tag220.xml><?xml version="1.0" encoding="utf-8"?>
<p:tagLst xmlns:a="http://schemas.openxmlformats.org/drawingml/2006/main" xmlns:r="http://schemas.openxmlformats.org/officeDocument/2006/relationships" xmlns:p="http://schemas.openxmlformats.org/presentationml/2006/main">
  <p:tag name="NUM" val="3"/>
</p:tagLst>
</file>

<file path=ppt/tags/tag221.xml><?xml version="1.0" encoding="utf-8"?>
<p:tagLst xmlns:a="http://schemas.openxmlformats.org/drawingml/2006/main" xmlns:r="http://schemas.openxmlformats.org/officeDocument/2006/relationships" xmlns:p="http://schemas.openxmlformats.org/presentationml/2006/main">
  <p:tag name="NUM" val="1"/>
</p:tagLst>
</file>

<file path=ppt/tags/tag222.xml><?xml version="1.0" encoding="utf-8"?>
<p:tagLst xmlns:a="http://schemas.openxmlformats.org/drawingml/2006/main" xmlns:r="http://schemas.openxmlformats.org/officeDocument/2006/relationships" xmlns:p="http://schemas.openxmlformats.org/presentationml/2006/main">
  <p:tag name="NUM" val="2"/>
</p:tagLst>
</file>

<file path=ppt/tags/tag223.xml><?xml version="1.0" encoding="utf-8"?>
<p:tagLst xmlns:a="http://schemas.openxmlformats.org/drawingml/2006/main" xmlns:r="http://schemas.openxmlformats.org/officeDocument/2006/relationships" xmlns:p="http://schemas.openxmlformats.org/presentationml/2006/main">
  <p:tag name="NUM" val="3"/>
</p:tagLst>
</file>

<file path=ppt/tags/tag224.xml><?xml version="1.0" encoding="utf-8"?>
<p:tagLst xmlns:a="http://schemas.openxmlformats.org/drawingml/2006/main" xmlns:r="http://schemas.openxmlformats.org/officeDocument/2006/relationships" xmlns:p="http://schemas.openxmlformats.org/presentationml/2006/main">
  <p:tag name="NUM" val="1"/>
</p:tagLst>
</file>

<file path=ppt/tags/tag225.xml><?xml version="1.0" encoding="utf-8"?>
<p:tagLst xmlns:a="http://schemas.openxmlformats.org/drawingml/2006/main" xmlns:r="http://schemas.openxmlformats.org/officeDocument/2006/relationships" xmlns:p="http://schemas.openxmlformats.org/presentationml/2006/main">
  <p:tag name="NUM" val="2"/>
</p:tagLst>
</file>

<file path=ppt/tags/tag226.xml><?xml version="1.0" encoding="utf-8"?>
<p:tagLst xmlns:a="http://schemas.openxmlformats.org/drawingml/2006/main" xmlns:r="http://schemas.openxmlformats.org/officeDocument/2006/relationships" xmlns:p="http://schemas.openxmlformats.org/presentationml/2006/main">
  <p:tag name="NUM" val="3"/>
</p:tagLst>
</file>

<file path=ppt/tags/tag227.xml><?xml version="1.0" encoding="utf-8"?>
<p:tagLst xmlns:a="http://schemas.openxmlformats.org/drawingml/2006/main" xmlns:r="http://schemas.openxmlformats.org/officeDocument/2006/relationships" xmlns:p="http://schemas.openxmlformats.org/presentationml/2006/main">
  <p:tag name="NUM" val="1"/>
</p:tagLst>
</file>

<file path=ppt/tags/tag228.xml><?xml version="1.0" encoding="utf-8"?>
<p:tagLst xmlns:a="http://schemas.openxmlformats.org/drawingml/2006/main" xmlns:r="http://schemas.openxmlformats.org/officeDocument/2006/relationships" xmlns:p="http://schemas.openxmlformats.org/presentationml/2006/main">
  <p:tag name="NUM" val="2"/>
</p:tagLst>
</file>

<file path=ppt/tags/tag229.xml><?xml version="1.0" encoding="utf-8"?>
<p:tagLst xmlns:a="http://schemas.openxmlformats.org/drawingml/2006/main" xmlns:r="http://schemas.openxmlformats.org/officeDocument/2006/relationships" xmlns:p="http://schemas.openxmlformats.org/presentationml/2006/main">
  <p:tag name="NUM" val="3"/>
</p:tagLst>
</file>

<file path=ppt/tags/tag23.xml><?xml version="1.0" encoding="utf-8"?>
<p:tagLst xmlns:a="http://schemas.openxmlformats.org/drawingml/2006/main" xmlns:r="http://schemas.openxmlformats.org/officeDocument/2006/relationships" xmlns:p="http://schemas.openxmlformats.org/presentationml/2006/main">
  <p:tag name="NUM" val="7"/>
</p:tagLst>
</file>

<file path=ppt/tags/tag230.xml><?xml version="1.0" encoding="utf-8"?>
<p:tagLst xmlns:a="http://schemas.openxmlformats.org/drawingml/2006/main" xmlns:r="http://schemas.openxmlformats.org/officeDocument/2006/relationships" xmlns:p="http://schemas.openxmlformats.org/presentationml/2006/main">
  <p:tag name="NUM" val="1"/>
</p:tagLst>
</file>

<file path=ppt/tags/tag231.xml><?xml version="1.0" encoding="utf-8"?>
<p:tagLst xmlns:a="http://schemas.openxmlformats.org/drawingml/2006/main" xmlns:r="http://schemas.openxmlformats.org/officeDocument/2006/relationships" xmlns:p="http://schemas.openxmlformats.org/presentationml/2006/main">
  <p:tag name="NUM" val="2"/>
</p:tagLst>
</file>

<file path=ppt/tags/tag232.xml><?xml version="1.0" encoding="utf-8"?>
<p:tagLst xmlns:a="http://schemas.openxmlformats.org/drawingml/2006/main" xmlns:r="http://schemas.openxmlformats.org/officeDocument/2006/relationships" xmlns:p="http://schemas.openxmlformats.org/presentationml/2006/main">
  <p:tag name="NUM" val="3"/>
</p:tagLst>
</file>

<file path=ppt/tags/tag233.xml><?xml version="1.0" encoding="utf-8"?>
<p:tagLst xmlns:a="http://schemas.openxmlformats.org/drawingml/2006/main" xmlns:r="http://schemas.openxmlformats.org/officeDocument/2006/relationships" xmlns:p="http://schemas.openxmlformats.org/presentationml/2006/main">
  <p:tag name="NUM" val="1"/>
</p:tagLst>
</file>

<file path=ppt/tags/tag234.xml><?xml version="1.0" encoding="utf-8"?>
<p:tagLst xmlns:a="http://schemas.openxmlformats.org/drawingml/2006/main" xmlns:r="http://schemas.openxmlformats.org/officeDocument/2006/relationships" xmlns:p="http://schemas.openxmlformats.org/presentationml/2006/main">
  <p:tag name="NUM" val="2"/>
</p:tagLst>
</file>

<file path=ppt/tags/tag235.xml><?xml version="1.0" encoding="utf-8"?>
<p:tagLst xmlns:a="http://schemas.openxmlformats.org/drawingml/2006/main" xmlns:r="http://schemas.openxmlformats.org/officeDocument/2006/relationships" xmlns:p="http://schemas.openxmlformats.org/presentationml/2006/main">
  <p:tag name="NUM" val="3"/>
</p:tagLst>
</file>

<file path=ppt/tags/tag236.xml><?xml version="1.0" encoding="utf-8"?>
<p:tagLst xmlns:a="http://schemas.openxmlformats.org/drawingml/2006/main" xmlns:r="http://schemas.openxmlformats.org/officeDocument/2006/relationships" xmlns:p="http://schemas.openxmlformats.org/presentationml/2006/main">
  <p:tag name="NUM" val="1"/>
</p:tagLst>
</file>

<file path=ppt/tags/tag237.xml><?xml version="1.0" encoding="utf-8"?>
<p:tagLst xmlns:a="http://schemas.openxmlformats.org/drawingml/2006/main" xmlns:r="http://schemas.openxmlformats.org/officeDocument/2006/relationships" xmlns:p="http://schemas.openxmlformats.org/presentationml/2006/main">
  <p:tag name="NUM" val="2"/>
</p:tagLst>
</file>

<file path=ppt/tags/tag238.xml><?xml version="1.0" encoding="utf-8"?>
<p:tagLst xmlns:a="http://schemas.openxmlformats.org/drawingml/2006/main" xmlns:r="http://schemas.openxmlformats.org/officeDocument/2006/relationships" xmlns:p="http://schemas.openxmlformats.org/presentationml/2006/main">
  <p:tag name="NUM" val="3"/>
</p:tagLst>
</file>

<file path=ppt/tags/tag239.xml><?xml version="1.0" encoding="utf-8"?>
<p:tagLst xmlns:a="http://schemas.openxmlformats.org/drawingml/2006/main" xmlns:r="http://schemas.openxmlformats.org/officeDocument/2006/relationships" xmlns:p="http://schemas.openxmlformats.org/presentationml/2006/main">
  <p:tag name="NUM" val="1"/>
</p:tagLst>
</file>

<file path=ppt/tags/tag24.xml><?xml version="1.0" encoding="utf-8"?>
<p:tagLst xmlns:a="http://schemas.openxmlformats.org/drawingml/2006/main" xmlns:r="http://schemas.openxmlformats.org/officeDocument/2006/relationships" xmlns:p="http://schemas.openxmlformats.org/presentationml/2006/main">
  <p:tag name="NUM" val="8"/>
</p:tagLst>
</file>

<file path=ppt/tags/tag240.xml><?xml version="1.0" encoding="utf-8"?>
<p:tagLst xmlns:a="http://schemas.openxmlformats.org/drawingml/2006/main" xmlns:r="http://schemas.openxmlformats.org/officeDocument/2006/relationships" xmlns:p="http://schemas.openxmlformats.org/presentationml/2006/main">
  <p:tag name="NUM" val="2"/>
</p:tagLst>
</file>

<file path=ppt/tags/tag241.xml><?xml version="1.0" encoding="utf-8"?>
<p:tagLst xmlns:a="http://schemas.openxmlformats.org/drawingml/2006/main" xmlns:r="http://schemas.openxmlformats.org/officeDocument/2006/relationships" xmlns:p="http://schemas.openxmlformats.org/presentationml/2006/main">
  <p:tag name="NUM" val="3"/>
</p:tagLst>
</file>

<file path=ppt/tags/tag242.xml><?xml version="1.0" encoding="utf-8"?>
<p:tagLst xmlns:a="http://schemas.openxmlformats.org/drawingml/2006/main" xmlns:r="http://schemas.openxmlformats.org/officeDocument/2006/relationships" xmlns:p="http://schemas.openxmlformats.org/presentationml/2006/main">
  <p:tag name="NUM" val="1"/>
</p:tagLst>
</file>

<file path=ppt/tags/tag243.xml><?xml version="1.0" encoding="utf-8"?>
<p:tagLst xmlns:a="http://schemas.openxmlformats.org/drawingml/2006/main" xmlns:r="http://schemas.openxmlformats.org/officeDocument/2006/relationships" xmlns:p="http://schemas.openxmlformats.org/presentationml/2006/main">
  <p:tag name="NUM" val="2"/>
</p:tagLst>
</file>

<file path=ppt/tags/tag244.xml><?xml version="1.0" encoding="utf-8"?>
<p:tagLst xmlns:a="http://schemas.openxmlformats.org/drawingml/2006/main" xmlns:r="http://schemas.openxmlformats.org/officeDocument/2006/relationships" xmlns:p="http://schemas.openxmlformats.org/presentationml/2006/main">
  <p:tag name="NUM" val="3"/>
</p:tagLst>
</file>

<file path=ppt/tags/tag245.xml><?xml version="1.0" encoding="utf-8"?>
<p:tagLst xmlns:a="http://schemas.openxmlformats.org/drawingml/2006/main" xmlns:r="http://schemas.openxmlformats.org/officeDocument/2006/relationships" xmlns:p="http://schemas.openxmlformats.org/presentationml/2006/main">
  <p:tag name="NUM" val="1"/>
</p:tagLst>
</file>

<file path=ppt/tags/tag246.xml><?xml version="1.0" encoding="utf-8"?>
<p:tagLst xmlns:a="http://schemas.openxmlformats.org/drawingml/2006/main" xmlns:r="http://schemas.openxmlformats.org/officeDocument/2006/relationships" xmlns:p="http://schemas.openxmlformats.org/presentationml/2006/main">
  <p:tag name="NUM" val="2"/>
</p:tagLst>
</file>

<file path=ppt/tags/tag247.xml><?xml version="1.0" encoding="utf-8"?>
<p:tagLst xmlns:a="http://schemas.openxmlformats.org/drawingml/2006/main" xmlns:r="http://schemas.openxmlformats.org/officeDocument/2006/relationships" xmlns:p="http://schemas.openxmlformats.org/presentationml/2006/main">
  <p:tag name="NUM" val="3"/>
</p:tagLst>
</file>

<file path=ppt/tags/tag248.xml><?xml version="1.0" encoding="utf-8"?>
<p:tagLst xmlns:a="http://schemas.openxmlformats.org/drawingml/2006/main" xmlns:r="http://schemas.openxmlformats.org/officeDocument/2006/relationships" xmlns:p="http://schemas.openxmlformats.org/presentationml/2006/main">
  <p:tag name="NUM" val="1"/>
</p:tagLst>
</file>

<file path=ppt/tags/tag249.xml><?xml version="1.0" encoding="utf-8"?>
<p:tagLst xmlns:a="http://schemas.openxmlformats.org/drawingml/2006/main" xmlns:r="http://schemas.openxmlformats.org/officeDocument/2006/relationships" xmlns:p="http://schemas.openxmlformats.org/presentationml/2006/main">
  <p:tag name="NUM" val="2"/>
</p:tagLst>
</file>

<file path=ppt/tags/tag25.xml><?xml version="1.0" encoding="utf-8"?>
<p:tagLst xmlns:a="http://schemas.openxmlformats.org/drawingml/2006/main" xmlns:r="http://schemas.openxmlformats.org/officeDocument/2006/relationships" xmlns:p="http://schemas.openxmlformats.org/presentationml/2006/main">
  <p:tag name="NUM" val="9"/>
</p:tagLst>
</file>

<file path=ppt/tags/tag250.xml><?xml version="1.0" encoding="utf-8"?>
<p:tagLst xmlns:a="http://schemas.openxmlformats.org/drawingml/2006/main" xmlns:r="http://schemas.openxmlformats.org/officeDocument/2006/relationships" xmlns:p="http://schemas.openxmlformats.org/presentationml/2006/main">
  <p:tag name="NUM" val="3"/>
</p:tagLst>
</file>

<file path=ppt/tags/tag251.xml><?xml version="1.0" encoding="utf-8"?>
<p:tagLst xmlns:a="http://schemas.openxmlformats.org/drawingml/2006/main" xmlns:r="http://schemas.openxmlformats.org/officeDocument/2006/relationships" xmlns:p="http://schemas.openxmlformats.org/presentationml/2006/main">
  <p:tag name="NUM" val="1"/>
</p:tagLst>
</file>

<file path=ppt/tags/tag252.xml><?xml version="1.0" encoding="utf-8"?>
<p:tagLst xmlns:a="http://schemas.openxmlformats.org/drawingml/2006/main" xmlns:r="http://schemas.openxmlformats.org/officeDocument/2006/relationships" xmlns:p="http://schemas.openxmlformats.org/presentationml/2006/main">
  <p:tag name="NUM" val="2"/>
</p:tagLst>
</file>

<file path=ppt/tags/tag253.xml><?xml version="1.0" encoding="utf-8"?>
<p:tagLst xmlns:a="http://schemas.openxmlformats.org/drawingml/2006/main" xmlns:r="http://schemas.openxmlformats.org/officeDocument/2006/relationships" xmlns:p="http://schemas.openxmlformats.org/presentationml/2006/main">
  <p:tag name="NUM" val="3"/>
</p:tagLst>
</file>

<file path=ppt/tags/tag254.xml><?xml version="1.0" encoding="utf-8"?>
<p:tagLst xmlns:a="http://schemas.openxmlformats.org/drawingml/2006/main" xmlns:r="http://schemas.openxmlformats.org/officeDocument/2006/relationships" xmlns:p="http://schemas.openxmlformats.org/presentationml/2006/main">
  <p:tag name="NUM" val="1"/>
</p:tagLst>
</file>

<file path=ppt/tags/tag255.xml><?xml version="1.0" encoding="utf-8"?>
<p:tagLst xmlns:a="http://schemas.openxmlformats.org/drawingml/2006/main" xmlns:r="http://schemas.openxmlformats.org/officeDocument/2006/relationships" xmlns:p="http://schemas.openxmlformats.org/presentationml/2006/main">
  <p:tag name="NUM" val="2"/>
</p:tagLst>
</file>

<file path=ppt/tags/tag256.xml><?xml version="1.0" encoding="utf-8"?>
<p:tagLst xmlns:a="http://schemas.openxmlformats.org/drawingml/2006/main" xmlns:r="http://schemas.openxmlformats.org/officeDocument/2006/relationships" xmlns:p="http://schemas.openxmlformats.org/presentationml/2006/main">
  <p:tag name="NUM" val="3"/>
</p:tagLst>
</file>

<file path=ppt/tags/tag257.xml><?xml version="1.0" encoding="utf-8"?>
<p:tagLst xmlns:a="http://schemas.openxmlformats.org/drawingml/2006/main" xmlns:r="http://schemas.openxmlformats.org/officeDocument/2006/relationships" xmlns:p="http://schemas.openxmlformats.org/presentationml/2006/main">
  <p:tag name="NUM" val="1"/>
</p:tagLst>
</file>

<file path=ppt/tags/tag258.xml><?xml version="1.0" encoding="utf-8"?>
<p:tagLst xmlns:a="http://schemas.openxmlformats.org/drawingml/2006/main" xmlns:r="http://schemas.openxmlformats.org/officeDocument/2006/relationships" xmlns:p="http://schemas.openxmlformats.org/presentationml/2006/main">
  <p:tag name="NUM" val="2"/>
</p:tagLst>
</file>

<file path=ppt/tags/tag259.xml><?xml version="1.0" encoding="utf-8"?>
<p:tagLst xmlns:a="http://schemas.openxmlformats.org/drawingml/2006/main" xmlns:r="http://schemas.openxmlformats.org/officeDocument/2006/relationships" xmlns:p="http://schemas.openxmlformats.org/presentationml/2006/main">
  <p:tag name="NUM" val="3"/>
</p:tagLst>
</file>

<file path=ppt/tags/tag26.xml><?xml version="1.0" encoding="utf-8"?>
<p:tagLst xmlns:a="http://schemas.openxmlformats.org/drawingml/2006/main" xmlns:r="http://schemas.openxmlformats.org/officeDocument/2006/relationships" xmlns:p="http://schemas.openxmlformats.org/presentationml/2006/main">
  <p:tag name="NUM" val="10"/>
</p:tagLst>
</file>

<file path=ppt/tags/tag260.xml><?xml version="1.0" encoding="utf-8"?>
<p:tagLst xmlns:a="http://schemas.openxmlformats.org/drawingml/2006/main" xmlns:r="http://schemas.openxmlformats.org/officeDocument/2006/relationships" xmlns:p="http://schemas.openxmlformats.org/presentationml/2006/main">
  <p:tag name="NUM" val="1"/>
</p:tagLst>
</file>

<file path=ppt/tags/tag261.xml><?xml version="1.0" encoding="utf-8"?>
<p:tagLst xmlns:a="http://schemas.openxmlformats.org/drawingml/2006/main" xmlns:r="http://schemas.openxmlformats.org/officeDocument/2006/relationships" xmlns:p="http://schemas.openxmlformats.org/presentationml/2006/main">
  <p:tag name="NUM" val="2"/>
</p:tagLst>
</file>

<file path=ppt/tags/tag262.xml><?xml version="1.0" encoding="utf-8"?>
<p:tagLst xmlns:a="http://schemas.openxmlformats.org/drawingml/2006/main" xmlns:r="http://schemas.openxmlformats.org/officeDocument/2006/relationships" xmlns:p="http://schemas.openxmlformats.org/presentationml/2006/main">
  <p:tag name="NUM" val="3"/>
</p:tagLst>
</file>

<file path=ppt/tags/tag263.xml><?xml version="1.0" encoding="utf-8"?>
<p:tagLst xmlns:a="http://schemas.openxmlformats.org/drawingml/2006/main" xmlns:r="http://schemas.openxmlformats.org/officeDocument/2006/relationships" xmlns:p="http://schemas.openxmlformats.org/presentationml/2006/main">
  <p:tag name="NUM" val="1"/>
</p:tagLst>
</file>

<file path=ppt/tags/tag264.xml><?xml version="1.0" encoding="utf-8"?>
<p:tagLst xmlns:a="http://schemas.openxmlformats.org/drawingml/2006/main" xmlns:r="http://schemas.openxmlformats.org/officeDocument/2006/relationships" xmlns:p="http://schemas.openxmlformats.org/presentationml/2006/main">
  <p:tag name="NUM" val="2"/>
</p:tagLst>
</file>

<file path=ppt/tags/tag265.xml><?xml version="1.0" encoding="utf-8"?>
<p:tagLst xmlns:a="http://schemas.openxmlformats.org/drawingml/2006/main" xmlns:r="http://schemas.openxmlformats.org/officeDocument/2006/relationships" xmlns:p="http://schemas.openxmlformats.org/presentationml/2006/main">
  <p:tag name="NUM" val="3"/>
</p:tagLst>
</file>

<file path=ppt/tags/tag266.xml><?xml version="1.0" encoding="utf-8"?>
<p:tagLst xmlns:a="http://schemas.openxmlformats.org/drawingml/2006/main" xmlns:r="http://schemas.openxmlformats.org/officeDocument/2006/relationships" xmlns:p="http://schemas.openxmlformats.org/presentationml/2006/main">
  <p:tag name="NUM" val="1"/>
</p:tagLst>
</file>

<file path=ppt/tags/tag267.xml><?xml version="1.0" encoding="utf-8"?>
<p:tagLst xmlns:a="http://schemas.openxmlformats.org/drawingml/2006/main" xmlns:r="http://schemas.openxmlformats.org/officeDocument/2006/relationships" xmlns:p="http://schemas.openxmlformats.org/presentationml/2006/main">
  <p:tag name="NUM" val="2"/>
</p:tagLst>
</file>

<file path=ppt/tags/tag268.xml><?xml version="1.0" encoding="utf-8"?>
<p:tagLst xmlns:a="http://schemas.openxmlformats.org/drawingml/2006/main" xmlns:r="http://schemas.openxmlformats.org/officeDocument/2006/relationships" xmlns:p="http://schemas.openxmlformats.org/presentationml/2006/main">
  <p:tag name="NUM" val="3"/>
</p:tagLst>
</file>

<file path=ppt/tags/tag269.xml><?xml version="1.0" encoding="utf-8"?>
<p:tagLst xmlns:a="http://schemas.openxmlformats.org/drawingml/2006/main" xmlns:r="http://schemas.openxmlformats.org/officeDocument/2006/relationships" xmlns:p="http://schemas.openxmlformats.org/presentationml/2006/main">
  <p:tag name="NUM" val="4"/>
</p:tagLst>
</file>

<file path=ppt/tags/tag27.xml><?xml version="1.0" encoding="utf-8"?>
<p:tagLst xmlns:a="http://schemas.openxmlformats.org/drawingml/2006/main" xmlns:r="http://schemas.openxmlformats.org/officeDocument/2006/relationships" xmlns:p="http://schemas.openxmlformats.org/presentationml/2006/main">
  <p:tag name="NUM" val="11"/>
</p:tagLst>
</file>

<file path=ppt/tags/tag270.xml><?xml version="1.0" encoding="utf-8"?>
<p:tagLst xmlns:a="http://schemas.openxmlformats.org/drawingml/2006/main" xmlns:r="http://schemas.openxmlformats.org/officeDocument/2006/relationships" xmlns:p="http://schemas.openxmlformats.org/presentationml/2006/main">
  <p:tag name="NUM" val="1"/>
</p:tagLst>
</file>

<file path=ppt/tags/tag271.xml><?xml version="1.0" encoding="utf-8"?>
<p:tagLst xmlns:a="http://schemas.openxmlformats.org/drawingml/2006/main" xmlns:r="http://schemas.openxmlformats.org/officeDocument/2006/relationships" xmlns:p="http://schemas.openxmlformats.org/presentationml/2006/main">
  <p:tag name="NUM" val="2"/>
</p:tagLst>
</file>

<file path=ppt/tags/tag272.xml><?xml version="1.0" encoding="utf-8"?>
<p:tagLst xmlns:a="http://schemas.openxmlformats.org/drawingml/2006/main" xmlns:r="http://schemas.openxmlformats.org/officeDocument/2006/relationships" xmlns:p="http://schemas.openxmlformats.org/presentationml/2006/main">
  <p:tag name="NUM" val="3"/>
</p:tagLst>
</file>

<file path=ppt/tags/tag273.xml><?xml version="1.0" encoding="utf-8"?>
<p:tagLst xmlns:a="http://schemas.openxmlformats.org/drawingml/2006/main" xmlns:r="http://schemas.openxmlformats.org/officeDocument/2006/relationships" xmlns:p="http://schemas.openxmlformats.org/presentationml/2006/main">
  <p:tag name="NUM" val="1"/>
</p:tagLst>
</file>

<file path=ppt/tags/tag274.xml><?xml version="1.0" encoding="utf-8"?>
<p:tagLst xmlns:a="http://schemas.openxmlformats.org/drawingml/2006/main" xmlns:r="http://schemas.openxmlformats.org/officeDocument/2006/relationships" xmlns:p="http://schemas.openxmlformats.org/presentationml/2006/main">
  <p:tag name="NUM" val="2"/>
</p:tagLst>
</file>

<file path=ppt/tags/tag275.xml><?xml version="1.0" encoding="utf-8"?>
<p:tagLst xmlns:a="http://schemas.openxmlformats.org/drawingml/2006/main" xmlns:r="http://schemas.openxmlformats.org/officeDocument/2006/relationships" xmlns:p="http://schemas.openxmlformats.org/presentationml/2006/main">
  <p:tag name="NUM" val="3"/>
</p:tagLst>
</file>

<file path=ppt/tags/tag276.xml><?xml version="1.0" encoding="utf-8"?>
<p:tagLst xmlns:a="http://schemas.openxmlformats.org/drawingml/2006/main" xmlns:r="http://schemas.openxmlformats.org/officeDocument/2006/relationships" xmlns:p="http://schemas.openxmlformats.org/presentationml/2006/main">
  <p:tag name="NUM" val="1"/>
</p:tagLst>
</file>

<file path=ppt/tags/tag277.xml><?xml version="1.0" encoding="utf-8"?>
<p:tagLst xmlns:a="http://schemas.openxmlformats.org/drawingml/2006/main" xmlns:r="http://schemas.openxmlformats.org/officeDocument/2006/relationships" xmlns:p="http://schemas.openxmlformats.org/presentationml/2006/main">
  <p:tag name="NUM" val="2"/>
</p:tagLst>
</file>

<file path=ppt/tags/tag278.xml><?xml version="1.0" encoding="utf-8"?>
<p:tagLst xmlns:a="http://schemas.openxmlformats.org/drawingml/2006/main" xmlns:r="http://schemas.openxmlformats.org/officeDocument/2006/relationships" xmlns:p="http://schemas.openxmlformats.org/presentationml/2006/main">
  <p:tag name="NUM" val="3"/>
</p:tagLst>
</file>

<file path=ppt/tags/tag279.xml><?xml version="1.0" encoding="utf-8"?>
<p:tagLst xmlns:a="http://schemas.openxmlformats.org/drawingml/2006/main" xmlns:r="http://schemas.openxmlformats.org/officeDocument/2006/relationships" xmlns:p="http://schemas.openxmlformats.org/presentationml/2006/main">
  <p:tag name="NUM" val="1"/>
</p:tagLst>
</file>

<file path=ppt/tags/tag28.xml><?xml version="1.0" encoding="utf-8"?>
<p:tagLst xmlns:a="http://schemas.openxmlformats.org/drawingml/2006/main" xmlns:r="http://schemas.openxmlformats.org/officeDocument/2006/relationships" xmlns:p="http://schemas.openxmlformats.org/presentationml/2006/main">
  <p:tag name="NUM" val="1"/>
</p:tagLst>
</file>

<file path=ppt/tags/tag280.xml><?xml version="1.0" encoding="utf-8"?>
<p:tagLst xmlns:a="http://schemas.openxmlformats.org/drawingml/2006/main" xmlns:r="http://schemas.openxmlformats.org/officeDocument/2006/relationships" xmlns:p="http://schemas.openxmlformats.org/presentationml/2006/main">
  <p:tag name="NUM" val="2"/>
</p:tagLst>
</file>

<file path=ppt/tags/tag281.xml><?xml version="1.0" encoding="utf-8"?>
<p:tagLst xmlns:a="http://schemas.openxmlformats.org/drawingml/2006/main" xmlns:r="http://schemas.openxmlformats.org/officeDocument/2006/relationships" xmlns:p="http://schemas.openxmlformats.org/presentationml/2006/main">
  <p:tag name="NUM" val="3"/>
</p:tagLst>
</file>

<file path=ppt/tags/tag282.xml><?xml version="1.0" encoding="utf-8"?>
<p:tagLst xmlns:a="http://schemas.openxmlformats.org/drawingml/2006/main" xmlns:r="http://schemas.openxmlformats.org/officeDocument/2006/relationships" xmlns:p="http://schemas.openxmlformats.org/presentationml/2006/main">
  <p:tag name="NUM" val="1"/>
</p:tagLst>
</file>

<file path=ppt/tags/tag283.xml><?xml version="1.0" encoding="utf-8"?>
<p:tagLst xmlns:a="http://schemas.openxmlformats.org/drawingml/2006/main" xmlns:r="http://schemas.openxmlformats.org/officeDocument/2006/relationships" xmlns:p="http://schemas.openxmlformats.org/presentationml/2006/main">
  <p:tag name="NUM" val="2"/>
</p:tagLst>
</file>

<file path=ppt/tags/tag284.xml><?xml version="1.0" encoding="utf-8"?>
<p:tagLst xmlns:a="http://schemas.openxmlformats.org/drawingml/2006/main" xmlns:r="http://schemas.openxmlformats.org/officeDocument/2006/relationships" xmlns:p="http://schemas.openxmlformats.org/presentationml/2006/main">
  <p:tag name="NUM" val="3"/>
</p:tagLst>
</file>

<file path=ppt/tags/tag285.xml><?xml version="1.0" encoding="utf-8"?>
<p:tagLst xmlns:a="http://schemas.openxmlformats.org/drawingml/2006/main" xmlns:r="http://schemas.openxmlformats.org/officeDocument/2006/relationships" xmlns:p="http://schemas.openxmlformats.org/presentationml/2006/main">
  <p:tag name="NUM" val="1"/>
</p:tagLst>
</file>

<file path=ppt/tags/tag286.xml><?xml version="1.0" encoding="utf-8"?>
<p:tagLst xmlns:a="http://schemas.openxmlformats.org/drawingml/2006/main" xmlns:r="http://schemas.openxmlformats.org/officeDocument/2006/relationships" xmlns:p="http://schemas.openxmlformats.org/presentationml/2006/main">
  <p:tag name="NUM" val="2"/>
</p:tagLst>
</file>

<file path=ppt/tags/tag287.xml><?xml version="1.0" encoding="utf-8"?>
<p:tagLst xmlns:a="http://schemas.openxmlformats.org/drawingml/2006/main" xmlns:r="http://schemas.openxmlformats.org/officeDocument/2006/relationships" xmlns:p="http://schemas.openxmlformats.org/presentationml/2006/main">
  <p:tag name="NUM" val="3"/>
</p:tagLst>
</file>

<file path=ppt/tags/tag288.xml><?xml version="1.0" encoding="utf-8"?>
<p:tagLst xmlns:a="http://schemas.openxmlformats.org/drawingml/2006/main" xmlns:r="http://schemas.openxmlformats.org/officeDocument/2006/relationships" xmlns:p="http://schemas.openxmlformats.org/presentationml/2006/main">
  <p:tag name="NUM" val="1"/>
</p:tagLst>
</file>

<file path=ppt/tags/tag289.xml><?xml version="1.0" encoding="utf-8"?>
<p:tagLst xmlns:a="http://schemas.openxmlformats.org/drawingml/2006/main" xmlns:r="http://schemas.openxmlformats.org/officeDocument/2006/relationships" xmlns:p="http://schemas.openxmlformats.org/presentationml/2006/main">
  <p:tag name="NUM" val="2"/>
</p:tagLst>
</file>

<file path=ppt/tags/tag29.xml><?xml version="1.0" encoding="utf-8"?>
<p:tagLst xmlns:a="http://schemas.openxmlformats.org/drawingml/2006/main" xmlns:r="http://schemas.openxmlformats.org/officeDocument/2006/relationships" xmlns:p="http://schemas.openxmlformats.org/presentationml/2006/main">
  <p:tag name="NUM" val="2"/>
</p:tagLst>
</file>

<file path=ppt/tags/tag290.xml><?xml version="1.0" encoding="utf-8"?>
<p:tagLst xmlns:a="http://schemas.openxmlformats.org/drawingml/2006/main" xmlns:r="http://schemas.openxmlformats.org/officeDocument/2006/relationships" xmlns:p="http://schemas.openxmlformats.org/presentationml/2006/main">
  <p:tag name="NUM" val="3"/>
</p:tagLst>
</file>

<file path=ppt/tags/tag291.xml><?xml version="1.0" encoding="utf-8"?>
<p:tagLst xmlns:a="http://schemas.openxmlformats.org/drawingml/2006/main" xmlns:r="http://schemas.openxmlformats.org/officeDocument/2006/relationships" xmlns:p="http://schemas.openxmlformats.org/presentationml/2006/main">
  <p:tag name="NUM" val="1"/>
</p:tagLst>
</file>

<file path=ppt/tags/tag292.xml><?xml version="1.0" encoding="utf-8"?>
<p:tagLst xmlns:a="http://schemas.openxmlformats.org/drawingml/2006/main" xmlns:r="http://schemas.openxmlformats.org/officeDocument/2006/relationships" xmlns:p="http://schemas.openxmlformats.org/presentationml/2006/main">
  <p:tag name="NUM" val="2"/>
</p:tagLst>
</file>

<file path=ppt/tags/tag293.xml><?xml version="1.0" encoding="utf-8"?>
<p:tagLst xmlns:a="http://schemas.openxmlformats.org/drawingml/2006/main" xmlns:r="http://schemas.openxmlformats.org/officeDocument/2006/relationships" xmlns:p="http://schemas.openxmlformats.org/presentationml/2006/main">
  <p:tag name="NUM" val="3"/>
</p:tagLst>
</file>

<file path=ppt/tags/tag294.xml><?xml version="1.0" encoding="utf-8"?>
<p:tagLst xmlns:a="http://schemas.openxmlformats.org/drawingml/2006/main" xmlns:r="http://schemas.openxmlformats.org/officeDocument/2006/relationships" xmlns:p="http://schemas.openxmlformats.org/presentationml/2006/main">
  <p:tag name="NUM" val="1"/>
</p:tagLst>
</file>

<file path=ppt/tags/tag295.xml><?xml version="1.0" encoding="utf-8"?>
<p:tagLst xmlns:a="http://schemas.openxmlformats.org/drawingml/2006/main" xmlns:r="http://schemas.openxmlformats.org/officeDocument/2006/relationships" xmlns:p="http://schemas.openxmlformats.org/presentationml/2006/main">
  <p:tag name="NUM" val="2"/>
</p:tagLst>
</file>

<file path=ppt/tags/tag296.xml><?xml version="1.0" encoding="utf-8"?>
<p:tagLst xmlns:a="http://schemas.openxmlformats.org/drawingml/2006/main" xmlns:r="http://schemas.openxmlformats.org/officeDocument/2006/relationships" xmlns:p="http://schemas.openxmlformats.org/presentationml/2006/main">
  <p:tag name="NUM" val="3"/>
</p:tagLst>
</file>

<file path=ppt/tags/tag297.xml><?xml version="1.0" encoding="utf-8"?>
<p:tagLst xmlns:a="http://schemas.openxmlformats.org/drawingml/2006/main" xmlns:r="http://schemas.openxmlformats.org/officeDocument/2006/relationships" xmlns:p="http://schemas.openxmlformats.org/presentationml/2006/main">
  <p:tag name="NUM" val="1"/>
</p:tagLst>
</file>

<file path=ppt/tags/tag298.xml><?xml version="1.0" encoding="utf-8"?>
<p:tagLst xmlns:a="http://schemas.openxmlformats.org/drawingml/2006/main" xmlns:r="http://schemas.openxmlformats.org/officeDocument/2006/relationships" xmlns:p="http://schemas.openxmlformats.org/presentationml/2006/main">
  <p:tag name="NUM" val="2"/>
</p:tagLst>
</file>

<file path=ppt/tags/tag299.xml><?xml version="1.0" encoding="utf-8"?>
<p:tagLst xmlns:a="http://schemas.openxmlformats.org/drawingml/2006/main" xmlns:r="http://schemas.openxmlformats.org/officeDocument/2006/relationships" xmlns:p="http://schemas.openxmlformats.org/presentationml/2006/main">
  <p:tag name="NUM" val="1"/>
</p:tagLst>
</file>

<file path=ppt/tags/tag3.xml><?xml version="1.0" encoding="utf-8"?>
<p:tagLst xmlns:a="http://schemas.openxmlformats.org/drawingml/2006/main" xmlns:r="http://schemas.openxmlformats.org/officeDocument/2006/relationships" xmlns:p="http://schemas.openxmlformats.org/presentationml/2006/main">
  <p:tag name="NUM" val="3"/>
</p:tagLst>
</file>

<file path=ppt/tags/tag30.xml><?xml version="1.0" encoding="utf-8"?>
<p:tagLst xmlns:a="http://schemas.openxmlformats.org/drawingml/2006/main" xmlns:r="http://schemas.openxmlformats.org/officeDocument/2006/relationships" xmlns:p="http://schemas.openxmlformats.org/presentationml/2006/main">
  <p:tag name="NUM" val="3"/>
</p:tagLst>
</file>

<file path=ppt/tags/tag300.xml><?xml version="1.0" encoding="utf-8"?>
<p:tagLst xmlns:a="http://schemas.openxmlformats.org/drawingml/2006/main" xmlns:r="http://schemas.openxmlformats.org/officeDocument/2006/relationships" xmlns:p="http://schemas.openxmlformats.org/presentationml/2006/main">
  <p:tag name="NUM" val="2"/>
</p:tagLst>
</file>

<file path=ppt/tags/tag301.xml><?xml version="1.0" encoding="utf-8"?>
<p:tagLst xmlns:a="http://schemas.openxmlformats.org/drawingml/2006/main" xmlns:r="http://schemas.openxmlformats.org/officeDocument/2006/relationships" xmlns:p="http://schemas.openxmlformats.org/presentationml/2006/main">
  <p:tag name="NUM" val="3"/>
</p:tagLst>
</file>

<file path=ppt/tags/tag302.xml><?xml version="1.0" encoding="utf-8"?>
<p:tagLst xmlns:a="http://schemas.openxmlformats.org/drawingml/2006/main" xmlns:r="http://schemas.openxmlformats.org/officeDocument/2006/relationships" xmlns:p="http://schemas.openxmlformats.org/presentationml/2006/main">
  <p:tag name="NUM" val="4"/>
</p:tagLst>
</file>

<file path=ppt/tags/tag303.xml><?xml version="1.0" encoding="utf-8"?>
<p:tagLst xmlns:a="http://schemas.openxmlformats.org/drawingml/2006/main" xmlns:r="http://schemas.openxmlformats.org/officeDocument/2006/relationships" xmlns:p="http://schemas.openxmlformats.org/presentationml/2006/main">
  <p:tag name="NUM" val="5"/>
</p:tagLst>
</file>

<file path=ppt/tags/tag304.xml><?xml version="1.0" encoding="utf-8"?>
<p:tagLst xmlns:a="http://schemas.openxmlformats.org/drawingml/2006/main" xmlns:r="http://schemas.openxmlformats.org/officeDocument/2006/relationships" xmlns:p="http://schemas.openxmlformats.org/presentationml/2006/main">
  <p:tag name="NUM" val="6"/>
</p:tagLst>
</file>

<file path=ppt/tags/tag305.xml><?xml version="1.0" encoding="utf-8"?>
<p:tagLst xmlns:a="http://schemas.openxmlformats.org/drawingml/2006/main" xmlns:r="http://schemas.openxmlformats.org/officeDocument/2006/relationships" xmlns:p="http://schemas.openxmlformats.org/presentationml/2006/main">
  <p:tag name="NUM" val="7"/>
</p:tagLst>
</file>

<file path=ppt/tags/tag306.xml><?xml version="1.0" encoding="utf-8"?>
<p:tagLst xmlns:a="http://schemas.openxmlformats.org/drawingml/2006/main" xmlns:r="http://schemas.openxmlformats.org/officeDocument/2006/relationships" xmlns:p="http://schemas.openxmlformats.org/presentationml/2006/main">
  <p:tag name="NUM" val="8"/>
</p:tagLst>
</file>

<file path=ppt/tags/tag307.xml><?xml version="1.0" encoding="utf-8"?>
<p:tagLst xmlns:a="http://schemas.openxmlformats.org/drawingml/2006/main" xmlns:r="http://schemas.openxmlformats.org/officeDocument/2006/relationships" xmlns:p="http://schemas.openxmlformats.org/presentationml/2006/main">
  <p:tag name="NUM" val="9"/>
</p:tagLst>
</file>

<file path=ppt/tags/tag308.xml><?xml version="1.0" encoding="utf-8"?>
<p:tagLst xmlns:a="http://schemas.openxmlformats.org/drawingml/2006/main" xmlns:r="http://schemas.openxmlformats.org/officeDocument/2006/relationships" xmlns:p="http://schemas.openxmlformats.org/presentationml/2006/main">
  <p:tag name="NUM" val="10"/>
</p:tagLst>
</file>

<file path=ppt/tags/tag309.xml><?xml version="1.0" encoding="utf-8"?>
<p:tagLst xmlns:a="http://schemas.openxmlformats.org/drawingml/2006/main" xmlns:r="http://schemas.openxmlformats.org/officeDocument/2006/relationships" xmlns:p="http://schemas.openxmlformats.org/presentationml/2006/main">
  <p:tag name="NUM" val="11"/>
</p:tagLst>
</file>

<file path=ppt/tags/tag31.xml><?xml version="1.0" encoding="utf-8"?>
<p:tagLst xmlns:a="http://schemas.openxmlformats.org/drawingml/2006/main" xmlns:r="http://schemas.openxmlformats.org/officeDocument/2006/relationships" xmlns:p="http://schemas.openxmlformats.org/presentationml/2006/main">
  <p:tag name="NUM" val="1"/>
</p:tagLst>
</file>

<file path=ppt/tags/tag310.xml><?xml version="1.0" encoding="utf-8"?>
<p:tagLst xmlns:a="http://schemas.openxmlformats.org/drawingml/2006/main" xmlns:r="http://schemas.openxmlformats.org/officeDocument/2006/relationships" xmlns:p="http://schemas.openxmlformats.org/presentationml/2006/main">
  <p:tag name="NUM" val="1"/>
</p:tagLst>
</file>

<file path=ppt/tags/tag311.xml><?xml version="1.0" encoding="utf-8"?>
<p:tagLst xmlns:a="http://schemas.openxmlformats.org/drawingml/2006/main" xmlns:r="http://schemas.openxmlformats.org/officeDocument/2006/relationships" xmlns:p="http://schemas.openxmlformats.org/presentationml/2006/main">
  <p:tag name="NUM" val="2"/>
</p:tagLst>
</file>

<file path=ppt/tags/tag312.xml><?xml version="1.0" encoding="utf-8"?>
<p:tagLst xmlns:a="http://schemas.openxmlformats.org/drawingml/2006/main" xmlns:r="http://schemas.openxmlformats.org/officeDocument/2006/relationships" xmlns:p="http://schemas.openxmlformats.org/presentationml/2006/main">
  <p:tag name="NUM" val="3"/>
</p:tagLst>
</file>

<file path=ppt/tags/tag313.xml><?xml version="1.0" encoding="utf-8"?>
<p:tagLst xmlns:a="http://schemas.openxmlformats.org/drawingml/2006/main" xmlns:r="http://schemas.openxmlformats.org/officeDocument/2006/relationships" xmlns:p="http://schemas.openxmlformats.org/presentationml/2006/main">
  <p:tag name="NUM" val="1"/>
</p:tagLst>
</file>

<file path=ppt/tags/tag314.xml><?xml version="1.0" encoding="utf-8"?>
<p:tagLst xmlns:a="http://schemas.openxmlformats.org/drawingml/2006/main" xmlns:r="http://schemas.openxmlformats.org/officeDocument/2006/relationships" xmlns:p="http://schemas.openxmlformats.org/presentationml/2006/main">
  <p:tag name="NUM" val="2"/>
</p:tagLst>
</file>

<file path=ppt/tags/tag315.xml><?xml version="1.0" encoding="utf-8"?>
<p:tagLst xmlns:a="http://schemas.openxmlformats.org/drawingml/2006/main" xmlns:r="http://schemas.openxmlformats.org/officeDocument/2006/relationships" xmlns:p="http://schemas.openxmlformats.org/presentationml/2006/main">
  <p:tag name="NUM" val="3"/>
</p:tagLst>
</file>

<file path=ppt/tags/tag316.xml><?xml version="1.0" encoding="utf-8"?>
<p:tagLst xmlns:a="http://schemas.openxmlformats.org/drawingml/2006/main" xmlns:r="http://schemas.openxmlformats.org/officeDocument/2006/relationships" xmlns:p="http://schemas.openxmlformats.org/presentationml/2006/main">
  <p:tag name="NUM" val="4"/>
</p:tagLst>
</file>

<file path=ppt/tags/tag317.xml><?xml version="1.0" encoding="utf-8"?>
<p:tagLst xmlns:a="http://schemas.openxmlformats.org/drawingml/2006/main" xmlns:r="http://schemas.openxmlformats.org/officeDocument/2006/relationships" xmlns:p="http://schemas.openxmlformats.org/presentationml/2006/main">
  <p:tag name="NUM" val="1"/>
</p:tagLst>
</file>

<file path=ppt/tags/tag318.xml><?xml version="1.0" encoding="utf-8"?>
<p:tagLst xmlns:a="http://schemas.openxmlformats.org/drawingml/2006/main" xmlns:r="http://schemas.openxmlformats.org/officeDocument/2006/relationships" xmlns:p="http://schemas.openxmlformats.org/presentationml/2006/main">
  <p:tag name="NUM" val="1"/>
</p:tagLst>
</file>

<file path=ppt/tags/tag319.xml><?xml version="1.0" encoding="utf-8"?>
<p:tagLst xmlns:a="http://schemas.openxmlformats.org/drawingml/2006/main" xmlns:r="http://schemas.openxmlformats.org/officeDocument/2006/relationships" xmlns:p="http://schemas.openxmlformats.org/presentationml/2006/main">
  <p:tag name="NUM" val="2"/>
</p:tagLst>
</file>

<file path=ppt/tags/tag32.xml><?xml version="1.0" encoding="utf-8"?>
<p:tagLst xmlns:a="http://schemas.openxmlformats.org/drawingml/2006/main" xmlns:r="http://schemas.openxmlformats.org/officeDocument/2006/relationships" xmlns:p="http://schemas.openxmlformats.org/presentationml/2006/main">
  <p:tag name="NUM" val="2"/>
</p:tagLst>
</file>

<file path=ppt/tags/tag320.xml><?xml version="1.0" encoding="utf-8"?>
<p:tagLst xmlns:a="http://schemas.openxmlformats.org/drawingml/2006/main" xmlns:r="http://schemas.openxmlformats.org/officeDocument/2006/relationships" xmlns:p="http://schemas.openxmlformats.org/presentationml/2006/main">
  <p:tag name="NUM" val="3"/>
</p:tagLst>
</file>

<file path=ppt/tags/tag321.xml><?xml version="1.0" encoding="utf-8"?>
<p:tagLst xmlns:a="http://schemas.openxmlformats.org/drawingml/2006/main" xmlns:r="http://schemas.openxmlformats.org/officeDocument/2006/relationships" xmlns:p="http://schemas.openxmlformats.org/presentationml/2006/main">
  <p:tag name="NUM" val="1"/>
</p:tagLst>
</file>

<file path=ppt/tags/tag322.xml><?xml version="1.0" encoding="utf-8"?>
<p:tagLst xmlns:a="http://schemas.openxmlformats.org/drawingml/2006/main" xmlns:r="http://schemas.openxmlformats.org/officeDocument/2006/relationships" xmlns:p="http://schemas.openxmlformats.org/presentationml/2006/main">
  <p:tag name="NUM" val="2"/>
</p:tagLst>
</file>

<file path=ppt/tags/tag323.xml><?xml version="1.0" encoding="utf-8"?>
<p:tagLst xmlns:a="http://schemas.openxmlformats.org/drawingml/2006/main" xmlns:r="http://schemas.openxmlformats.org/officeDocument/2006/relationships" xmlns:p="http://schemas.openxmlformats.org/presentationml/2006/main">
  <p:tag name="NUM" val="3"/>
</p:tagLst>
</file>

<file path=ppt/tags/tag324.xml><?xml version="1.0" encoding="utf-8"?>
<p:tagLst xmlns:a="http://schemas.openxmlformats.org/drawingml/2006/main" xmlns:r="http://schemas.openxmlformats.org/officeDocument/2006/relationships" xmlns:p="http://schemas.openxmlformats.org/presentationml/2006/main">
  <p:tag name="NUM" val="1"/>
</p:tagLst>
</file>

<file path=ppt/tags/tag325.xml><?xml version="1.0" encoding="utf-8"?>
<p:tagLst xmlns:a="http://schemas.openxmlformats.org/drawingml/2006/main" xmlns:r="http://schemas.openxmlformats.org/officeDocument/2006/relationships" xmlns:p="http://schemas.openxmlformats.org/presentationml/2006/main">
  <p:tag name="NUM" val="2"/>
</p:tagLst>
</file>

<file path=ppt/tags/tag326.xml><?xml version="1.0" encoding="utf-8"?>
<p:tagLst xmlns:a="http://schemas.openxmlformats.org/drawingml/2006/main" xmlns:r="http://schemas.openxmlformats.org/officeDocument/2006/relationships" xmlns:p="http://schemas.openxmlformats.org/presentationml/2006/main">
  <p:tag name="NUM" val="1"/>
</p:tagLst>
</file>

<file path=ppt/tags/tag327.xml><?xml version="1.0" encoding="utf-8"?>
<p:tagLst xmlns:a="http://schemas.openxmlformats.org/drawingml/2006/main" xmlns:r="http://schemas.openxmlformats.org/officeDocument/2006/relationships" xmlns:p="http://schemas.openxmlformats.org/presentationml/2006/main">
  <p:tag name="NUM" val="2"/>
</p:tagLst>
</file>

<file path=ppt/tags/tag328.xml><?xml version="1.0" encoding="utf-8"?>
<p:tagLst xmlns:a="http://schemas.openxmlformats.org/drawingml/2006/main" xmlns:r="http://schemas.openxmlformats.org/officeDocument/2006/relationships" xmlns:p="http://schemas.openxmlformats.org/presentationml/2006/main">
  <p:tag name="NUM" val="1"/>
</p:tagLst>
</file>

<file path=ppt/tags/tag329.xml><?xml version="1.0" encoding="utf-8"?>
<p:tagLst xmlns:a="http://schemas.openxmlformats.org/drawingml/2006/main" xmlns:r="http://schemas.openxmlformats.org/officeDocument/2006/relationships" xmlns:p="http://schemas.openxmlformats.org/presentationml/2006/main">
  <p:tag name="NUM" val="2"/>
</p:tagLst>
</file>

<file path=ppt/tags/tag33.xml><?xml version="1.0" encoding="utf-8"?>
<p:tagLst xmlns:a="http://schemas.openxmlformats.org/drawingml/2006/main" xmlns:r="http://schemas.openxmlformats.org/officeDocument/2006/relationships" xmlns:p="http://schemas.openxmlformats.org/presentationml/2006/main">
  <p:tag name="NUM" val="3"/>
</p:tagLst>
</file>

<file path=ppt/tags/tag330.xml><?xml version="1.0" encoding="utf-8"?>
<p:tagLst xmlns:a="http://schemas.openxmlformats.org/drawingml/2006/main" xmlns:r="http://schemas.openxmlformats.org/officeDocument/2006/relationships" xmlns:p="http://schemas.openxmlformats.org/presentationml/2006/main">
  <p:tag name="NUM" val="1"/>
</p:tagLst>
</file>

<file path=ppt/tags/tag331.xml><?xml version="1.0" encoding="utf-8"?>
<p:tagLst xmlns:a="http://schemas.openxmlformats.org/drawingml/2006/main" xmlns:r="http://schemas.openxmlformats.org/officeDocument/2006/relationships" xmlns:p="http://schemas.openxmlformats.org/presentationml/2006/main">
  <p:tag name="NUM" val="2"/>
</p:tagLst>
</file>

<file path=ppt/tags/tag332.xml><?xml version="1.0" encoding="utf-8"?>
<p:tagLst xmlns:a="http://schemas.openxmlformats.org/drawingml/2006/main" xmlns:r="http://schemas.openxmlformats.org/officeDocument/2006/relationships" xmlns:p="http://schemas.openxmlformats.org/presentationml/2006/main">
  <p:tag name="NUM" val="1"/>
</p:tagLst>
</file>

<file path=ppt/tags/tag333.xml><?xml version="1.0" encoding="utf-8"?>
<p:tagLst xmlns:a="http://schemas.openxmlformats.org/drawingml/2006/main" xmlns:r="http://schemas.openxmlformats.org/officeDocument/2006/relationships" xmlns:p="http://schemas.openxmlformats.org/presentationml/2006/main">
  <p:tag name="NUM" val="2"/>
</p:tagLst>
</file>

<file path=ppt/tags/tag334.xml><?xml version="1.0" encoding="utf-8"?>
<p:tagLst xmlns:a="http://schemas.openxmlformats.org/drawingml/2006/main" xmlns:r="http://schemas.openxmlformats.org/officeDocument/2006/relationships" xmlns:p="http://schemas.openxmlformats.org/presentationml/2006/main">
  <p:tag name="NUM" val="3"/>
</p:tagLst>
</file>

<file path=ppt/tags/tag335.xml><?xml version="1.0" encoding="utf-8"?>
<p:tagLst xmlns:a="http://schemas.openxmlformats.org/drawingml/2006/main" xmlns:r="http://schemas.openxmlformats.org/officeDocument/2006/relationships" xmlns:p="http://schemas.openxmlformats.org/presentationml/2006/main">
  <p:tag name="NUM" val="4"/>
</p:tagLst>
</file>

<file path=ppt/tags/tag336.xml><?xml version="1.0" encoding="utf-8"?>
<p:tagLst xmlns:a="http://schemas.openxmlformats.org/drawingml/2006/main" xmlns:r="http://schemas.openxmlformats.org/officeDocument/2006/relationships" xmlns:p="http://schemas.openxmlformats.org/presentationml/2006/main">
  <p:tag name="NUM" val="5"/>
</p:tagLst>
</file>

<file path=ppt/tags/tag337.xml><?xml version="1.0" encoding="utf-8"?>
<p:tagLst xmlns:a="http://schemas.openxmlformats.org/drawingml/2006/main" xmlns:r="http://schemas.openxmlformats.org/officeDocument/2006/relationships" xmlns:p="http://schemas.openxmlformats.org/presentationml/2006/main">
  <p:tag name="NUM" val="6"/>
</p:tagLst>
</file>

<file path=ppt/tags/tag338.xml><?xml version="1.0" encoding="utf-8"?>
<p:tagLst xmlns:a="http://schemas.openxmlformats.org/drawingml/2006/main" xmlns:r="http://schemas.openxmlformats.org/officeDocument/2006/relationships" xmlns:p="http://schemas.openxmlformats.org/presentationml/2006/main">
  <p:tag name="NUM" val="7"/>
</p:tagLst>
</file>

<file path=ppt/tags/tag339.xml><?xml version="1.0" encoding="utf-8"?>
<p:tagLst xmlns:a="http://schemas.openxmlformats.org/drawingml/2006/main" xmlns:r="http://schemas.openxmlformats.org/officeDocument/2006/relationships" xmlns:p="http://schemas.openxmlformats.org/presentationml/2006/main">
  <p:tag name="NUM" val="8"/>
</p:tagLst>
</file>

<file path=ppt/tags/tag34.xml><?xml version="1.0" encoding="utf-8"?>
<p:tagLst xmlns:a="http://schemas.openxmlformats.org/drawingml/2006/main" xmlns:r="http://schemas.openxmlformats.org/officeDocument/2006/relationships" xmlns:p="http://schemas.openxmlformats.org/presentationml/2006/main">
  <p:tag name="NUM" val="1"/>
</p:tagLst>
</file>

<file path=ppt/tags/tag340.xml><?xml version="1.0" encoding="utf-8"?>
<p:tagLst xmlns:a="http://schemas.openxmlformats.org/drawingml/2006/main" xmlns:r="http://schemas.openxmlformats.org/officeDocument/2006/relationships" xmlns:p="http://schemas.openxmlformats.org/presentationml/2006/main">
  <p:tag name="NUM" val="9"/>
</p:tagLst>
</file>

<file path=ppt/tags/tag341.xml><?xml version="1.0" encoding="utf-8"?>
<p:tagLst xmlns:a="http://schemas.openxmlformats.org/drawingml/2006/main" xmlns:r="http://schemas.openxmlformats.org/officeDocument/2006/relationships" xmlns:p="http://schemas.openxmlformats.org/presentationml/2006/main">
  <p:tag name="NUM" val="10"/>
</p:tagLst>
</file>

<file path=ppt/tags/tag342.xml><?xml version="1.0" encoding="utf-8"?>
<p:tagLst xmlns:a="http://schemas.openxmlformats.org/drawingml/2006/main" xmlns:r="http://schemas.openxmlformats.org/officeDocument/2006/relationships" xmlns:p="http://schemas.openxmlformats.org/presentationml/2006/main">
  <p:tag name="NUM" val="11"/>
</p:tagLst>
</file>

<file path=ppt/tags/tag343.xml><?xml version="1.0" encoding="utf-8"?>
<p:tagLst xmlns:a="http://schemas.openxmlformats.org/drawingml/2006/main" xmlns:r="http://schemas.openxmlformats.org/officeDocument/2006/relationships" xmlns:p="http://schemas.openxmlformats.org/presentationml/2006/main">
  <p:tag name="NUM" val="1"/>
</p:tagLst>
</file>

<file path=ppt/tags/tag344.xml><?xml version="1.0" encoding="utf-8"?>
<p:tagLst xmlns:a="http://schemas.openxmlformats.org/drawingml/2006/main" xmlns:r="http://schemas.openxmlformats.org/officeDocument/2006/relationships" xmlns:p="http://schemas.openxmlformats.org/presentationml/2006/main">
  <p:tag name="NUM" val="2"/>
</p:tagLst>
</file>

<file path=ppt/tags/tag345.xml><?xml version="1.0" encoding="utf-8"?>
<p:tagLst xmlns:a="http://schemas.openxmlformats.org/drawingml/2006/main" xmlns:r="http://schemas.openxmlformats.org/officeDocument/2006/relationships" xmlns:p="http://schemas.openxmlformats.org/presentationml/2006/main">
  <p:tag name="NUM" val="3"/>
</p:tagLst>
</file>

<file path=ppt/tags/tag346.xml><?xml version="1.0" encoding="utf-8"?>
<p:tagLst xmlns:a="http://schemas.openxmlformats.org/drawingml/2006/main" xmlns:r="http://schemas.openxmlformats.org/officeDocument/2006/relationships" xmlns:p="http://schemas.openxmlformats.org/presentationml/2006/main">
  <p:tag name="NUM" val="1"/>
</p:tagLst>
</file>

<file path=ppt/tags/tag347.xml><?xml version="1.0" encoding="utf-8"?>
<p:tagLst xmlns:a="http://schemas.openxmlformats.org/drawingml/2006/main" xmlns:r="http://schemas.openxmlformats.org/officeDocument/2006/relationships" xmlns:p="http://schemas.openxmlformats.org/presentationml/2006/main">
  <p:tag name="NUM" val="2"/>
</p:tagLst>
</file>

<file path=ppt/tags/tag348.xml><?xml version="1.0" encoding="utf-8"?>
<p:tagLst xmlns:a="http://schemas.openxmlformats.org/drawingml/2006/main" xmlns:r="http://schemas.openxmlformats.org/officeDocument/2006/relationships" xmlns:p="http://schemas.openxmlformats.org/presentationml/2006/main">
  <p:tag name="NUM" val="1"/>
</p:tagLst>
</file>

<file path=ppt/tags/tag349.xml><?xml version="1.0" encoding="utf-8"?>
<p:tagLst xmlns:a="http://schemas.openxmlformats.org/drawingml/2006/main" xmlns:r="http://schemas.openxmlformats.org/officeDocument/2006/relationships" xmlns:p="http://schemas.openxmlformats.org/presentationml/2006/main">
  <p:tag name="NUM" val="2"/>
</p:tagLst>
</file>

<file path=ppt/tags/tag35.xml><?xml version="1.0" encoding="utf-8"?>
<p:tagLst xmlns:a="http://schemas.openxmlformats.org/drawingml/2006/main" xmlns:r="http://schemas.openxmlformats.org/officeDocument/2006/relationships" xmlns:p="http://schemas.openxmlformats.org/presentationml/2006/main">
  <p:tag name="NUM" val="2"/>
</p:tagLst>
</file>

<file path=ppt/tags/tag350.xml><?xml version="1.0" encoding="utf-8"?>
<p:tagLst xmlns:a="http://schemas.openxmlformats.org/drawingml/2006/main" xmlns:r="http://schemas.openxmlformats.org/officeDocument/2006/relationships" xmlns:p="http://schemas.openxmlformats.org/presentationml/2006/main">
  <p:tag name="NUM" val="3"/>
</p:tagLst>
</file>

<file path=ppt/tags/tag351.xml><?xml version="1.0" encoding="utf-8"?>
<p:tagLst xmlns:a="http://schemas.openxmlformats.org/drawingml/2006/main" xmlns:r="http://schemas.openxmlformats.org/officeDocument/2006/relationships" xmlns:p="http://schemas.openxmlformats.org/presentationml/2006/main">
  <p:tag name="NUM" val="4"/>
</p:tagLst>
</file>

<file path=ppt/tags/tag352.xml><?xml version="1.0" encoding="utf-8"?>
<p:tagLst xmlns:a="http://schemas.openxmlformats.org/drawingml/2006/main" xmlns:r="http://schemas.openxmlformats.org/officeDocument/2006/relationships" xmlns:p="http://schemas.openxmlformats.org/presentationml/2006/main">
  <p:tag name="NUM" val="1"/>
</p:tagLst>
</file>

<file path=ppt/tags/tag353.xml><?xml version="1.0" encoding="utf-8"?>
<p:tagLst xmlns:a="http://schemas.openxmlformats.org/drawingml/2006/main" xmlns:r="http://schemas.openxmlformats.org/officeDocument/2006/relationships" xmlns:p="http://schemas.openxmlformats.org/presentationml/2006/main">
  <p:tag name="NUM" val="2"/>
</p:tagLst>
</file>

<file path=ppt/tags/tag354.xml><?xml version="1.0" encoding="utf-8"?>
<p:tagLst xmlns:a="http://schemas.openxmlformats.org/drawingml/2006/main" xmlns:r="http://schemas.openxmlformats.org/officeDocument/2006/relationships" xmlns:p="http://schemas.openxmlformats.org/presentationml/2006/main">
  <p:tag name="NUM" val="3"/>
</p:tagLst>
</file>

<file path=ppt/tags/tag355.xml><?xml version="1.0" encoding="utf-8"?>
<p:tagLst xmlns:a="http://schemas.openxmlformats.org/drawingml/2006/main" xmlns:r="http://schemas.openxmlformats.org/officeDocument/2006/relationships" xmlns:p="http://schemas.openxmlformats.org/presentationml/2006/main">
  <p:tag name="NUM" val="4"/>
</p:tagLst>
</file>

<file path=ppt/tags/tag356.xml><?xml version="1.0" encoding="utf-8"?>
<p:tagLst xmlns:a="http://schemas.openxmlformats.org/drawingml/2006/main" xmlns:r="http://schemas.openxmlformats.org/officeDocument/2006/relationships" xmlns:p="http://schemas.openxmlformats.org/presentationml/2006/main">
  <p:tag name="NUM" val="1"/>
</p:tagLst>
</file>

<file path=ppt/tags/tag357.xml><?xml version="1.0" encoding="utf-8"?>
<p:tagLst xmlns:a="http://schemas.openxmlformats.org/drawingml/2006/main" xmlns:r="http://schemas.openxmlformats.org/officeDocument/2006/relationships" xmlns:p="http://schemas.openxmlformats.org/presentationml/2006/main">
  <p:tag name="NUM" val="2"/>
</p:tagLst>
</file>

<file path=ppt/tags/tag358.xml><?xml version="1.0" encoding="utf-8"?>
<p:tagLst xmlns:a="http://schemas.openxmlformats.org/drawingml/2006/main" xmlns:r="http://schemas.openxmlformats.org/officeDocument/2006/relationships" xmlns:p="http://schemas.openxmlformats.org/presentationml/2006/main">
  <p:tag name="NUM" val="3"/>
</p:tagLst>
</file>

<file path=ppt/tags/tag359.xml><?xml version="1.0" encoding="utf-8"?>
<p:tagLst xmlns:a="http://schemas.openxmlformats.org/drawingml/2006/main" xmlns:r="http://schemas.openxmlformats.org/officeDocument/2006/relationships" xmlns:p="http://schemas.openxmlformats.org/presentationml/2006/main">
  <p:tag name="NUM" val="1"/>
</p:tagLst>
</file>

<file path=ppt/tags/tag36.xml><?xml version="1.0" encoding="utf-8"?>
<p:tagLst xmlns:a="http://schemas.openxmlformats.org/drawingml/2006/main" xmlns:r="http://schemas.openxmlformats.org/officeDocument/2006/relationships" xmlns:p="http://schemas.openxmlformats.org/presentationml/2006/main">
  <p:tag name="NUM" val="3"/>
</p:tagLst>
</file>

<file path=ppt/tags/tag360.xml><?xml version="1.0" encoding="utf-8"?>
<p:tagLst xmlns:a="http://schemas.openxmlformats.org/drawingml/2006/main" xmlns:r="http://schemas.openxmlformats.org/officeDocument/2006/relationships" xmlns:p="http://schemas.openxmlformats.org/presentationml/2006/main">
  <p:tag name="NUM" val="2"/>
</p:tagLst>
</file>

<file path=ppt/tags/tag361.xml><?xml version="1.0" encoding="utf-8"?>
<p:tagLst xmlns:a="http://schemas.openxmlformats.org/drawingml/2006/main" xmlns:r="http://schemas.openxmlformats.org/officeDocument/2006/relationships" xmlns:p="http://schemas.openxmlformats.org/presentationml/2006/main">
  <p:tag name="NUM" val="3"/>
</p:tagLst>
</file>

<file path=ppt/tags/tag362.xml><?xml version="1.0" encoding="utf-8"?>
<p:tagLst xmlns:a="http://schemas.openxmlformats.org/drawingml/2006/main" xmlns:r="http://schemas.openxmlformats.org/officeDocument/2006/relationships" xmlns:p="http://schemas.openxmlformats.org/presentationml/2006/main">
  <p:tag name="NUM" val="4"/>
</p:tagLst>
</file>

<file path=ppt/tags/tag363.xml><?xml version="1.0" encoding="utf-8"?>
<p:tagLst xmlns:a="http://schemas.openxmlformats.org/drawingml/2006/main" xmlns:r="http://schemas.openxmlformats.org/officeDocument/2006/relationships" xmlns:p="http://schemas.openxmlformats.org/presentationml/2006/main">
  <p:tag name="NUM" val="1"/>
</p:tagLst>
</file>

<file path=ppt/tags/tag364.xml><?xml version="1.0" encoding="utf-8"?>
<p:tagLst xmlns:a="http://schemas.openxmlformats.org/drawingml/2006/main" xmlns:r="http://schemas.openxmlformats.org/officeDocument/2006/relationships" xmlns:p="http://schemas.openxmlformats.org/presentationml/2006/main">
  <p:tag name="NUM" val="2"/>
</p:tagLst>
</file>

<file path=ppt/tags/tag365.xml><?xml version="1.0" encoding="utf-8"?>
<p:tagLst xmlns:a="http://schemas.openxmlformats.org/drawingml/2006/main" xmlns:r="http://schemas.openxmlformats.org/officeDocument/2006/relationships" xmlns:p="http://schemas.openxmlformats.org/presentationml/2006/main">
  <p:tag name="NUM" val="3"/>
</p:tagLst>
</file>

<file path=ppt/tags/tag366.xml><?xml version="1.0" encoding="utf-8"?>
<p:tagLst xmlns:a="http://schemas.openxmlformats.org/drawingml/2006/main" xmlns:r="http://schemas.openxmlformats.org/officeDocument/2006/relationships" xmlns:p="http://schemas.openxmlformats.org/presentationml/2006/main">
  <p:tag name="NUM" val="4"/>
</p:tagLst>
</file>

<file path=ppt/tags/tag367.xml><?xml version="1.0" encoding="utf-8"?>
<p:tagLst xmlns:a="http://schemas.openxmlformats.org/drawingml/2006/main" xmlns:r="http://schemas.openxmlformats.org/officeDocument/2006/relationships" xmlns:p="http://schemas.openxmlformats.org/presentationml/2006/main">
  <p:tag name="NUM" val="5"/>
</p:tagLst>
</file>

<file path=ppt/tags/tag368.xml><?xml version="1.0" encoding="utf-8"?>
<p:tagLst xmlns:a="http://schemas.openxmlformats.org/drawingml/2006/main" xmlns:r="http://schemas.openxmlformats.org/officeDocument/2006/relationships" xmlns:p="http://schemas.openxmlformats.org/presentationml/2006/main">
  <p:tag name="NUM" val="1"/>
</p:tagLst>
</file>

<file path=ppt/tags/tag369.xml><?xml version="1.0" encoding="utf-8"?>
<p:tagLst xmlns:a="http://schemas.openxmlformats.org/drawingml/2006/main" xmlns:r="http://schemas.openxmlformats.org/officeDocument/2006/relationships" xmlns:p="http://schemas.openxmlformats.org/presentationml/2006/main">
  <p:tag name="NUM" val="2"/>
</p:tagLst>
</file>

<file path=ppt/tags/tag37.xml><?xml version="1.0" encoding="utf-8"?>
<p:tagLst xmlns:a="http://schemas.openxmlformats.org/drawingml/2006/main" xmlns:r="http://schemas.openxmlformats.org/officeDocument/2006/relationships" xmlns:p="http://schemas.openxmlformats.org/presentationml/2006/main">
  <p:tag name="NUM" val="1"/>
</p:tagLst>
</file>

<file path=ppt/tags/tag370.xml><?xml version="1.0" encoding="utf-8"?>
<p:tagLst xmlns:a="http://schemas.openxmlformats.org/drawingml/2006/main" xmlns:r="http://schemas.openxmlformats.org/officeDocument/2006/relationships" xmlns:p="http://schemas.openxmlformats.org/presentationml/2006/main">
  <p:tag name="NUM" val="3"/>
</p:tagLst>
</file>

<file path=ppt/tags/tag371.xml><?xml version="1.0" encoding="utf-8"?>
<p:tagLst xmlns:a="http://schemas.openxmlformats.org/drawingml/2006/main" xmlns:r="http://schemas.openxmlformats.org/officeDocument/2006/relationships" xmlns:p="http://schemas.openxmlformats.org/presentationml/2006/main">
  <p:tag name="NUM" val="4"/>
</p:tagLst>
</file>

<file path=ppt/tags/tag372.xml><?xml version="1.0" encoding="utf-8"?>
<p:tagLst xmlns:a="http://schemas.openxmlformats.org/drawingml/2006/main" xmlns:r="http://schemas.openxmlformats.org/officeDocument/2006/relationships" xmlns:p="http://schemas.openxmlformats.org/presentationml/2006/main">
  <p:tag name="NUM" val="1"/>
</p:tagLst>
</file>

<file path=ppt/tags/tag373.xml><?xml version="1.0" encoding="utf-8"?>
<p:tagLst xmlns:a="http://schemas.openxmlformats.org/drawingml/2006/main" xmlns:r="http://schemas.openxmlformats.org/officeDocument/2006/relationships" xmlns:p="http://schemas.openxmlformats.org/presentationml/2006/main">
  <p:tag name="NUM" val="2"/>
</p:tagLst>
</file>

<file path=ppt/tags/tag374.xml><?xml version="1.0" encoding="utf-8"?>
<p:tagLst xmlns:a="http://schemas.openxmlformats.org/drawingml/2006/main" xmlns:r="http://schemas.openxmlformats.org/officeDocument/2006/relationships" xmlns:p="http://schemas.openxmlformats.org/presentationml/2006/main">
  <p:tag name="NUM" val="3"/>
</p:tagLst>
</file>

<file path=ppt/tags/tag375.xml><?xml version="1.0" encoding="utf-8"?>
<p:tagLst xmlns:a="http://schemas.openxmlformats.org/drawingml/2006/main" xmlns:r="http://schemas.openxmlformats.org/officeDocument/2006/relationships" xmlns:p="http://schemas.openxmlformats.org/presentationml/2006/main">
  <p:tag name="NUM" val="4"/>
</p:tagLst>
</file>

<file path=ppt/tags/tag376.xml><?xml version="1.0" encoding="utf-8"?>
<p:tagLst xmlns:a="http://schemas.openxmlformats.org/drawingml/2006/main" xmlns:r="http://schemas.openxmlformats.org/officeDocument/2006/relationships" xmlns:p="http://schemas.openxmlformats.org/presentationml/2006/main">
  <p:tag name="NUM" val="1"/>
</p:tagLst>
</file>

<file path=ppt/tags/tag377.xml><?xml version="1.0" encoding="utf-8"?>
<p:tagLst xmlns:a="http://schemas.openxmlformats.org/drawingml/2006/main" xmlns:r="http://schemas.openxmlformats.org/officeDocument/2006/relationships" xmlns:p="http://schemas.openxmlformats.org/presentationml/2006/main">
  <p:tag name="NUM" val="2"/>
</p:tagLst>
</file>

<file path=ppt/tags/tag378.xml><?xml version="1.0" encoding="utf-8"?>
<p:tagLst xmlns:a="http://schemas.openxmlformats.org/drawingml/2006/main" xmlns:r="http://schemas.openxmlformats.org/officeDocument/2006/relationships" xmlns:p="http://schemas.openxmlformats.org/presentationml/2006/main">
  <p:tag name="NUM" val="3"/>
</p:tagLst>
</file>

<file path=ppt/tags/tag379.xml><?xml version="1.0" encoding="utf-8"?>
<p:tagLst xmlns:a="http://schemas.openxmlformats.org/drawingml/2006/main" xmlns:r="http://schemas.openxmlformats.org/officeDocument/2006/relationships" xmlns:p="http://schemas.openxmlformats.org/presentationml/2006/main">
  <p:tag name="NUM" val="4"/>
</p:tagLst>
</file>

<file path=ppt/tags/tag38.xml><?xml version="1.0" encoding="utf-8"?>
<p:tagLst xmlns:a="http://schemas.openxmlformats.org/drawingml/2006/main" xmlns:r="http://schemas.openxmlformats.org/officeDocument/2006/relationships" xmlns:p="http://schemas.openxmlformats.org/presentationml/2006/main">
  <p:tag name="NUM" val="2"/>
</p:tagLst>
</file>

<file path=ppt/tags/tag380.xml><?xml version="1.0" encoding="utf-8"?>
<p:tagLst xmlns:a="http://schemas.openxmlformats.org/drawingml/2006/main" xmlns:r="http://schemas.openxmlformats.org/officeDocument/2006/relationships" xmlns:p="http://schemas.openxmlformats.org/presentationml/2006/main">
  <p:tag name="NUM" val="1"/>
</p:tagLst>
</file>

<file path=ppt/tags/tag381.xml><?xml version="1.0" encoding="utf-8"?>
<p:tagLst xmlns:a="http://schemas.openxmlformats.org/drawingml/2006/main" xmlns:r="http://schemas.openxmlformats.org/officeDocument/2006/relationships" xmlns:p="http://schemas.openxmlformats.org/presentationml/2006/main">
  <p:tag name="NUM" val="2"/>
</p:tagLst>
</file>

<file path=ppt/tags/tag382.xml><?xml version="1.0" encoding="utf-8"?>
<p:tagLst xmlns:a="http://schemas.openxmlformats.org/drawingml/2006/main" xmlns:r="http://schemas.openxmlformats.org/officeDocument/2006/relationships" xmlns:p="http://schemas.openxmlformats.org/presentationml/2006/main">
  <p:tag name="NUM" val="1"/>
</p:tagLst>
</file>

<file path=ppt/tags/tag383.xml><?xml version="1.0" encoding="utf-8"?>
<p:tagLst xmlns:a="http://schemas.openxmlformats.org/drawingml/2006/main" xmlns:r="http://schemas.openxmlformats.org/officeDocument/2006/relationships" xmlns:p="http://schemas.openxmlformats.org/presentationml/2006/main">
  <p:tag name="NUM" val="2"/>
</p:tagLst>
</file>

<file path=ppt/tags/tag384.xml><?xml version="1.0" encoding="utf-8"?>
<p:tagLst xmlns:a="http://schemas.openxmlformats.org/drawingml/2006/main" xmlns:r="http://schemas.openxmlformats.org/officeDocument/2006/relationships" xmlns:p="http://schemas.openxmlformats.org/presentationml/2006/main">
  <p:tag name="NUM" val="3"/>
</p:tagLst>
</file>

<file path=ppt/tags/tag385.xml><?xml version="1.0" encoding="utf-8"?>
<p:tagLst xmlns:a="http://schemas.openxmlformats.org/drawingml/2006/main" xmlns:r="http://schemas.openxmlformats.org/officeDocument/2006/relationships" xmlns:p="http://schemas.openxmlformats.org/presentationml/2006/main">
  <p:tag name="NUM" val="4"/>
</p:tagLst>
</file>

<file path=ppt/tags/tag386.xml><?xml version="1.0" encoding="utf-8"?>
<p:tagLst xmlns:a="http://schemas.openxmlformats.org/drawingml/2006/main" xmlns:r="http://schemas.openxmlformats.org/officeDocument/2006/relationships" xmlns:p="http://schemas.openxmlformats.org/presentationml/2006/main">
  <p:tag name="NUM" val="1"/>
</p:tagLst>
</file>

<file path=ppt/tags/tag387.xml><?xml version="1.0" encoding="utf-8"?>
<p:tagLst xmlns:a="http://schemas.openxmlformats.org/drawingml/2006/main" xmlns:r="http://schemas.openxmlformats.org/officeDocument/2006/relationships" xmlns:p="http://schemas.openxmlformats.org/presentationml/2006/main">
  <p:tag name="NUM" val="2"/>
</p:tagLst>
</file>

<file path=ppt/tags/tag388.xml><?xml version="1.0" encoding="utf-8"?>
<p:tagLst xmlns:a="http://schemas.openxmlformats.org/drawingml/2006/main" xmlns:r="http://schemas.openxmlformats.org/officeDocument/2006/relationships" xmlns:p="http://schemas.openxmlformats.org/presentationml/2006/main">
  <p:tag name="NUM" val="3"/>
</p:tagLst>
</file>

<file path=ppt/tags/tag389.xml><?xml version="1.0" encoding="utf-8"?>
<p:tagLst xmlns:a="http://schemas.openxmlformats.org/drawingml/2006/main" xmlns:r="http://schemas.openxmlformats.org/officeDocument/2006/relationships" xmlns:p="http://schemas.openxmlformats.org/presentationml/2006/main">
  <p:tag name="NUM" val="1"/>
</p:tagLst>
</file>

<file path=ppt/tags/tag39.xml><?xml version="1.0" encoding="utf-8"?>
<p:tagLst xmlns:a="http://schemas.openxmlformats.org/drawingml/2006/main" xmlns:r="http://schemas.openxmlformats.org/officeDocument/2006/relationships" xmlns:p="http://schemas.openxmlformats.org/presentationml/2006/main">
  <p:tag name="NUM" val="3"/>
</p:tagLst>
</file>

<file path=ppt/tags/tag390.xml><?xml version="1.0" encoding="utf-8"?>
<p:tagLst xmlns:a="http://schemas.openxmlformats.org/drawingml/2006/main" xmlns:r="http://schemas.openxmlformats.org/officeDocument/2006/relationships" xmlns:p="http://schemas.openxmlformats.org/presentationml/2006/main">
  <p:tag name="NUM" val="2"/>
</p:tagLst>
</file>

<file path=ppt/tags/tag391.xml><?xml version="1.0" encoding="utf-8"?>
<p:tagLst xmlns:a="http://schemas.openxmlformats.org/drawingml/2006/main" xmlns:r="http://schemas.openxmlformats.org/officeDocument/2006/relationships" xmlns:p="http://schemas.openxmlformats.org/presentationml/2006/main">
  <p:tag name="NUM" val="1"/>
</p:tagLst>
</file>

<file path=ppt/tags/tag392.xml><?xml version="1.0" encoding="utf-8"?>
<p:tagLst xmlns:a="http://schemas.openxmlformats.org/drawingml/2006/main" xmlns:r="http://schemas.openxmlformats.org/officeDocument/2006/relationships" xmlns:p="http://schemas.openxmlformats.org/presentationml/2006/main">
  <p:tag name="NUM" val="2"/>
</p:tagLst>
</file>

<file path=ppt/tags/tag393.xml><?xml version="1.0" encoding="utf-8"?>
<p:tagLst xmlns:a="http://schemas.openxmlformats.org/drawingml/2006/main" xmlns:r="http://schemas.openxmlformats.org/officeDocument/2006/relationships" xmlns:p="http://schemas.openxmlformats.org/presentationml/2006/main">
  <p:tag name="NUM" val="3"/>
</p:tagLst>
</file>

<file path=ppt/tags/tag394.xml><?xml version="1.0" encoding="utf-8"?>
<p:tagLst xmlns:a="http://schemas.openxmlformats.org/drawingml/2006/main" xmlns:r="http://schemas.openxmlformats.org/officeDocument/2006/relationships" xmlns:p="http://schemas.openxmlformats.org/presentationml/2006/main">
  <p:tag name="NUM" val="4"/>
</p:tagLst>
</file>

<file path=ppt/tags/tag395.xml><?xml version="1.0" encoding="utf-8"?>
<p:tagLst xmlns:a="http://schemas.openxmlformats.org/drawingml/2006/main" xmlns:r="http://schemas.openxmlformats.org/officeDocument/2006/relationships" xmlns:p="http://schemas.openxmlformats.org/presentationml/2006/main">
  <p:tag name="NUM" val="5"/>
</p:tagLst>
</file>

<file path=ppt/tags/tag396.xml><?xml version="1.0" encoding="utf-8"?>
<p:tagLst xmlns:a="http://schemas.openxmlformats.org/drawingml/2006/main" xmlns:r="http://schemas.openxmlformats.org/officeDocument/2006/relationships" xmlns:p="http://schemas.openxmlformats.org/presentationml/2006/main">
  <p:tag name="NUM" val="6"/>
</p:tagLst>
</file>

<file path=ppt/tags/tag397.xml><?xml version="1.0" encoding="utf-8"?>
<p:tagLst xmlns:a="http://schemas.openxmlformats.org/drawingml/2006/main" xmlns:r="http://schemas.openxmlformats.org/officeDocument/2006/relationships" xmlns:p="http://schemas.openxmlformats.org/presentationml/2006/main">
  <p:tag name="NUM" val="7"/>
</p:tagLst>
</file>

<file path=ppt/tags/tag398.xml><?xml version="1.0" encoding="utf-8"?>
<p:tagLst xmlns:a="http://schemas.openxmlformats.org/drawingml/2006/main" xmlns:r="http://schemas.openxmlformats.org/officeDocument/2006/relationships" xmlns:p="http://schemas.openxmlformats.org/presentationml/2006/main">
  <p:tag name="NUM" val="8"/>
</p:tagLst>
</file>

<file path=ppt/tags/tag399.xml><?xml version="1.0" encoding="utf-8"?>
<p:tagLst xmlns:a="http://schemas.openxmlformats.org/drawingml/2006/main" xmlns:r="http://schemas.openxmlformats.org/officeDocument/2006/relationships" xmlns:p="http://schemas.openxmlformats.org/presentationml/2006/main">
  <p:tag name="NUM" val="9"/>
</p:tagLst>
</file>

<file path=ppt/tags/tag4.xml><?xml version="1.0" encoding="utf-8"?>
<p:tagLst xmlns:a="http://schemas.openxmlformats.org/drawingml/2006/main" xmlns:r="http://schemas.openxmlformats.org/officeDocument/2006/relationships" xmlns:p="http://schemas.openxmlformats.org/presentationml/2006/main">
  <p:tag name="NUM" val="4"/>
</p:tagLst>
</file>

<file path=ppt/tags/tag40.xml><?xml version="1.0" encoding="utf-8"?>
<p:tagLst xmlns:a="http://schemas.openxmlformats.org/drawingml/2006/main" xmlns:r="http://schemas.openxmlformats.org/officeDocument/2006/relationships" xmlns:p="http://schemas.openxmlformats.org/presentationml/2006/main">
  <p:tag name="NUM" val="4"/>
</p:tagLst>
</file>

<file path=ppt/tags/tag400.xml><?xml version="1.0" encoding="utf-8"?>
<p:tagLst xmlns:a="http://schemas.openxmlformats.org/drawingml/2006/main" xmlns:r="http://schemas.openxmlformats.org/officeDocument/2006/relationships" xmlns:p="http://schemas.openxmlformats.org/presentationml/2006/main">
  <p:tag name="NUM" val="10"/>
</p:tagLst>
</file>

<file path=ppt/tags/tag401.xml><?xml version="1.0" encoding="utf-8"?>
<p:tagLst xmlns:a="http://schemas.openxmlformats.org/drawingml/2006/main" xmlns:r="http://schemas.openxmlformats.org/officeDocument/2006/relationships" xmlns:p="http://schemas.openxmlformats.org/presentationml/2006/main">
  <p:tag name="NUM" val="11"/>
</p:tagLst>
</file>

<file path=ppt/tags/tag402.xml><?xml version="1.0" encoding="utf-8"?>
<p:tagLst xmlns:a="http://schemas.openxmlformats.org/drawingml/2006/main" xmlns:r="http://schemas.openxmlformats.org/officeDocument/2006/relationships" xmlns:p="http://schemas.openxmlformats.org/presentationml/2006/main">
  <p:tag name="NUM" val="1"/>
</p:tagLst>
</file>

<file path=ppt/tags/tag403.xml><?xml version="1.0" encoding="utf-8"?>
<p:tagLst xmlns:a="http://schemas.openxmlformats.org/drawingml/2006/main" xmlns:r="http://schemas.openxmlformats.org/officeDocument/2006/relationships" xmlns:p="http://schemas.openxmlformats.org/presentationml/2006/main">
  <p:tag name="NUM" val="2"/>
</p:tagLst>
</file>

<file path=ppt/tags/tag404.xml><?xml version="1.0" encoding="utf-8"?>
<p:tagLst xmlns:a="http://schemas.openxmlformats.org/drawingml/2006/main" xmlns:r="http://schemas.openxmlformats.org/officeDocument/2006/relationships" xmlns:p="http://schemas.openxmlformats.org/presentationml/2006/main">
  <p:tag name="NUM" val="1"/>
</p:tagLst>
</file>

<file path=ppt/tags/tag405.xml><?xml version="1.0" encoding="utf-8"?>
<p:tagLst xmlns:a="http://schemas.openxmlformats.org/drawingml/2006/main" xmlns:r="http://schemas.openxmlformats.org/officeDocument/2006/relationships" xmlns:p="http://schemas.openxmlformats.org/presentationml/2006/main">
  <p:tag name="NUM" val="2"/>
</p:tagLst>
</file>

<file path=ppt/tags/tag406.xml><?xml version="1.0" encoding="utf-8"?>
<p:tagLst xmlns:a="http://schemas.openxmlformats.org/drawingml/2006/main" xmlns:r="http://schemas.openxmlformats.org/officeDocument/2006/relationships" xmlns:p="http://schemas.openxmlformats.org/presentationml/2006/main">
  <p:tag name="NUM" val="1"/>
</p:tagLst>
</file>

<file path=ppt/tags/tag407.xml><?xml version="1.0" encoding="utf-8"?>
<p:tagLst xmlns:a="http://schemas.openxmlformats.org/drawingml/2006/main" xmlns:r="http://schemas.openxmlformats.org/officeDocument/2006/relationships" xmlns:p="http://schemas.openxmlformats.org/presentationml/2006/main">
  <p:tag name="NUM" val="2"/>
</p:tagLst>
</file>

<file path=ppt/tags/tag408.xml><?xml version="1.0" encoding="utf-8"?>
<p:tagLst xmlns:a="http://schemas.openxmlformats.org/drawingml/2006/main" xmlns:r="http://schemas.openxmlformats.org/officeDocument/2006/relationships" xmlns:p="http://schemas.openxmlformats.org/presentationml/2006/main">
  <p:tag name="NUM" val="3"/>
</p:tagLst>
</file>

<file path=ppt/tags/tag409.xml><?xml version="1.0" encoding="utf-8"?>
<p:tagLst xmlns:a="http://schemas.openxmlformats.org/drawingml/2006/main" xmlns:r="http://schemas.openxmlformats.org/officeDocument/2006/relationships" xmlns:p="http://schemas.openxmlformats.org/presentationml/2006/main">
  <p:tag name="NUM" val="1"/>
</p:tagLst>
</file>

<file path=ppt/tags/tag41.xml><?xml version="1.0" encoding="utf-8"?>
<p:tagLst xmlns:a="http://schemas.openxmlformats.org/drawingml/2006/main" xmlns:r="http://schemas.openxmlformats.org/officeDocument/2006/relationships" xmlns:p="http://schemas.openxmlformats.org/presentationml/2006/main">
  <p:tag name="NUM" val="1"/>
</p:tagLst>
</file>

<file path=ppt/tags/tag410.xml><?xml version="1.0" encoding="utf-8"?>
<p:tagLst xmlns:a="http://schemas.openxmlformats.org/drawingml/2006/main" xmlns:r="http://schemas.openxmlformats.org/officeDocument/2006/relationships" xmlns:p="http://schemas.openxmlformats.org/presentationml/2006/main">
  <p:tag name="NUM" val="2"/>
</p:tagLst>
</file>

<file path=ppt/tags/tag411.xml><?xml version="1.0" encoding="utf-8"?>
<p:tagLst xmlns:a="http://schemas.openxmlformats.org/drawingml/2006/main" xmlns:r="http://schemas.openxmlformats.org/officeDocument/2006/relationships" xmlns:p="http://schemas.openxmlformats.org/presentationml/2006/main">
  <p:tag name="NUM" val="3"/>
</p:tagLst>
</file>

<file path=ppt/tags/tag412.xml><?xml version="1.0" encoding="utf-8"?>
<p:tagLst xmlns:a="http://schemas.openxmlformats.org/drawingml/2006/main" xmlns:r="http://schemas.openxmlformats.org/officeDocument/2006/relationships" xmlns:p="http://schemas.openxmlformats.org/presentationml/2006/main">
  <p:tag name="NUM" val="1"/>
</p:tagLst>
</file>

<file path=ppt/tags/tag413.xml><?xml version="1.0" encoding="utf-8"?>
<p:tagLst xmlns:a="http://schemas.openxmlformats.org/drawingml/2006/main" xmlns:r="http://schemas.openxmlformats.org/officeDocument/2006/relationships" xmlns:p="http://schemas.openxmlformats.org/presentationml/2006/main">
  <p:tag name="NUM" val="2"/>
</p:tagLst>
</file>

<file path=ppt/tags/tag414.xml><?xml version="1.0" encoding="utf-8"?>
<p:tagLst xmlns:a="http://schemas.openxmlformats.org/drawingml/2006/main" xmlns:r="http://schemas.openxmlformats.org/officeDocument/2006/relationships" xmlns:p="http://schemas.openxmlformats.org/presentationml/2006/main">
  <p:tag name="NUM" val="1"/>
</p:tagLst>
</file>

<file path=ppt/tags/tag415.xml><?xml version="1.0" encoding="utf-8"?>
<p:tagLst xmlns:a="http://schemas.openxmlformats.org/drawingml/2006/main" xmlns:r="http://schemas.openxmlformats.org/officeDocument/2006/relationships" xmlns:p="http://schemas.openxmlformats.org/presentationml/2006/main">
  <p:tag name="NUM" val="2"/>
</p:tagLst>
</file>

<file path=ppt/tags/tag416.xml><?xml version="1.0" encoding="utf-8"?>
<p:tagLst xmlns:a="http://schemas.openxmlformats.org/drawingml/2006/main" xmlns:r="http://schemas.openxmlformats.org/officeDocument/2006/relationships" xmlns:p="http://schemas.openxmlformats.org/presentationml/2006/main">
  <p:tag name="NUM" val="3"/>
</p:tagLst>
</file>

<file path=ppt/tags/tag417.xml><?xml version="1.0" encoding="utf-8"?>
<p:tagLst xmlns:a="http://schemas.openxmlformats.org/drawingml/2006/main" xmlns:r="http://schemas.openxmlformats.org/officeDocument/2006/relationships" xmlns:p="http://schemas.openxmlformats.org/presentationml/2006/main">
  <p:tag name="NUM" val="4"/>
</p:tagLst>
</file>

<file path=ppt/tags/tag418.xml><?xml version="1.0" encoding="utf-8"?>
<p:tagLst xmlns:a="http://schemas.openxmlformats.org/drawingml/2006/main" xmlns:r="http://schemas.openxmlformats.org/officeDocument/2006/relationships" xmlns:p="http://schemas.openxmlformats.org/presentationml/2006/main">
  <p:tag name="NUM" val="5"/>
</p:tagLst>
</file>

<file path=ppt/tags/tag419.xml><?xml version="1.0" encoding="utf-8"?>
<p:tagLst xmlns:a="http://schemas.openxmlformats.org/drawingml/2006/main" xmlns:r="http://schemas.openxmlformats.org/officeDocument/2006/relationships" xmlns:p="http://schemas.openxmlformats.org/presentationml/2006/main">
  <p:tag name="NUM" val="6"/>
</p:tagLst>
</file>

<file path=ppt/tags/tag42.xml><?xml version="1.0" encoding="utf-8"?>
<p:tagLst xmlns:a="http://schemas.openxmlformats.org/drawingml/2006/main" xmlns:r="http://schemas.openxmlformats.org/officeDocument/2006/relationships" xmlns:p="http://schemas.openxmlformats.org/presentationml/2006/main">
  <p:tag name="NUM" val="2"/>
</p:tagLst>
</file>

<file path=ppt/tags/tag420.xml><?xml version="1.0" encoding="utf-8"?>
<p:tagLst xmlns:a="http://schemas.openxmlformats.org/drawingml/2006/main" xmlns:r="http://schemas.openxmlformats.org/officeDocument/2006/relationships" xmlns:p="http://schemas.openxmlformats.org/presentationml/2006/main">
  <p:tag name="NUM" val="7"/>
</p:tagLst>
</file>

<file path=ppt/tags/tag421.xml><?xml version="1.0" encoding="utf-8"?>
<p:tagLst xmlns:a="http://schemas.openxmlformats.org/drawingml/2006/main" xmlns:r="http://schemas.openxmlformats.org/officeDocument/2006/relationships" xmlns:p="http://schemas.openxmlformats.org/presentationml/2006/main">
  <p:tag name="NUM" val="8"/>
</p:tagLst>
</file>

<file path=ppt/tags/tag422.xml><?xml version="1.0" encoding="utf-8"?>
<p:tagLst xmlns:a="http://schemas.openxmlformats.org/drawingml/2006/main" xmlns:r="http://schemas.openxmlformats.org/officeDocument/2006/relationships" xmlns:p="http://schemas.openxmlformats.org/presentationml/2006/main">
  <p:tag name="NUM" val="9"/>
</p:tagLst>
</file>

<file path=ppt/tags/tag423.xml><?xml version="1.0" encoding="utf-8"?>
<p:tagLst xmlns:a="http://schemas.openxmlformats.org/drawingml/2006/main" xmlns:r="http://schemas.openxmlformats.org/officeDocument/2006/relationships" xmlns:p="http://schemas.openxmlformats.org/presentationml/2006/main">
  <p:tag name="NUM" val="10"/>
</p:tagLst>
</file>

<file path=ppt/tags/tag424.xml><?xml version="1.0" encoding="utf-8"?>
<p:tagLst xmlns:a="http://schemas.openxmlformats.org/drawingml/2006/main" xmlns:r="http://schemas.openxmlformats.org/officeDocument/2006/relationships" xmlns:p="http://schemas.openxmlformats.org/presentationml/2006/main">
  <p:tag name="NUM" val="1"/>
</p:tagLst>
</file>

<file path=ppt/tags/tag425.xml><?xml version="1.0" encoding="utf-8"?>
<p:tagLst xmlns:a="http://schemas.openxmlformats.org/drawingml/2006/main" xmlns:r="http://schemas.openxmlformats.org/officeDocument/2006/relationships" xmlns:p="http://schemas.openxmlformats.org/presentationml/2006/main">
  <p:tag name="NUM" val="2"/>
</p:tagLst>
</file>

<file path=ppt/tags/tag426.xml><?xml version="1.0" encoding="utf-8"?>
<p:tagLst xmlns:a="http://schemas.openxmlformats.org/drawingml/2006/main" xmlns:r="http://schemas.openxmlformats.org/officeDocument/2006/relationships" xmlns:p="http://schemas.openxmlformats.org/presentationml/2006/main">
  <p:tag name="NUM" val="3"/>
</p:tagLst>
</file>

<file path=ppt/tags/tag427.xml><?xml version="1.0" encoding="utf-8"?>
<p:tagLst xmlns:a="http://schemas.openxmlformats.org/drawingml/2006/main" xmlns:r="http://schemas.openxmlformats.org/officeDocument/2006/relationships" xmlns:p="http://schemas.openxmlformats.org/presentationml/2006/main">
  <p:tag name="NUM" val="1"/>
</p:tagLst>
</file>

<file path=ppt/tags/tag428.xml><?xml version="1.0" encoding="utf-8"?>
<p:tagLst xmlns:a="http://schemas.openxmlformats.org/drawingml/2006/main" xmlns:r="http://schemas.openxmlformats.org/officeDocument/2006/relationships" xmlns:p="http://schemas.openxmlformats.org/presentationml/2006/main">
  <p:tag name="NUM" val="2"/>
</p:tagLst>
</file>

<file path=ppt/tags/tag429.xml><?xml version="1.0" encoding="utf-8"?>
<p:tagLst xmlns:a="http://schemas.openxmlformats.org/drawingml/2006/main" xmlns:r="http://schemas.openxmlformats.org/officeDocument/2006/relationships" xmlns:p="http://schemas.openxmlformats.org/presentationml/2006/main">
  <p:tag name="NUM" val="3"/>
</p:tagLst>
</file>

<file path=ppt/tags/tag43.xml><?xml version="1.0" encoding="utf-8"?>
<p:tagLst xmlns:a="http://schemas.openxmlformats.org/drawingml/2006/main" xmlns:r="http://schemas.openxmlformats.org/officeDocument/2006/relationships" xmlns:p="http://schemas.openxmlformats.org/presentationml/2006/main">
  <p:tag name="NUM" val="3"/>
</p:tagLst>
</file>

<file path=ppt/tags/tag430.xml><?xml version="1.0" encoding="utf-8"?>
<p:tagLst xmlns:a="http://schemas.openxmlformats.org/drawingml/2006/main" xmlns:r="http://schemas.openxmlformats.org/officeDocument/2006/relationships" xmlns:p="http://schemas.openxmlformats.org/presentationml/2006/main">
  <p:tag name="NUM" val="1"/>
</p:tagLst>
</file>

<file path=ppt/tags/tag431.xml><?xml version="1.0" encoding="utf-8"?>
<p:tagLst xmlns:a="http://schemas.openxmlformats.org/drawingml/2006/main" xmlns:r="http://schemas.openxmlformats.org/officeDocument/2006/relationships" xmlns:p="http://schemas.openxmlformats.org/presentationml/2006/main">
  <p:tag name="NUM" val="2"/>
</p:tagLst>
</file>

<file path=ppt/tags/tag432.xml><?xml version="1.0" encoding="utf-8"?>
<p:tagLst xmlns:a="http://schemas.openxmlformats.org/drawingml/2006/main" xmlns:r="http://schemas.openxmlformats.org/officeDocument/2006/relationships" xmlns:p="http://schemas.openxmlformats.org/presentationml/2006/main">
  <p:tag name="NUM" val="1"/>
</p:tagLst>
</file>

<file path=ppt/tags/tag433.xml><?xml version="1.0" encoding="utf-8"?>
<p:tagLst xmlns:a="http://schemas.openxmlformats.org/drawingml/2006/main" xmlns:r="http://schemas.openxmlformats.org/officeDocument/2006/relationships" xmlns:p="http://schemas.openxmlformats.org/presentationml/2006/main">
  <p:tag name="NUM" val="2"/>
</p:tagLst>
</file>

<file path=ppt/tags/tag434.xml><?xml version="1.0" encoding="utf-8"?>
<p:tagLst xmlns:a="http://schemas.openxmlformats.org/drawingml/2006/main" xmlns:r="http://schemas.openxmlformats.org/officeDocument/2006/relationships" xmlns:p="http://schemas.openxmlformats.org/presentationml/2006/main">
  <p:tag name="NUM" val="1"/>
</p:tagLst>
</file>

<file path=ppt/tags/tag435.xml><?xml version="1.0" encoding="utf-8"?>
<p:tagLst xmlns:a="http://schemas.openxmlformats.org/drawingml/2006/main" xmlns:r="http://schemas.openxmlformats.org/officeDocument/2006/relationships" xmlns:p="http://schemas.openxmlformats.org/presentationml/2006/main">
  <p:tag name="NUM" val="2"/>
</p:tagLst>
</file>

<file path=ppt/tags/tag436.xml><?xml version="1.0" encoding="utf-8"?>
<p:tagLst xmlns:a="http://schemas.openxmlformats.org/drawingml/2006/main" xmlns:r="http://schemas.openxmlformats.org/officeDocument/2006/relationships" xmlns:p="http://schemas.openxmlformats.org/presentationml/2006/main">
  <p:tag name="NUM" val="1"/>
</p:tagLst>
</file>

<file path=ppt/tags/tag437.xml><?xml version="1.0" encoding="utf-8"?>
<p:tagLst xmlns:a="http://schemas.openxmlformats.org/drawingml/2006/main" xmlns:r="http://schemas.openxmlformats.org/officeDocument/2006/relationships" xmlns:p="http://schemas.openxmlformats.org/presentationml/2006/main">
  <p:tag name="NUM" val="2"/>
</p:tagLst>
</file>

<file path=ppt/tags/tag438.xml><?xml version="1.0" encoding="utf-8"?>
<p:tagLst xmlns:a="http://schemas.openxmlformats.org/drawingml/2006/main" xmlns:r="http://schemas.openxmlformats.org/officeDocument/2006/relationships" xmlns:p="http://schemas.openxmlformats.org/presentationml/2006/main">
  <p:tag name="NUM" val="1"/>
</p:tagLst>
</file>

<file path=ppt/tags/tag439.xml><?xml version="1.0" encoding="utf-8"?>
<p:tagLst xmlns:a="http://schemas.openxmlformats.org/drawingml/2006/main" xmlns:r="http://schemas.openxmlformats.org/officeDocument/2006/relationships" xmlns:p="http://schemas.openxmlformats.org/presentationml/2006/main">
  <p:tag name="NUM" val="2"/>
</p:tagLst>
</file>

<file path=ppt/tags/tag44.xml><?xml version="1.0" encoding="utf-8"?>
<p:tagLst xmlns:a="http://schemas.openxmlformats.org/drawingml/2006/main" xmlns:r="http://schemas.openxmlformats.org/officeDocument/2006/relationships" xmlns:p="http://schemas.openxmlformats.org/presentationml/2006/main">
  <p:tag name="NUM" val="4"/>
</p:tagLst>
</file>

<file path=ppt/tags/tag440.xml><?xml version="1.0" encoding="utf-8"?>
<p:tagLst xmlns:a="http://schemas.openxmlformats.org/drawingml/2006/main" xmlns:r="http://schemas.openxmlformats.org/officeDocument/2006/relationships" xmlns:p="http://schemas.openxmlformats.org/presentationml/2006/main">
  <p:tag name="NUM" val="1"/>
</p:tagLst>
</file>

<file path=ppt/tags/tag441.xml><?xml version="1.0" encoding="utf-8"?>
<p:tagLst xmlns:a="http://schemas.openxmlformats.org/drawingml/2006/main" xmlns:r="http://schemas.openxmlformats.org/officeDocument/2006/relationships" xmlns:p="http://schemas.openxmlformats.org/presentationml/2006/main">
  <p:tag name="NUM" val="2"/>
</p:tagLst>
</file>

<file path=ppt/tags/tag442.xml><?xml version="1.0" encoding="utf-8"?>
<p:tagLst xmlns:a="http://schemas.openxmlformats.org/drawingml/2006/main" xmlns:r="http://schemas.openxmlformats.org/officeDocument/2006/relationships" xmlns:p="http://schemas.openxmlformats.org/presentationml/2006/main">
  <p:tag name="NUM" val="1"/>
</p:tagLst>
</file>

<file path=ppt/tags/tag45.xml><?xml version="1.0" encoding="utf-8"?>
<p:tagLst xmlns:a="http://schemas.openxmlformats.org/drawingml/2006/main" xmlns:r="http://schemas.openxmlformats.org/officeDocument/2006/relationships" xmlns:p="http://schemas.openxmlformats.org/presentationml/2006/main">
  <p:tag name="NUM" val="1"/>
</p:tagLst>
</file>

<file path=ppt/tags/tag46.xml><?xml version="1.0" encoding="utf-8"?>
<p:tagLst xmlns:a="http://schemas.openxmlformats.org/drawingml/2006/main" xmlns:r="http://schemas.openxmlformats.org/officeDocument/2006/relationships" xmlns:p="http://schemas.openxmlformats.org/presentationml/2006/main">
  <p:tag name="NUM" val="2"/>
</p:tagLst>
</file>

<file path=ppt/tags/tag47.xml><?xml version="1.0" encoding="utf-8"?>
<p:tagLst xmlns:a="http://schemas.openxmlformats.org/drawingml/2006/main" xmlns:r="http://schemas.openxmlformats.org/officeDocument/2006/relationships" xmlns:p="http://schemas.openxmlformats.org/presentationml/2006/main">
  <p:tag name="NUM" val="3"/>
</p:tagLst>
</file>

<file path=ppt/tags/tag48.xml><?xml version="1.0" encoding="utf-8"?>
<p:tagLst xmlns:a="http://schemas.openxmlformats.org/drawingml/2006/main" xmlns:r="http://schemas.openxmlformats.org/officeDocument/2006/relationships" xmlns:p="http://schemas.openxmlformats.org/presentationml/2006/main">
  <p:tag name="NUM" val="4"/>
</p:tagLst>
</file>

<file path=ppt/tags/tag49.xml><?xml version="1.0" encoding="utf-8"?>
<p:tagLst xmlns:a="http://schemas.openxmlformats.org/drawingml/2006/main" xmlns:r="http://schemas.openxmlformats.org/officeDocument/2006/relationships" xmlns:p="http://schemas.openxmlformats.org/presentationml/2006/main">
  <p:tag name="NUM" val="1"/>
</p:tagLst>
</file>

<file path=ppt/tags/tag5.xml><?xml version="1.0" encoding="utf-8"?>
<p:tagLst xmlns:a="http://schemas.openxmlformats.org/drawingml/2006/main" xmlns:r="http://schemas.openxmlformats.org/officeDocument/2006/relationships" xmlns:p="http://schemas.openxmlformats.org/presentationml/2006/main">
  <p:tag name="NUM" val="5"/>
</p:tagLst>
</file>

<file path=ppt/tags/tag50.xml><?xml version="1.0" encoding="utf-8"?>
<p:tagLst xmlns:a="http://schemas.openxmlformats.org/drawingml/2006/main" xmlns:r="http://schemas.openxmlformats.org/officeDocument/2006/relationships" xmlns:p="http://schemas.openxmlformats.org/presentationml/2006/main">
  <p:tag name="NUM" val="2"/>
</p:tagLst>
</file>

<file path=ppt/tags/tag51.xml><?xml version="1.0" encoding="utf-8"?>
<p:tagLst xmlns:a="http://schemas.openxmlformats.org/drawingml/2006/main" xmlns:r="http://schemas.openxmlformats.org/officeDocument/2006/relationships" xmlns:p="http://schemas.openxmlformats.org/presentationml/2006/main">
  <p:tag name="NUM" val="3"/>
</p:tagLst>
</file>

<file path=ppt/tags/tag52.xml><?xml version="1.0" encoding="utf-8"?>
<p:tagLst xmlns:a="http://schemas.openxmlformats.org/drawingml/2006/main" xmlns:r="http://schemas.openxmlformats.org/officeDocument/2006/relationships" xmlns:p="http://schemas.openxmlformats.org/presentationml/2006/main">
  <p:tag name="NUM" val="4"/>
</p:tagLst>
</file>

<file path=ppt/tags/tag53.xml><?xml version="1.0" encoding="utf-8"?>
<p:tagLst xmlns:a="http://schemas.openxmlformats.org/drawingml/2006/main" xmlns:r="http://schemas.openxmlformats.org/officeDocument/2006/relationships" xmlns:p="http://schemas.openxmlformats.org/presentationml/2006/main">
  <p:tag name="NUM" val="1"/>
</p:tagLst>
</file>

<file path=ppt/tags/tag54.xml><?xml version="1.0" encoding="utf-8"?>
<p:tagLst xmlns:a="http://schemas.openxmlformats.org/drawingml/2006/main" xmlns:r="http://schemas.openxmlformats.org/officeDocument/2006/relationships" xmlns:p="http://schemas.openxmlformats.org/presentationml/2006/main">
  <p:tag name="NUM" val="2"/>
</p:tagLst>
</file>

<file path=ppt/tags/tag55.xml><?xml version="1.0" encoding="utf-8"?>
<p:tagLst xmlns:a="http://schemas.openxmlformats.org/drawingml/2006/main" xmlns:r="http://schemas.openxmlformats.org/officeDocument/2006/relationships" xmlns:p="http://schemas.openxmlformats.org/presentationml/2006/main">
  <p:tag name="NUM" val="3"/>
</p:tagLst>
</file>

<file path=ppt/tags/tag56.xml><?xml version="1.0" encoding="utf-8"?>
<p:tagLst xmlns:a="http://schemas.openxmlformats.org/drawingml/2006/main" xmlns:r="http://schemas.openxmlformats.org/officeDocument/2006/relationships" xmlns:p="http://schemas.openxmlformats.org/presentationml/2006/main">
  <p:tag name="NUM" val="4"/>
</p:tagLst>
</file>

<file path=ppt/tags/tag57.xml><?xml version="1.0" encoding="utf-8"?>
<p:tagLst xmlns:a="http://schemas.openxmlformats.org/drawingml/2006/main" xmlns:r="http://schemas.openxmlformats.org/officeDocument/2006/relationships" xmlns:p="http://schemas.openxmlformats.org/presentationml/2006/main">
  <p:tag name="NUM" val="1"/>
</p:tagLst>
</file>

<file path=ppt/tags/tag58.xml><?xml version="1.0" encoding="utf-8"?>
<p:tagLst xmlns:a="http://schemas.openxmlformats.org/drawingml/2006/main" xmlns:r="http://schemas.openxmlformats.org/officeDocument/2006/relationships" xmlns:p="http://schemas.openxmlformats.org/presentationml/2006/main">
  <p:tag name="NUM" val="2"/>
</p:tagLst>
</file>

<file path=ppt/tags/tag59.xml><?xml version="1.0" encoding="utf-8"?>
<p:tagLst xmlns:a="http://schemas.openxmlformats.org/drawingml/2006/main" xmlns:r="http://schemas.openxmlformats.org/officeDocument/2006/relationships" xmlns:p="http://schemas.openxmlformats.org/presentationml/2006/main">
  <p:tag name="NUM" val="3"/>
</p:tagLst>
</file>

<file path=ppt/tags/tag6.xml><?xml version="1.0" encoding="utf-8"?>
<p:tagLst xmlns:a="http://schemas.openxmlformats.org/drawingml/2006/main" xmlns:r="http://schemas.openxmlformats.org/officeDocument/2006/relationships" xmlns:p="http://schemas.openxmlformats.org/presentationml/2006/main">
  <p:tag name="NUM" val="6"/>
</p:tagLst>
</file>

<file path=ppt/tags/tag60.xml><?xml version="1.0" encoding="utf-8"?>
<p:tagLst xmlns:a="http://schemas.openxmlformats.org/drawingml/2006/main" xmlns:r="http://schemas.openxmlformats.org/officeDocument/2006/relationships" xmlns:p="http://schemas.openxmlformats.org/presentationml/2006/main">
  <p:tag name="NUM" val="4"/>
</p:tagLst>
</file>

<file path=ppt/tags/tag61.xml><?xml version="1.0" encoding="utf-8"?>
<p:tagLst xmlns:a="http://schemas.openxmlformats.org/drawingml/2006/main" xmlns:r="http://schemas.openxmlformats.org/officeDocument/2006/relationships" xmlns:p="http://schemas.openxmlformats.org/presentationml/2006/main">
  <p:tag name="NUM" val="1"/>
</p:tagLst>
</file>

<file path=ppt/tags/tag62.xml><?xml version="1.0" encoding="utf-8"?>
<p:tagLst xmlns:a="http://schemas.openxmlformats.org/drawingml/2006/main" xmlns:r="http://schemas.openxmlformats.org/officeDocument/2006/relationships" xmlns:p="http://schemas.openxmlformats.org/presentationml/2006/main">
  <p:tag name="NUM" val="2"/>
</p:tagLst>
</file>

<file path=ppt/tags/tag63.xml><?xml version="1.0" encoding="utf-8"?>
<p:tagLst xmlns:a="http://schemas.openxmlformats.org/drawingml/2006/main" xmlns:r="http://schemas.openxmlformats.org/officeDocument/2006/relationships" xmlns:p="http://schemas.openxmlformats.org/presentationml/2006/main">
  <p:tag name="NUM" val="3"/>
</p:tagLst>
</file>

<file path=ppt/tags/tag64.xml><?xml version="1.0" encoding="utf-8"?>
<p:tagLst xmlns:a="http://schemas.openxmlformats.org/drawingml/2006/main" xmlns:r="http://schemas.openxmlformats.org/officeDocument/2006/relationships" xmlns:p="http://schemas.openxmlformats.org/presentationml/2006/main">
  <p:tag name="NUM" val="4"/>
</p:tagLst>
</file>

<file path=ppt/tags/tag65.xml><?xml version="1.0" encoding="utf-8"?>
<p:tagLst xmlns:a="http://schemas.openxmlformats.org/drawingml/2006/main" xmlns:r="http://schemas.openxmlformats.org/officeDocument/2006/relationships" xmlns:p="http://schemas.openxmlformats.org/presentationml/2006/main">
  <p:tag name="NUM" val="1"/>
</p:tagLst>
</file>

<file path=ppt/tags/tag66.xml><?xml version="1.0" encoding="utf-8"?>
<p:tagLst xmlns:a="http://schemas.openxmlformats.org/drawingml/2006/main" xmlns:r="http://schemas.openxmlformats.org/officeDocument/2006/relationships" xmlns:p="http://schemas.openxmlformats.org/presentationml/2006/main">
  <p:tag name="NUM" val="2"/>
</p:tagLst>
</file>

<file path=ppt/tags/tag67.xml><?xml version="1.0" encoding="utf-8"?>
<p:tagLst xmlns:a="http://schemas.openxmlformats.org/drawingml/2006/main" xmlns:r="http://schemas.openxmlformats.org/officeDocument/2006/relationships" xmlns:p="http://schemas.openxmlformats.org/presentationml/2006/main">
  <p:tag name="NUM" val="3"/>
</p:tagLst>
</file>

<file path=ppt/tags/tag68.xml><?xml version="1.0" encoding="utf-8"?>
<p:tagLst xmlns:a="http://schemas.openxmlformats.org/drawingml/2006/main" xmlns:r="http://schemas.openxmlformats.org/officeDocument/2006/relationships" xmlns:p="http://schemas.openxmlformats.org/presentationml/2006/main">
  <p:tag name="NUM" val="4"/>
</p:tagLst>
</file>

<file path=ppt/tags/tag69.xml><?xml version="1.0" encoding="utf-8"?>
<p:tagLst xmlns:a="http://schemas.openxmlformats.org/drawingml/2006/main" xmlns:r="http://schemas.openxmlformats.org/officeDocument/2006/relationships" xmlns:p="http://schemas.openxmlformats.org/presentationml/2006/main">
  <p:tag name="NUM" val="1"/>
</p:tagLst>
</file>

<file path=ppt/tags/tag7.xml><?xml version="1.0" encoding="utf-8"?>
<p:tagLst xmlns:a="http://schemas.openxmlformats.org/drawingml/2006/main" xmlns:r="http://schemas.openxmlformats.org/officeDocument/2006/relationships" xmlns:p="http://schemas.openxmlformats.org/presentationml/2006/main">
  <p:tag name="NUM" val="1"/>
</p:tagLst>
</file>

<file path=ppt/tags/tag70.xml><?xml version="1.0" encoding="utf-8"?>
<p:tagLst xmlns:a="http://schemas.openxmlformats.org/drawingml/2006/main" xmlns:r="http://schemas.openxmlformats.org/officeDocument/2006/relationships" xmlns:p="http://schemas.openxmlformats.org/presentationml/2006/main">
  <p:tag name="NUM" val="2"/>
</p:tagLst>
</file>

<file path=ppt/tags/tag71.xml><?xml version="1.0" encoding="utf-8"?>
<p:tagLst xmlns:a="http://schemas.openxmlformats.org/drawingml/2006/main" xmlns:r="http://schemas.openxmlformats.org/officeDocument/2006/relationships" xmlns:p="http://schemas.openxmlformats.org/presentationml/2006/main">
  <p:tag name="NUM" val="3"/>
</p:tagLst>
</file>

<file path=ppt/tags/tag72.xml><?xml version="1.0" encoding="utf-8"?>
<p:tagLst xmlns:a="http://schemas.openxmlformats.org/drawingml/2006/main" xmlns:r="http://schemas.openxmlformats.org/officeDocument/2006/relationships" xmlns:p="http://schemas.openxmlformats.org/presentationml/2006/main">
  <p:tag name="NUM" val="1"/>
</p:tagLst>
</file>

<file path=ppt/tags/tag73.xml><?xml version="1.0" encoding="utf-8"?>
<p:tagLst xmlns:a="http://schemas.openxmlformats.org/drawingml/2006/main" xmlns:r="http://schemas.openxmlformats.org/officeDocument/2006/relationships" xmlns:p="http://schemas.openxmlformats.org/presentationml/2006/main">
  <p:tag name="NUM" val="2"/>
</p:tagLst>
</file>

<file path=ppt/tags/tag74.xml><?xml version="1.0" encoding="utf-8"?>
<p:tagLst xmlns:a="http://schemas.openxmlformats.org/drawingml/2006/main" xmlns:r="http://schemas.openxmlformats.org/officeDocument/2006/relationships" xmlns:p="http://schemas.openxmlformats.org/presentationml/2006/main">
  <p:tag name="NUM" val="3"/>
</p:tagLst>
</file>

<file path=ppt/tags/tag75.xml><?xml version="1.0" encoding="utf-8"?>
<p:tagLst xmlns:a="http://schemas.openxmlformats.org/drawingml/2006/main" xmlns:r="http://schemas.openxmlformats.org/officeDocument/2006/relationships" xmlns:p="http://schemas.openxmlformats.org/presentationml/2006/main">
  <p:tag name="NUM" val="4"/>
</p:tagLst>
</file>

<file path=ppt/tags/tag76.xml><?xml version="1.0" encoding="utf-8"?>
<p:tagLst xmlns:a="http://schemas.openxmlformats.org/drawingml/2006/main" xmlns:r="http://schemas.openxmlformats.org/officeDocument/2006/relationships" xmlns:p="http://schemas.openxmlformats.org/presentationml/2006/main">
  <p:tag name="NUM" val="2"/>
</p:tagLst>
</file>

<file path=ppt/tags/tag77.xml><?xml version="1.0" encoding="utf-8"?>
<p:tagLst xmlns:a="http://schemas.openxmlformats.org/drawingml/2006/main" xmlns:r="http://schemas.openxmlformats.org/officeDocument/2006/relationships" xmlns:p="http://schemas.openxmlformats.org/presentationml/2006/main">
  <p:tag name="NUM" val="3"/>
</p:tagLst>
</file>

<file path=ppt/tags/tag78.xml><?xml version="1.0" encoding="utf-8"?>
<p:tagLst xmlns:a="http://schemas.openxmlformats.org/drawingml/2006/main" xmlns:r="http://schemas.openxmlformats.org/officeDocument/2006/relationships" xmlns:p="http://schemas.openxmlformats.org/presentationml/2006/main">
  <p:tag name="NUM" val="4"/>
</p:tagLst>
</file>

<file path=ppt/tags/tag79.xml><?xml version="1.0" encoding="utf-8"?>
<p:tagLst xmlns:a="http://schemas.openxmlformats.org/drawingml/2006/main" xmlns:r="http://schemas.openxmlformats.org/officeDocument/2006/relationships" xmlns:p="http://schemas.openxmlformats.org/presentationml/2006/main">
  <p:tag name="NUM" val="5"/>
</p:tagLst>
</file>

<file path=ppt/tags/tag8.xml><?xml version="1.0" encoding="utf-8"?>
<p:tagLst xmlns:a="http://schemas.openxmlformats.org/drawingml/2006/main" xmlns:r="http://schemas.openxmlformats.org/officeDocument/2006/relationships" xmlns:p="http://schemas.openxmlformats.org/presentationml/2006/main">
  <p:tag name="NUM" val="2"/>
</p:tagLst>
</file>

<file path=ppt/tags/tag80.xml><?xml version="1.0" encoding="utf-8"?>
<p:tagLst xmlns:a="http://schemas.openxmlformats.org/drawingml/2006/main" xmlns:r="http://schemas.openxmlformats.org/officeDocument/2006/relationships" xmlns:p="http://schemas.openxmlformats.org/presentationml/2006/main">
  <p:tag name="NUM" val="1"/>
</p:tagLst>
</file>

<file path=ppt/tags/tag81.xml><?xml version="1.0" encoding="utf-8"?>
<p:tagLst xmlns:a="http://schemas.openxmlformats.org/drawingml/2006/main" xmlns:r="http://schemas.openxmlformats.org/officeDocument/2006/relationships" xmlns:p="http://schemas.openxmlformats.org/presentationml/2006/main">
  <p:tag name="NUM" val="2"/>
</p:tagLst>
</file>

<file path=ppt/tags/tag82.xml><?xml version="1.0" encoding="utf-8"?>
<p:tagLst xmlns:a="http://schemas.openxmlformats.org/drawingml/2006/main" xmlns:r="http://schemas.openxmlformats.org/officeDocument/2006/relationships" xmlns:p="http://schemas.openxmlformats.org/presentationml/2006/main">
  <p:tag name="NUM" val="1"/>
</p:tagLst>
</file>

<file path=ppt/tags/tag83.xml><?xml version="1.0" encoding="utf-8"?>
<p:tagLst xmlns:a="http://schemas.openxmlformats.org/drawingml/2006/main" xmlns:r="http://schemas.openxmlformats.org/officeDocument/2006/relationships" xmlns:p="http://schemas.openxmlformats.org/presentationml/2006/main">
  <p:tag name="NUM" val="2"/>
</p:tagLst>
</file>

<file path=ppt/tags/tag84.xml><?xml version="1.0" encoding="utf-8"?>
<p:tagLst xmlns:a="http://schemas.openxmlformats.org/drawingml/2006/main" xmlns:r="http://schemas.openxmlformats.org/officeDocument/2006/relationships" xmlns:p="http://schemas.openxmlformats.org/presentationml/2006/main">
  <p:tag name="NUM" val="3"/>
</p:tagLst>
</file>

<file path=ppt/tags/tag85.xml><?xml version="1.0" encoding="utf-8"?>
<p:tagLst xmlns:a="http://schemas.openxmlformats.org/drawingml/2006/main" xmlns:r="http://schemas.openxmlformats.org/officeDocument/2006/relationships" xmlns:p="http://schemas.openxmlformats.org/presentationml/2006/main">
  <p:tag name="NUM" val="4"/>
</p:tagLst>
</file>

<file path=ppt/tags/tag86.xml><?xml version="1.0" encoding="utf-8"?>
<p:tagLst xmlns:a="http://schemas.openxmlformats.org/drawingml/2006/main" xmlns:r="http://schemas.openxmlformats.org/officeDocument/2006/relationships" xmlns:p="http://schemas.openxmlformats.org/presentationml/2006/main">
  <p:tag name="NUM" val="5"/>
</p:tagLst>
</file>

<file path=ppt/tags/tag87.xml><?xml version="1.0" encoding="utf-8"?>
<p:tagLst xmlns:a="http://schemas.openxmlformats.org/drawingml/2006/main" xmlns:r="http://schemas.openxmlformats.org/officeDocument/2006/relationships" xmlns:p="http://schemas.openxmlformats.org/presentationml/2006/main">
  <p:tag name="NUM" val="1"/>
</p:tagLst>
</file>

<file path=ppt/tags/tag88.xml><?xml version="1.0" encoding="utf-8"?>
<p:tagLst xmlns:a="http://schemas.openxmlformats.org/drawingml/2006/main" xmlns:r="http://schemas.openxmlformats.org/officeDocument/2006/relationships" xmlns:p="http://schemas.openxmlformats.org/presentationml/2006/main">
  <p:tag name="NUM" val="2"/>
</p:tagLst>
</file>

<file path=ppt/tags/tag89.xml><?xml version="1.0" encoding="utf-8"?>
<p:tagLst xmlns:a="http://schemas.openxmlformats.org/drawingml/2006/main" xmlns:r="http://schemas.openxmlformats.org/officeDocument/2006/relationships" xmlns:p="http://schemas.openxmlformats.org/presentationml/2006/main">
  <p:tag name="NUM" val="3"/>
</p:tagLst>
</file>

<file path=ppt/tags/tag9.xml><?xml version="1.0" encoding="utf-8"?>
<p:tagLst xmlns:a="http://schemas.openxmlformats.org/drawingml/2006/main" xmlns:r="http://schemas.openxmlformats.org/officeDocument/2006/relationships" xmlns:p="http://schemas.openxmlformats.org/presentationml/2006/main">
  <p:tag name="NUM" val="1"/>
</p:tagLst>
</file>

<file path=ppt/tags/tag90.xml><?xml version="1.0" encoding="utf-8"?>
<p:tagLst xmlns:a="http://schemas.openxmlformats.org/drawingml/2006/main" xmlns:r="http://schemas.openxmlformats.org/officeDocument/2006/relationships" xmlns:p="http://schemas.openxmlformats.org/presentationml/2006/main">
  <p:tag name="NUM" val="4"/>
</p:tagLst>
</file>

<file path=ppt/tags/tag91.xml><?xml version="1.0" encoding="utf-8"?>
<p:tagLst xmlns:a="http://schemas.openxmlformats.org/drawingml/2006/main" xmlns:r="http://schemas.openxmlformats.org/officeDocument/2006/relationships" xmlns:p="http://schemas.openxmlformats.org/presentationml/2006/main">
  <p:tag name="NUM" val="1"/>
</p:tagLst>
</file>

<file path=ppt/tags/tag92.xml><?xml version="1.0" encoding="utf-8"?>
<p:tagLst xmlns:a="http://schemas.openxmlformats.org/drawingml/2006/main" xmlns:r="http://schemas.openxmlformats.org/officeDocument/2006/relationships" xmlns:p="http://schemas.openxmlformats.org/presentationml/2006/main">
  <p:tag name="NUM" val="2"/>
</p:tagLst>
</file>

<file path=ppt/tags/tag93.xml><?xml version="1.0" encoding="utf-8"?>
<p:tagLst xmlns:a="http://schemas.openxmlformats.org/drawingml/2006/main" xmlns:r="http://schemas.openxmlformats.org/officeDocument/2006/relationships" xmlns:p="http://schemas.openxmlformats.org/presentationml/2006/main">
  <p:tag name="NUM" val="1"/>
</p:tagLst>
</file>

<file path=ppt/tags/tag94.xml><?xml version="1.0" encoding="utf-8"?>
<p:tagLst xmlns:a="http://schemas.openxmlformats.org/drawingml/2006/main" xmlns:r="http://schemas.openxmlformats.org/officeDocument/2006/relationships" xmlns:p="http://schemas.openxmlformats.org/presentationml/2006/main">
  <p:tag name="NUM" val="2"/>
</p:tagLst>
</file>

<file path=ppt/tags/tag95.xml><?xml version="1.0" encoding="utf-8"?>
<p:tagLst xmlns:a="http://schemas.openxmlformats.org/drawingml/2006/main" xmlns:r="http://schemas.openxmlformats.org/officeDocument/2006/relationships" xmlns:p="http://schemas.openxmlformats.org/presentationml/2006/main">
  <p:tag name="NUM" val="3"/>
</p:tagLst>
</file>

<file path=ppt/tags/tag96.xml><?xml version="1.0" encoding="utf-8"?>
<p:tagLst xmlns:a="http://schemas.openxmlformats.org/drawingml/2006/main" xmlns:r="http://schemas.openxmlformats.org/officeDocument/2006/relationships" xmlns:p="http://schemas.openxmlformats.org/presentationml/2006/main">
  <p:tag name="NUM" val="4"/>
</p:tagLst>
</file>

<file path=ppt/tags/tag97.xml><?xml version="1.0" encoding="utf-8"?>
<p:tagLst xmlns:a="http://schemas.openxmlformats.org/drawingml/2006/main" xmlns:r="http://schemas.openxmlformats.org/officeDocument/2006/relationships" xmlns:p="http://schemas.openxmlformats.org/presentationml/2006/main">
  <p:tag name="NUM" val="5"/>
</p:tagLst>
</file>

<file path=ppt/tags/tag98.xml><?xml version="1.0" encoding="utf-8"?>
<p:tagLst xmlns:a="http://schemas.openxmlformats.org/drawingml/2006/main" xmlns:r="http://schemas.openxmlformats.org/officeDocument/2006/relationships" xmlns:p="http://schemas.openxmlformats.org/presentationml/2006/main">
  <p:tag name="NUM" val="6"/>
</p:tagLst>
</file>

<file path=ppt/tags/tag99.xml><?xml version="1.0" encoding="utf-8"?>
<p:tagLst xmlns:a="http://schemas.openxmlformats.org/drawingml/2006/main" xmlns:r="http://schemas.openxmlformats.org/officeDocument/2006/relationships" xmlns:p="http://schemas.openxmlformats.org/presentationml/2006/main">
  <p:tag name="NUM" val="7"/>
</p:tagLst>
</file>

<file path=ppt/theme/theme1.xml><?xml version="1.0" encoding="utf-8"?>
<a:theme xmlns:a="http://schemas.openxmlformats.org/drawingml/2006/main" name="Vapor Trail">
  <a:themeElements>
    <a:clrScheme name="Vapor Trail">
      <a:dk1>
        <a:sysClr val="windowText" lastClr="000000"/>
      </a:dk1>
      <a:lt1>
        <a:sysClr val="window" lastClr="FFFFFF"/>
      </a:lt1>
      <a:dk2>
        <a:srgbClr val="454545"/>
      </a:dk2>
      <a:lt2>
        <a:srgbClr val="DADADA"/>
      </a:lt2>
      <a:accent1>
        <a:srgbClr val="DF2E28"/>
      </a:accent1>
      <a:accent2>
        <a:srgbClr val="FE801A"/>
      </a:accent2>
      <a:accent3>
        <a:srgbClr val="E9BF35"/>
      </a:accent3>
      <a:accent4>
        <a:srgbClr val="81BB42"/>
      </a:accent4>
      <a:accent5>
        <a:srgbClr val="32C7A9"/>
      </a:accent5>
      <a:accent6>
        <a:srgbClr val="4A9BDC"/>
      </a:accent6>
      <a:hlink>
        <a:srgbClr val="F0532B"/>
      </a:hlink>
      <a:folHlink>
        <a:srgbClr val="F38B53"/>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8F31A783-2159-4870-BC29-2BA7D038EA44}"/>
    </a:ext>
  </a:extLst>
</a:theme>
</file>

<file path=ppt/theme/theme2.xml><?xml version="1.0" encoding="utf-8"?>
<a:theme xmlns:a="http://schemas.openxmlformats.org/drawingml/2006/main" name="1_Vapor Trail">
  <a:themeElements>
    <a:clrScheme name="Vapor Trail">
      <a:dk1>
        <a:sysClr val="windowText" lastClr="000000"/>
      </a:dk1>
      <a:lt1>
        <a:sysClr val="window" lastClr="FFFFFF"/>
      </a:lt1>
      <a:dk2>
        <a:srgbClr val="454545"/>
      </a:dk2>
      <a:lt2>
        <a:srgbClr val="DADADA"/>
      </a:lt2>
      <a:accent1>
        <a:srgbClr val="DF2E28"/>
      </a:accent1>
      <a:accent2>
        <a:srgbClr val="FE801A"/>
      </a:accent2>
      <a:accent3>
        <a:srgbClr val="E9BF35"/>
      </a:accent3>
      <a:accent4>
        <a:srgbClr val="81BB42"/>
      </a:accent4>
      <a:accent5>
        <a:srgbClr val="32C7A9"/>
      </a:accent5>
      <a:accent6>
        <a:srgbClr val="4A9BDC"/>
      </a:accent6>
      <a:hlink>
        <a:srgbClr val="F0532B"/>
      </a:hlink>
      <a:folHlink>
        <a:srgbClr val="F38B53"/>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8F31A783-2159-4870-BC29-2BA7D038EA44}"/>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TM04033937[[fn=Vapor Trail]]</Template>
  <TotalTime>7517</TotalTime>
  <Words>11316</Words>
  <Application>Microsoft Office PowerPoint</Application>
  <PresentationFormat>Widescreen</PresentationFormat>
  <Paragraphs>954</Paragraphs>
  <Slides>127</Slides>
  <Notes>86</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127</vt:i4>
      </vt:variant>
    </vt:vector>
  </HeadingPairs>
  <TitlesOfParts>
    <vt:vector size="135" baseType="lpstr">
      <vt:lpstr>Arial</vt:lpstr>
      <vt:lpstr>Calibri</vt:lpstr>
      <vt:lpstr>Century Gothic</vt:lpstr>
      <vt:lpstr>Franklin Gothic Demi</vt:lpstr>
      <vt:lpstr>Helvetica Neue</vt:lpstr>
      <vt:lpstr>Wingdings</vt:lpstr>
      <vt:lpstr>Vapor Trail</vt:lpstr>
      <vt:lpstr>1_Vapor Trail</vt:lpstr>
      <vt:lpstr>PowerPoint Presentation</vt:lpstr>
      <vt:lpstr>Le module</vt:lpstr>
      <vt:lpstr>Objectifs et résultats d’apprentissage</vt:lpstr>
      <vt:lpstr>Puis votre santé mentale, elle?</vt:lpstr>
      <vt:lpstr>Quelques ressources</vt:lpstr>
      <vt:lpstr>Aperçu du module</vt:lpstr>
      <vt:lpstr>PowerPoint Presentation</vt:lpstr>
      <vt:lpstr>QU’EST-CE QUE LA SANTÉ MENTALE?</vt:lpstr>
      <vt:lpstr>QU’EST-CE QUE LA SANTÉ MENTALE?</vt:lpstr>
      <vt:lpstr>PowerPoint Presentation</vt:lpstr>
      <vt:lpstr>PowerPoint Presentation</vt:lpstr>
      <vt:lpstr>La santé mentale au canada</vt:lpstr>
      <vt:lpstr>La santé mentale au canada</vt:lpstr>
      <vt:lpstr>La santé mentale en ontario</vt:lpstr>
      <vt:lpstr>La santé mentale en milieu de travail</vt:lpstr>
      <vt:lpstr>Conséquences d’une mauvaise santé mentale en milieu de travail</vt:lpstr>
      <vt:lpstr>Conséquences d’une mauvaise santé mentale en milieu de travail</vt:lpstr>
      <vt:lpstr>Conséquences d’une mauvaise santé mentale en milieu de travail</vt:lpstr>
      <vt:lpstr>Les effets d’une BONne santé mentale en milieu de travail</vt:lpstr>
      <vt:lpstr>Un défi important : la stigmatisation</vt:lpstr>
      <vt:lpstr>La santé mentale dans l’ingénierie</vt:lpstr>
      <vt:lpstr>actualités</vt:lpstr>
      <vt:lpstr>actualités</vt:lpstr>
      <vt:lpstr>Ceci conclut la section 1</vt:lpstr>
      <vt:lpstr>Aperçu du module</vt:lpstr>
      <vt:lpstr>PowerPoint Presentation</vt:lpstr>
      <vt:lpstr>La gestion de la santé et la sécurité au travail</vt:lpstr>
      <vt:lpstr>Testez vos connaissances...</vt:lpstr>
      <vt:lpstr>Testez vos connaissances...</vt:lpstr>
      <vt:lpstr>La gestion de la santé et la sécurité au travail: Facteurs de risque psychosociaux</vt:lpstr>
      <vt:lpstr>La gestion de la santé et la sécurité au travail: Facteurs de risque psychosociaux</vt:lpstr>
      <vt:lpstr>La gestion de la santé et la sécurité au travail: Facteurs de risque psychosociaux</vt:lpstr>
      <vt:lpstr>1. Culture organisationnelle</vt:lpstr>
      <vt:lpstr>1. Culture organisationnelle</vt:lpstr>
      <vt:lpstr>1. Culture organisationnelle</vt:lpstr>
      <vt:lpstr>1. Culture organisationnelle</vt:lpstr>
      <vt:lpstr>2. Soutien psychologique</vt:lpstr>
      <vt:lpstr>2. Soutien psychologique</vt:lpstr>
      <vt:lpstr>2. Soutien psychologique</vt:lpstr>
      <vt:lpstr>2. Soutien psychologique</vt:lpstr>
      <vt:lpstr>3. Clarté du leadership  et des attentes </vt:lpstr>
      <vt:lpstr>3. Clarté du leadership  et des attentes </vt:lpstr>
      <vt:lpstr>3. Clarté du leadership  et des attentes </vt:lpstr>
      <vt:lpstr>3. Clarté du leadership  et des attentes </vt:lpstr>
      <vt:lpstr>4. COURTOISIE ET Respect</vt:lpstr>
      <vt:lpstr>4. COURTOISIE ET Respect</vt:lpstr>
      <vt:lpstr>4. Courtoisie et Respect</vt:lpstr>
      <vt:lpstr>4. Courtoisie et Respect</vt:lpstr>
      <vt:lpstr>5. Compétences et exigences psychologiques </vt:lpstr>
      <vt:lpstr>5. Compétences et exigences psychologiques </vt:lpstr>
      <vt:lpstr>5. Compétences et exigences psychologiques </vt:lpstr>
      <vt:lpstr>5. Compétences et exigences psychologiques </vt:lpstr>
      <vt:lpstr>6. Croissance et perfectionnement </vt:lpstr>
      <vt:lpstr>6. Croissance et perfectionnement </vt:lpstr>
      <vt:lpstr>6. Croissance et perfectionnement </vt:lpstr>
      <vt:lpstr>6. Croissance et perfectionnement  </vt:lpstr>
      <vt:lpstr>7. Reconnaissance et récompenses </vt:lpstr>
      <vt:lpstr>7. Reconnaissance et récompenses </vt:lpstr>
      <vt:lpstr>7. Reconnaissance et récompenses </vt:lpstr>
      <vt:lpstr>7. Reconnaissance et récompenses </vt:lpstr>
      <vt:lpstr>8. Participation et influence </vt:lpstr>
      <vt:lpstr>8. Participation et influence </vt:lpstr>
      <vt:lpstr>8. Participation et influence </vt:lpstr>
      <vt:lpstr>8. Participation et influence</vt:lpstr>
      <vt:lpstr>9. Gestion de la charge de travail</vt:lpstr>
      <vt:lpstr>9. Gestion de la charge de travail </vt:lpstr>
      <vt:lpstr>9. Gestion de la charge de travail </vt:lpstr>
      <vt:lpstr>9. Gestion de la charge de travail </vt:lpstr>
      <vt:lpstr>10. engagement </vt:lpstr>
      <vt:lpstr>10. engagement </vt:lpstr>
      <vt:lpstr>10. engagement </vt:lpstr>
      <vt:lpstr>10. engagement </vt:lpstr>
      <vt:lpstr>11. Équilibre </vt:lpstr>
      <vt:lpstr>11. Équilibre </vt:lpstr>
      <vt:lpstr>11. Équilibre </vt:lpstr>
      <vt:lpstr>11. Équilibre </vt:lpstr>
      <vt:lpstr>11. Équilibre </vt:lpstr>
      <vt:lpstr>12. Protection de la sécurité psychologique </vt:lpstr>
      <vt:lpstr>12. Protection de la sécurité psychologique </vt:lpstr>
      <vt:lpstr>12. Protection de la sécurité psychologique </vt:lpstr>
      <vt:lpstr>12. Protection de la sécurité psychologique </vt:lpstr>
      <vt:lpstr>13. Protection de la sécurité physique </vt:lpstr>
      <vt:lpstr>13. Protection de la sécurité physique </vt:lpstr>
      <vt:lpstr>13. Protection de la sécurité physique</vt:lpstr>
      <vt:lpstr>13. Protection de la sécurité physique </vt:lpstr>
      <vt:lpstr>Ceci conclut la Section 2</vt:lpstr>
      <vt:lpstr>Aperçu du module</vt:lpstr>
      <vt:lpstr>PowerPoint Presentation</vt:lpstr>
      <vt:lpstr>Législation en santé et sécurité  au travail au canada</vt:lpstr>
      <vt:lpstr>Exemple de l’ontario:  Loi sur la santé et la sécurité au travail  (1990)</vt:lpstr>
      <vt:lpstr>Loi sur la santé et la sécurité       au travail (1990)</vt:lpstr>
      <vt:lpstr>Loi sur la santé et la sécurité       au travail (1990)</vt:lpstr>
      <vt:lpstr>1) Devoirs et responsabilités de l’employeur </vt:lpstr>
      <vt:lpstr>2) Devoirs et responsabilités des superviseurs </vt:lpstr>
      <vt:lpstr>3) Devoirs et responsabilités des travailleurs </vt:lpstr>
      <vt:lpstr>Ceci conclut la Section 3</vt:lpstr>
      <vt:lpstr>Aperçu du module</vt:lpstr>
      <vt:lpstr>PowerPoint Presentation</vt:lpstr>
      <vt:lpstr>STRATÉGIES ET MEILLEURES PRATIQUES</vt:lpstr>
      <vt:lpstr>STRATÉGIES ET MEILLEURES PRATIQUES</vt:lpstr>
      <vt:lpstr>STRATÉGIES ET MEILLEURES PRATIQUES</vt:lpstr>
      <vt:lpstr>STRATÉGIES ET MEILLEURES PRATIQUES</vt:lpstr>
      <vt:lpstr>STRATÉGIES ET MEILLEURES PRATIQUES</vt:lpstr>
      <vt:lpstr>STRATÉGIES ET MEILLEURES PRATIQUES</vt:lpstr>
      <vt:lpstr>STRATÉGIES ET MEILLEURES PRATIQUES</vt:lpstr>
      <vt:lpstr>STRATÉGIES ET MEILLEURES PRATIQUES</vt:lpstr>
      <vt:lpstr>STRATÉGIES ET MEILLEURES PRATIQUES</vt:lpstr>
      <vt:lpstr>Pour conclure...</vt:lpstr>
      <vt:lpstr>Pour conclure...</vt:lpstr>
      <vt:lpstr>PowerPoint Presentation</vt:lpstr>
      <vt:lpstr>Ceci conclut la Section 4</vt:lpstr>
      <vt:lpstr>Aperçu du module</vt:lpstr>
      <vt:lpstr>Revue testez vos connaissances</vt:lpstr>
      <vt:lpstr>Revue testez vos connaissances</vt:lpstr>
      <vt:lpstr>Revue testez vos connaissances</vt:lpstr>
      <vt:lpstr>Revue testez vos connaissances</vt:lpstr>
      <vt:lpstr>Revue testez vos connaissances</vt:lpstr>
      <vt:lpstr>Revue testez vos connaissances</vt:lpstr>
      <vt:lpstr>Revue testez vos connaissances</vt:lpstr>
      <vt:lpstr>Revue testez vos connaissances</vt:lpstr>
      <vt:lpstr>Ceci conclut le module</vt:lpstr>
      <vt:lpstr>remerciements</vt:lpstr>
      <vt:lpstr>RéFéRences</vt:lpstr>
      <vt:lpstr>RéFéRences</vt:lpstr>
      <vt:lpstr>RéFéRences</vt:lpstr>
      <vt:lpstr>RéFéRences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MENTAL HEALTH IN THE WORKPLACE</dc:title>
  <dc:creator>Caroline</dc:creator>
  <cp:lastModifiedBy>Caroline</cp:lastModifiedBy>
  <cp:revision>654</cp:revision>
  <dcterms:created xsi:type="dcterms:W3CDTF">2016-12-20T16:10:12Z</dcterms:created>
  <dcterms:modified xsi:type="dcterms:W3CDTF">2017-04-10T17:01:00Z</dcterms:modified>
</cp:coreProperties>
</file>