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5" r:id="rId1"/>
    <p:sldMasterId id="2147483743" r:id="rId2"/>
  </p:sldMasterIdLst>
  <p:notesMasterIdLst>
    <p:notesMasterId r:id="rId130"/>
  </p:notesMasterIdLst>
  <p:sldIdLst>
    <p:sldId id="415" r:id="rId3"/>
    <p:sldId id="417" r:id="rId4"/>
    <p:sldId id="279" r:id="rId5"/>
    <p:sldId id="421" r:id="rId6"/>
    <p:sldId id="422" r:id="rId7"/>
    <p:sldId id="259" r:id="rId8"/>
    <p:sldId id="275" r:id="rId9"/>
    <p:sldId id="257" r:id="rId10"/>
    <p:sldId id="277" r:id="rId11"/>
    <p:sldId id="409" r:id="rId12"/>
    <p:sldId id="418" r:id="rId13"/>
    <p:sldId id="281" r:id="rId14"/>
    <p:sldId id="282" r:id="rId15"/>
    <p:sldId id="280" r:id="rId16"/>
    <p:sldId id="283" r:id="rId17"/>
    <p:sldId id="276" r:id="rId18"/>
    <p:sldId id="284" r:id="rId19"/>
    <p:sldId id="285" r:id="rId20"/>
    <p:sldId id="286" r:id="rId21"/>
    <p:sldId id="287" r:id="rId22"/>
    <p:sldId id="411" r:id="rId23"/>
    <p:sldId id="413" r:id="rId24"/>
    <p:sldId id="412" r:id="rId25"/>
    <p:sldId id="357" r:id="rId26"/>
    <p:sldId id="278" r:id="rId27"/>
    <p:sldId id="288" r:id="rId28"/>
    <p:sldId id="290" r:id="rId29"/>
    <p:sldId id="291" r:id="rId30"/>
    <p:sldId id="416" r:id="rId31"/>
    <p:sldId id="289" r:id="rId32"/>
    <p:sldId id="294" r:id="rId33"/>
    <p:sldId id="405" r:id="rId34"/>
    <p:sldId id="299" r:id="rId35"/>
    <p:sldId id="300" r:id="rId36"/>
    <p:sldId id="301" r:id="rId37"/>
    <p:sldId id="302" r:id="rId38"/>
    <p:sldId id="295" r:id="rId39"/>
    <p:sldId id="296" r:id="rId40"/>
    <p:sldId id="297" r:id="rId41"/>
    <p:sldId id="298" r:id="rId42"/>
    <p:sldId id="303" r:id="rId43"/>
    <p:sldId id="304" r:id="rId44"/>
    <p:sldId id="305" r:id="rId45"/>
    <p:sldId id="306" r:id="rId46"/>
    <p:sldId id="307" r:id="rId47"/>
    <p:sldId id="308" r:id="rId48"/>
    <p:sldId id="309" r:id="rId49"/>
    <p:sldId id="310" r:id="rId50"/>
    <p:sldId id="311" r:id="rId51"/>
    <p:sldId id="312" r:id="rId52"/>
    <p:sldId id="313" r:id="rId53"/>
    <p:sldId id="314" r:id="rId54"/>
    <p:sldId id="315" r:id="rId55"/>
    <p:sldId id="316" r:id="rId56"/>
    <p:sldId id="317" r:id="rId57"/>
    <p:sldId id="318" r:id="rId58"/>
    <p:sldId id="319" r:id="rId59"/>
    <p:sldId id="320" r:id="rId60"/>
    <p:sldId id="321" r:id="rId61"/>
    <p:sldId id="322" r:id="rId62"/>
    <p:sldId id="323" r:id="rId63"/>
    <p:sldId id="324" r:id="rId64"/>
    <p:sldId id="325" r:id="rId65"/>
    <p:sldId id="326" r:id="rId66"/>
    <p:sldId id="327" r:id="rId67"/>
    <p:sldId id="328" r:id="rId68"/>
    <p:sldId id="329" r:id="rId69"/>
    <p:sldId id="330" r:id="rId70"/>
    <p:sldId id="331" r:id="rId71"/>
    <p:sldId id="332" r:id="rId72"/>
    <p:sldId id="333" r:id="rId73"/>
    <p:sldId id="334" r:id="rId74"/>
    <p:sldId id="335" r:id="rId75"/>
    <p:sldId id="336" r:id="rId76"/>
    <p:sldId id="337" r:id="rId77"/>
    <p:sldId id="339" r:id="rId78"/>
    <p:sldId id="338" r:id="rId79"/>
    <p:sldId id="340" r:id="rId80"/>
    <p:sldId id="341" r:id="rId81"/>
    <p:sldId id="342" r:id="rId82"/>
    <p:sldId id="343" r:id="rId83"/>
    <p:sldId id="344" r:id="rId84"/>
    <p:sldId id="345" r:id="rId85"/>
    <p:sldId id="346" r:id="rId86"/>
    <p:sldId id="347" r:id="rId87"/>
    <p:sldId id="356" r:id="rId88"/>
    <p:sldId id="348" r:id="rId89"/>
    <p:sldId id="350" r:id="rId90"/>
    <p:sldId id="419" r:id="rId91"/>
    <p:sldId id="420" r:id="rId92"/>
    <p:sldId id="351" r:id="rId93"/>
    <p:sldId id="352" r:id="rId94"/>
    <p:sldId id="353" r:id="rId95"/>
    <p:sldId id="354" r:id="rId96"/>
    <p:sldId id="355" r:id="rId97"/>
    <p:sldId id="358" r:id="rId98"/>
    <p:sldId id="359" r:id="rId99"/>
    <p:sldId id="360" r:id="rId100"/>
    <p:sldId id="362" r:id="rId101"/>
    <p:sldId id="367" r:id="rId102"/>
    <p:sldId id="369" r:id="rId103"/>
    <p:sldId id="371" r:id="rId104"/>
    <p:sldId id="373" r:id="rId105"/>
    <p:sldId id="374" r:id="rId106"/>
    <p:sldId id="375" r:id="rId107"/>
    <p:sldId id="377" r:id="rId108"/>
    <p:sldId id="376" r:id="rId109"/>
    <p:sldId id="423" r:id="rId110"/>
    <p:sldId id="379" r:id="rId111"/>
    <p:sldId id="361" r:id="rId112"/>
    <p:sldId id="378" r:id="rId113"/>
    <p:sldId id="380" r:id="rId114"/>
    <p:sldId id="381" r:id="rId115"/>
    <p:sldId id="383" r:id="rId116"/>
    <p:sldId id="390" r:id="rId117"/>
    <p:sldId id="387" r:id="rId118"/>
    <p:sldId id="392" r:id="rId119"/>
    <p:sldId id="388" r:id="rId120"/>
    <p:sldId id="395" r:id="rId121"/>
    <p:sldId id="397" r:id="rId122"/>
    <p:sldId id="399" r:id="rId123"/>
    <p:sldId id="404" r:id="rId124"/>
    <p:sldId id="400" r:id="rId125"/>
    <p:sldId id="401" r:id="rId126"/>
    <p:sldId id="402" r:id="rId127"/>
    <p:sldId id="414" r:id="rId128"/>
    <p:sldId id="406" r:id="rId1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1328" autoAdjust="0"/>
  </p:normalViewPr>
  <p:slideViewPr>
    <p:cSldViewPr snapToGrid="0">
      <p:cViewPr varScale="1">
        <p:scale>
          <a:sx n="66" d="100"/>
          <a:sy n="66" d="100"/>
        </p:scale>
        <p:origin x="900" y="66"/>
      </p:cViewPr>
      <p:guideLst/>
    </p:cSldViewPr>
  </p:slideViewPr>
  <p:outlineViewPr>
    <p:cViewPr>
      <p:scale>
        <a:sx n="33" d="100"/>
        <a:sy n="33" d="100"/>
      </p:scale>
      <p:origin x="0" y="-20028"/>
    </p:cViewPr>
  </p:outlineViewPr>
  <p:notesTextViewPr>
    <p:cViewPr>
      <p:scale>
        <a:sx n="1" d="1"/>
        <a:sy n="1" d="1"/>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theme" Target="theme/theme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slide" Target="slides/slide124.xml"/><Relationship Id="rId13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0A0EE5-489F-4338-A3DD-5089AFF4326C}" type="doc">
      <dgm:prSet loTypeId="urn:microsoft.com/office/officeart/2005/8/layout/arrow4" loCatId="relationship" qsTypeId="urn:microsoft.com/office/officeart/2005/8/quickstyle/simple1" qsCatId="simple" csTypeId="urn:microsoft.com/office/officeart/2005/8/colors/accent1_2" csCatId="accent1" phldr="1"/>
      <dgm:spPr/>
      <dgm:t>
        <a:bodyPr/>
        <a:lstStyle/>
        <a:p>
          <a:endParaRPr lang="en-US"/>
        </a:p>
      </dgm:t>
    </dgm:pt>
    <dgm:pt modelId="{B38B7A86-CB75-406A-8213-D7BE13F29F93}">
      <dgm:prSet phldrT="[Text]"/>
      <dgm:spPr/>
      <dgm:t>
        <a:bodyPr/>
        <a:lstStyle/>
        <a:p>
          <a:endParaRPr lang="en-US" sz="3900" dirty="0"/>
        </a:p>
      </dgm:t>
    </dgm:pt>
    <dgm:pt modelId="{86A7A90B-2027-4366-9E1E-666BF3646580}" type="parTrans" cxnId="{845B8E59-5B68-4398-BB0D-39C7169CE5E4}">
      <dgm:prSet/>
      <dgm:spPr/>
      <dgm:t>
        <a:bodyPr/>
        <a:lstStyle/>
        <a:p>
          <a:endParaRPr lang="en-US"/>
        </a:p>
      </dgm:t>
    </dgm:pt>
    <dgm:pt modelId="{A41BA184-BB87-450E-93DB-4B0B92A47A6F}" type="sibTrans" cxnId="{845B8E59-5B68-4398-BB0D-39C7169CE5E4}">
      <dgm:prSet/>
      <dgm:spPr/>
      <dgm:t>
        <a:bodyPr/>
        <a:lstStyle/>
        <a:p>
          <a:endParaRPr lang="en-US"/>
        </a:p>
      </dgm:t>
    </dgm:pt>
    <dgm:pt modelId="{C150EF35-E074-4E91-A1CF-1DB36EE3069D}">
      <dgm:prSet phldrT="[Text]" custT="1"/>
      <dgm:spPr/>
      <dgm:t>
        <a:bodyPr/>
        <a:lstStyle/>
        <a:p>
          <a:endParaRPr lang="en-US" sz="3600" dirty="0"/>
        </a:p>
      </dgm:t>
    </dgm:pt>
    <dgm:pt modelId="{8D9EA313-42E4-48EA-A0E9-918C7EDE8BA9}" type="parTrans" cxnId="{713E3CD5-9F4A-43AD-A2E3-ACDE5A1B2419}">
      <dgm:prSet/>
      <dgm:spPr/>
      <dgm:t>
        <a:bodyPr/>
        <a:lstStyle/>
        <a:p>
          <a:endParaRPr lang="en-US"/>
        </a:p>
      </dgm:t>
    </dgm:pt>
    <dgm:pt modelId="{2AB86EB6-8238-40A6-8DA8-4915EE7FE15E}" type="sibTrans" cxnId="{713E3CD5-9F4A-43AD-A2E3-ACDE5A1B2419}">
      <dgm:prSet/>
      <dgm:spPr/>
      <dgm:t>
        <a:bodyPr/>
        <a:lstStyle/>
        <a:p>
          <a:endParaRPr lang="en-US"/>
        </a:p>
      </dgm:t>
    </dgm:pt>
    <dgm:pt modelId="{47C95A57-BADA-4AA9-BE5F-CA7146CB05A2}">
      <dgm:prSet custT="1"/>
      <dgm:spPr/>
      <dgm:t>
        <a:bodyPr/>
        <a:lstStyle/>
        <a:p>
          <a:r>
            <a:rPr lang="en-US" sz="2800" dirty="0"/>
            <a:t>Productivity</a:t>
          </a:r>
        </a:p>
      </dgm:t>
    </dgm:pt>
    <dgm:pt modelId="{FB7E47BA-91DC-46F8-8039-C2BDAB22D0CA}" type="parTrans" cxnId="{9EBC9065-35EB-4415-9BF5-FE9F2A9D34EC}">
      <dgm:prSet/>
      <dgm:spPr/>
      <dgm:t>
        <a:bodyPr/>
        <a:lstStyle/>
        <a:p>
          <a:endParaRPr lang="en-US"/>
        </a:p>
      </dgm:t>
    </dgm:pt>
    <dgm:pt modelId="{AE0472F0-7F69-4DAC-BC76-98CD90DA4C8E}" type="sibTrans" cxnId="{9EBC9065-35EB-4415-9BF5-FE9F2A9D34EC}">
      <dgm:prSet/>
      <dgm:spPr/>
      <dgm:t>
        <a:bodyPr/>
        <a:lstStyle/>
        <a:p>
          <a:endParaRPr lang="en-US"/>
        </a:p>
      </dgm:t>
    </dgm:pt>
    <dgm:pt modelId="{32BFB807-0BFA-40BE-91E6-B3C684D22850}">
      <dgm:prSet custT="1"/>
      <dgm:spPr/>
      <dgm:t>
        <a:bodyPr/>
        <a:lstStyle/>
        <a:p>
          <a:r>
            <a:rPr lang="en-US" sz="2800" dirty="0"/>
            <a:t>Worker Engagement</a:t>
          </a:r>
        </a:p>
      </dgm:t>
    </dgm:pt>
    <dgm:pt modelId="{4559AFA3-D5A6-4327-B378-B2659AE97325}" type="parTrans" cxnId="{B0F82F14-EB85-44A7-A38A-06BFE5D7FDD3}">
      <dgm:prSet/>
      <dgm:spPr/>
      <dgm:t>
        <a:bodyPr/>
        <a:lstStyle/>
        <a:p>
          <a:endParaRPr lang="en-US"/>
        </a:p>
      </dgm:t>
    </dgm:pt>
    <dgm:pt modelId="{51299AC5-6B11-4A4E-9CAD-02DA7BD478BA}" type="sibTrans" cxnId="{B0F82F14-EB85-44A7-A38A-06BFE5D7FDD3}">
      <dgm:prSet/>
      <dgm:spPr/>
      <dgm:t>
        <a:bodyPr/>
        <a:lstStyle/>
        <a:p>
          <a:endParaRPr lang="en-US"/>
        </a:p>
      </dgm:t>
    </dgm:pt>
    <dgm:pt modelId="{A6C0C08C-C993-4FA2-9C1A-D7579C8DDE28}">
      <dgm:prSet custT="1"/>
      <dgm:spPr/>
      <dgm:t>
        <a:bodyPr/>
        <a:lstStyle/>
        <a:p>
          <a:endParaRPr lang="en-US" sz="2800" dirty="0"/>
        </a:p>
      </dgm:t>
    </dgm:pt>
    <dgm:pt modelId="{217E8976-BC4A-49E3-957E-24606CC20439}" type="parTrans" cxnId="{3DB983F8-1FEC-46C1-B258-55E665EA8DEA}">
      <dgm:prSet/>
      <dgm:spPr/>
      <dgm:t>
        <a:bodyPr/>
        <a:lstStyle/>
        <a:p>
          <a:endParaRPr lang="en-US"/>
        </a:p>
      </dgm:t>
    </dgm:pt>
    <dgm:pt modelId="{1CD6757B-7F4A-4100-BF72-6BBE3443EDB3}" type="sibTrans" cxnId="{3DB983F8-1FEC-46C1-B258-55E665EA8DEA}">
      <dgm:prSet/>
      <dgm:spPr/>
      <dgm:t>
        <a:bodyPr/>
        <a:lstStyle/>
        <a:p>
          <a:endParaRPr lang="en-US"/>
        </a:p>
      </dgm:t>
    </dgm:pt>
    <dgm:pt modelId="{04C71CEF-5EDE-46F9-9AB8-9D9C709F12E8}">
      <dgm:prSet custT="1"/>
      <dgm:spPr/>
      <dgm:t>
        <a:bodyPr/>
        <a:lstStyle/>
        <a:p>
          <a:r>
            <a:rPr lang="en-US" sz="2800" dirty="0"/>
            <a:t>Turnover rates</a:t>
          </a:r>
        </a:p>
      </dgm:t>
    </dgm:pt>
    <dgm:pt modelId="{36FE46C5-0580-4B1B-90AB-1302418F88CC}" type="parTrans" cxnId="{DC12B103-214E-433F-8C83-0AF2F081519B}">
      <dgm:prSet/>
      <dgm:spPr/>
      <dgm:t>
        <a:bodyPr/>
        <a:lstStyle/>
        <a:p>
          <a:endParaRPr lang="en-US"/>
        </a:p>
      </dgm:t>
    </dgm:pt>
    <dgm:pt modelId="{C9F97986-E9EA-4FB2-AF6C-CDEC21BF6B5F}" type="sibTrans" cxnId="{DC12B103-214E-433F-8C83-0AF2F081519B}">
      <dgm:prSet/>
      <dgm:spPr/>
      <dgm:t>
        <a:bodyPr/>
        <a:lstStyle/>
        <a:p>
          <a:endParaRPr lang="en-US"/>
        </a:p>
      </dgm:t>
    </dgm:pt>
    <dgm:pt modelId="{09C2C91D-867F-4672-87E3-BE0226E25634}">
      <dgm:prSet custT="1"/>
      <dgm:spPr/>
      <dgm:t>
        <a:bodyPr/>
        <a:lstStyle/>
        <a:p>
          <a:r>
            <a:rPr lang="en-US" sz="2800" dirty="0"/>
            <a:t>Absenteeism/Disability</a:t>
          </a:r>
        </a:p>
      </dgm:t>
    </dgm:pt>
    <dgm:pt modelId="{0FC2D1BB-1F2C-4D3C-BFEB-C6B0969FF2E4}" type="parTrans" cxnId="{639AD638-917E-41BC-A526-619FDBE464A8}">
      <dgm:prSet/>
      <dgm:spPr/>
      <dgm:t>
        <a:bodyPr/>
        <a:lstStyle/>
        <a:p>
          <a:endParaRPr lang="en-US"/>
        </a:p>
      </dgm:t>
    </dgm:pt>
    <dgm:pt modelId="{2F80DBC2-7C95-45C8-B1EA-128CC0314C8B}" type="sibTrans" cxnId="{639AD638-917E-41BC-A526-619FDBE464A8}">
      <dgm:prSet/>
      <dgm:spPr/>
      <dgm:t>
        <a:bodyPr/>
        <a:lstStyle/>
        <a:p>
          <a:endParaRPr lang="en-US"/>
        </a:p>
      </dgm:t>
    </dgm:pt>
    <dgm:pt modelId="{3F890B30-F271-414E-8D2E-AEF0927EEC32}">
      <dgm:prSet custT="1"/>
      <dgm:spPr/>
      <dgm:t>
        <a:bodyPr/>
        <a:lstStyle/>
        <a:p>
          <a:endParaRPr lang="en-US" sz="2800" dirty="0"/>
        </a:p>
      </dgm:t>
    </dgm:pt>
    <dgm:pt modelId="{84C37F67-5B7C-45AF-AC11-38E0C74825C1}" type="parTrans" cxnId="{4DCC5538-A881-4F19-992B-54028A3B10AA}">
      <dgm:prSet/>
      <dgm:spPr/>
      <dgm:t>
        <a:bodyPr/>
        <a:lstStyle/>
        <a:p>
          <a:endParaRPr lang="en-US"/>
        </a:p>
      </dgm:t>
    </dgm:pt>
    <dgm:pt modelId="{09597F03-F1E4-495F-A880-2972F0AA9B63}" type="sibTrans" cxnId="{4DCC5538-A881-4F19-992B-54028A3B10AA}">
      <dgm:prSet/>
      <dgm:spPr/>
      <dgm:t>
        <a:bodyPr/>
        <a:lstStyle/>
        <a:p>
          <a:endParaRPr lang="en-US"/>
        </a:p>
      </dgm:t>
    </dgm:pt>
    <dgm:pt modelId="{D9306BE7-CC34-4BE4-B1FE-28D34C46BD8C}">
      <dgm:prSet custT="1"/>
      <dgm:spPr/>
      <dgm:t>
        <a:bodyPr/>
        <a:lstStyle/>
        <a:p>
          <a:r>
            <a:rPr lang="en-US" sz="2800" dirty="0"/>
            <a:t>Injuries</a:t>
          </a:r>
        </a:p>
      </dgm:t>
    </dgm:pt>
    <dgm:pt modelId="{1AC2982E-8D26-471B-90F1-B95F93A8545D}" type="parTrans" cxnId="{18342900-26FC-4C07-87AF-652603C19B59}">
      <dgm:prSet/>
      <dgm:spPr/>
      <dgm:t>
        <a:bodyPr/>
        <a:lstStyle/>
        <a:p>
          <a:endParaRPr lang="en-US"/>
        </a:p>
      </dgm:t>
    </dgm:pt>
    <dgm:pt modelId="{B3D313FE-0578-4146-92C1-74C45B5AD39D}" type="sibTrans" cxnId="{18342900-26FC-4C07-87AF-652603C19B59}">
      <dgm:prSet/>
      <dgm:spPr/>
      <dgm:t>
        <a:bodyPr/>
        <a:lstStyle/>
        <a:p>
          <a:endParaRPr lang="en-US"/>
        </a:p>
      </dgm:t>
    </dgm:pt>
    <dgm:pt modelId="{81F74C45-839A-4A4D-9060-573A8A3A0427}">
      <dgm:prSet custT="1"/>
      <dgm:spPr/>
      <dgm:t>
        <a:bodyPr/>
        <a:lstStyle/>
        <a:p>
          <a:r>
            <a:rPr lang="en-US" sz="2800" dirty="0"/>
            <a:t>Grievances</a:t>
          </a:r>
        </a:p>
      </dgm:t>
    </dgm:pt>
    <dgm:pt modelId="{AC625CF7-C24E-427F-8EFD-5A1F97DDAAB6}" type="parTrans" cxnId="{D2327519-09FA-419F-A6D3-AB4534B5680F}">
      <dgm:prSet/>
      <dgm:spPr/>
      <dgm:t>
        <a:bodyPr/>
        <a:lstStyle/>
        <a:p>
          <a:endParaRPr lang="en-US"/>
        </a:p>
      </dgm:t>
    </dgm:pt>
    <dgm:pt modelId="{21413E3A-1D06-4B7D-A904-440215A4999E}" type="sibTrans" cxnId="{D2327519-09FA-419F-A6D3-AB4534B5680F}">
      <dgm:prSet/>
      <dgm:spPr/>
      <dgm:t>
        <a:bodyPr/>
        <a:lstStyle/>
        <a:p>
          <a:endParaRPr lang="en-US"/>
        </a:p>
      </dgm:t>
    </dgm:pt>
    <dgm:pt modelId="{6303B2E8-7649-4BCB-BBF3-CF07513CAE3F}" type="pres">
      <dgm:prSet presAssocID="{120A0EE5-489F-4338-A3DD-5089AFF4326C}" presName="compositeShape" presStyleCnt="0">
        <dgm:presLayoutVars>
          <dgm:chMax val="2"/>
          <dgm:dir/>
          <dgm:resizeHandles val="exact"/>
        </dgm:presLayoutVars>
      </dgm:prSet>
      <dgm:spPr/>
    </dgm:pt>
    <dgm:pt modelId="{DF46318F-3465-4DD2-8B40-AFAD6A363509}" type="pres">
      <dgm:prSet presAssocID="{B38B7A86-CB75-406A-8213-D7BE13F29F93}" presName="upArrow" presStyleLbl="node1" presStyleIdx="0" presStyleCnt="2">
        <dgm:style>
          <a:lnRef idx="2">
            <a:schemeClr val="accent1">
              <a:shade val="50000"/>
            </a:schemeClr>
          </a:lnRef>
          <a:fillRef idx="1">
            <a:schemeClr val="accent1"/>
          </a:fillRef>
          <a:effectRef idx="0">
            <a:schemeClr val="accent1"/>
          </a:effectRef>
          <a:fontRef idx="minor">
            <a:schemeClr val="lt1"/>
          </a:fontRef>
        </dgm:style>
      </dgm:prSet>
      <dgm:spPr>
        <a:ln>
          <a:noFill/>
        </a:ln>
      </dgm:spPr>
    </dgm:pt>
    <dgm:pt modelId="{496F663E-4B99-4631-8CE1-5B17B787A973}" type="pres">
      <dgm:prSet presAssocID="{B38B7A86-CB75-406A-8213-D7BE13F29F93}" presName="upArrowText" presStyleLbl="revTx" presStyleIdx="0" presStyleCnt="2">
        <dgm:presLayoutVars>
          <dgm:chMax val="0"/>
          <dgm:bulletEnabled val="1"/>
        </dgm:presLayoutVars>
      </dgm:prSet>
      <dgm:spPr/>
    </dgm:pt>
    <dgm:pt modelId="{D0F46EF5-11D2-4788-B780-1A09DD404E28}" type="pres">
      <dgm:prSet presAssocID="{C150EF35-E074-4E91-A1CF-1DB36EE3069D}" presName="downArrow" presStyleLbl="node1" presStyleIdx="1" presStyleCnt="2" custLinFactNeighborY="13633">
        <dgm:style>
          <a:lnRef idx="2">
            <a:schemeClr val="accent1">
              <a:shade val="50000"/>
            </a:schemeClr>
          </a:lnRef>
          <a:fillRef idx="1">
            <a:schemeClr val="accent1"/>
          </a:fillRef>
          <a:effectRef idx="0">
            <a:schemeClr val="accent1"/>
          </a:effectRef>
          <a:fontRef idx="minor">
            <a:schemeClr val="lt1"/>
          </a:fontRef>
        </dgm:style>
      </dgm:prSet>
      <dgm:spPr>
        <a:ln>
          <a:noFill/>
        </a:ln>
      </dgm:spPr>
    </dgm:pt>
    <dgm:pt modelId="{9E994725-783A-4B7F-BAE7-302B13055A10}" type="pres">
      <dgm:prSet presAssocID="{C150EF35-E074-4E91-A1CF-1DB36EE3069D}" presName="downArrowText" presStyleLbl="revTx" presStyleIdx="1" presStyleCnt="2" custLinFactNeighborX="95" custLinFactNeighborY="-11909">
        <dgm:presLayoutVars>
          <dgm:chMax val="0"/>
          <dgm:bulletEnabled val="1"/>
        </dgm:presLayoutVars>
      </dgm:prSet>
      <dgm:spPr/>
    </dgm:pt>
  </dgm:ptLst>
  <dgm:cxnLst>
    <dgm:cxn modelId="{18342900-26FC-4C07-87AF-652603C19B59}" srcId="{C150EF35-E074-4E91-A1CF-1DB36EE3069D}" destId="{D9306BE7-CC34-4BE4-B1FE-28D34C46BD8C}" srcOrd="3" destOrd="0" parTransId="{1AC2982E-8D26-471B-90F1-B95F93A8545D}" sibTransId="{B3D313FE-0578-4146-92C1-74C45B5AD39D}"/>
    <dgm:cxn modelId="{DC12B103-214E-433F-8C83-0AF2F081519B}" srcId="{C150EF35-E074-4E91-A1CF-1DB36EE3069D}" destId="{04C71CEF-5EDE-46F9-9AB8-9D9C709F12E8}" srcOrd="1" destOrd="0" parTransId="{36FE46C5-0580-4B1B-90AB-1302418F88CC}" sibTransId="{C9F97986-E9EA-4FB2-AF6C-CDEC21BF6B5F}"/>
    <dgm:cxn modelId="{0A7DD410-0E3C-4AD2-A3B9-5C887F7B32DC}" type="presOf" srcId="{32BFB807-0BFA-40BE-91E6-B3C684D22850}" destId="{496F663E-4B99-4631-8CE1-5B17B787A973}" srcOrd="0" destOrd="2" presId="urn:microsoft.com/office/officeart/2005/8/layout/arrow4"/>
    <dgm:cxn modelId="{B0F82F14-EB85-44A7-A38A-06BFE5D7FDD3}" srcId="{B38B7A86-CB75-406A-8213-D7BE13F29F93}" destId="{32BFB807-0BFA-40BE-91E6-B3C684D22850}" srcOrd="1" destOrd="0" parTransId="{4559AFA3-D5A6-4327-B378-B2659AE97325}" sibTransId="{51299AC5-6B11-4A4E-9CAD-02DA7BD478BA}"/>
    <dgm:cxn modelId="{D2327519-09FA-419F-A6D3-AB4534B5680F}" srcId="{C150EF35-E074-4E91-A1CF-1DB36EE3069D}" destId="{81F74C45-839A-4A4D-9060-573A8A3A0427}" srcOrd="4" destOrd="0" parTransId="{AC625CF7-C24E-427F-8EFD-5A1F97DDAAB6}" sibTransId="{21413E3A-1D06-4B7D-A904-440215A4999E}"/>
    <dgm:cxn modelId="{4DE93A37-350D-4942-9A6E-A3BB7B33BA2F}" type="presOf" srcId="{09C2C91D-867F-4672-87E3-BE0226E25634}" destId="{9E994725-783A-4B7F-BAE7-302B13055A10}" srcOrd="0" destOrd="3" presId="urn:microsoft.com/office/officeart/2005/8/layout/arrow4"/>
    <dgm:cxn modelId="{4DCC5538-A881-4F19-992B-54028A3B10AA}" srcId="{C150EF35-E074-4E91-A1CF-1DB36EE3069D}" destId="{3F890B30-F271-414E-8D2E-AEF0927EEC32}" srcOrd="5" destOrd="0" parTransId="{84C37F67-5B7C-45AF-AC11-38E0C74825C1}" sibTransId="{09597F03-F1E4-495F-A880-2972F0AA9B63}"/>
    <dgm:cxn modelId="{639AD638-917E-41BC-A526-619FDBE464A8}" srcId="{C150EF35-E074-4E91-A1CF-1DB36EE3069D}" destId="{09C2C91D-867F-4672-87E3-BE0226E25634}" srcOrd="2" destOrd="0" parTransId="{0FC2D1BB-1F2C-4D3C-BFEB-C6B0969FF2E4}" sibTransId="{2F80DBC2-7C95-45C8-B1EA-128CC0314C8B}"/>
    <dgm:cxn modelId="{A0E69A3E-DEB7-4739-B29F-BB0A203BE974}" type="presOf" srcId="{A6C0C08C-C993-4FA2-9C1A-D7579C8DDE28}" destId="{9E994725-783A-4B7F-BAE7-302B13055A10}" srcOrd="0" destOrd="1" presId="urn:microsoft.com/office/officeart/2005/8/layout/arrow4"/>
    <dgm:cxn modelId="{9EBC9065-35EB-4415-9BF5-FE9F2A9D34EC}" srcId="{B38B7A86-CB75-406A-8213-D7BE13F29F93}" destId="{47C95A57-BADA-4AA9-BE5F-CA7146CB05A2}" srcOrd="0" destOrd="0" parTransId="{FB7E47BA-91DC-46F8-8039-C2BDAB22D0CA}" sibTransId="{AE0472F0-7F69-4DAC-BC76-98CD90DA4C8E}"/>
    <dgm:cxn modelId="{8E4EEC47-8621-4B7C-8A5C-020D18C363C2}" type="presOf" srcId="{B38B7A86-CB75-406A-8213-D7BE13F29F93}" destId="{496F663E-4B99-4631-8CE1-5B17B787A973}" srcOrd="0" destOrd="0" presId="urn:microsoft.com/office/officeart/2005/8/layout/arrow4"/>
    <dgm:cxn modelId="{845B8E59-5B68-4398-BB0D-39C7169CE5E4}" srcId="{120A0EE5-489F-4338-A3DD-5089AFF4326C}" destId="{B38B7A86-CB75-406A-8213-D7BE13F29F93}" srcOrd="0" destOrd="0" parTransId="{86A7A90B-2027-4366-9E1E-666BF3646580}" sibTransId="{A41BA184-BB87-450E-93DB-4B0B92A47A6F}"/>
    <dgm:cxn modelId="{49AFD986-67BB-460B-BAD4-2298A24A33D1}" type="presOf" srcId="{81F74C45-839A-4A4D-9060-573A8A3A0427}" destId="{9E994725-783A-4B7F-BAE7-302B13055A10}" srcOrd="0" destOrd="5" presId="urn:microsoft.com/office/officeart/2005/8/layout/arrow4"/>
    <dgm:cxn modelId="{11863C87-BD33-4668-BFF5-72D8D7E0BC79}" type="presOf" srcId="{04C71CEF-5EDE-46F9-9AB8-9D9C709F12E8}" destId="{9E994725-783A-4B7F-BAE7-302B13055A10}" srcOrd="0" destOrd="2" presId="urn:microsoft.com/office/officeart/2005/8/layout/arrow4"/>
    <dgm:cxn modelId="{6BD433C8-AC4E-4892-A631-FF36E2DAD696}" type="presOf" srcId="{3F890B30-F271-414E-8D2E-AEF0927EEC32}" destId="{9E994725-783A-4B7F-BAE7-302B13055A10}" srcOrd="0" destOrd="6" presId="urn:microsoft.com/office/officeart/2005/8/layout/arrow4"/>
    <dgm:cxn modelId="{D250CFCD-E105-4534-A03B-50C0D94EAAC7}" type="presOf" srcId="{47C95A57-BADA-4AA9-BE5F-CA7146CB05A2}" destId="{496F663E-4B99-4631-8CE1-5B17B787A973}" srcOrd="0" destOrd="1" presId="urn:microsoft.com/office/officeart/2005/8/layout/arrow4"/>
    <dgm:cxn modelId="{5C30B5D0-3731-4888-80F8-1C77554F6EB2}" type="presOf" srcId="{120A0EE5-489F-4338-A3DD-5089AFF4326C}" destId="{6303B2E8-7649-4BCB-BBF3-CF07513CAE3F}" srcOrd="0" destOrd="0" presId="urn:microsoft.com/office/officeart/2005/8/layout/arrow4"/>
    <dgm:cxn modelId="{713E3CD5-9F4A-43AD-A2E3-ACDE5A1B2419}" srcId="{120A0EE5-489F-4338-A3DD-5089AFF4326C}" destId="{C150EF35-E074-4E91-A1CF-1DB36EE3069D}" srcOrd="1" destOrd="0" parTransId="{8D9EA313-42E4-48EA-A0E9-918C7EDE8BA9}" sibTransId="{2AB86EB6-8238-40A6-8DA8-4915EE7FE15E}"/>
    <dgm:cxn modelId="{107CF7DA-DFC4-4466-A3A4-17C4382C5A3F}" type="presOf" srcId="{C150EF35-E074-4E91-A1CF-1DB36EE3069D}" destId="{9E994725-783A-4B7F-BAE7-302B13055A10}" srcOrd="0" destOrd="0" presId="urn:microsoft.com/office/officeart/2005/8/layout/arrow4"/>
    <dgm:cxn modelId="{2935F1EC-0F23-4087-82C4-EAE805E2A47A}" type="presOf" srcId="{D9306BE7-CC34-4BE4-B1FE-28D34C46BD8C}" destId="{9E994725-783A-4B7F-BAE7-302B13055A10}" srcOrd="0" destOrd="4" presId="urn:microsoft.com/office/officeart/2005/8/layout/arrow4"/>
    <dgm:cxn modelId="{3DB983F8-1FEC-46C1-B258-55E665EA8DEA}" srcId="{C150EF35-E074-4E91-A1CF-1DB36EE3069D}" destId="{A6C0C08C-C993-4FA2-9C1A-D7579C8DDE28}" srcOrd="0" destOrd="0" parTransId="{217E8976-BC4A-49E3-957E-24606CC20439}" sibTransId="{1CD6757B-7F4A-4100-BF72-6BBE3443EDB3}"/>
    <dgm:cxn modelId="{3C2FCB86-62BF-4238-A431-735EFD39D589}" type="presParOf" srcId="{6303B2E8-7649-4BCB-BBF3-CF07513CAE3F}" destId="{DF46318F-3465-4DD2-8B40-AFAD6A363509}" srcOrd="0" destOrd="0" presId="urn:microsoft.com/office/officeart/2005/8/layout/arrow4"/>
    <dgm:cxn modelId="{6791B889-BE23-4616-B815-CC0E0B40FD49}" type="presParOf" srcId="{6303B2E8-7649-4BCB-BBF3-CF07513CAE3F}" destId="{496F663E-4B99-4631-8CE1-5B17B787A973}" srcOrd="1" destOrd="0" presId="urn:microsoft.com/office/officeart/2005/8/layout/arrow4"/>
    <dgm:cxn modelId="{F0175364-5C18-4966-90DF-9E5477630BD2}" type="presParOf" srcId="{6303B2E8-7649-4BCB-BBF3-CF07513CAE3F}" destId="{D0F46EF5-11D2-4788-B780-1A09DD404E28}" srcOrd="2" destOrd="0" presId="urn:microsoft.com/office/officeart/2005/8/layout/arrow4"/>
    <dgm:cxn modelId="{8DB00145-4918-427A-886C-98492253A306}" type="presParOf" srcId="{6303B2E8-7649-4BCB-BBF3-CF07513CAE3F}" destId="{9E994725-783A-4B7F-BAE7-302B13055A10}" srcOrd="3" destOrd="0" presId="urn:microsoft.com/office/officeart/2005/8/layout/arrow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7CA37D-708C-471B-9D7E-F43C92C1BB5D}"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en-US"/>
        </a:p>
      </dgm:t>
    </dgm:pt>
    <dgm:pt modelId="{1A430DF2-99FE-42FB-8E1A-592122DE498E}">
      <dgm:prSet phldrT="[Text]" custT="1"/>
      <dgm:spPr/>
      <dgm:t>
        <a:bodyPr/>
        <a:lstStyle/>
        <a:p>
          <a:r>
            <a:rPr lang="en-US" sz="2400" b="1" dirty="0">
              <a:solidFill>
                <a:schemeClr val="tx1"/>
              </a:solidFill>
            </a:rPr>
            <a:t>Making sure no one is sad at work	</a:t>
          </a:r>
        </a:p>
      </dgm:t>
    </dgm:pt>
    <dgm:pt modelId="{50C408DC-C077-4B39-B560-635DB1570DC2}" type="parTrans" cxnId="{6DFA7C5B-CA60-4F2B-9C78-623006F33F2F}">
      <dgm:prSet/>
      <dgm:spPr/>
      <dgm:t>
        <a:bodyPr/>
        <a:lstStyle/>
        <a:p>
          <a:endParaRPr lang="en-US" b="1">
            <a:solidFill>
              <a:schemeClr val="tx1"/>
            </a:solidFill>
          </a:endParaRPr>
        </a:p>
      </dgm:t>
    </dgm:pt>
    <dgm:pt modelId="{F264E7ED-67E8-4B0E-8F8A-7CD41E8AAF90}" type="sibTrans" cxnId="{6DFA7C5B-CA60-4F2B-9C78-623006F33F2F}">
      <dgm:prSet/>
      <dgm:spPr/>
      <dgm:t>
        <a:bodyPr/>
        <a:lstStyle/>
        <a:p>
          <a:endParaRPr lang="en-US" b="1">
            <a:solidFill>
              <a:schemeClr val="tx1"/>
            </a:solidFill>
          </a:endParaRPr>
        </a:p>
      </dgm:t>
    </dgm:pt>
    <dgm:pt modelId="{66625751-1D34-4047-A10C-4D6FB042DB41}">
      <dgm:prSet phldrT="[Text]" custT="1"/>
      <dgm:spPr/>
      <dgm:t>
        <a:bodyPr/>
        <a:lstStyle/>
        <a:p>
          <a:r>
            <a:rPr lang="en-US" sz="2400" b="1">
              <a:solidFill>
                <a:schemeClr val="tx1"/>
              </a:solidFill>
            </a:rPr>
            <a:t>None of the above</a:t>
          </a:r>
          <a:endParaRPr lang="en-US" sz="2400" b="1" dirty="0">
            <a:solidFill>
              <a:schemeClr val="tx1"/>
            </a:solidFill>
          </a:endParaRPr>
        </a:p>
      </dgm:t>
    </dgm:pt>
    <dgm:pt modelId="{3EAE4050-33F5-41C0-9FA6-6C1FAA4693F1}" type="parTrans" cxnId="{FBC161B7-BF62-427F-B239-B3335FA9AF13}">
      <dgm:prSet/>
      <dgm:spPr/>
      <dgm:t>
        <a:bodyPr/>
        <a:lstStyle/>
        <a:p>
          <a:endParaRPr lang="en-US" b="1">
            <a:solidFill>
              <a:schemeClr val="tx1"/>
            </a:solidFill>
          </a:endParaRPr>
        </a:p>
      </dgm:t>
    </dgm:pt>
    <dgm:pt modelId="{A7F2FBD3-743B-4323-8809-BDFFB7F316D5}" type="sibTrans" cxnId="{FBC161B7-BF62-427F-B239-B3335FA9AF13}">
      <dgm:prSet/>
      <dgm:spPr/>
      <dgm:t>
        <a:bodyPr/>
        <a:lstStyle/>
        <a:p>
          <a:endParaRPr lang="en-US" b="1">
            <a:solidFill>
              <a:schemeClr val="tx1"/>
            </a:solidFill>
          </a:endParaRPr>
        </a:p>
      </dgm:t>
    </dgm:pt>
    <dgm:pt modelId="{05D10022-A7D2-46CB-8EED-047F05A69FE9}">
      <dgm:prSet phldrT="[Text]" custT="1"/>
      <dgm:spPr/>
      <dgm:t>
        <a:bodyPr/>
        <a:lstStyle/>
        <a:p>
          <a:r>
            <a:rPr lang="en-US" sz="2400" b="1">
              <a:solidFill>
                <a:schemeClr val="tx1"/>
              </a:solidFill>
            </a:rPr>
            <a:t>Both b &amp; c</a:t>
          </a:r>
          <a:endParaRPr lang="en-US" sz="2400" b="1" dirty="0">
            <a:solidFill>
              <a:schemeClr val="tx1"/>
            </a:solidFill>
          </a:endParaRPr>
        </a:p>
      </dgm:t>
    </dgm:pt>
    <dgm:pt modelId="{2608AF00-9DE5-400E-9FA6-18A0F8227144}" type="parTrans" cxnId="{44FA9E54-EFD3-4DBC-A531-C6C911B5F89F}">
      <dgm:prSet/>
      <dgm:spPr/>
      <dgm:t>
        <a:bodyPr/>
        <a:lstStyle/>
        <a:p>
          <a:endParaRPr lang="en-US" b="1">
            <a:solidFill>
              <a:schemeClr val="tx1"/>
            </a:solidFill>
          </a:endParaRPr>
        </a:p>
      </dgm:t>
    </dgm:pt>
    <dgm:pt modelId="{A2E5D2E0-D770-4C38-A233-3A10A6EDC929}" type="sibTrans" cxnId="{44FA9E54-EFD3-4DBC-A531-C6C911B5F89F}">
      <dgm:prSet/>
      <dgm:spPr/>
      <dgm:t>
        <a:bodyPr/>
        <a:lstStyle/>
        <a:p>
          <a:endParaRPr lang="en-US" b="1">
            <a:solidFill>
              <a:schemeClr val="tx1"/>
            </a:solidFill>
          </a:endParaRPr>
        </a:p>
      </dgm:t>
    </dgm:pt>
    <dgm:pt modelId="{D722DF12-F883-4314-8228-78818E154CDE}">
      <dgm:prSet custT="1"/>
      <dgm:spPr/>
      <dgm:t>
        <a:bodyPr/>
        <a:lstStyle/>
        <a:p>
          <a:r>
            <a:rPr lang="en-US" sz="2400" b="1">
              <a:solidFill>
                <a:schemeClr val="tx1"/>
              </a:solidFill>
            </a:rPr>
            <a:t>Preventing harm to mental health</a:t>
          </a:r>
          <a:endParaRPr lang="en-US" sz="2400" b="1" dirty="0">
            <a:solidFill>
              <a:schemeClr val="tx1"/>
            </a:solidFill>
          </a:endParaRPr>
        </a:p>
      </dgm:t>
    </dgm:pt>
    <dgm:pt modelId="{5E566951-DA98-4C02-B201-FE47AAEAE4ED}" type="parTrans" cxnId="{38768DAD-C557-4D3C-89A7-E5D6DE28BCE6}">
      <dgm:prSet/>
      <dgm:spPr/>
      <dgm:t>
        <a:bodyPr/>
        <a:lstStyle/>
        <a:p>
          <a:endParaRPr lang="en-US" b="1">
            <a:solidFill>
              <a:schemeClr val="tx1"/>
            </a:solidFill>
          </a:endParaRPr>
        </a:p>
      </dgm:t>
    </dgm:pt>
    <dgm:pt modelId="{9FC77E8B-91D4-4DBC-A5EB-DC3692171B32}" type="sibTrans" cxnId="{38768DAD-C557-4D3C-89A7-E5D6DE28BCE6}">
      <dgm:prSet/>
      <dgm:spPr/>
      <dgm:t>
        <a:bodyPr/>
        <a:lstStyle/>
        <a:p>
          <a:endParaRPr lang="en-US" b="1">
            <a:solidFill>
              <a:schemeClr val="tx1"/>
            </a:solidFill>
          </a:endParaRPr>
        </a:p>
      </dgm:t>
    </dgm:pt>
    <dgm:pt modelId="{AC298B76-7631-44A3-9218-0B3427C982D8}">
      <dgm:prSet custT="1"/>
      <dgm:spPr/>
      <dgm:t>
        <a:bodyPr/>
        <a:lstStyle/>
        <a:p>
          <a:r>
            <a:rPr lang="en-US" sz="2400" b="1">
              <a:solidFill>
                <a:schemeClr val="tx1"/>
              </a:solidFill>
            </a:rPr>
            <a:t>Promoting psychological wellbeing</a:t>
          </a:r>
          <a:endParaRPr lang="en-US" sz="2400" b="1" dirty="0">
            <a:solidFill>
              <a:schemeClr val="tx1"/>
            </a:solidFill>
          </a:endParaRPr>
        </a:p>
      </dgm:t>
    </dgm:pt>
    <dgm:pt modelId="{26DC86CD-F0A4-4C3D-9E3B-6E919756C196}" type="parTrans" cxnId="{A23EA7E6-0A96-4C14-AB35-C560D9D97018}">
      <dgm:prSet/>
      <dgm:spPr/>
      <dgm:t>
        <a:bodyPr/>
        <a:lstStyle/>
        <a:p>
          <a:endParaRPr lang="en-US" b="1">
            <a:solidFill>
              <a:schemeClr val="tx1"/>
            </a:solidFill>
          </a:endParaRPr>
        </a:p>
      </dgm:t>
    </dgm:pt>
    <dgm:pt modelId="{8096CCC1-E6F5-4D3F-9180-81F2C2D4917D}" type="sibTrans" cxnId="{A23EA7E6-0A96-4C14-AB35-C560D9D97018}">
      <dgm:prSet/>
      <dgm:spPr/>
      <dgm:t>
        <a:bodyPr/>
        <a:lstStyle/>
        <a:p>
          <a:endParaRPr lang="en-US" b="1">
            <a:solidFill>
              <a:schemeClr val="tx1"/>
            </a:solidFill>
          </a:endParaRPr>
        </a:p>
      </dgm:t>
    </dgm:pt>
    <dgm:pt modelId="{A0355F88-AA1A-41E9-9A61-B774993BC673}" type="pres">
      <dgm:prSet presAssocID="{497CA37D-708C-471B-9D7E-F43C92C1BB5D}" presName="Name0" presStyleCnt="0">
        <dgm:presLayoutVars>
          <dgm:chMax val="7"/>
          <dgm:chPref val="7"/>
          <dgm:dir/>
        </dgm:presLayoutVars>
      </dgm:prSet>
      <dgm:spPr/>
    </dgm:pt>
    <dgm:pt modelId="{53B79E0F-0C8F-415C-823F-ADFFB533CD36}" type="pres">
      <dgm:prSet presAssocID="{497CA37D-708C-471B-9D7E-F43C92C1BB5D}" presName="Name1" presStyleCnt="0"/>
      <dgm:spPr/>
    </dgm:pt>
    <dgm:pt modelId="{530E3F7B-62FB-4B2E-82AC-E8D08BCC9E19}" type="pres">
      <dgm:prSet presAssocID="{497CA37D-708C-471B-9D7E-F43C92C1BB5D}" presName="cycle" presStyleCnt="0"/>
      <dgm:spPr/>
    </dgm:pt>
    <dgm:pt modelId="{39FFE48E-BFC2-4D1D-99A0-2CD7C30C9800}" type="pres">
      <dgm:prSet presAssocID="{497CA37D-708C-471B-9D7E-F43C92C1BB5D}" presName="srcNode" presStyleLbl="node1" presStyleIdx="0" presStyleCnt="5"/>
      <dgm:spPr/>
    </dgm:pt>
    <dgm:pt modelId="{2D4B0675-6A9C-49DA-9DD1-F93F723CDFE2}" type="pres">
      <dgm:prSet presAssocID="{497CA37D-708C-471B-9D7E-F43C92C1BB5D}" presName="conn" presStyleLbl="parChTrans1D2" presStyleIdx="0" presStyleCnt="1"/>
      <dgm:spPr/>
    </dgm:pt>
    <dgm:pt modelId="{07BA91AD-E47A-49B3-94A6-11ECDD6B9DA1}" type="pres">
      <dgm:prSet presAssocID="{497CA37D-708C-471B-9D7E-F43C92C1BB5D}" presName="extraNode" presStyleLbl="node1" presStyleIdx="0" presStyleCnt="5"/>
      <dgm:spPr/>
    </dgm:pt>
    <dgm:pt modelId="{145FCD64-A94D-4079-A654-D8535067724A}" type="pres">
      <dgm:prSet presAssocID="{497CA37D-708C-471B-9D7E-F43C92C1BB5D}" presName="dstNode" presStyleLbl="node1" presStyleIdx="0" presStyleCnt="5"/>
      <dgm:spPr/>
    </dgm:pt>
    <dgm:pt modelId="{8C75A65E-7A55-46EE-AFC8-B924035BF41A}" type="pres">
      <dgm:prSet presAssocID="{1A430DF2-99FE-42FB-8E1A-592122DE498E}" presName="text_1" presStyleLbl="node1" presStyleIdx="0" presStyleCnt="5">
        <dgm:presLayoutVars>
          <dgm:bulletEnabled val="1"/>
        </dgm:presLayoutVars>
      </dgm:prSet>
      <dgm:spPr/>
    </dgm:pt>
    <dgm:pt modelId="{BB924493-725E-4E05-87B3-E4E40E8B0C07}" type="pres">
      <dgm:prSet presAssocID="{1A430DF2-99FE-42FB-8E1A-592122DE498E}" presName="accent_1" presStyleCnt="0"/>
      <dgm:spPr/>
    </dgm:pt>
    <dgm:pt modelId="{B90F0F06-F43F-4D82-A6B2-8B211C4CC36F}" type="pres">
      <dgm:prSet presAssocID="{1A430DF2-99FE-42FB-8E1A-592122DE498E}" presName="accentRepeatNode" presStyleLbl="solidFgAcc1" presStyleIdx="0" presStyleCnt="5"/>
      <dgm:spPr/>
    </dgm:pt>
    <dgm:pt modelId="{050794B2-FA5B-47F1-AB8B-9E762BA5F571}" type="pres">
      <dgm:prSet presAssocID="{D722DF12-F883-4314-8228-78818E154CDE}" presName="text_2" presStyleLbl="node1" presStyleIdx="1" presStyleCnt="5">
        <dgm:presLayoutVars>
          <dgm:bulletEnabled val="1"/>
        </dgm:presLayoutVars>
      </dgm:prSet>
      <dgm:spPr/>
    </dgm:pt>
    <dgm:pt modelId="{FC9B5C51-872D-42C8-939C-7C28D324EBC2}" type="pres">
      <dgm:prSet presAssocID="{D722DF12-F883-4314-8228-78818E154CDE}" presName="accent_2" presStyleCnt="0"/>
      <dgm:spPr/>
    </dgm:pt>
    <dgm:pt modelId="{83B0AFA9-5DF2-4A1D-AF09-68BD0087D5A8}" type="pres">
      <dgm:prSet presAssocID="{D722DF12-F883-4314-8228-78818E154CDE}" presName="accentRepeatNode" presStyleLbl="solidFgAcc1" presStyleIdx="1" presStyleCnt="5"/>
      <dgm:spPr/>
    </dgm:pt>
    <dgm:pt modelId="{BABB93D8-B666-4EC3-9C54-05A16AAD8E4B}" type="pres">
      <dgm:prSet presAssocID="{AC298B76-7631-44A3-9218-0B3427C982D8}" presName="text_3" presStyleLbl="node1" presStyleIdx="2" presStyleCnt="5">
        <dgm:presLayoutVars>
          <dgm:bulletEnabled val="1"/>
        </dgm:presLayoutVars>
      </dgm:prSet>
      <dgm:spPr/>
    </dgm:pt>
    <dgm:pt modelId="{FA1655EF-803E-42B7-A021-0880922AFC8C}" type="pres">
      <dgm:prSet presAssocID="{AC298B76-7631-44A3-9218-0B3427C982D8}" presName="accent_3" presStyleCnt="0"/>
      <dgm:spPr/>
    </dgm:pt>
    <dgm:pt modelId="{65F7BA0F-A478-4F10-91CA-112ED6A4807E}" type="pres">
      <dgm:prSet presAssocID="{AC298B76-7631-44A3-9218-0B3427C982D8}" presName="accentRepeatNode" presStyleLbl="solidFgAcc1" presStyleIdx="2" presStyleCnt="5"/>
      <dgm:spPr/>
    </dgm:pt>
    <dgm:pt modelId="{A7B1549E-3B20-4461-9EC3-BF829AAF15EE}" type="pres">
      <dgm:prSet presAssocID="{66625751-1D34-4047-A10C-4D6FB042DB41}" presName="text_4" presStyleLbl="node1" presStyleIdx="3" presStyleCnt="5">
        <dgm:presLayoutVars>
          <dgm:bulletEnabled val="1"/>
        </dgm:presLayoutVars>
      </dgm:prSet>
      <dgm:spPr/>
    </dgm:pt>
    <dgm:pt modelId="{31C631F3-E3BF-4310-AEE2-D32F919CB6CD}" type="pres">
      <dgm:prSet presAssocID="{66625751-1D34-4047-A10C-4D6FB042DB41}" presName="accent_4" presStyleCnt="0"/>
      <dgm:spPr/>
    </dgm:pt>
    <dgm:pt modelId="{D48DAD59-19B1-4144-941A-87C4475AAE8A}" type="pres">
      <dgm:prSet presAssocID="{66625751-1D34-4047-A10C-4D6FB042DB41}" presName="accentRepeatNode" presStyleLbl="solidFgAcc1" presStyleIdx="3" presStyleCnt="5"/>
      <dgm:spPr/>
    </dgm:pt>
    <dgm:pt modelId="{6EF7CDDF-4362-4D1B-9CCA-7867BA3233BA}" type="pres">
      <dgm:prSet presAssocID="{05D10022-A7D2-46CB-8EED-047F05A69FE9}" presName="text_5" presStyleLbl="node1" presStyleIdx="4" presStyleCnt="5">
        <dgm:presLayoutVars>
          <dgm:bulletEnabled val="1"/>
        </dgm:presLayoutVars>
      </dgm:prSet>
      <dgm:spPr/>
    </dgm:pt>
    <dgm:pt modelId="{23CFC3AB-7296-4F27-895D-62892123B175}" type="pres">
      <dgm:prSet presAssocID="{05D10022-A7D2-46CB-8EED-047F05A69FE9}" presName="accent_5" presStyleCnt="0"/>
      <dgm:spPr/>
    </dgm:pt>
    <dgm:pt modelId="{10EA28F5-B1EB-4BD5-BBF4-B44C298A93C1}" type="pres">
      <dgm:prSet presAssocID="{05D10022-A7D2-46CB-8EED-047F05A69FE9}" presName="accentRepeatNode" presStyleLbl="solidFgAcc1" presStyleIdx="4" presStyleCnt="5"/>
      <dgm:spPr/>
    </dgm:pt>
  </dgm:ptLst>
  <dgm:cxnLst>
    <dgm:cxn modelId="{FAB6870A-7241-402F-81EF-F7B3F061C6B5}" type="presOf" srcId="{05D10022-A7D2-46CB-8EED-047F05A69FE9}" destId="{6EF7CDDF-4362-4D1B-9CCA-7867BA3233BA}" srcOrd="0" destOrd="0" presId="urn:microsoft.com/office/officeart/2008/layout/VerticalCurvedList"/>
    <dgm:cxn modelId="{74EF7932-BC15-43E6-B229-DF37351B6FA1}" type="presOf" srcId="{497CA37D-708C-471B-9D7E-F43C92C1BB5D}" destId="{A0355F88-AA1A-41E9-9A61-B774993BC673}" srcOrd="0" destOrd="0" presId="urn:microsoft.com/office/officeart/2008/layout/VerticalCurvedList"/>
    <dgm:cxn modelId="{6DFA7C5B-CA60-4F2B-9C78-623006F33F2F}" srcId="{497CA37D-708C-471B-9D7E-F43C92C1BB5D}" destId="{1A430DF2-99FE-42FB-8E1A-592122DE498E}" srcOrd="0" destOrd="0" parTransId="{50C408DC-C077-4B39-B560-635DB1570DC2}" sibTransId="{F264E7ED-67E8-4B0E-8F8A-7CD41E8AAF90}"/>
    <dgm:cxn modelId="{2579AF41-DF96-418E-A15E-977A90A96B02}" type="presOf" srcId="{66625751-1D34-4047-A10C-4D6FB042DB41}" destId="{A7B1549E-3B20-4461-9EC3-BF829AAF15EE}" srcOrd="0" destOrd="0" presId="urn:microsoft.com/office/officeart/2008/layout/VerticalCurvedList"/>
    <dgm:cxn modelId="{9CEAED50-FD29-4592-BC6A-DC3C9E830884}" type="presOf" srcId="{AC298B76-7631-44A3-9218-0B3427C982D8}" destId="{BABB93D8-B666-4EC3-9C54-05A16AAD8E4B}" srcOrd="0" destOrd="0" presId="urn:microsoft.com/office/officeart/2008/layout/VerticalCurvedList"/>
    <dgm:cxn modelId="{44FA9E54-EFD3-4DBC-A531-C6C911B5F89F}" srcId="{497CA37D-708C-471B-9D7E-F43C92C1BB5D}" destId="{05D10022-A7D2-46CB-8EED-047F05A69FE9}" srcOrd="4" destOrd="0" parTransId="{2608AF00-9DE5-400E-9FA6-18A0F8227144}" sibTransId="{A2E5D2E0-D770-4C38-A233-3A10A6EDC929}"/>
    <dgm:cxn modelId="{C54C0556-50C3-44D6-B982-0916A0B99F19}" type="presOf" srcId="{D722DF12-F883-4314-8228-78818E154CDE}" destId="{050794B2-FA5B-47F1-AB8B-9E762BA5F571}" srcOrd="0" destOrd="0" presId="urn:microsoft.com/office/officeart/2008/layout/VerticalCurvedList"/>
    <dgm:cxn modelId="{38768DAD-C557-4D3C-89A7-E5D6DE28BCE6}" srcId="{497CA37D-708C-471B-9D7E-F43C92C1BB5D}" destId="{D722DF12-F883-4314-8228-78818E154CDE}" srcOrd="1" destOrd="0" parTransId="{5E566951-DA98-4C02-B201-FE47AAEAE4ED}" sibTransId="{9FC77E8B-91D4-4DBC-A5EB-DC3692171B32}"/>
    <dgm:cxn modelId="{D7B4D2B1-7325-4D1A-8977-6C4FF0AA097B}" type="presOf" srcId="{1A430DF2-99FE-42FB-8E1A-592122DE498E}" destId="{8C75A65E-7A55-46EE-AFC8-B924035BF41A}" srcOrd="0" destOrd="0" presId="urn:microsoft.com/office/officeart/2008/layout/VerticalCurvedList"/>
    <dgm:cxn modelId="{FBC161B7-BF62-427F-B239-B3335FA9AF13}" srcId="{497CA37D-708C-471B-9D7E-F43C92C1BB5D}" destId="{66625751-1D34-4047-A10C-4D6FB042DB41}" srcOrd="3" destOrd="0" parTransId="{3EAE4050-33F5-41C0-9FA6-6C1FAA4693F1}" sibTransId="{A7F2FBD3-743B-4323-8809-BDFFB7F316D5}"/>
    <dgm:cxn modelId="{EDE878CF-28D7-43EF-BC04-294A36947F68}" type="presOf" srcId="{F264E7ED-67E8-4B0E-8F8A-7CD41E8AAF90}" destId="{2D4B0675-6A9C-49DA-9DD1-F93F723CDFE2}" srcOrd="0" destOrd="0" presId="urn:microsoft.com/office/officeart/2008/layout/VerticalCurvedList"/>
    <dgm:cxn modelId="{A23EA7E6-0A96-4C14-AB35-C560D9D97018}" srcId="{497CA37D-708C-471B-9D7E-F43C92C1BB5D}" destId="{AC298B76-7631-44A3-9218-0B3427C982D8}" srcOrd="2" destOrd="0" parTransId="{26DC86CD-F0A4-4C3D-9E3B-6E919756C196}" sibTransId="{8096CCC1-E6F5-4D3F-9180-81F2C2D4917D}"/>
    <dgm:cxn modelId="{3FB57A61-0D13-4860-A6F0-E97B49EBF503}" type="presParOf" srcId="{A0355F88-AA1A-41E9-9A61-B774993BC673}" destId="{53B79E0F-0C8F-415C-823F-ADFFB533CD36}" srcOrd="0" destOrd="0" presId="urn:microsoft.com/office/officeart/2008/layout/VerticalCurvedList"/>
    <dgm:cxn modelId="{0F3D2EE3-3498-4F2D-8AFA-E0CCD7D7F129}" type="presParOf" srcId="{53B79E0F-0C8F-415C-823F-ADFFB533CD36}" destId="{530E3F7B-62FB-4B2E-82AC-E8D08BCC9E19}" srcOrd="0" destOrd="0" presId="urn:microsoft.com/office/officeart/2008/layout/VerticalCurvedList"/>
    <dgm:cxn modelId="{2173C09D-B0D6-4B78-8889-A5A33474540B}" type="presParOf" srcId="{530E3F7B-62FB-4B2E-82AC-E8D08BCC9E19}" destId="{39FFE48E-BFC2-4D1D-99A0-2CD7C30C9800}" srcOrd="0" destOrd="0" presId="urn:microsoft.com/office/officeart/2008/layout/VerticalCurvedList"/>
    <dgm:cxn modelId="{12D618C1-EBE1-4E8E-8DAF-A22514595523}" type="presParOf" srcId="{530E3F7B-62FB-4B2E-82AC-E8D08BCC9E19}" destId="{2D4B0675-6A9C-49DA-9DD1-F93F723CDFE2}" srcOrd="1" destOrd="0" presId="urn:microsoft.com/office/officeart/2008/layout/VerticalCurvedList"/>
    <dgm:cxn modelId="{7C2E02FF-0777-4E6D-9E48-480AB6B86F0E}" type="presParOf" srcId="{530E3F7B-62FB-4B2E-82AC-E8D08BCC9E19}" destId="{07BA91AD-E47A-49B3-94A6-11ECDD6B9DA1}" srcOrd="2" destOrd="0" presId="urn:microsoft.com/office/officeart/2008/layout/VerticalCurvedList"/>
    <dgm:cxn modelId="{81B8032D-76C0-4F09-93FE-F5E7DF4D8884}" type="presParOf" srcId="{530E3F7B-62FB-4B2E-82AC-E8D08BCC9E19}" destId="{145FCD64-A94D-4079-A654-D8535067724A}" srcOrd="3" destOrd="0" presId="urn:microsoft.com/office/officeart/2008/layout/VerticalCurvedList"/>
    <dgm:cxn modelId="{19E39B10-D20F-4797-BD04-044D7CD6D151}" type="presParOf" srcId="{53B79E0F-0C8F-415C-823F-ADFFB533CD36}" destId="{8C75A65E-7A55-46EE-AFC8-B924035BF41A}" srcOrd="1" destOrd="0" presId="urn:microsoft.com/office/officeart/2008/layout/VerticalCurvedList"/>
    <dgm:cxn modelId="{D7248749-C89A-4B04-A696-2FCF86E71665}" type="presParOf" srcId="{53B79E0F-0C8F-415C-823F-ADFFB533CD36}" destId="{BB924493-725E-4E05-87B3-E4E40E8B0C07}" srcOrd="2" destOrd="0" presId="urn:microsoft.com/office/officeart/2008/layout/VerticalCurvedList"/>
    <dgm:cxn modelId="{31C0AF40-DD73-4911-A163-589DA640F556}" type="presParOf" srcId="{BB924493-725E-4E05-87B3-E4E40E8B0C07}" destId="{B90F0F06-F43F-4D82-A6B2-8B211C4CC36F}" srcOrd="0" destOrd="0" presId="urn:microsoft.com/office/officeart/2008/layout/VerticalCurvedList"/>
    <dgm:cxn modelId="{63BECD5E-0FA2-4ED7-8018-9BBC3B65333C}" type="presParOf" srcId="{53B79E0F-0C8F-415C-823F-ADFFB533CD36}" destId="{050794B2-FA5B-47F1-AB8B-9E762BA5F571}" srcOrd="3" destOrd="0" presId="urn:microsoft.com/office/officeart/2008/layout/VerticalCurvedList"/>
    <dgm:cxn modelId="{A917F4FE-DC8A-4568-A659-0D7D976B32C2}" type="presParOf" srcId="{53B79E0F-0C8F-415C-823F-ADFFB533CD36}" destId="{FC9B5C51-872D-42C8-939C-7C28D324EBC2}" srcOrd="4" destOrd="0" presId="urn:microsoft.com/office/officeart/2008/layout/VerticalCurvedList"/>
    <dgm:cxn modelId="{3BD2D4C5-7530-4B1F-9628-EC8A8A459736}" type="presParOf" srcId="{FC9B5C51-872D-42C8-939C-7C28D324EBC2}" destId="{83B0AFA9-5DF2-4A1D-AF09-68BD0087D5A8}" srcOrd="0" destOrd="0" presId="urn:microsoft.com/office/officeart/2008/layout/VerticalCurvedList"/>
    <dgm:cxn modelId="{219D5769-58A1-42DE-B8AF-EB85849C2C0A}" type="presParOf" srcId="{53B79E0F-0C8F-415C-823F-ADFFB533CD36}" destId="{BABB93D8-B666-4EC3-9C54-05A16AAD8E4B}" srcOrd="5" destOrd="0" presId="urn:microsoft.com/office/officeart/2008/layout/VerticalCurvedList"/>
    <dgm:cxn modelId="{48D47E34-BAC3-479F-8272-C2DD13A245FF}" type="presParOf" srcId="{53B79E0F-0C8F-415C-823F-ADFFB533CD36}" destId="{FA1655EF-803E-42B7-A021-0880922AFC8C}" srcOrd="6" destOrd="0" presId="urn:microsoft.com/office/officeart/2008/layout/VerticalCurvedList"/>
    <dgm:cxn modelId="{7E578A86-6001-417F-BCFC-56D6092634FC}" type="presParOf" srcId="{FA1655EF-803E-42B7-A021-0880922AFC8C}" destId="{65F7BA0F-A478-4F10-91CA-112ED6A4807E}" srcOrd="0" destOrd="0" presId="urn:microsoft.com/office/officeart/2008/layout/VerticalCurvedList"/>
    <dgm:cxn modelId="{9EE99B3B-98BA-401C-BD86-DEFFC3260233}" type="presParOf" srcId="{53B79E0F-0C8F-415C-823F-ADFFB533CD36}" destId="{A7B1549E-3B20-4461-9EC3-BF829AAF15EE}" srcOrd="7" destOrd="0" presId="urn:microsoft.com/office/officeart/2008/layout/VerticalCurvedList"/>
    <dgm:cxn modelId="{13FBC091-EB03-4E8D-A9ED-8E0FBF5571B6}" type="presParOf" srcId="{53B79E0F-0C8F-415C-823F-ADFFB533CD36}" destId="{31C631F3-E3BF-4310-AEE2-D32F919CB6CD}" srcOrd="8" destOrd="0" presId="urn:microsoft.com/office/officeart/2008/layout/VerticalCurvedList"/>
    <dgm:cxn modelId="{F02FC9D7-125C-43AC-B4CE-78A8B276DE88}" type="presParOf" srcId="{31C631F3-E3BF-4310-AEE2-D32F919CB6CD}" destId="{D48DAD59-19B1-4144-941A-87C4475AAE8A}" srcOrd="0" destOrd="0" presId="urn:microsoft.com/office/officeart/2008/layout/VerticalCurvedList"/>
    <dgm:cxn modelId="{69107098-D0B8-4ED5-9EA0-5476DDD25D01}" type="presParOf" srcId="{53B79E0F-0C8F-415C-823F-ADFFB533CD36}" destId="{6EF7CDDF-4362-4D1B-9CCA-7867BA3233BA}" srcOrd="9" destOrd="0" presId="urn:microsoft.com/office/officeart/2008/layout/VerticalCurvedList"/>
    <dgm:cxn modelId="{9CD038D0-7005-4C98-86E9-B5ED36DFD2DC}" type="presParOf" srcId="{53B79E0F-0C8F-415C-823F-ADFFB533CD36}" destId="{23CFC3AB-7296-4F27-895D-62892123B175}" srcOrd="10" destOrd="0" presId="urn:microsoft.com/office/officeart/2008/layout/VerticalCurvedList"/>
    <dgm:cxn modelId="{7A25CDC2-573A-4DF1-A9AD-47A946622DF1}" type="presParOf" srcId="{23CFC3AB-7296-4F27-895D-62892123B175}" destId="{10EA28F5-B1EB-4BD5-BBF4-B44C298A93C1}" srcOrd="0" destOrd="0" presId="urn:microsoft.com/office/officeart/2008/layout/VerticalCurve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7CA37D-708C-471B-9D7E-F43C92C1BB5D}"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en-US"/>
        </a:p>
      </dgm:t>
    </dgm:pt>
    <dgm:pt modelId="{1A430DF2-99FE-42FB-8E1A-592122DE498E}">
      <dgm:prSet phldrT="[Text]" custT="1"/>
      <dgm:spPr/>
      <dgm:t>
        <a:bodyPr/>
        <a:lstStyle/>
        <a:p>
          <a:r>
            <a:rPr lang="en-US" sz="2400" b="1">
              <a:solidFill>
                <a:schemeClr val="tx1"/>
              </a:solidFill>
            </a:rPr>
            <a:t>Making sure no one is sad at work	</a:t>
          </a:r>
          <a:endParaRPr lang="en-US" sz="2400" b="1" dirty="0">
            <a:solidFill>
              <a:schemeClr val="tx1"/>
            </a:solidFill>
          </a:endParaRPr>
        </a:p>
      </dgm:t>
    </dgm:pt>
    <dgm:pt modelId="{50C408DC-C077-4B39-B560-635DB1570DC2}" type="parTrans" cxnId="{6DFA7C5B-CA60-4F2B-9C78-623006F33F2F}">
      <dgm:prSet/>
      <dgm:spPr/>
      <dgm:t>
        <a:bodyPr/>
        <a:lstStyle/>
        <a:p>
          <a:endParaRPr lang="en-US" b="1">
            <a:solidFill>
              <a:schemeClr val="tx1"/>
            </a:solidFill>
          </a:endParaRPr>
        </a:p>
      </dgm:t>
    </dgm:pt>
    <dgm:pt modelId="{F264E7ED-67E8-4B0E-8F8A-7CD41E8AAF90}" type="sibTrans" cxnId="{6DFA7C5B-CA60-4F2B-9C78-623006F33F2F}">
      <dgm:prSet/>
      <dgm:spPr/>
      <dgm:t>
        <a:bodyPr/>
        <a:lstStyle/>
        <a:p>
          <a:endParaRPr lang="en-US" b="1">
            <a:solidFill>
              <a:schemeClr val="tx1"/>
            </a:solidFill>
          </a:endParaRPr>
        </a:p>
      </dgm:t>
    </dgm:pt>
    <dgm:pt modelId="{66625751-1D34-4047-A10C-4D6FB042DB41}">
      <dgm:prSet phldrT="[Text]" custT="1"/>
      <dgm:spPr/>
      <dgm:t>
        <a:bodyPr/>
        <a:lstStyle/>
        <a:p>
          <a:r>
            <a:rPr lang="en-US" sz="2400" b="1">
              <a:solidFill>
                <a:schemeClr val="tx1"/>
              </a:solidFill>
            </a:rPr>
            <a:t>None of the above</a:t>
          </a:r>
          <a:endParaRPr lang="en-US" sz="2400" b="1" dirty="0">
            <a:solidFill>
              <a:schemeClr val="tx1"/>
            </a:solidFill>
          </a:endParaRPr>
        </a:p>
      </dgm:t>
    </dgm:pt>
    <dgm:pt modelId="{3EAE4050-33F5-41C0-9FA6-6C1FAA4693F1}" type="parTrans" cxnId="{FBC161B7-BF62-427F-B239-B3335FA9AF13}">
      <dgm:prSet/>
      <dgm:spPr/>
      <dgm:t>
        <a:bodyPr/>
        <a:lstStyle/>
        <a:p>
          <a:endParaRPr lang="en-US" b="1">
            <a:solidFill>
              <a:schemeClr val="tx1"/>
            </a:solidFill>
          </a:endParaRPr>
        </a:p>
      </dgm:t>
    </dgm:pt>
    <dgm:pt modelId="{A7F2FBD3-743B-4323-8809-BDFFB7F316D5}" type="sibTrans" cxnId="{FBC161B7-BF62-427F-B239-B3335FA9AF13}">
      <dgm:prSet/>
      <dgm:spPr/>
      <dgm:t>
        <a:bodyPr/>
        <a:lstStyle/>
        <a:p>
          <a:endParaRPr lang="en-US" b="1">
            <a:solidFill>
              <a:schemeClr val="tx1"/>
            </a:solidFill>
          </a:endParaRPr>
        </a:p>
      </dgm:t>
    </dgm:pt>
    <dgm:pt modelId="{05D10022-A7D2-46CB-8EED-047F05A69FE9}">
      <dgm:prSet phldrT="[Text]" custT="1"/>
      <dgm:spPr>
        <a:solidFill>
          <a:schemeClr val="tx1"/>
        </a:solidFill>
      </dgm:spPr>
      <dgm:t>
        <a:bodyPr/>
        <a:lstStyle/>
        <a:p>
          <a:r>
            <a:rPr lang="en-US" sz="2400" b="1">
              <a:solidFill>
                <a:schemeClr val="accent2"/>
              </a:solidFill>
            </a:rPr>
            <a:t>Both b &amp; c</a:t>
          </a:r>
          <a:endParaRPr lang="en-US" sz="2400" b="1" dirty="0">
            <a:solidFill>
              <a:schemeClr val="accent2"/>
            </a:solidFill>
          </a:endParaRPr>
        </a:p>
      </dgm:t>
    </dgm:pt>
    <dgm:pt modelId="{2608AF00-9DE5-400E-9FA6-18A0F8227144}" type="parTrans" cxnId="{44FA9E54-EFD3-4DBC-A531-C6C911B5F89F}">
      <dgm:prSet/>
      <dgm:spPr/>
      <dgm:t>
        <a:bodyPr/>
        <a:lstStyle/>
        <a:p>
          <a:endParaRPr lang="en-US" b="1">
            <a:solidFill>
              <a:schemeClr val="tx1"/>
            </a:solidFill>
          </a:endParaRPr>
        </a:p>
      </dgm:t>
    </dgm:pt>
    <dgm:pt modelId="{A2E5D2E0-D770-4C38-A233-3A10A6EDC929}" type="sibTrans" cxnId="{44FA9E54-EFD3-4DBC-A531-C6C911B5F89F}">
      <dgm:prSet/>
      <dgm:spPr/>
      <dgm:t>
        <a:bodyPr/>
        <a:lstStyle/>
        <a:p>
          <a:endParaRPr lang="en-US" b="1">
            <a:solidFill>
              <a:schemeClr val="tx1"/>
            </a:solidFill>
          </a:endParaRPr>
        </a:p>
      </dgm:t>
    </dgm:pt>
    <dgm:pt modelId="{D722DF12-F883-4314-8228-78818E154CDE}">
      <dgm:prSet custT="1"/>
      <dgm:spPr/>
      <dgm:t>
        <a:bodyPr/>
        <a:lstStyle/>
        <a:p>
          <a:r>
            <a:rPr lang="en-US" sz="2400" b="1">
              <a:solidFill>
                <a:schemeClr val="tx1"/>
              </a:solidFill>
            </a:rPr>
            <a:t>Preventing harm to mental health</a:t>
          </a:r>
          <a:endParaRPr lang="en-US" sz="2400" b="1" dirty="0">
            <a:solidFill>
              <a:schemeClr val="tx1"/>
            </a:solidFill>
          </a:endParaRPr>
        </a:p>
      </dgm:t>
    </dgm:pt>
    <dgm:pt modelId="{5E566951-DA98-4C02-B201-FE47AAEAE4ED}" type="parTrans" cxnId="{38768DAD-C557-4D3C-89A7-E5D6DE28BCE6}">
      <dgm:prSet/>
      <dgm:spPr/>
      <dgm:t>
        <a:bodyPr/>
        <a:lstStyle/>
        <a:p>
          <a:endParaRPr lang="en-US" b="1">
            <a:solidFill>
              <a:schemeClr val="tx1"/>
            </a:solidFill>
          </a:endParaRPr>
        </a:p>
      </dgm:t>
    </dgm:pt>
    <dgm:pt modelId="{9FC77E8B-91D4-4DBC-A5EB-DC3692171B32}" type="sibTrans" cxnId="{38768DAD-C557-4D3C-89A7-E5D6DE28BCE6}">
      <dgm:prSet/>
      <dgm:spPr/>
      <dgm:t>
        <a:bodyPr/>
        <a:lstStyle/>
        <a:p>
          <a:endParaRPr lang="en-US" b="1">
            <a:solidFill>
              <a:schemeClr val="tx1"/>
            </a:solidFill>
          </a:endParaRPr>
        </a:p>
      </dgm:t>
    </dgm:pt>
    <dgm:pt modelId="{AC298B76-7631-44A3-9218-0B3427C982D8}">
      <dgm:prSet custT="1"/>
      <dgm:spPr/>
      <dgm:t>
        <a:bodyPr/>
        <a:lstStyle/>
        <a:p>
          <a:r>
            <a:rPr lang="en-US" sz="2400" b="1">
              <a:solidFill>
                <a:schemeClr val="tx1"/>
              </a:solidFill>
            </a:rPr>
            <a:t>Promoting psychological wellbeing</a:t>
          </a:r>
          <a:endParaRPr lang="en-US" sz="2400" b="1" dirty="0">
            <a:solidFill>
              <a:schemeClr val="tx1"/>
            </a:solidFill>
          </a:endParaRPr>
        </a:p>
      </dgm:t>
    </dgm:pt>
    <dgm:pt modelId="{26DC86CD-F0A4-4C3D-9E3B-6E919756C196}" type="parTrans" cxnId="{A23EA7E6-0A96-4C14-AB35-C560D9D97018}">
      <dgm:prSet/>
      <dgm:spPr/>
      <dgm:t>
        <a:bodyPr/>
        <a:lstStyle/>
        <a:p>
          <a:endParaRPr lang="en-US" b="1">
            <a:solidFill>
              <a:schemeClr val="tx1"/>
            </a:solidFill>
          </a:endParaRPr>
        </a:p>
      </dgm:t>
    </dgm:pt>
    <dgm:pt modelId="{8096CCC1-E6F5-4D3F-9180-81F2C2D4917D}" type="sibTrans" cxnId="{A23EA7E6-0A96-4C14-AB35-C560D9D97018}">
      <dgm:prSet/>
      <dgm:spPr/>
      <dgm:t>
        <a:bodyPr/>
        <a:lstStyle/>
        <a:p>
          <a:endParaRPr lang="en-US" b="1">
            <a:solidFill>
              <a:schemeClr val="tx1"/>
            </a:solidFill>
          </a:endParaRPr>
        </a:p>
      </dgm:t>
    </dgm:pt>
    <dgm:pt modelId="{A0355F88-AA1A-41E9-9A61-B774993BC673}" type="pres">
      <dgm:prSet presAssocID="{497CA37D-708C-471B-9D7E-F43C92C1BB5D}" presName="Name0" presStyleCnt="0">
        <dgm:presLayoutVars>
          <dgm:chMax val="7"/>
          <dgm:chPref val="7"/>
          <dgm:dir/>
        </dgm:presLayoutVars>
      </dgm:prSet>
      <dgm:spPr/>
    </dgm:pt>
    <dgm:pt modelId="{53B79E0F-0C8F-415C-823F-ADFFB533CD36}" type="pres">
      <dgm:prSet presAssocID="{497CA37D-708C-471B-9D7E-F43C92C1BB5D}" presName="Name1" presStyleCnt="0"/>
      <dgm:spPr/>
    </dgm:pt>
    <dgm:pt modelId="{530E3F7B-62FB-4B2E-82AC-E8D08BCC9E19}" type="pres">
      <dgm:prSet presAssocID="{497CA37D-708C-471B-9D7E-F43C92C1BB5D}" presName="cycle" presStyleCnt="0"/>
      <dgm:spPr/>
    </dgm:pt>
    <dgm:pt modelId="{39FFE48E-BFC2-4D1D-99A0-2CD7C30C9800}" type="pres">
      <dgm:prSet presAssocID="{497CA37D-708C-471B-9D7E-F43C92C1BB5D}" presName="srcNode" presStyleLbl="node1" presStyleIdx="0" presStyleCnt="5"/>
      <dgm:spPr/>
    </dgm:pt>
    <dgm:pt modelId="{2D4B0675-6A9C-49DA-9DD1-F93F723CDFE2}" type="pres">
      <dgm:prSet presAssocID="{497CA37D-708C-471B-9D7E-F43C92C1BB5D}" presName="conn" presStyleLbl="parChTrans1D2" presStyleIdx="0" presStyleCnt="1"/>
      <dgm:spPr/>
    </dgm:pt>
    <dgm:pt modelId="{07BA91AD-E47A-49B3-94A6-11ECDD6B9DA1}" type="pres">
      <dgm:prSet presAssocID="{497CA37D-708C-471B-9D7E-F43C92C1BB5D}" presName="extraNode" presStyleLbl="node1" presStyleIdx="0" presStyleCnt="5"/>
      <dgm:spPr/>
    </dgm:pt>
    <dgm:pt modelId="{145FCD64-A94D-4079-A654-D8535067724A}" type="pres">
      <dgm:prSet presAssocID="{497CA37D-708C-471B-9D7E-F43C92C1BB5D}" presName="dstNode" presStyleLbl="node1" presStyleIdx="0" presStyleCnt="5"/>
      <dgm:spPr/>
    </dgm:pt>
    <dgm:pt modelId="{8C75A65E-7A55-46EE-AFC8-B924035BF41A}" type="pres">
      <dgm:prSet presAssocID="{1A430DF2-99FE-42FB-8E1A-592122DE498E}" presName="text_1" presStyleLbl="node1" presStyleIdx="0" presStyleCnt="5">
        <dgm:presLayoutVars>
          <dgm:bulletEnabled val="1"/>
        </dgm:presLayoutVars>
      </dgm:prSet>
      <dgm:spPr/>
    </dgm:pt>
    <dgm:pt modelId="{BB924493-725E-4E05-87B3-E4E40E8B0C07}" type="pres">
      <dgm:prSet presAssocID="{1A430DF2-99FE-42FB-8E1A-592122DE498E}" presName="accent_1" presStyleCnt="0"/>
      <dgm:spPr/>
    </dgm:pt>
    <dgm:pt modelId="{B90F0F06-F43F-4D82-A6B2-8B211C4CC36F}" type="pres">
      <dgm:prSet presAssocID="{1A430DF2-99FE-42FB-8E1A-592122DE498E}" presName="accentRepeatNode" presStyleLbl="solidFgAcc1" presStyleIdx="0" presStyleCnt="5"/>
      <dgm:spPr/>
    </dgm:pt>
    <dgm:pt modelId="{050794B2-FA5B-47F1-AB8B-9E762BA5F571}" type="pres">
      <dgm:prSet presAssocID="{D722DF12-F883-4314-8228-78818E154CDE}" presName="text_2" presStyleLbl="node1" presStyleIdx="1" presStyleCnt="5">
        <dgm:presLayoutVars>
          <dgm:bulletEnabled val="1"/>
        </dgm:presLayoutVars>
      </dgm:prSet>
      <dgm:spPr/>
    </dgm:pt>
    <dgm:pt modelId="{FC9B5C51-872D-42C8-939C-7C28D324EBC2}" type="pres">
      <dgm:prSet presAssocID="{D722DF12-F883-4314-8228-78818E154CDE}" presName="accent_2" presStyleCnt="0"/>
      <dgm:spPr/>
    </dgm:pt>
    <dgm:pt modelId="{83B0AFA9-5DF2-4A1D-AF09-68BD0087D5A8}" type="pres">
      <dgm:prSet presAssocID="{D722DF12-F883-4314-8228-78818E154CDE}" presName="accentRepeatNode" presStyleLbl="solidFgAcc1" presStyleIdx="1" presStyleCnt="5"/>
      <dgm:spPr/>
    </dgm:pt>
    <dgm:pt modelId="{BABB93D8-B666-4EC3-9C54-05A16AAD8E4B}" type="pres">
      <dgm:prSet presAssocID="{AC298B76-7631-44A3-9218-0B3427C982D8}" presName="text_3" presStyleLbl="node1" presStyleIdx="2" presStyleCnt="5">
        <dgm:presLayoutVars>
          <dgm:bulletEnabled val="1"/>
        </dgm:presLayoutVars>
      </dgm:prSet>
      <dgm:spPr/>
    </dgm:pt>
    <dgm:pt modelId="{FA1655EF-803E-42B7-A021-0880922AFC8C}" type="pres">
      <dgm:prSet presAssocID="{AC298B76-7631-44A3-9218-0B3427C982D8}" presName="accent_3" presStyleCnt="0"/>
      <dgm:spPr/>
    </dgm:pt>
    <dgm:pt modelId="{65F7BA0F-A478-4F10-91CA-112ED6A4807E}" type="pres">
      <dgm:prSet presAssocID="{AC298B76-7631-44A3-9218-0B3427C982D8}" presName="accentRepeatNode" presStyleLbl="solidFgAcc1" presStyleIdx="2" presStyleCnt="5"/>
      <dgm:spPr/>
    </dgm:pt>
    <dgm:pt modelId="{A7B1549E-3B20-4461-9EC3-BF829AAF15EE}" type="pres">
      <dgm:prSet presAssocID="{66625751-1D34-4047-A10C-4D6FB042DB41}" presName="text_4" presStyleLbl="node1" presStyleIdx="3" presStyleCnt="5">
        <dgm:presLayoutVars>
          <dgm:bulletEnabled val="1"/>
        </dgm:presLayoutVars>
      </dgm:prSet>
      <dgm:spPr/>
    </dgm:pt>
    <dgm:pt modelId="{31C631F3-E3BF-4310-AEE2-D32F919CB6CD}" type="pres">
      <dgm:prSet presAssocID="{66625751-1D34-4047-A10C-4D6FB042DB41}" presName="accent_4" presStyleCnt="0"/>
      <dgm:spPr/>
    </dgm:pt>
    <dgm:pt modelId="{D48DAD59-19B1-4144-941A-87C4475AAE8A}" type="pres">
      <dgm:prSet presAssocID="{66625751-1D34-4047-A10C-4D6FB042DB41}" presName="accentRepeatNode" presStyleLbl="solidFgAcc1" presStyleIdx="3" presStyleCnt="5"/>
      <dgm:spPr/>
    </dgm:pt>
    <dgm:pt modelId="{6EF7CDDF-4362-4D1B-9CCA-7867BA3233BA}" type="pres">
      <dgm:prSet presAssocID="{05D10022-A7D2-46CB-8EED-047F05A69FE9}" presName="text_5" presStyleLbl="node1" presStyleIdx="4" presStyleCnt="5">
        <dgm:presLayoutVars>
          <dgm:bulletEnabled val="1"/>
        </dgm:presLayoutVars>
      </dgm:prSet>
      <dgm:spPr/>
    </dgm:pt>
    <dgm:pt modelId="{23CFC3AB-7296-4F27-895D-62892123B175}" type="pres">
      <dgm:prSet presAssocID="{05D10022-A7D2-46CB-8EED-047F05A69FE9}" presName="accent_5" presStyleCnt="0"/>
      <dgm:spPr/>
    </dgm:pt>
    <dgm:pt modelId="{10EA28F5-B1EB-4BD5-BBF4-B44C298A93C1}" type="pres">
      <dgm:prSet presAssocID="{05D10022-A7D2-46CB-8EED-047F05A69FE9}" presName="accentRepeatNode" presStyleLbl="solidFgAcc1" presStyleIdx="4" presStyleCnt="5"/>
      <dgm:spPr>
        <a:solidFill>
          <a:schemeClr val="accent2"/>
        </a:solidFill>
      </dgm:spPr>
    </dgm:pt>
  </dgm:ptLst>
  <dgm:cxnLst>
    <dgm:cxn modelId="{FAB6870A-7241-402F-81EF-F7B3F061C6B5}" type="presOf" srcId="{05D10022-A7D2-46CB-8EED-047F05A69FE9}" destId="{6EF7CDDF-4362-4D1B-9CCA-7867BA3233BA}" srcOrd="0" destOrd="0" presId="urn:microsoft.com/office/officeart/2008/layout/VerticalCurvedList"/>
    <dgm:cxn modelId="{74EF7932-BC15-43E6-B229-DF37351B6FA1}" type="presOf" srcId="{497CA37D-708C-471B-9D7E-F43C92C1BB5D}" destId="{A0355F88-AA1A-41E9-9A61-B774993BC673}" srcOrd="0" destOrd="0" presId="urn:microsoft.com/office/officeart/2008/layout/VerticalCurvedList"/>
    <dgm:cxn modelId="{6DFA7C5B-CA60-4F2B-9C78-623006F33F2F}" srcId="{497CA37D-708C-471B-9D7E-F43C92C1BB5D}" destId="{1A430DF2-99FE-42FB-8E1A-592122DE498E}" srcOrd="0" destOrd="0" parTransId="{50C408DC-C077-4B39-B560-635DB1570DC2}" sibTransId="{F264E7ED-67E8-4B0E-8F8A-7CD41E8AAF90}"/>
    <dgm:cxn modelId="{2579AF41-DF96-418E-A15E-977A90A96B02}" type="presOf" srcId="{66625751-1D34-4047-A10C-4D6FB042DB41}" destId="{A7B1549E-3B20-4461-9EC3-BF829AAF15EE}" srcOrd="0" destOrd="0" presId="urn:microsoft.com/office/officeart/2008/layout/VerticalCurvedList"/>
    <dgm:cxn modelId="{9CEAED50-FD29-4592-BC6A-DC3C9E830884}" type="presOf" srcId="{AC298B76-7631-44A3-9218-0B3427C982D8}" destId="{BABB93D8-B666-4EC3-9C54-05A16AAD8E4B}" srcOrd="0" destOrd="0" presId="urn:microsoft.com/office/officeart/2008/layout/VerticalCurvedList"/>
    <dgm:cxn modelId="{44FA9E54-EFD3-4DBC-A531-C6C911B5F89F}" srcId="{497CA37D-708C-471B-9D7E-F43C92C1BB5D}" destId="{05D10022-A7D2-46CB-8EED-047F05A69FE9}" srcOrd="4" destOrd="0" parTransId="{2608AF00-9DE5-400E-9FA6-18A0F8227144}" sibTransId="{A2E5D2E0-D770-4C38-A233-3A10A6EDC929}"/>
    <dgm:cxn modelId="{C54C0556-50C3-44D6-B982-0916A0B99F19}" type="presOf" srcId="{D722DF12-F883-4314-8228-78818E154CDE}" destId="{050794B2-FA5B-47F1-AB8B-9E762BA5F571}" srcOrd="0" destOrd="0" presId="urn:microsoft.com/office/officeart/2008/layout/VerticalCurvedList"/>
    <dgm:cxn modelId="{38768DAD-C557-4D3C-89A7-E5D6DE28BCE6}" srcId="{497CA37D-708C-471B-9D7E-F43C92C1BB5D}" destId="{D722DF12-F883-4314-8228-78818E154CDE}" srcOrd="1" destOrd="0" parTransId="{5E566951-DA98-4C02-B201-FE47AAEAE4ED}" sibTransId="{9FC77E8B-91D4-4DBC-A5EB-DC3692171B32}"/>
    <dgm:cxn modelId="{D7B4D2B1-7325-4D1A-8977-6C4FF0AA097B}" type="presOf" srcId="{1A430DF2-99FE-42FB-8E1A-592122DE498E}" destId="{8C75A65E-7A55-46EE-AFC8-B924035BF41A}" srcOrd="0" destOrd="0" presId="urn:microsoft.com/office/officeart/2008/layout/VerticalCurvedList"/>
    <dgm:cxn modelId="{FBC161B7-BF62-427F-B239-B3335FA9AF13}" srcId="{497CA37D-708C-471B-9D7E-F43C92C1BB5D}" destId="{66625751-1D34-4047-A10C-4D6FB042DB41}" srcOrd="3" destOrd="0" parTransId="{3EAE4050-33F5-41C0-9FA6-6C1FAA4693F1}" sibTransId="{A7F2FBD3-743B-4323-8809-BDFFB7F316D5}"/>
    <dgm:cxn modelId="{EDE878CF-28D7-43EF-BC04-294A36947F68}" type="presOf" srcId="{F264E7ED-67E8-4B0E-8F8A-7CD41E8AAF90}" destId="{2D4B0675-6A9C-49DA-9DD1-F93F723CDFE2}" srcOrd="0" destOrd="0" presId="urn:microsoft.com/office/officeart/2008/layout/VerticalCurvedList"/>
    <dgm:cxn modelId="{A23EA7E6-0A96-4C14-AB35-C560D9D97018}" srcId="{497CA37D-708C-471B-9D7E-F43C92C1BB5D}" destId="{AC298B76-7631-44A3-9218-0B3427C982D8}" srcOrd="2" destOrd="0" parTransId="{26DC86CD-F0A4-4C3D-9E3B-6E919756C196}" sibTransId="{8096CCC1-E6F5-4D3F-9180-81F2C2D4917D}"/>
    <dgm:cxn modelId="{3FB57A61-0D13-4860-A6F0-E97B49EBF503}" type="presParOf" srcId="{A0355F88-AA1A-41E9-9A61-B774993BC673}" destId="{53B79E0F-0C8F-415C-823F-ADFFB533CD36}" srcOrd="0" destOrd="0" presId="urn:microsoft.com/office/officeart/2008/layout/VerticalCurvedList"/>
    <dgm:cxn modelId="{0F3D2EE3-3498-4F2D-8AFA-E0CCD7D7F129}" type="presParOf" srcId="{53B79E0F-0C8F-415C-823F-ADFFB533CD36}" destId="{530E3F7B-62FB-4B2E-82AC-E8D08BCC9E19}" srcOrd="0" destOrd="0" presId="urn:microsoft.com/office/officeart/2008/layout/VerticalCurvedList"/>
    <dgm:cxn modelId="{2173C09D-B0D6-4B78-8889-A5A33474540B}" type="presParOf" srcId="{530E3F7B-62FB-4B2E-82AC-E8D08BCC9E19}" destId="{39FFE48E-BFC2-4D1D-99A0-2CD7C30C9800}" srcOrd="0" destOrd="0" presId="urn:microsoft.com/office/officeart/2008/layout/VerticalCurvedList"/>
    <dgm:cxn modelId="{12D618C1-EBE1-4E8E-8DAF-A22514595523}" type="presParOf" srcId="{530E3F7B-62FB-4B2E-82AC-E8D08BCC9E19}" destId="{2D4B0675-6A9C-49DA-9DD1-F93F723CDFE2}" srcOrd="1" destOrd="0" presId="urn:microsoft.com/office/officeart/2008/layout/VerticalCurvedList"/>
    <dgm:cxn modelId="{7C2E02FF-0777-4E6D-9E48-480AB6B86F0E}" type="presParOf" srcId="{530E3F7B-62FB-4B2E-82AC-E8D08BCC9E19}" destId="{07BA91AD-E47A-49B3-94A6-11ECDD6B9DA1}" srcOrd="2" destOrd="0" presId="urn:microsoft.com/office/officeart/2008/layout/VerticalCurvedList"/>
    <dgm:cxn modelId="{81B8032D-76C0-4F09-93FE-F5E7DF4D8884}" type="presParOf" srcId="{530E3F7B-62FB-4B2E-82AC-E8D08BCC9E19}" destId="{145FCD64-A94D-4079-A654-D8535067724A}" srcOrd="3" destOrd="0" presId="urn:microsoft.com/office/officeart/2008/layout/VerticalCurvedList"/>
    <dgm:cxn modelId="{19E39B10-D20F-4797-BD04-044D7CD6D151}" type="presParOf" srcId="{53B79E0F-0C8F-415C-823F-ADFFB533CD36}" destId="{8C75A65E-7A55-46EE-AFC8-B924035BF41A}" srcOrd="1" destOrd="0" presId="urn:microsoft.com/office/officeart/2008/layout/VerticalCurvedList"/>
    <dgm:cxn modelId="{D7248749-C89A-4B04-A696-2FCF86E71665}" type="presParOf" srcId="{53B79E0F-0C8F-415C-823F-ADFFB533CD36}" destId="{BB924493-725E-4E05-87B3-E4E40E8B0C07}" srcOrd="2" destOrd="0" presId="urn:microsoft.com/office/officeart/2008/layout/VerticalCurvedList"/>
    <dgm:cxn modelId="{31C0AF40-DD73-4911-A163-589DA640F556}" type="presParOf" srcId="{BB924493-725E-4E05-87B3-E4E40E8B0C07}" destId="{B90F0F06-F43F-4D82-A6B2-8B211C4CC36F}" srcOrd="0" destOrd="0" presId="urn:microsoft.com/office/officeart/2008/layout/VerticalCurvedList"/>
    <dgm:cxn modelId="{63BECD5E-0FA2-4ED7-8018-9BBC3B65333C}" type="presParOf" srcId="{53B79E0F-0C8F-415C-823F-ADFFB533CD36}" destId="{050794B2-FA5B-47F1-AB8B-9E762BA5F571}" srcOrd="3" destOrd="0" presId="urn:microsoft.com/office/officeart/2008/layout/VerticalCurvedList"/>
    <dgm:cxn modelId="{A917F4FE-DC8A-4568-A659-0D7D976B32C2}" type="presParOf" srcId="{53B79E0F-0C8F-415C-823F-ADFFB533CD36}" destId="{FC9B5C51-872D-42C8-939C-7C28D324EBC2}" srcOrd="4" destOrd="0" presId="urn:microsoft.com/office/officeart/2008/layout/VerticalCurvedList"/>
    <dgm:cxn modelId="{3BD2D4C5-7530-4B1F-9628-EC8A8A459736}" type="presParOf" srcId="{FC9B5C51-872D-42C8-939C-7C28D324EBC2}" destId="{83B0AFA9-5DF2-4A1D-AF09-68BD0087D5A8}" srcOrd="0" destOrd="0" presId="urn:microsoft.com/office/officeart/2008/layout/VerticalCurvedList"/>
    <dgm:cxn modelId="{219D5769-58A1-42DE-B8AF-EB85849C2C0A}" type="presParOf" srcId="{53B79E0F-0C8F-415C-823F-ADFFB533CD36}" destId="{BABB93D8-B666-4EC3-9C54-05A16AAD8E4B}" srcOrd="5" destOrd="0" presId="urn:microsoft.com/office/officeart/2008/layout/VerticalCurvedList"/>
    <dgm:cxn modelId="{48D47E34-BAC3-479F-8272-C2DD13A245FF}" type="presParOf" srcId="{53B79E0F-0C8F-415C-823F-ADFFB533CD36}" destId="{FA1655EF-803E-42B7-A021-0880922AFC8C}" srcOrd="6" destOrd="0" presId="urn:microsoft.com/office/officeart/2008/layout/VerticalCurvedList"/>
    <dgm:cxn modelId="{7E578A86-6001-417F-BCFC-56D6092634FC}" type="presParOf" srcId="{FA1655EF-803E-42B7-A021-0880922AFC8C}" destId="{65F7BA0F-A478-4F10-91CA-112ED6A4807E}" srcOrd="0" destOrd="0" presId="urn:microsoft.com/office/officeart/2008/layout/VerticalCurvedList"/>
    <dgm:cxn modelId="{9EE99B3B-98BA-401C-BD86-DEFFC3260233}" type="presParOf" srcId="{53B79E0F-0C8F-415C-823F-ADFFB533CD36}" destId="{A7B1549E-3B20-4461-9EC3-BF829AAF15EE}" srcOrd="7" destOrd="0" presId="urn:microsoft.com/office/officeart/2008/layout/VerticalCurvedList"/>
    <dgm:cxn modelId="{13FBC091-EB03-4E8D-A9ED-8E0FBF5571B6}" type="presParOf" srcId="{53B79E0F-0C8F-415C-823F-ADFFB533CD36}" destId="{31C631F3-E3BF-4310-AEE2-D32F919CB6CD}" srcOrd="8" destOrd="0" presId="urn:microsoft.com/office/officeart/2008/layout/VerticalCurvedList"/>
    <dgm:cxn modelId="{F02FC9D7-125C-43AC-B4CE-78A8B276DE88}" type="presParOf" srcId="{31C631F3-E3BF-4310-AEE2-D32F919CB6CD}" destId="{D48DAD59-19B1-4144-941A-87C4475AAE8A}" srcOrd="0" destOrd="0" presId="urn:microsoft.com/office/officeart/2008/layout/VerticalCurvedList"/>
    <dgm:cxn modelId="{69107098-D0B8-4ED5-9EA0-5476DDD25D01}" type="presParOf" srcId="{53B79E0F-0C8F-415C-823F-ADFFB533CD36}" destId="{6EF7CDDF-4362-4D1B-9CCA-7867BA3233BA}" srcOrd="9" destOrd="0" presId="urn:microsoft.com/office/officeart/2008/layout/VerticalCurvedList"/>
    <dgm:cxn modelId="{9CD038D0-7005-4C98-86E9-B5ED36DFD2DC}" type="presParOf" srcId="{53B79E0F-0C8F-415C-823F-ADFFB533CD36}" destId="{23CFC3AB-7296-4F27-895D-62892123B175}" srcOrd="10" destOrd="0" presId="urn:microsoft.com/office/officeart/2008/layout/VerticalCurvedList"/>
    <dgm:cxn modelId="{7A25CDC2-573A-4DF1-A9AD-47A946622DF1}" type="presParOf" srcId="{23CFC3AB-7296-4F27-895D-62892123B175}" destId="{10EA28F5-B1EB-4BD5-BBF4-B44C298A93C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3C7732-6113-4B3C-9268-120F354C87E9}" type="doc">
      <dgm:prSet loTypeId="urn:microsoft.com/office/officeart/2008/layout/VerticalCurvedList" loCatId="list" qsTypeId="urn:microsoft.com/office/officeart/2005/8/quickstyle/simple1" qsCatId="simple" csTypeId="urn:microsoft.com/office/officeart/2005/8/colors/accent5_2" csCatId="accent5" phldr="1"/>
      <dgm:spPr/>
      <dgm:t>
        <a:bodyPr/>
        <a:lstStyle/>
        <a:p>
          <a:endParaRPr lang="en-US"/>
        </a:p>
      </dgm:t>
    </dgm:pt>
    <dgm:pt modelId="{8A1CA9E4-B68D-4EB4-BEAB-438114CB84C6}">
      <dgm:prSet phldrT="[Text]" custT="1"/>
      <dgm:spPr>
        <a:ln>
          <a:solidFill>
            <a:schemeClr val="accent5"/>
          </a:solidFill>
        </a:ln>
      </dgm:spPr>
      <dgm:t>
        <a:bodyPr/>
        <a:lstStyle/>
        <a:p>
          <a:pPr>
            <a:buFont typeface="+mj-lt"/>
            <a:buAutoNum type="alphaLcParenR"/>
          </a:pPr>
          <a:r>
            <a:rPr lang="en-CA" sz="2200" b="1" dirty="0">
              <a:solidFill>
                <a:schemeClr val="tx1"/>
              </a:solidFill>
            </a:rPr>
            <a:t>Poor mental health does not affect workplace productivity</a:t>
          </a:r>
          <a:endParaRPr lang="en-US" sz="2200" b="1" dirty="0">
            <a:solidFill>
              <a:schemeClr val="tx1"/>
            </a:solidFill>
          </a:endParaRPr>
        </a:p>
      </dgm:t>
    </dgm:pt>
    <dgm:pt modelId="{6A72AB8D-A0AA-4399-BB37-F9C8F1F067A9}" type="parTrans" cxnId="{CA17AE62-6264-420E-8B85-7094F39A3903}">
      <dgm:prSet/>
      <dgm:spPr/>
      <dgm:t>
        <a:bodyPr/>
        <a:lstStyle/>
        <a:p>
          <a:endParaRPr lang="en-US" sz="2200" b="1">
            <a:solidFill>
              <a:schemeClr val="bg1"/>
            </a:solidFill>
          </a:endParaRPr>
        </a:p>
      </dgm:t>
    </dgm:pt>
    <dgm:pt modelId="{ED0E7758-0B4C-4A3B-B411-0CEA7AA24404}" type="sibTrans" cxnId="{CA17AE62-6264-420E-8B85-7094F39A3903}">
      <dgm:prSet/>
      <dgm:spPr/>
      <dgm:t>
        <a:bodyPr/>
        <a:lstStyle/>
        <a:p>
          <a:endParaRPr lang="en-US" sz="2200" b="1">
            <a:solidFill>
              <a:schemeClr val="bg1"/>
            </a:solidFill>
          </a:endParaRPr>
        </a:p>
      </dgm:t>
    </dgm:pt>
    <dgm:pt modelId="{85532247-49CF-464E-A80E-606CAFCE115C}">
      <dgm:prSet phldrT="[Text]" custT="1"/>
      <dgm:spPr>
        <a:ln>
          <a:solidFill>
            <a:schemeClr val="accent5"/>
          </a:solidFill>
        </a:ln>
      </dgm:spPr>
      <dgm:t>
        <a:bodyPr/>
        <a:lstStyle/>
        <a:p>
          <a:pPr>
            <a:buFont typeface="+mj-lt"/>
            <a:buAutoNum type="alphaLcParenR"/>
          </a:pPr>
          <a:r>
            <a:rPr lang="en-CA" sz="2200" b="1" dirty="0">
              <a:solidFill>
                <a:schemeClr val="tx1"/>
              </a:solidFill>
            </a:rPr>
            <a:t>Poor mental health in the workplace increases the risk of a workplace injury or accident </a:t>
          </a:r>
          <a:endParaRPr lang="en-US" sz="2200" b="1" dirty="0">
            <a:solidFill>
              <a:schemeClr val="tx1"/>
            </a:solidFill>
          </a:endParaRPr>
        </a:p>
      </dgm:t>
    </dgm:pt>
    <dgm:pt modelId="{0C38CF2A-AA60-4D24-AEF9-2B45CC15D2BB}" type="parTrans" cxnId="{EC7CF1EF-BC1A-4403-ACC0-DBA2E7C005EF}">
      <dgm:prSet/>
      <dgm:spPr/>
      <dgm:t>
        <a:bodyPr/>
        <a:lstStyle/>
        <a:p>
          <a:endParaRPr lang="en-US" sz="2200" b="1">
            <a:solidFill>
              <a:schemeClr val="bg1"/>
            </a:solidFill>
          </a:endParaRPr>
        </a:p>
      </dgm:t>
    </dgm:pt>
    <dgm:pt modelId="{8945622B-DAE5-4C4C-8AF2-9498E13E072C}" type="sibTrans" cxnId="{EC7CF1EF-BC1A-4403-ACC0-DBA2E7C005EF}">
      <dgm:prSet/>
      <dgm:spPr/>
      <dgm:t>
        <a:bodyPr/>
        <a:lstStyle/>
        <a:p>
          <a:endParaRPr lang="en-US" sz="2200" b="1">
            <a:solidFill>
              <a:schemeClr val="bg1"/>
            </a:solidFill>
          </a:endParaRPr>
        </a:p>
      </dgm:t>
    </dgm:pt>
    <dgm:pt modelId="{3E96C03C-9A1C-4991-85F0-458EA2B267AB}">
      <dgm:prSet phldrT="[Text]" custT="1"/>
      <dgm:spPr>
        <a:ln>
          <a:solidFill>
            <a:schemeClr val="accent5"/>
          </a:solidFill>
        </a:ln>
      </dgm:spPr>
      <dgm:t>
        <a:bodyPr/>
        <a:lstStyle/>
        <a:p>
          <a:pPr>
            <a:buFont typeface="+mj-lt"/>
            <a:buAutoNum type="alphaLcParenR"/>
          </a:pPr>
          <a:r>
            <a:rPr lang="en-CA" sz="2200" b="1" dirty="0">
              <a:solidFill>
                <a:schemeClr val="tx1"/>
              </a:solidFill>
            </a:rPr>
            <a:t>Mental health stigma no longer exists</a:t>
          </a:r>
          <a:endParaRPr lang="en-US" sz="2200" b="1" dirty="0">
            <a:solidFill>
              <a:schemeClr val="tx1"/>
            </a:solidFill>
          </a:endParaRPr>
        </a:p>
      </dgm:t>
    </dgm:pt>
    <dgm:pt modelId="{FCD151AC-8C9F-4162-B03F-73244E260BA0}" type="parTrans" cxnId="{6AD72EB0-987A-4B10-AFF5-10CBD5F55974}">
      <dgm:prSet/>
      <dgm:spPr/>
      <dgm:t>
        <a:bodyPr/>
        <a:lstStyle/>
        <a:p>
          <a:endParaRPr lang="en-US" sz="2200" b="1">
            <a:solidFill>
              <a:schemeClr val="bg1"/>
            </a:solidFill>
          </a:endParaRPr>
        </a:p>
      </dgm:t>
    </dgm:pt>
    <dgm:pt modelId="{E4BA4C95-B9B5-46E5-BF66-F9B02882BC61}" type="sibTrans" cxnId="{6AD72EB0-987A-4B10-AFF5-10CBD5F55974}">
      <dgm:prSet/>
      <dgm:spPr/>
      <dgm:t>
        <a:bodyPr/>
        <a:lstStyle/>
        <a:p>
          <a:endParaRPr lang="en-US" sz="2200" b="1">
            <a:solidFill>
              <a:schemeClr val="bg1"/>
            </a:solidFill>
          </a:endParaRPr>
        </a:p>
      </dgm:t>
    </dgm:pt>
    <dgm:pt modelId="{9BFC4734-2BCF-4508-AF1C-1916AC71DC3E}">
      <dgm:prSet custT="1"/>
      <dgm:spPr>
        <a:ln>
          <a:solidFill>
            <a:schemeClr val="accent5"/>
          </a:solidFill>
        </a:ln>
      </dgm:spPr>
      <dgm:t>
        <a:bodyPr/>
        <a:lstStyle/>
        <a:p>
          <a:pPr>
            <a:buFont typeface="+mj-lt"/>
            <a:buAutoNum type="alphaLcParenR"/>
          </a:pPr>
          <a:r>
            <a:rPr lang="en-CA" sz="2200" b="1" dirty="0">
              <a:solidFill>
                <a:schemeClr val="tx1"/>
              </a:solidFill>
            </a:rPr>
            <a:t>Turnover rates decrease as a result of poor mental health in the workplace</a:t>
          </a:r>
          <a:endParaRPr lang="en-US" sz="2200" b="1" dirty="0">
            <a:solidFill>
              <a:schemeClr val="tx1"/>
            </a:solidFill>
          </a:endParaRPr>
        </a:p>
      </dgm:t>
    </dgm:pt>
    <dgm:pt modelId="{E687A6CE-D449-4405-B8BF-C0DCE33FA6E1}" type="parTrans" cxnId="{A95E6424-0BE0-4AA9-AD20-18FFABB7E365}">
      <dgm:prSet/>
      <dgm:spPr/>
      <dgm:t>
        <a:bodyPr/>
        <a:lstStyle/>
        <a:p>
          <a:endParaRPr lang="en-US" sz="2200" b="1">
            <a:solidFill>
              <a:schemeClr val="bg1"/>
            </a:solidFill>
          </a:endParaRPr>
        </a:p>
      </dgm:t>
    </dgm:pt>
    <dgm:pt modelId="{CDD3CC8A-EF01-4F2B-8569-886B0C3F02AC}" type="sibTrans" cxnId="{A95E6424-0BE0-4AA9-AD20-18FFABB7E365}">
      <dgm:prSet/>
      <dgm:spPr/>
      <dgm:t>
        <a:bodyPr/>
        <a:lstStyle/>
        <a:p>
          <a:endParaRPr lang="en-US" sz="2200" b="1">
            <a:solidFill>
              <a:schemeClr val="bg1"/>
            </a:solidFill>
          </a:endParaRPr>
        </a:p>
      </dgm:t>
    </dgm:pt>
    <dgm:pt modelId="{276A7E0B-5412-41FE-B6E6-163C53EFFC23}" type="pres">
      <dgm:prSet presAssocID="{293C7732-6113-4B3C-9268-120F354C87E9}" presName="Name0" presStyleCnt="0">
        <dgm:presLayoutVars>
          <dgm:chMax val="7"/>
          <dgm:chPref val="7"/>
          <dgm:dir/>
        </dgm:presLayoutVars>
      </dgm:prSet>
      <dgm:spPr/>
    </dgm:pt>
    <dgm:pt modelId="{2674DF2A-81E6-4EF0-90C0-9F6527368914}" type="pres">
      <dgm:prSet presAssocID="{293C7732-6113-4B3C-9268-120F354C87E9}" presName="Name1" presStyleCnt="0"/>
      <dgm:spPr/>
    </dgm:pt>
    <dgm:pt modelId="{98620ABB-5271-4E4F-B021-BFFFE1B82BC5}" type="pres">
      <dgm:prSet presAssocID="{293C7732-6113-4B3C-9268-120F354C87E9}" presName="cycle" presStyleCnt="0"/>
      <dgm:spPr/>
    </dgm:pt>
    <dgm:pt modelId="{8180A09F-C355-4B27-949F-4876F9F4C885}" type="pres">
      <dgm:prSet presAssocID="{293C7732-6113-4B3C-9268-120F354C87E9}" presName="srcNode" presStyleLbl="node1" presStyleIdx="0" presStyleCnt="4"/>
      <dgm:spPr/>
    </dgm:pt>
    <dgm:pt modelId="{410A1156-FE2D-484D-853B-B6504B9D3D14}" type="pres">
      <dgm:prSet presAssocID="{293C7732-6113-4B3C-9268-120F354C87E9}" presName="conn" presStyleLbl="parChTrans1D2" presStyleIdx="0" presStyleCnt="1"/>
      <dgm:spPr/>
    </dgm:pt>
    <dgm:pt modelId="{28960D7C-7998-4326-A616-A90F69F074B9}" type="pres">
      <dgm:prSet presAssocID="{293C7732-6113-4B3C-9268-120F354C87E9}" presName="extraNode" presStyleLbl="node1" presStyleIdx="0" presStyleCnt="4"/>
      <dgm:spPr/>
    </dgm:pt>
    <dgm:pt modelId="{B5AB2EDB-BBED-4E7F-98B1-155C24958ADD}" type="pres">
      <dgm:prSet presAssocID="{293C7732-6113-4B3C-9268-120F354C87E9}" presName="dstNode" presStyleLbl="node1" presStyleIdx="0" presStyleCnt="4"/>
      <dgm:spPr/>
    </dgm:pt>
    <dgm:pt modelId="{93E87D1C-9761-43AC-B05D-6159805AF1A8}" type="pres">
      <dgm:prSet presAssocID="{8A1CA9E4-B68D-4EB4-BEAB-438114CB84C6}" presName="text_1" presStyleLbl="node1" presStyleIdx="0" presStyleCnt="4">
        <dgm:presLayoutVars>
          <dgm:bulletEnabled val="1"/>
        </dgm:presLayoutVars>
      </dgm:prSet>
      <dgm:spPr/>
    </dgm:pt>
    <dgm:pt modelId="{5BBE8C5D-96FA-4AB6-9ED4-8B130E83467D}" type="pres">
      <dgm:prSet presAssocID="{8A1CA9E4-B68D-4EB4-BEAB-438114CB84C6}" presName="accent_1" presStyleCnt="0"/>
      <dgm:spPr/>
    </dgm:pt>
    <dgm:pt modelId="{A3A03FC0-E793-48B8-9F33-00CF44581E05}" type="pres">
      <dgm:prSet presAssocID="{8A1CA9E4-B68D-4EB4-BEAB-438114CB84C6}" presName="accentRepeatNode" presStyleLbl="solidFgAcc1" presStyleIdx="0" presStyleCnt="4"/>
      <dgm:spPr/>
    </dgm:pt>
    <dgm:pt modelId="{168FC9B6-0539-4828-9A0A-450BCC0A0327}" type="pres">
      <dgm:prSet presAssocID="{9BFC4734-2BCF-4508-AF1C-1916AC71DC3E}" presName="text_2" presStyleLbl="node1" presStyleIdx="1" presStyleCnt="4">
        <dgm:presLayoutVars>
          <dgm:bulletEnabled val="1"/>
        </dgm:presLayoutVars>
      </dgm:prSet>
      <dgm:spPr/>
    </dgm:pt>
    <dgm:pt modelId="{A0232A9E-A3B4-4349-9E80-D85601B96812}" type="pres">
      <dgm:prSet presAssocID="{9BFC4734-2BCF-4508-AF1C-1916AC71DC3E}" presName="accent_2" presStyleCnt="0"/>
      <dgm:spPr/>
    </dgm:pt>
    <dgm:pt modelId="{D1E6E117-9A61-44CB-8C46-EBAD31F1DF25}" type="pres">
      <dgm:prSet presAssocID="{9BFC4734-2BCF-4508-AF1C-1916AC71DC3E}" presName="accentRepeatNode" presStyleLbl="solidFgAcc1" presStyleIdx="1" presStyleCnt="4"/>
      <dgm:spPr/>
    </dgm:pt>
    <dgm:pt modelId="{41226498-9ACD-45FF-87A8-54CA35B5B6AF}" type="pres">
      <dgm:prSet presAssocID="{85532247-49CF-464E-A80E-606CAFCE115C}" presName="text_3" presStyleLbl="node1" presStyleIdx="2" presStyleCnt="4">
        <dgm:presLayoutVars>
          <dgm:bulletEnabled val="1"/>
        </dgm:presLayoutVars>
      </dgm:prSet>
      <dgm:spPr/>
    </dgm:pt>
    <dgm:pt modelId="{D5483129-53EA-484A-B7B5-50E1DA3A2345}" type="pres">
      <dgm:prSet presAssocID="{85532247-49CF-464E-A80E-606CAFCE115C}" presName="accent_3" presStyleCnt="0"/>
      <dgm:spPr/>
    </dgm:pt>
    <dgm:pt modelId="{9A31D363-27A8-4004-8F69-53E0076FB85C}" type="pres">
      <dgm:prSet presAssocID="{85532247-49CF-464E-A80E-606CAFCE115C}" presName="accentRepeatNode" presStyleLbl="solidFgAcc1" presStyleIdx="2" presStyleCnt="4"/>
      <dgm:spPr/>
    </dgm:pt>
    <dgm:pt modelId="{B0F177C1-233F-4BC1-93AA-65C305569BFD}" type="pres">
      <dgm:prSet presAssocID="{3E96C03C-9A1C-4991-85F0-458EA2B267AB}" presName="text_4" presStyleLbl="node1" presStyleIdx="3" presStyleCnt="4">
        <dgm:presLayoutVars>
          <dgm:bulletEnabled val="1"/>
        </dgm:presLayoutVars>
      </dgm:prSet>
      <dgm:spPr/>
    </dgm:pt>
    <dgm:pt modelId="{2B3FDB49-A21D-44D5-9FC4-6F41EFAE9A6E}" type="pres">
      <dgm:prSet presAssocID="{3E96C03C-9A1C-4991-85F0-458EA2B267AB}" presName="accent_4" presStyleCnt="0"/>
      <dgm:spPr/>
    </dgm:pt>
    <dgm:pt modelId="{68B7FCA8-2566-4E21-A898-35BB9E1EF5DE}" type="pres">
      <dgm:prSet presAssocID="{3E96C03C-9A1C-4991-85F0-458EA2B267AB}" presName="accentRepeatNode" presStyleLbl="solidFgAcc1" presStyleIdx="3" presStyleCnt="4"/>
      <dgm:spPr/>
    </dgm:pt>
  </dgm:ptLst>
  <dgm:cxnLst>
    <dgm:cxn modelId="{98B43418-62D4-46B5-90AA-A4ABD406FB54}" type="presOf" srcId="{85532247-49CF-464E-A80E-606CAFCE115C}" destId="{41226498-9ACD-45FF-87A8-54CA35B5B6AF}" srcOrd="0" destOrd="0" presId="urn:microsoft.com/office/officeart/2008/layout/VerticalCurvedList"/>
    <dgm:cxn modelId="{A95E6424-0BE0-4AA9-AD20-18FFABB7E365}" srcId="{293C7732-6113-4B3C-9268-120F354C87E9}" destId="{9BFC4734-2BCF-4508-AF1C-1916AC71DC3E}" srcOrd="1" destOrd="0" parTransId="{E687A6CE-D449-4405-B8BF-C0DCE33FA6E1}" sibTransId="{CDD3CC8A-EF01-4F2B-8569-886B0C3F02AC}"/>
    <dgm:cxn modelId="{CA17AE62-6264-420E-8B85-7094F39A3903}" srcId="{293C7732-6113-4B3C-9268-120F354C87E9}" destId="{8A1CA9E4-B68D-4EB4-BEAB-438114CB84C6}" srcOrd="0" destOrd="0" parTransId="{6A72AB8D-A0AA-4399-BB37-F9C8F1F067A9}" sibTransId="{ED0E7758-0B4C-4A3B-B411-0CEA7AA24404}"/>
    <dgm:cxn modelId="{5D3C1A45-6C1F-414C-8DD0-FA341BD901A2}" type="presOf" srcId="{3E96C03C-9A1C-4991-85F0-458EA2B267AB}" destId="{B0F177C1-233F-4BC1-93AA-65C305569BFD}" srcOrd="0" destOrd="0" presId="urn:microsoft.com/office/officeart/2008/layout/VerticalCurvedList"/>
    <dgm:cxn modelId="{8F72E594-793C-4B33-97A2-F78B060DFD04}" type="presOf" srcId="{293C7732-6113-4B3C-9268-120F354C87E9}" destId="{276A7E0B-5412-41FE-B6E6-163C53EFFC23}" srcOrd="0" destOrd="0" presId="urn:microsoft.com/office/officeart/2008/layout/VerticalCurvedList"/>
    <dgm:cxn modelId="{6DE3D7AD-EBDA-47F4-97E7-7C3FB65713EA}" type="presOf" srcId="{ED0E7758-0B4C-4A3B-B411-0CEA7AA24404}" destId="{410A1156-FE2D-484D-853B-B6504B9D3D14}" srcOrd="0" destOrd="0" presId="urn:microsoft.com/office/officeart/2008/layout/VerticalCurvedList"/>
    <dgm:cxn modelId="{6AD72EB0-987A-4B10-AFF5-10CBD5F55974}" srcId="{293C7732-6113-4B3C-9268-120F354C87E9}" destId="{3E96C03C-9A1C-4991-85F0-458EA2B267AB}" srcOrd="3" destOrd="0" parTransId="{FCD151AC-8C9F-4162-B03F-73244E260BA0}" sibTransId="{E4BA4C95-B9B5-46E5-BF66-F9B02882BC61}"/>
    <dgm:cxn modelId="{32183ABC-0F2F-48AA-AD2D-D4B3B5F9615D}" type="presOf" srcId="{9BFC4734-2BCF-4508-AF1C-1916AC71DC3E}" destId="{168FC9B6-0539-4828-9A0A-450BCC0A0327}" srcOrd="0" destOrd="0" presId="urn:microsoft.com/office/officeart/2008/layout/VerticalCurvedList"/>
    <dgm:cxn modelId="{DBC6D1EC-88F1-49CD-AFE1-C1963B9BC294}" type="presOf" srcId="{8A1CA9E4-B68D-4EB4-BEAB-438114CB84C6}" destId="{93E87D1C-9761-43AC-B05D-6159805AF1A8}" srcOrd="0" destOrd="0" presId="urn:microsoft.com/office/officeart/2008/layout/VerticalCurvedList"/>
    <dgm:cxn modelId="{EC7CF1EF-BC1A-4403-ACC0-DBA2E7C005EF}" srcId="{293C7732-6113-4B3C-9268-120F354C87E9}" destId="{85532247-49CF-464E-A80E-606CAFCE115C}" srcOrd="2" destOrd="0" parTransId="{0C38CF2A-AA60-4D24-AEF9-2B45CC15D2BB}" sibTransId="{8945622B-DAE5-4C4C-8AF2-9498E13E072C}"/>
    <dgm:cxn modelId="{C479AB38-CF32-439B-9075-855046BF1E5E}" type="presParOf" srcId="{276A7E0B-5412-41FE-B6E6-163C53EFFC23}" destId="{2674DF2A-81E6-4EF0-90C0-9F6527368914}" srcOrd="0" destOrd="0" presId="urn:microsoft.com/office/officeart/2008/layout/VerticalCurvedList"/>
    <dgm:cxn modelId="{BDA899D8-4A55-482B-98D4-2B9C9AA1A4A6}" type="presParOf" srcId="{2674DF2A-81E6-4EF0-90C0-9F6527368914}" destId="{98620ABB-5271-4E4F-B021-BFFFE1B82BC5}" srcOrd="0" destOrd="0" presId="urn:microsoft.com/office/officeart/2008/layout/VerticalCurvedList"/>
    <dgm:cxn modelId="{9015AAC7-25E7-4C8D-813A-5E143F13A81D}" type="presParOf" srcId="{98620ABB-5271-4E4F-B021-BFFFE1B82BC5}" destId="{8180A09F-C355-4B27-949F-4876F9F4C885}" srcOrd="0" destOrd="0" presId="urn:microsoft.com/office/officeart/2008/layout/VerticalCurvedList"/>
    <dgm:cxn modelId="{C22A7447-EAC9-4BDE-A62E-8DF01A892EA0}" type="presParOf" srcId="{98620ABB-5271-4E4F-B021-BFFFE1B82BC5}" destId="{410A1156-FE2D-484D-853B-B6504B9D3D14}" srcOrd="1" destOrd="0" presId="urn:microsoft.com/office/officeart/2008/layout/VerticalCurvedList"/>
    <dgm:cxn modelId="{0F68B4C7-F15F-41CC-9375-BCBE62D74B81}" type="presParOf" srcId="{98620ABB-5271-4E4F-B021-BFFFE1B82BC5}" destId="{28960D7C-7998-4326-A616-A90F69F074B9}" srcOrd="2" destOrd="0" presId="urn:microsoft.com/office/officeart/2008/layout/VerticalCurvedList"/>
    <dgm:cxn modelId="{AA94C401-6EF4-4045-AA7F-FE22DA50589D}" type="presParOf" srcId="{98620ABB-5271-4E4F-B021-BFFFE1B82BC5}" destId="{B5AB2EDB-BBED-4E7F-98B1-155C24958ADD}" srcOrd="3" destOrd="0" presId="urn:microsoft.com/office/officeart/2008/layout/VerticalCurvedList"/>
    <dgm:cxn modelId="{8C6911D2-FB06-4DF2-92C7-96F6BCCF297F}" type="presParOf" srcId="{2674DF2A-81E6-4EF0-90C0-9F6527368914}" destId="{93E87D1C-9761-43AC-B05D-6159805AF1A8}" srcOrd="1" destOrd="0" presId="urn:microsoft.com/office/officeart/2008/layout/VerticalCurvedList"/>
    <dgm:cxn modelId="{F0278FF4-1851-4A4E-95D1-ABFC4FE5716F}" type="presParOf" srcId="{2674DF2A-81E6-4EF0-90C0-9F6527368914}" destId="{5BBE8C5D-96FA-4AB6-9ED4-8B130E83467D}" srcOrd="2" destOrd="0" presId="urn:microsoft.com/office/officeart/2008/layout/VerticalCurvedList"/>
    <dgm:cxn modelId="{D2873DEC-8F6F-4A0B-801A-CDCEAE9B6FDC}" type="presParOf" srcId="{5BBE8C5D-96FA-4AB6-9ED4-8B130E83467D}" destId="{A3A03FC0-E793-48B8-9F33-00CF44581E05}" srcOrd="0" destOrd="0" presId="urn:microsoft.com/office/officeart/2008/layout/VerticalCurvedList"/>
    <dgm:cxn modelId="{3FAE870A-84AD-4C7D-9011-823F4BF06469}" type="presParOf" srcId="{2674DF2A-81E6-4EF0-90C0-9F6527368914}" destId="{168FC9B6-0539-4828-9A0A-450BCC0A0327}" srcOrd="3" destOrd="0" presId="urn:microsoft.com/office/officeart/2008/layout/VerticalCurvedList"/>
    <dgm:cxn modelId="{795BEEF5-412E-4F20-8C22-7F89750FAA66}" type="presParOf" srcId="{2674DF2A-81E6-4EF0-90C0-9F6527368914}" destId="{A0232A9E-A3B4-4349-9E80-D85601B96812}" srcOrd="4" destOrd="0" presId="urn:microsoft.com/office/officeart/2008/layout/VerticalCurvedList"/>
    <dgm:cxn modelId="{DFC9F0C3-554E-4068-99D0-FA7F8AC775FA}" type="presParOf" srcId="{A0232A9E-A3B4-4349-9E80-D85601B96812}" destId="{D1E6E117-9A61-44CB-8C46-EBAD31F1DF25}" srcOrd="0" destOrd="0" presId="urn:microsoft.com/office/officeart/2008/layout/VerticalCurvedList"/>
    <dgm:cxn modelId="{D05F67CF-517F-4C1E-B839-470381F2CA02}" type="presParOf" srcId="{2674DF2A-81E6-4EF0-90C0-9F6527368914}" destId="{41226498-9ACD-45FF-87A8-54CA35B5B6AF}" srcOrd="5" destOrd="0" presId="urn:microsoft.com/office/officeart/2008/layout/VerticalCurvedList"/>
    <dgm:cxn modelId="{680924C3-F7EF-40C6-8EEF-79F73D9712E8}" type="presParOf" srcId="{2674DF2A-81E6-4EF0-90C0-9F6527368914}" destId="{D5483129-53EA-484A-B7B5-50E1DA3A2345}" srcOrd="6" destOrd="0" presId="urn:microsoft.com/office/officeart/2008/layout/VerticalCurvedList"/>
    <dgm:cxn modelId="{8480BDA3-A563-405F-A592-F0A050612043}" type="presParOf" srcId="{D5483129-53EA-484A-B7B5-50E1DA3A2345}" destId="{9A31D363-27A8-4004-8F69-53E0076FB85C}" srcOrd="0" destOrd="0" presId="urn:microsoft.com/office/officeart/2008/layout/VerticalCurvedList"/>
    <dgm:cxn modelId="{98A7F267-A307-4EBB-A42C-D1E3307A23D1}" type="presParOf" srcId="{2674DF2A-81E6-4EF0-90C0-9F6527368914}" destId="{B0F177C1-233F-4BC1-93AA-65C305569BFD}" srcOrd="7" destOrd="0" presId="urn:microsoft.com/office/officeart/2008/layout/VerticalCurvedList"/>
    <dgm:cxn modelId="{DF245A1B-8527-4317-B386-57598345095B}" type="presParOf" srcId="{2674DF2A-81E6-4EF0-90C0-9F6527368914}" destId="{2B3FDB49-A21D-44D5-9FC4-6F41EFAE9A6E}" srcOrd="8" destOrd="0" presId="urn:microsoft.com/office/officeart/2008/layout/VerticalCurvedList"/>
    <dgm:cxn modelId="{B7994CA0-25DD-4196-A741-806797D47789}" type="presParOf" srcId="{2B3FDB49-A21D-44D5-9FC4-6F41EFAE9A6E}" destId="{68B7FCA8-2566-4E21-A898-35BB9E1EF5D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93C7732-6113-4B3C-9268-120F354C87E9}" type="doc">
      <dgm:prSet loTypeId="urn:microsoft.com/office/officeart/2008/layout/VerticalCurvedList" loCatId="list" qsTypeId="urn:microsoft.com/office/officeart/2005/8/quickstyle/simple1" qsCatId="simple" csTypeId="urn:microsoft.com/office/officeart/2005/8/colors/accent5_2" csCatId="accent5" phldr="1"/>
      <dgm:spPr/>
      <dgm:t>
        <a:bodyPr/>
        <a:lstStyle/>
        <a:p>
          <a:endParaRPr lang="en-US"/>
        </a:p>
      </dgm:t>
    </dgm:pt>
    <dgm:pt modelId="{8A1CA9E4-B68D-4EB4-BEAB-438114CB84C6}">
      <dgm:prSet phldrT="[Text]"/>
      <dgm:spPr>
        <a:ln>
          <a:solidFill>
            <a:schemeClr val="accent5"/>
          </a:solidFill>
        </a:ln>
      </dgm:spPr>
      <dgm:t>
        <a:bodyPr/>
        <a:lstStyle/>
        <a:p>
          <a:pPr>
            <a:buFont typeface="+mj-lt"/>
            <a:buAutoNum type="alphaLcParenR"/>
          </a:pPr>
          <a:r>
            <a:rPr lang="en-CA" b="1" dirty="0">
              <a:solidFill>
                <a:schemeClr val="tx1"/>
              </a:solidFill>
            </a:rPr>
            <a:t>working in compliance with the provisions of this Act and the regulations</a:t>
          </a:r>
          <a:endParaRPr lang="en-US" b="1" dirty="0">
            <a:solidFill>
              <a:schemeClr val="tx1"/>
            </a:solidFill>
          </a:endParaRPr>
        </a:p>
      </dgm:t>
    </dgm:pt>
    <dgm:pt modelId="{6A72AB8D-A0AA-4399-BB37-F9C8F1F067A9}" type="parTrans" cxnId="{CA17AE62-6264-420E-8B85-7094F39A3903}">
      <dgm:prSet/>
      <dgm:spPr/>
      <dgm:t>
        <a:bodyPr/>
        <a:lstStyle/>
        <a:p>
          <a:endParaRPr lang="en-US" b="1">
            <a:solidFill>
              <a:schemeClr val="bg1"/>
            </a:solidFill>
          </a:endParaRPr>
        </a:p>
      </dgm:t>
    </dgm:pt>
    <dgm:pt modelId="{ED0E7758-0B4C-4A3B-B411-0CEA7AA24404}" type="sibTrans" cxnId="{CA17AE62-6264-420E-8B85-7094F39A3903}">
      <dgm:prSet/>
      <dgm:spPr/>
      <dgm:t>
        <a:bodyPr/>
        <a:lstStyle/>
        <a:p>
          <a:endParaRPr lang="en-US" b="1">
            <a:solidFill>
              <a:schemeClr val="bg1"/>
            </a:solidFill>
          </a:endParaRPr>
        </a:p>
      </dgm:t>
    </dgm:pt>
    <dgm:pt modelId="{85532247-49CF-464E-A80E-606CAFCE115C}">
      <dgm:prSet phldrT="[Text]"/>
      <dgm:spPr>
        <a:ln>
          <a:solidFill>
            <a:schemeClr val="accent5"/>
          </a:solidFill>
        </a:ln>
      </dgm:spPr>
      <dgm:t>
        <a:bodyPr/>
        <a:lstStyle/>
        <a:p>
          <a:pPr>
            <a:buFont typeface="+mj-lt"/>
            <a:buAutoNum type="alphaLcParenR"/>
          </a:pPr>
          <a:r>
            <a:rPr lang="en-CA" b="1" dirty="0">
              <a:solidFill>
                <a:schemeClr val="tx1"/>
              </a:solidFill>
            </a:rPr>
            <a:t>reporting to his or her employer or supervisor the absence of or defect in any equipment or protective device of which the worker is aware and which may endanger himself, herself or another worker</a:t>
          </a:r>
          <a:endParaRPr lang="en-US" b="1" dirty="0">
            <a:solidFill>
              <a:schemeClr val="tx1"/>
            </a:solidFill>
          </a:endParaRPr>
        </a:p>
      </dgm:t>
    </dgm:pt>
    <dgm:pt modelId="{0C38CF2A-AA60-4D24-AEF9-2B45CC15D2BB}" type="parTrans" cxnId="{EC7CF1EF-BC1A-4403-ACC0-DBA2E7C005EF}">
      <dgm:prSet/>
      <dgm:spPr/>
      <dgm:t>
        <a:bodyPr/>
        <a:lstStyle/>
        <a:p>
          <a:endParaRPr lang="en-US" b="1">
            <a:solidFill>
              <a:schemeClr val="bg1"/>
            </a:solidFill>
          </a:endParaRPr>
        </a:p>
      </dgm:t>
    </dgm:pt>
    <dgm:pt modelId="{8945622B-DAE5-4C4C-8AF2-9498E13E072C}" type="sibTrans" cxnId="{EC7CF1EF-BC1A-4403-ACC0-DBA2E7C005EF}">
      <dgm:prSet/>
      <dgm:spPr/>
      <dgm:t>
        <a:bodyPr/>
        <a:lstStyle/>
        <a:p>
          <a:endParaRPr lang="en-US" b="1">
            <a:solidFill>
              <a:schemeClr val="bg1"/>
            </a:solidFill>
          </a:endParaRPr>
        </a:p>
      </dgm:t>
    </dgm:pt>
    <dgm:pt modelId="{3E96C03C-9A1C-4991-85F0-458EA2B267AB}">
      <dgm:prSet phldrT="[Text]"/>
      <dgm:spPr>
        <a:ln>
          <a:solidFill>
            <a:schemeClr val="accent5"/>
          </a:solidFill>
        </a:ln>
      </dgm:spPr>
      <dgm:t>
        <a:bodyPr/>
        <a:lstStyle/>
        <a:p>
          <a:pPr>
            <a:buFont typeface="+mj-lt"/>
            <a:buAutoNum type="alphaLcParenR"/>
          </a:pPr>
          <a:r>
            <a:rPr lang="en-CA" b="1" dirty="0">
              <a:solidFill>
                <a:schemeClr val="tx1"/>
              </a:solidFill>
            </a:rPr>
            <a:t>reporting to his or her employer or supervisor any contravention of this Act or the regulations</a:t>
          </a:r>
          <a:endParaRPr lang="en-US" b="1" dirty="0">
            <a:solidFill>
              <a:schemeClr val="tx1"/>
            </a:solidFill>
          </a:endParaRPr>
        </a:p>
      </dgm:t>
    </dgm:pt>
    <dgm:pt modelId="{FCD151AC-8C9F-4162-B03F-73244E260BA0}" type="parTrans" cxnId="{6AD72EB0-987A-4B10-AFF5-10CBD5F55974}">
      <dgm:prSet/>
      <dgm:spPr/>
      <dgm:t>
        <a:bodyPr/>
        <a:lstStyle/>
        <a:p>
          <a:endParaRPr lang="en-US" b="1">
            <a:solidFill>
              <a:schemeClr val="bg1"/>
            </a:solidFill>
          </a:endParaRPr>
        </a:p>
      </dgm:t>
    </dgm:pt>
    <dgm:pt modelId="{E4BA4C95-B9B5-46E5-BF66-F9B02882BC61}" type="sibTrans" cxnId="{6AD72EB0-987A-4B10-AFF5-10CBD5F55974}">
      <dgm:prSet/>
      <dgm:spPr/>
      <dgm:t>
        <a:bodyPr/>
        <a:lstStyle/>
        <a:p>
          <a:endParaRPr lang="en-US" b="1">
            <a:solidFill>
              <a:schemeClr val="bg1"/>
            </a:solidFill>
          </a:endParaRPr>
        </a:p>
      </dgm:t>
    </dgm:pt>
    <dgm:pt modelId="{9BFC4734-2BCF-4508-AF1C-1916AC71DC3E}">
      <dgm:prSet/>
      <dgm:spPr>
        <a:ln>
          <a:solidFill>
            <a:schemeClr val="accent5"/>
          </a:solidFill>
        </a:ln>
      </dgm:spPr>
      <dgm:t>
        <a:bodyPr/>
        <a:lstStyle/>
        <a:p>
          <a:pPr>
            <a:buFont typeface="+mj-lt"/>
            <a:buAutoNum type="alphaLcParenR"/>
          </a:pPr>
          <a:r>
            <a:rPr lang="en-CA" b="1" dirty="0">
              <a:solidFill>
                <a:schemeClr val="tx1"/>
              </a:solidFill>
            </a:rPr>
            <a:t>disclosing a mental health diagnosis to the employer</a:t>
          </a:r>
          <a:endParaRPr lang="en-US" b="1" dirty="0">
            <a:solidFill>
              <a:schemeClr val="tx1"/>
            </a:solidFill>
          </a:endParaRPr>
        </a:p>
      </dgm:t>
    </dgm:pt>
    <dgm:pt modelId="{E687A6CE-D449-4405-B8BF-C0DCE33FA6E1}" type="parTrans" cxnId="{A95E6424-0BE0-4AA9-AD20-18FFABB7E365}">
      <dgm:prSet/>
      <dgm:spPr/>
      <dgm:t>
        <a:bodyPr/>
        <a:lstStyle/>
        <a:p>
          <a:endParaRPr lang="en-US" b="1">
            <a:solidFill>
              <a:schemeClr val="bg1"/>
            </a:solidFill>
          </a:endParaRPr>
        </a:p>
      </dgm:t>
    </dgm:pt>
    <dgm:pt modelId="{CDD3CC8A-EF01-4F2B-8569-886B0C3F02AC}" type="sibTrans" cxnId="{A95E6424-0BE0-4AA9-AD20-18FFABB7E365}">
      <dgm:prSet/>
      <dgm:spPr/>
      <dgm:t>
        <a:bodyPr/>
        <a:lstStyle/>
        <a:p>
          <a:endParaRPr lang="en-US" b="1">
            <a:solidFill>
              <a:schemeClr val="bg1"/>
            </a:solidFill>
          </a:endParaRPr>
        </a:p>
      </dgm:t>
    </dgm:pt>
    <dgm:pt modelId="{276A7E0B-5412-41FE-B6E6-163C53EFFC23}" type="pres">
      <dgm:prSet presAssocID="{293C7732-6113-4B3C-9268-120F354C87E9}" presName="Name0" presStyleCnt="0">
        <dgm:presLayoutVars>
          <dgm:chMax val="7"/>
          <dgm:chPref val="7"/>
          <dgm:dir/>
        </dgm:presLayoutVars>
      </dgm:prSet>
      <dgm:spPr/>
    </dgm:pt>
    <dgm:pt modelId="{2674DF2A-81E6-4EF0-90C0-9F6527368914}" type="pres">
      <dgm:prSet presAssocID="{293C7732-6113-4B3C-9268-120F354C87E9}" presName="Name1" presStyleCnt="0"/>
      <dgm:spPr/>
    </dgm:pt>
    <dgm:pt modelId="{98620ABB-5271-4E4F-B021-BFFFE1B82BC5}" type="pres">
      <dgm:prSet presAssocID="{293C7732-6113-4B3C-9268-120F354C87E9}" presName="cycle" presStyleCnt="0"/>
      <dgm:spPr/>
    </dgm:pt>
    <dgm:pt modelId="{8180A09F-C355-4B27-949F-4876F9F4C885}" type="pres">
      <dgm:prSet presAssocID="{293C7732-6113-4B3C-9268-120F354C87E9}" presName="srcNode" presStyleLbl="node1" presStyleIdx="0" presStyleCnt="4"/>
      <dgm:spPr/>
    </dgm:pt>
    <dgm:pt modelId="{410A1156-FE2D-484D-853B-B6504B9D3D14}" type="pres">
      <dgm:prSet presAssocID="{293C7732-6113-4B3C-9268-120F354C87E9}" presName="conn" presStyleLbl="parChTrans1D2" presStyleIdx="0" presStyleCnt="1"/>
      <dgm:spPr/>
    </dgm:pt>
    <dgm:pt modelId="{28960D7C-7998-4326-A616-A90F69F074B9}" type="pres">
      <dgm:prSet presAssocID="{293C7732-6113-4B3C-9268-120F354C87E9}" presName="extraNode" presStyleLbl="node1" presStyleIdx="0" presStyleCnt="4"/>
      <dgm:spPr/>
    </dgm:pt>
    <dgm:pt modelId="{B5AB2EDB-BBED-4E7F-98B1-155C24958ADD}" type="pres">
      <dgm:prSet presAssocID="{293C7732-6113-4B3C-9268-120F354C87E9}" presName="dstNode" presStyleLbl="node1" presStyleIdx="0" presStyleCnt="4"/>
      <dgm:spPr/>
    </dgm:pt>
    <dgm:pt modelId="{93E87D1C-9761-43AC-B05D-6159805AF1A8}" type="pres">
      <dgm:prSet presAssocID="{8A1CA9E4-B68D-4EB4-BEAB-438114CB84C6}" presName="text_1" presStyleLbl="node1" presStyleIdx="0" presStyleCnt="4">
        <dgm:presLayoutVars>
          <dgm:bulletEnabled val="1"/>
        </dgm:presLayoutVars>
      </dgm:prSet>
      <dgm:spPr/>
    </dgm:pt>
    <dgm:pt modelId="{5BBE8C5D-96FA-4AB6-9ED4-8B130E83467D}" type="pres">
      <dgm:prSet presAssocID="{8A1CA9E4-B68D-4EB4-BEAB-438114CB84C6}" presName="accent_1" presStyleCnt="0"/>
      <dgm:spPr/>
    </dgm:pt>
    <dgm:pt modelId="{A3A03FC0-E793-48B8-9F33-00CF44581E05}" type="pres">
      <dgm:prSet presAssocID="{8A1CA9E4-B68D-4EB4-BEAB-438114CB84C6}" presName="accentRepeatNode" presStyleLbl="solidFgAcc1" presStyleIdx="0" presStyleCnt="4"/>
      <dgm:spPr/>
    </dgm:pt>
    <dgm:pt modelId="{168FC9B6-0539-4828-9A0A-450BCC0A0327}" type="pres">
      <dgm:prSet presAssocID="{9BFC4734-2BCF-4508-AF1C-1916AC71DC3E}" presName="text_2" presStyleLbl="node1" presStyleIdx="1" presStyleCnt="4">
        <dgm:presLayoutVars>
          <dgm:bulletEnabled val="1"/>
        </dgm:presLayoutVars>
      </dgm:prSet>
      <dgm:spPr/>
    </dgm:pt>
    <dgm:pt modelId="{A0232A9E-A3B4-4349-9E80-D85601B96812}" type="pres">
      <dgm:prSet presAssocID="{9BFC4734-2BCF-4508-AF1C-1916AC71DC3E}" presName="accent_2" presStyleCnt="0"/>
      <dgm:spPr/>
    </dgm:pt>
    <dgm:pt modelId="{D1E6E117-9A61-44CB-8C46-EBAD31F1DF25}" type="pres">
      <dgm:prSet presAssocID="{9BFC4734-2BCF-4508-AF1C-1916AC71DC3E}" presName="accentRepeatNode" presStyleLbl="solidFgAcc1" presStyleIdx="1" presStyleCnt="4"/>
      <dgm:spPr/>
    </dgm:pt>
    <dgm:pt modelId="{41226498-9ACD-45FF-87A8-54CA35B5B6AF}" type="pres">
      <dgm:prSet presAssocID="{85532247-49CF-464E-A80E-606CAFCE115C}" presName="text_3" presStyleLbl="node1" presStyleIdx="2" presStyleCnt="4">
        <dgm:presLayoutVars>
          <dgm:bulletEnabled val="1"/>
        </dgm:presLayoutVars>
      </dgm:prSet>
      <dgm:spPr/>
    </dgm:pt>
    <dgm:pt modelId="{D5483129-53EA-484A-B7B5-50E1DA3A2345}" type="pres">
      <dgm:prSet presAssocID="{85532247-49CF-464E-A80E-606CAFCE115C}" presName="accent_3" presStyleCnt="0"/>
      <dgm:spPr/>
    </dgm:pt>
    <dgm:pt modelId="{9A31D363-27A8-4004-8F69-53E0076FB85C}" type="pres">
      <dgm:prSet presAssocID="{85532247-49CF-464E-A80E-606CAFCE115C}" presName="accentRepeatNode" presStyleLbl="solidFgAcc1" presStyleIdx="2" presStyleCnt="4"/>
      <dgm:spPr/>
    </dgm:pt>
    <dgm:pt modelId="{B0F177C1-233F-4BC1-93AA-65C305569BFD}" type="pres">
      <dgm:prSet presAssocID="{3E96C03C-9A1C-4991-85F0-458EA2B267AB}" presName="text_4" presStyleLbl="node1" presStyleIdx="3" presStyleCnt="4">
        <dgm:presLayoutVars>
          <dgm:bulletEnabled val="1"/>
        </dgm:presLayoutVars>
      </dgm:prSet>
      <dgm:spPr/>
    </dgm:pt>
    <dgm:pt modelId="{2B3FDB49-A21D-44D5-9FC4-6F41EFAE9A6E}" type="pres">
      <dgm:prSet presAssocID="{3E96C03C-9A1C-4991-85F0-458EA2B267AB}" presName="accent_4" presStyleCnt="0"/>
      <dgm:spPr/>
    </dgm:pt>
    <dgm:pt modelId="{68B7FCA8-2566-4E21-A898-35BB9E1EF5DE}" type="pres">
      <dgm:prSet presAssocID="{3E96C03C-9A1C-4991-85F0-458EA2B267AB}" presName="accentRepeatNode" presStyleLbl="solidFgAcc1" presStyleIdx="3" presStyleCnt="4"/>
      <dgm:spPr/>
    </dgm:pt>
  </dgm:ptLst>
  <dgm:cxnLst>
    <dgm:cxn modelId="{98B43418-62D4-46B5-90AA-A4ABD406FB54}" type="presOf" srcId="{85532247-49CF-464E-A80E-606CAFCE115C}" destId="{41226498-9ACD-45FF-87A8-54CA35B5B6AF}" srcOrd="0" destOrd="0" presId="urn:microsoft.com/office/officeart/2008/layout/VerticalCurvedList"/>
    <dgm:cxn modelId="{A95E6424-0BE0-4AA9-AD20-18FFABB7E365}" srcId="{293C7732-6113-4B3C-9268-120F354C87E9}" destId="{9BFC4734-2BCF-4508-AF1C-1916AC71DC3E}" srcOrd="1" destOrd="0" parTransId="{E687A6CE-D449-4405-B8BF-C0DCE33FA6E1}" sibTransId="{CDD3CC8A-EF01-4F2B-8569-886B0C3F02AC}"/>
    <dgm:cxn modelId="{CA17AE62-6264-420E-8B85-7094F39A3903}" srcId="{293C7732-6113-4B3C-9268-120F354C87E9}" destId="{8A1CA9E4-B68D-4EB4-BEAB-438114CB84C6}" srcOrd="0" destOrd="0" parTransId="{6A72AB8D-A0AA-4399-BB37-F9C8F1F067A9}" sibTransId="{ED0E7758-0B4C-4A3B-B411-0CEA7AA24404}"/>
    <dgm:cxn modelId="{5D3C1A45-6C1F-414C-8DD0-FA341BD901A2}" type="presOf" srcId="{3E96C03C-9A1C-4991-85F0-458EA2B267AB}" destId="{B0F177C1-233F-4BC1-93AA-65C305569BFD}" srcOrd="0" destOrd="0" presId="urn:microsoft.com/office/officeart/2008/layout/VerticalCurvedList"/>
    <dgm:cxn modelId="{8F72E594-793C-4B33-97A2-F78B060DFD04}" type="presOf" srcId="{293C7732-6113-4B3C-9268-120F354C87E9}" destId="{276A7E0B-5412-41FE-B6E6-163C53EFFC23}" srcOrd="0" destOrd="0" presId="urn:microsoft.com/office/officeart/2008/layout/VerticalCurvedList"/>
    <dgm:cxn modelId="{6DE3D7AD-EBDA-47F4-97E7-7C3FB65713EA}" type="presOf" srcId="{ED0E7758-0B4C-4A3B-B411-0CEA7AA24404}" destId="{410A1156-FE2D-484D-853B-B6504B9D3D14}" srcOrd="0" destOrd="0" presId="urn:microsoft.com/office/officeart/2008/layout/VerticalCurvedList"/>
    <dgm:cxn modelId="{6AD72EB0-987A-4B10-AFF5-10CBD5F55974}" srcId="{293C7732-6113-4B3C-9268-120F354C87E9}" destId="{3E96C03C-9A1C-4991-85F0-458EA2B267AB}" srcOrd="3" destOrd="0" parTransId="{FCD151AC-8C9F-4162-B03F-73244E260BA0}" sibTransId="{E4BA4C95-B9B5-46E5-BF66-F9B02882BC61}"/>
    <dgm:cxn modelId="{32183ABC-0F2F-48AA-AD2D-D4B3B5F9615D}" type="presOf" srcId="{9BFC4734-2BCF-4508-AF1C-1916AC71DC3E}" destId="{168FC9B6-0539-4828-9A0A-450BCC0A0327}" srcOrd="0" destOrd="0" presId="urn:microsoft.com/office/officeart/2008/layout/VerticalCurvedList"/>
    <dgm:cxn modelId="{DBC6D1EC-88F1-49CD-AFE1-C1963B9BC294}" type="presOf" srcId="{8A1CA9E4-B68D-4EB4-BEAB-438114CB84C6}" destId="{93E87D1C-9761-43AC-B05D-6159805AF1A8}" srcOrd="0" destOrd="0" presId="urn:microsoft.com/office/officeart/2008/layout/VerticalCurvedList"/>
    <dgm:cxn modelId="{EC7CF1EF-BC1A-4403-ACC0-DBA2E7C005EF}" srcId="{293C7732-6113-4B3C-9268-120F354C87E9}" destId="{85532247-49CF-464E-A80E-606CAFCE115C}" srcOrd="2" destOrd="0" parTransId="{0C38CF2A-AA60-4D24-AEF9-2B45CC15D2BB}" sibTransId="{8945622B-DAE5-4C4C-8AF2-9498E13E072C}"/>
    <dgm:cxn modelId="{C479AB38-CF32-439B-9075-855046BF1E5E}" type="presParOf" srcId="{276A7E0B-5412-41FE-B6E6-163C53EFFC23}" destId="{2674DF2A-81E6-4EF0-90C0-9F6527368914}" srcOrd="0" destOrd="0" presId="urn:microsoft.com/office/officeart/2008/layout/VerticalCurvedList"/>
    <dgm:cxn modelId="{BDA899D8-4A55-482B-98D4-2B9C9AA1A4A6}" type="presParOf" srcId="{2674DF2A-81E6-4EF0-90C0-9F6527368914}" destId="{98620ABB-5271-4E4F-B021-BFFFE1B82BC5}" srcOrd="0" destOrd="0" presId="urn:microsoft.com/office/officeart/2008/layout/VerticalCurvedList"/>
    <dgm:cxn modelId="{9015AAC7-25E7-4C8D-813A-5E143F13A81D}" type="presParOf" srcId="{98620ABB-5271-4E4F-B021-BFFFE1B82BC5}" destId="{8180A09F-C355-4B27-949F-4876F9F4C885}" srcOrd="0" destOrd="0" presId="urn:microsoft.com/office/officeart/2008/layout/VerticalCurvedList"/>
    <dgm:cxn modelId="{C22A7447-EAC9-4BDE-A62E-8DF01A892EA0}" type="presParOf" srcId="{98620ABB-5271-4E4F-B021-BFFFE1B82BC5}" destId="{410A1156-FE2D-484D-853B-B6504B9D3D14}" srcOrd="1" destOrd="0" presId="urn:microsoft.com/office/officeart/2008/layout/VerticalCurvedList"/>
    <dgm:cxn modelId="{0F68B4C7-F15F-41CC-9375-BCBE62D74B81}" type="presParOf" srcId="{98620ABB-5271-4E4F-B021-BFFFE1B82BC5}" destId="{28960D7C-7998-4326-A616-A90F69F074B9}" srcOrd="2" destOrd="0" presId="urn:microsoft.com/office/officeart/2008/layout/VerticalCurvedList"/>
    <dgm:cxn modelId="{AA94C401-6EF4-4045-AA7F-FE22DA50589D}" type="presParOf" srcId="{98620ABB-5271-4E4F-B021-BFFFE1B82BC5}" destId="{B5AB2EDB-BBED-4E7F-98B1-155C24958ADD}" srcOrd="3" destOrd="0" presId="urn:microsoft.com/office/officeart/2008/layout/VerticalCurvedList"/>
    <dgm:cxn modelId="{8C6911D2-FB06-4DF2-92C7-96F6BCCF297F}" type="presParOf" srcId="{2674DF2A-81E6-4EF0-90C0-9F6527368914}" destId="{93E87D1C-9761-43AC-B05D-6159805AF1A8}" srcOrd="1" destOrd="0" presId="urn:microsoft.com/office/officeart/2008/layout/VerticalCurvedList"/>
    <dgm:cxn modelId="{F0278FF4-1851-4A4E-95D1-ABFC4FE5716F}" type="presParOf" srcId="{2674DF2A-81E6-4EF0-90C0-9F6527368914}" destId="{5BBE8C5D-96FA-4AB6-9ED4-8B130E83467D}" srcOrd="2" destOrd="0" presId="urn:microsoft.com/office/officeart/2008/layout/VerticalCurvedList"/>
    <dgm:cxn modelId="{D2873DEC-8F6F-4A0B-801A-CDCEAE9B6FDC}" type="presParOf" srcId="{5BBE8C5D-96FA-4AB6-9ED4-8B130E83467D}" destId="{A3A03FC0-E793-48B8-9F33-00CF44581E05}" srcOrd="0" destOrd="0" presId="urn:microsoft.com/office/officeart/2008/layout/VerticalCurvedList"/>
    <dgm:cxn modelId="{3FAE870A-84AD-4C7D-9011-823F4BF06469}" type="presParOf" srcId="{2674DF2A-81E6-4EF0-90C0-9F6527368914}" destId="{168FC9B6-0539-4828-9A0A-450BCC0A0327}" srcOrd="3" destOrd="0" presId="urn:microsoft.com/office/officeart/2008/layout/VerticalCurvedList"/>
    <dgm:cxn modelId="{795BEEF5-412E-4F20-8C22-7F89750FAA66}" type="presParOf" srcId="{2674DF2A-81E6-4EF0-90C0-9F6527368914}" destId="{A0232A9E-A3B4-4349-9E80-D85601B96812}" srcOrd="4" destOrd="0" presId="urn:microsoft.com/office/officeart/2008/layout/VerticalCurvedList"/>
    <dgm:cxn modelId="{DFC9F0C3-554E-4068-99D0-FA7F8AC775FA}" type="presParOf" srcId="{A0232A9E-A3B4-4349-9E80-D85601B96812}" destId="{D1E6E117-9A61-44CB-8C46-EBAD31F1DF25}" srcOrd="0" destOrd="0" presId="urn:microsoft.com/office/officeart/2008/layout/VerticalCurvedList"/>
    <dgm:cxn modelId="{D05F67CF-517F-4C1E-B839-470381F2CA02}" type="presParOf" srcId="{2674DF2A-81E6-4EF0-90C0-9F6527368914}" destId="{41226498-9ACD-45FF-87A8-54CA35B5B6AF}" srcOrd="5" destOrd="0" presId="urn:microsoft.com/office/officeart/2008/layout/VerticalCurvedList"/>
    <dgm:cxn modelId="{680924C3-F7EF-40C6-8EEF-79F73D9712E8}" type="presParOf" srcId="{2674DF2A-81E6-4EF0-90C0-9F6527368914}" destId="{D5483129-53EA-484A-B7B5-50E1DA3A2345}" srcOrd="6" destOrd="0" presId="urn:microsoft.com/office/officeart/2008/layout/VerticalCurvedList"/>
    <dgm:cxn modelId="{8480BDA3-A563-405F-A592-F0A050612043}" type="presParOf" srcId="{D5483129-53EA-484A-B7B5-50E1DA3A2345}" destId="{9A31D363-27A8-4004-8F69-53E0076FB85C}" srcOrd="0" destOrd="0" presId="urn:microsoft.com/office/officeart/2008/layout/VerticalCurvedList"/>
    <dgm:cxn modelId="{98A7F267-A307-4EBB-A42C-D1E3307A23D1}" type="presParOf" srcId="{2674DF2A-81E6-4EF0-90C0-9F6527368914}" destId="{B0F177C1-233F-4BC1-93AA-65C305569BFD}" srcOrd="7" destOrd="0" presId="urn:microsoft.com/office/officeart/2008/layout/VerticalCurvedList"/>
    <dgm:cxn modelId="{DF245A1B-8527-4317-B386-57598345095B}" type="presParOf" srcId="{2674DF2A-81E6-4EF0-90C0-9F6527368914}" destId="{2B3FDB49-A21D-44D5-9FC4-6F41EFAE9A6E}" srcOrd="8" destOrd="0" presId="urn:microsoft.com/office/officeart/2008/layout/VerticalCurvedList"/>
    <dgm:cxn modelId="{B7994CA0-25DD-4196-A741-806797D47789}" type="presParOf" srcId="{2B3FDB49-A21D-44D5-9FC4-6F41EFAE9A6E}" destId="{68B7FCA8-2566-4E21-A898-35BB9E1EF5D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93C7732-6113-4B3C-9268-120F354C87E9}" type="doc">
      <dgm:prSet loTypeId="urn:microsoft.com/office/officeart/2008/layout/VerticalCurvedList" loCatId="list" qsTypeId="urn:microsoft.com/office/officeart/2005/8/quickstyle/simple1" qsCatId="simple" csTypeId="urn:microsoft.com/office/officeart/2005/8/colors/accent5_2" csCatId="accent5" phldr="1"/>
      <dgm:spPr/>
      <dgm:t>
        <a:bodyPr/>
        <a:lstStyle/>
        <a:p>
          <a:endParaRPr lang="en-US"/>
        </a:p>
      </dgm:t>
    </dgm:pt>
    <dgm:pt modelId="{8A1CA9E4-B68D-4EB4-BEAB-438114CB84C6}">
      <dgm:prSet phldrT="[Text]" custT="1"/>
      <dgm:spPr>
        <a:ln>
          <a:solidFill>
            <a:schemeClr val="accent5"/>
          </a:solidFill>
        </a:ln>
      </dgm:spPr>
      <dgm:t>
        <a:bodyPr/>
        <a:lstStyle/>
        <a:p>
          <a:pPr>
            <a:buFont typeface="+mj-lt"/>
            <a:buAutoNum type="alphaLcParenR"/>
          </a:pPr>
          <a:r>
            <a:rPr lang="en-CA" sz="2800" b="1" dirty="0">
              <a:solidFill>
                <a:schemeClr val="tx1"/>
              </a:solidFill>
            </a:rPr>
            <a:t>Growth &amp; Development</a:t>
          </a:r>
          <a:endParaRPr lang="en-US" sz="2800" b="1" dirty="0">
            <a:solidFill>
              <a:schemeClr val="tx1"/>
            </a:solidFill>
          </a:endParaRPr>
        </a:p>
      </dgm:t>
    </dgm:pt>
    <dgm:pt modelId="{6A72AB8D-A0AA-4399-BB37-F9C8F1F067A9}" type="parTrans" cxnId="{CA17AE62-6264-420E-8B85-7094F39A3903}">
      <dgm:prSet/>
      <dgm:spPr/>
      <dgm:t>
        <a:bodyPr/>
        <a:lstStyle/>
        <a:p>
          <a:endParaRPr lang="en-US" sz="1600" b="1">
            <a:solidFill>
              <a:schemeClr val="bg1"/>
            </a:solidFill>
          </a:endParaRPr>
        </a:p>
      </dgm:t>
    </dgm:pt>
    <dgm:pt modelId="{ED0E7758-0B4C-4A3B-B411-0CEA7AA24404}" type="sibTrans" cxnId="{CA17AE62-6264-420E-8B85-7094F39A3903}">
      <dgm:prSet/>
      <dgm:spPr/>
      <dgm:t>
        <a:bodyPr/>
        <a:lstStyle/>
        <a:p>
          <a:endParaRPr lang="en-US" sz="1600" b="1">
            <a:solidFill>
              <a:schemeClr val="bg1"/>
            </a:solidFill>
          </a:endParaRPr>
        </a:p>
      </dgm:t>
    </dgm:pt>
    <dgm:pt modelId="{85532247-49CF-464E-A80E-606CAFCE115C}">
      <dgm:prSet phldrT="[Text]" custT="1"/>
      <dgm:spPr>
        <a:ln>
          <a:solidFill>
            <a:schemeClr val="accent5"/>
          </a:solidFill>
        </a:ln>
      </dgm:spPr>
      <dgm:t>
        <a:bodyPr/>
        <a:lstStyle/>
        <a:p>
          <a:pPr>
            <a:buFont typeface="+mj-lt"/>
            <a:buAutoNum type="alphaLcParenR"/>
          </a:pPr>
          <a:r>
            <a:rPr lang="en-CA" sz="2800" b="1" dirty="0">
              <a:solidFill>
                <a:schemeClr val="tx1"/>
              </a:solidFill>
            </a:rPr>
            <a:t>Psychological Protection</a:t>
          </a:r>
          <a:endParaRPr lang="en-US" sz="2800" b="1" dirty="0">
            <a:solidFill>
              <a:schemeClr val="tx1"/>
            </a:solidFill>
          </a:endParaRPr>
        </a:p>
      </dgm:t>
    </dgm:pt>
    <dgm:pt modelId="{0C38CF2A-AA60-4D24-AEF9-2B45CC15D2BB}" type="parTrans" cxnId="{EC7CF1EF-BC1A-4403-ACC0-DBA2E7C005EF}">
      <dgm:prSet/>
      <dgm:spPr/>
      <dgm:t>
        <a:bodyPr/>
        <a:lstStyle/>
        <a:p>
          <a:endParaRPr lang="en-US" sz="1600" b="1">
            <a:solidFill>
              <a:schemeClr val="bg1"/>
            </a:solidFill>
          </a:endParaRPr>
        </a:p>
      </dgm:t>
    </dgm:pt>
    <dgm:pt modelId="{8945622B-DAE5-4C4C-8AF2-9498E13E072C}" type="sibTrans" cxnId="{EC7CF1EF-BC1A-4403-ACC0-DBA2E7C005EF}">
      <dgm:prSet/>
      <dgm:spPr/>
      <dgm:t>
        <a:bodyPr/>
        <a:lstStyle/>
        <a:p>
          <a:endParaRPr lang="en-US" sz="1600" b="1">
            <a:solidFill>
              <a:schemeClr val="bg1"/>
            </a:solidFill>
          </a:endParaRPr>
        </a:p>
      </dgm:t>
    </dgm:pt>
    <dgm:pt modelId="{3E96C03C-9A1C-4991-85F0-458EA2B267AB}">
      <dgm:prSet phldrT="[Text]" custT="1"/>
      <dgm:spPr>
        <a:ln>
          <a:solidFill>
            <a:schemeClr val="accent5"/>
          </a:solidFill>
        </a:ln>
      </dgm:spPr>
      <dgm:t>
        <a:bodyPr/>
        <a:lstStyle/>
        <a:p>
          <a:pPr>
            <a:buFont typeface="+mj-lt"/>
            <a:buAutoNum type="alphaLcParenR"/>
          </a:pPr>
          <a:r>
            <a:rPr lang="en-CA" sz="2800" b="1" dirty="0">
              <a:solidFill>
                <a:schemeClr val="tx1"/>
              </a:solidFill>
            </a:rPr>
            <a:t>Clear Leadership &amp; Expectations</a:t>
          </a:r>
          <a:endParaRPr lang="en-US" sz="2800" b="1" dirty="0">
            <a:solidFill>
              <a:schemeClr val="tx1"/>
            </a:solidFill>
          </a:endParaRPr>
        </a:p>
      </dgm:t>
    </dgm:pt>
    <dgm:pt modelId="{FCD151AC-8C9F-4162-B03F-73244E260BA0}" type="parTrans" cxnId="{6AD72EB0-987A-4B10-AFF5-10CBD5F55974}">
      <dgm:prSet/>
      <dgm:spPr/>
      <dgm:t>
        <a:bodyPr/>
        <a:lstStyle/>
        <a:p>
          <a:endParaRPr lang="en-US" sz="1600" b="1">
            <a:solidFill>
              <a:schemeClr val="bg1"/>
            </a:solidFill>
          </a:endParaRPr>
        </a:p>
      </dgm:t>
    </dgm:pt>
    <dgm:pt modelId="{E4BA4C95-B9B5-46E5-BF66-F9B02882BC61}" type="sibTrans" cxnId="{6AD72EB0-987A-4B10-AFF5-10CBD5F55974}">
      <dgm:prSet/>
      <dgm:spPr/>
      <dgm:t>
        <a:bodyPr/>
        <a:lstStyle/>
        <a:p>
          <a:endParaRPr lang="en-US" sz="1600" b="1">
            <a:solidFill>
              <a:schemeClr val="bg1"/>
            </a:solidFill>
          </a:endParaRPr>
        </a:p>
      </dgm:t>
    </dgm:pt>
    <dgm:pt modelId="{9BFC4734-2BCF-4508-AF1C-1916AC71DC3E}">
      <dgm:prSet custT="1"/>
      <dgm:spPr>
        <a:ln>
          <a:solidFill>
            <a:schemeClr val="accent5"/>
          </a:solidFill>
        </a:ln>
      </dgm:spPr>
      <dgm:t>
        <a:bodyPr/>
        <a:lstStyle/>
        <a:p>
          <a:pPr>
            <a:buFont typeface="+mj-lt"/>
            <a:buAutoNum type="alphaLcParenR"/>
          </a:pPr>
          <a:r>
            <a:rPr lang="en-CA" sz="2800" b="1" dirty="0">
              <a:solidFill>
                <a:schemeClr val="tx1"/>
              </a:solidFill>
            </a:rPr>
            <a:t>Civility &amp; Respect</a:t>
          </a:r>
          <a:endParaRPr lang="en-US" sz="2800" b="1" dirty="0">
            <a:solidFill>
              <a:schemeClr val="tx1"/>
            </a:solidFill>
          </a:endParaRPr>
        </a:p>
      </dgm:t>
    </dgm:pt>
    <dgm:pt modelId="{E687A6CE-D449-4405-B8BF-C0DCE33FA6E1}" type="parTrans" cxnId="{A95E6424-0BE0-4AA9-AD20-18FFABB7E365}">
      <dgm:prSet/>
      <dgm:spPr/>
      <dgm:t>
        <a:bodyPr/>
        <a:lstStyle/>
        <a:p>
          <a:endParaRPr lang="en-US" sz="1600" b="1">
            <a:solidFill>
              <a:schemeClr val="bg1"/>
            </a:solidFill>
          </a:endParaRPr>
        </a:p>
      </dgm:t>
    </dgm:pt>
    <dgm:pt modelId="{CDD3CC8A-EF01-4F2B-8569-886B0C3F02AC}" type="sibTrans" cxnId="{A95E6424-0BE0-4AA9-AD20-18FFABB7E365}">
      <dgm:prSet/>
      <dgm:spPr/>
      <dgm:t>
        <a:bodyPr/>
        <a:lstStyle/>
        <a:p>
          <a:endParaRPr lang="en-US" sz="1600" b="1">
            <a:solidFill>
              <a:schemeClr val="bg1"/>
            </a:solidFill>
          </a:endParaRPr>
        </a:p>
      </dgm:t>
    </dgm:pt>
    <dgm:pt modelId="{276A7E0B-5412-41FE-B6E6-163C53EFFC23}" type="pres">
      <dgm:prSet presAssocID="{293C7732-6113-4B3C-9268-120F354C87E9}" presName="Name0" presStyleCnt="0">
        <dgm:presLayoutVars>
          <dgm:chMax val="7"/>
          <dgm:chPref val="7"/>
          <dgm:dir/>
        </dgm:presLayoutVars>
      </dgm:prSet>
      <dgm:spPr/>
    </dgm:pt>
    <dgm:pt modelId="{2674DF2A-81E6-4EF0-90C0-9F6527368914}" type="pres">
      <dgm:prSet presAssocID="{293C7732-6113-4B3C-9268-120F354C87E9}" presName="Name1" presStyleCnt="0"/>
      <dgm:spPr/>
    </dgm:pt>
    <dgm:pt modelId="{98620ABB-5271-4E4F-B021-BFFFE1B82BC5}" type="pres">
      <dgm:prSet presAssocID="{293C7732-6113-4B3C-9268-120F354C87E9}" presName="cycle" presStyleCnt="0"/>
      <dgm:spPr/>
    </dgm:pt>
    <dgm:pt modelId="{8180A09F-C355-4B27-949F-4876F9F4C885}" type="pres">
      <dgm:prSet presAssocID="{293C7732-6113-4B3C-9268-120F354C87E9}" presName="srcNode" presStyleLbl="node1" presStyleIdx="0" presStyleCnt="4"/>
      <dgm:spPr/>
    </dgm:pt>
    <dgm:pt modelId="{410A1156-FE2D-484D-853B-B6504B9D3D14}" type="pres">
      <dgm:prSet presAssocID="{293C7732-6113-4B3C-9268-120F354C87E9}" presName="conn" presStyleLbl="parChTrans1D2" presStyleIdx="0" presStyleCnt="1"/>
      <dgm:spPr/>
    </dgm:pt>
    <dgm:pt modelId="{28960D7C-7998-4326-A616-A90F69F074B9}" type="pres">
      <dgm:prSet presAssocID="{293C7732-6113-4B3C-9268-120F354C87E9}" presName="extraNode" presStyleLbl="node1" presStyleIdx="0" presStyleCnt="4"/>
      <dgm:spPr/>
    </dgm:pt>
    <dgm:pt modelId="{B5AB2EDB-BBED-4E7F-98B1-155C24958ADD}" type="pres">
      <dgm:prSet presAssocID="{293C7732-6113-4B3C-9268-120F354C87E9}" presName="dstNode" presStyleLbl="node1" presStyleIdx="0" presStyleCnt="4"/>
      <dgm:spPr/>
    </dgm:pt>
    <dgm:pt modelId="{93E87D1C-9761-43AC-B05D-6159805AF1A8}" type="pres">
      <dgm:prSet presAssocID="{8A1CA9E4-B68D-4EB4-BEAB-438114CB84C6}" presName="text_1" presStyleLbl="node1" presStyleIdx="0" presStyleCnt="4">
        <dgm:presLayoutVars>
          <dgm:bulletEnabled val="1"/>
        </dgm:presLayoutVars>
      </dgm:prSet>
      <dgm:spPr/>
    </dgm:pt>
    <dgm:pt modelId="{5BBE8C5D-96FA-4AB6-9ED4-8B130E83467D}" type="pres">
      <dgm:prSet presAssocID="{8A1CA9E4-B68D-4EB4-BEAB-438114CB84C6}" presName="accent_1" presStyleCnt="0"/>
      <dgm:spPr/>
    </dgm:pt>
    <dgm:pt modelId="{A3A03FC0-E793-48B8-9F33-00CF44581E05}" type="pres">
      <dgm:prSet presAssocID="{8A1CA9E4-B68D-4EB4-BEAB-438114CB84C6}" presName="accentRepeatNode" presStyleLbl="solidFgAcc1" presStyleIdx="0" presStyleCnt="4"/>
      <dgm:spPr/>
    </dgm:pt>
    <dgm:pt modelId="{168FC9B6-0539-4828-9A0A-450BCC0A0327}" type="pres">
      <dgm:prSet presAssocID="{9BFC4734-2BCF-4508-AF1C-1916AC71DC3E}" presName="text_2" presStyleLbl="node1" presStyleIdx="1" presStyleCnt="4">
        <dgm:presLayoutVars>
          <dgm:bulletEnabled val="1"/>
        </dgm:presLayoutVars>
      </dgm:prSet>
      <dgm:spPr/>
    </dgm:pt>
    <dgm:pt modelId="{A0232A9E-A3B4-4349-9E80-D85601B96812}" type="pres">
      <dgm:prSet presAssocID="{9BFC4734-2BCF-4508-AF1C-1916AC71DC3E}" presName="accent_2" presStyleCnt="0"/>
      <dgm:spPr/>
    </dgm:pt>
    <dgm:pt modelId="{D1E6E117-9A61-44CB-8C46-EBAD31F1DF25}" type="pres">
      <dgm:prSet presAssocID="{9BFC4734-2BCF-4508-AF1C-1916AC71DC3E}" presName="accentRepeatNode" presStyleLbl="solidFgAcc1" presStyleIdx="1" presStyleCnt="4"/>
      <dgm:spPr/>
    </dgm:pt>
    <dgm:pt modelId="{41226498-9ACD-45FF-87A8-54CA35B5B6AF}" type="pres">
      <dgm:prSet presAssocID="{85532247-49CF-464E-A80E-606CAFCE115C}" presName="text_3" presStyleLbl="node1" presStyleIdx="2" presStyleCnt="4">
        <dgm:presLayoutVars>
          <dgm:bulletEnabled val="1"/>
        </dgm:presLayoutVars>
      </dgm:prSet>
      <dgm:spPr/>
    </dgm:pt>
    <dgm:pt modelId="{D5483129-53EA-484A-B7B5-50E1DA3A2345}" type="pres">
      <dgm:prSet presAssocID="{85532247-49CF-464E-A80E-606CAFCE115C}" presName="accent_3" presStyleCnt="0"/>
      <dgm:spPr/>
    </dgm:pt>
    <dgm:pt modelId="{9A31D363-27A8-4004-8F69-53E0076FB85C}" type="pres">
      <dgm:prSet presAssocID="{85532247-49CF-464E-A80E-606CAFCE115C}" presName="accentRepeatNode" presStyleLbl="solidFgAcc1" presStyleIdx="2" presStyleCnt="4"/>
      <dgm:spPr/>
    </dgm:pt>
    <dgm:pt modelId="{B0F177C1-233F-4BC1-93AA-65C305569BFD}" type="pres">
      <dgm:prSet presAssocID="{3E96C03C-9A1C-4991-85F0-458EA2B267AB}" presName="text_4" presStyleLbl="node1" presStyleIdx="3" presStyleCnt="4">
        <dgm:presLayoutVars>
          <dgm:bulletEnabled val="1"/>
        </dgm:presLayoutVars>
      </dgm:prSet>
      <dgm:spPr/>
    </dgm:pt>
    <dgm:pt modelId="{2B3FDB49-A21D-44D5-9FC4-6F41EFAE9A6E}" type="pres">
      <dgm:prSet presAssocID="{3E96C03C-9A1C-4991-85F0-458EA2B267AB}" presName="accent_4" presStyleCnt="0"/>
      <dgm:spPr/>
    </dgm:pt>
    <dgm:pt modelId="{68B7FCA8-2566-4E21-A898-35BB9E1EF5DE}" type="pres">
      <dgm:prSet presAssocID="{3E96C03C-9A1C-4991-85F0-458EA2B267AB}" presName="accentRepeatNode" presStyleLbl="solidFgAcc1" presStyleIdx="3" presStyleCnt="4"/>
      <dgm:spPr/>
    </dgm:pt>
  </dgm:ptLst>
  <dgm:cxnLst>
    <dgm:cxn modelId="{98B43418-62D4-46B5-90AA-A4ABD406FB54}" type="presOf" srcId="{85532247-49CF-464E-A80E-606CAFCE115C}" destId="{41226498-9ACD-45FF-87A8-54CA35B5B6AF}" srcOrd="0" destOrd="0" presId="urn:microsoft.com/office/officeart/2008/layout/VerticalCurvedList"/>
    <dgm:cxn modelId="{A95E6424-0BE0-4AA9-AD20-18FFABB7E365}" srcId="{293C7732-6113-4B3C-9268-120F354C87E9}" destId="{9BFC4734-2BCF-4508-AF1C-1916AC71DC3E}" srcOrd="1" destOrd="0" parTransId="{E687A6CE-D449-4405-B8BF-C0DCE33FA6E1}" sibTransId="{CDD3CC8A-EF01-4F2B-8569-886B0C3F02AC}"/>
    <dgm:cxn modelId="{CA17AE62-6264-420E-8B85-7094F39A3903}" srcId="{293C7732-6113-4B3C-9268-120F354C87E9}" destId="{8A1CA9E4-B68D-4EB4-BEAB-438114CB84C6}" srcOrd="0" destOrd="0" parTransId="{6A72AB8D-A0AA-4399-BB37-F9C8F1F067A9}" sibTransId="{ED0E7758-0B4C-4A3B-B411-0CEA7AA24404}"/>
    <dgm:cxn modelId="{5D3C1A45-6C1F-414C-8DD0-FA341BD901A2}" type="presOf" srcId="{3E96C03C-9A1C-4991-85F0-458EA2B267AB}" destId="{B0F177C1-233F-4BC1-93AA-65C305569BFD}" srcOrd="0" destOrd="0" presId="urn:microsoft.com/office/officeart/2008/layout/VerticalCurvedList"/>
    <dgm:cxn modelId="{8F72E594-793C-4B33-97A2-F78B060DFD04}" type="presOf" srcId="{293C7732-6113-4B3C-9268-120F354C87E9}" destId="{276A7E0B-5412-41FE-B6E6-163C53EFFC23}" srcOrd="0" destOrd="0" presId="urn:microsoft.com/office/officeart/2008/layout/VerticalCurvedList"/>
    <dgm:cxn modelId="{6DE3D7AD-EBDA-47F4-97E7-7C3FB65713EA}" type="presOf" srcId="{ED0E7758-0B4C-4A3B-B411-0CEA7AA24404}" destId="{410A1156-FE2D-484D-853B-B6504B9D3D14}" srcOrd="0" destOrd="0" presId="urn:microsoft.com/office/officeart/2008/layout/VerticalCurvedList"/>
    <dgm:cxn modelId="{6AD72EB0-987A-4B10-AFF5-10CBD5F55974}" srcId="{293C7732-6113-4B3C-9268-120F354C87E9}" destId="{3E96C03C-9A1C-4991-85F0-458EA2B267AB}" srcOrd="3" destOrd="0" parTransId="{FCD151AC-8C9F-4162-B03F-73244E260BA0}" sibTransId="{E4BA4C95-B9B5-46E5-BF66-F9B02882BC61}"/>
    <dgm:cxn modelId="{32183ABC-0F2F-48AA-AD2D-D4B3B5F9615D}" type="presOf" srcId="{9BFC4734-2BCF-4508-AF1C-1916AC71DC3E}" destId="{168FC9B6-0539-4828-9A0A-450BCC0A0327}" srcOrd="0" destOrd="0" presId="urn:microsoft.com/office/officeart/2008/layout/VerticalCurvedList"/>
    <dgm:cxn modelId="{DBC6D1EC-88F1-49CD-AFE1-C1963B9BC294}" type="presOf" srcId="{8A1CA9E4-B68D-4EB4-BEAB-438114CB84C6}" destId="{93E87D1C-9761-43AC-B05D-6159805AF1A8}" srcOrd="0" destOrd="0" presId="urn:microsoft.com/office/officeart/2008/layout/VerticalCurvedList"/>
    <dgm:cxn modelId="{EC7CF1EF-BC1A-4403-ACC0-DBA2E7C005EF}" srcId="{293C7732-6113-4B3C-9268-120F354C87E9}" destId="{85532247-49CF-464E-A80E-606CAFCE115C}" srcOrd="2" destOrd="0" parTransId="{0C38CF2A-AA60-4D24-AEF9-2B45CC15D2BB}" sibTransId="{8945622B-DAE5-4C4C-8AF2-9498E13E072C}"/>
    <dgm:cxn modelId="{C479AB38-CF32-439B-9075-855046BF1E5E}" type="presParOf" srcId="{276A7E0B-5412-41FE-B6E6-163C53EFFC23}" destId="{2674DF2A-81E6-4EF0-90C0-9F6527368914}" srcOrd="0" destOrd="0" presId="urn:microsoft.com/office/officeart/2008/layout/VerticalCurvedList"/>
    <dgm:cxn modelId="{BDA899D8-4A55-482B-98D4-2B9C9AA1A4A6}" type="presParOf" srcId="{2674DF2A-81E6-4EF0-90C0-9F6527368914}" destId="{98620ABB-5271-4E4F-B021-BFFFE1B82BC5}" srcOrd="0" destOrd="0" presId="urn:microsoft.com/office/officeart/2008/layout/VerticalCurvedList"/>
    <dgm:cxn modelId="{9015AAC7-25E7-4C8D-813A-5E143F13A81D}" type="presParOf" srcId="{98620ABB-5271-4E4F-B021-BFFFE1B82BC5}" destId="{8180A09F-C355-4B27-949F-4876F9F4C885}" srcOrd="0" destOrd="0" presId="urn:microsoft.com/office/officeart/2008/layout/VerticalCurvedList"/>
    <dgm:cxn modelId="{C22A7447-EAC9-4BDE-A62E-8DF01A892EA0}" type="presParOf" srcId="{98620ABB-5271-4E4F-B021-BFFFE1B82BC5}" destId="{410A1156-FE2D-484D-853B-B6504B9D3D14}" srcOrd="1" destOrd="0" presId="urn:microsoft.com/office/officeart/2008/layout/VerticalCurvedList"/>
    <dgm:cxn modelId="{0F68B4C7-F15F-41CC-9375-BCBE62D74B81}" type="presParOf" srcId="{98620ABB-5271-4E4F-B021-BFFFE1B82BC5}" destId="{28960D7C-7998-4326-A616-A90F69F074B9}" srcOrd="2" destOrd="0" presId="urn:microsoft.com/office/officeart/2008/layout/VerticalCurvedList"/>
    <dgm:cxn modelId="{AA94C401-6EF4-4045-AA7F-FE22DA50589D}" type="presParOf" srcId="{98620ABB-5271-4E4F-B021-BFFFE1B82BC5}" destId="{B5AB2EDB-BBED-4E7F-98B1-155C24958ADD}" srcOrd="3" destOrd="0" presId="urn:microsoft.com/office/officeart/2008/layout/VerticalCurvedList"/>
    <dgm:cxn modelId="{8C6911D2-FB06-4DF2-92C7-96F6BCCF297F}" type="presParOf" srcId="{2674DF2A-81E6-4EF0-90C0-9F6527368914}" destId="{93E87D1C-9761-43AC-B05D-6159805AF1A8}" srcOrd="1" destOrd="0" presId="urn:microsoft.com/office/officeart/2008/layout/VerticalCurvedList"/>
    <dgm:cxn modelId="{F0278FF4-1851-4A4E-95D1-ABFC4FE5716F}" type="presParOf" srcId="{2674DF2A-81E6-4EF0-90C0-9F6527368914}" destId="{5BBE8C5D-96FA-4AB6-9ED4-8B130E83467D}" srcOrd="2" destOrd="0" presId="urn:microsoft.com/office/officeart/2008/layout/VerticalCurvedList"/>
    <dgm:cxn modelId="{D2873DEC-8F6F-4A0B-801A-CDCEAE9B6FDC}" type="presParOf" srcId="{5BBE8C5D-96FA-4AB6-9ED4-8B130E83467D}" destId="{A3A03FC0-E793-48B8-9F33-00CF44581E05}" srcOrd="0" destOrd="0" presId="urn:microsoft.com/office/officeart/2008/layout/VerticalCurvedList"/>
    <dgm:cxn modelId="{3FAE870A-84AD-4C7D-9011-823F4BF06469}" type="presParOf" srcId="{2674DF2A-81E6-4EF0-90C0-9F6527368914}" destId="{168FC9B6-0539-4828-9A0A-450BCC0A0327}" srcOrd="3" destOrd="0" presId="urn:microsoft.com/office/officeart/2008/layout/VerticalCurvedList"/>
    <dgm:cxn modelId="{795BEEF5-412E-4F20-8C22-7F89750FAA66}" type="presParOf" srcId="{2674DF2A-81E6-4EF0-90C0-9F6527368914}" destId="{A0232A9E-A3B4-4349-9E80-D85601B96812}" srcOrd="4" destOrd="0" presId="urn:microsoft.com/office/officeart/2008/layout/VerticalCurvedList"/>
    <dgm:cxn modelId="{DFC9F0C3-554E-4068-99D0-FA7F8AC775FA}" type="presParOf" srcId="{A0232A9E-A3B4-4349-9E80-D85601B96812}" destId="{D1E6E117-9A61-44CB-8C46-EBAD31F1DF25}" srcOrd="0" destOrd="0" presId="urn:microsoft.com/office/officeart/2008/layout/VerticalCurvedList"/>
    <dgm:cxn modelId="{D05F67CF-517F-4C1E-B839-470381F2CA02}" type="presParOf" srcId="{2674DF2A-81E6-4EF0-90C0-9F6527368914}" destId="{41226498-9ACD-45FF-87A8-54CA35B5B6AF}" srcOrd="5" destOrd="0" presId="urn:microsoft.com/office/officeart/2008/layout/VerticalCurvedList"/>
    <dgm:cxn modelId="{680924C3-F7EF-40C6-8EEF-79F73D9712E8}" type="presParOf" srcId="{2674DF2A-81E6-4EF0-90C0-9F6527368914}" destId="{D5483129-53EA-484A-B7B5-50E1DA3A2345}" srcOrd="6" destOrd="0" presId="urn:microsoft.com/office/officeart/2008/layout/VerticalCurvedList"/>
    <dgm:cxn modelId="{8480BDA3-A563-405F-A592-F0A050612043}" type="presParOf" srcId="{D5483129-53EA-484A-B7B5-50E1DA3A2345}" destId="{9A31D363-27A8-4004-8F69-53E0076FB85C}" srcOrd="0" destOrd="0" presId="urn:microsoft.com/office/officeart/2008/layout/VerticalCurvedList"/>
    <dgm:cxn modelId="{98A7F267-A307-4EBB-A42C-D1E3307A23D1}" type="presParOf" srcId="{2674DF2A-81E6-4EF0-90C0-9F6527368914}" destId="{B0F177C1-233F-4BC1-93AA-65C305569BFD}" srcOrd="7" destOrd="0" presId="urn:microsoft.com/office/officeart/2008/layout/VerticalCurvedList"/>
    <dgm:cxn modelId="{DF245A1B-8527-4317-B386-57598345095B}" type="presParOf" srcId="{2674DF2A-81E6-4EF0-90C0-9F6527368914}" destId="{2B3FDB49-A21D-44D5-9FC4-6F41EFAE9A6E}" srcOrd="8" destOrd="0" presId="urn:microsoft.com/office/officeart/2008/layout/VerticalCurvedList"/>
    <dgm:cxn modelId="{B7994CA0-25DD-4196-A741-806797D47789}" type="presParOf" srcId="{2B3FDB49-A21D-44D5-9FC4-6F41EFAE9A6E}" destId="{68B7FCA8-2566-4E21-A898-35BB9E1EF5D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93C7732-6113-4B3C-9268-120F354C87E9}" type="doc">
      <dgm:prSet loTypeId="urn:microsoft.com/office/officeart/2008/layout/VerticalCurvedList" loCatId="list" qsTypeId="urn:microsoft.com/office/officeart/2005/8/quickstyle/simple1" qsCatId="simple" csTypeId="urn:microsoft.com/office/officeart/2005/8/colors/accent5_2" csCatId="accent5" phldr="1"/>
      <dgm:spPr/>
      <dgm:t>
        <a:bodyPr/>
        <a:lstStyle/>
        <a:p>
          <a:endParaRPr lang="en-US"/>
        </a:p>
      </dgm:t>
    </dgm:pt>
    <dgm:pt modelId="{8A1CA9E4-B68D-4EB4-BEAB-438114CB84C6}">
      <dgm:prSet phldrT="[Text]" custT="1"/>
      <dgm:spPr>
        <a:ln>
          <a:solidFill>
            <a:schemeClr val="accent5"/>
          </a:solidFill>
        </a:ln>
      </dgm:spPr>
      <dgm:t>
        <a:bodyPr/>
        <a:lstStyle/>
        <a:p>
          <a:pPr>
            <a:buFont typeface="+mj-lt"/>
            <a:buAutoNum type="alphaLcParenR"/>
          </a:pPr>
          <a:r>
            <a:rPr lang="en-CA" sz="2800" b="1" dirty="0">
              <a:solidFill>
                <a:schemeClr val="tx1"/>
              </a:solidFill>
            </a:rPr>
            <a:t>Psychological Support</a:t>
          </a:r>
          <a:endParaRPr lang="en-US" sz="2800" b="1" dirty="0">
            <a:solidFill>
              <a:schemeClr val="tx1"/>
            </a:solidFill>
          </a:endParaRPr>
        </a:p>
      </dgm:t>
    </dgm:pt>
    <dgm:pt modelId="{6A72AB8D-A0AA-4399-BB37-F9C8F1F067A9}" type="parTrans" cxnId="{CA17AE62-6264-420E-8B85-7094F39A3903}">
      <dgm:prSet/>
      <dgm:spPr/>
      <dgm:t>
        <a:bodyPr/>
        <a:lstStyle/>
        <a:p>
          <a:endParaRPr lang="en-US" sz="1600" b="1">
            <a:solidFill>
              <a:schemeClr val="bg1"/>
            </a:solidFill>
          </a:endParaRPr>
        </a:p>
      </dgm:t>
    </dgm:pt>
    <dgm:pt modelId="{ED0E7758-0B4C-4A3B-B411-0CEA7AA24404}" type="sibTrans" cxnId="{CA17AE62-6264-420E-8B85-7094F39A3903}">
      <dgm:prSet/>
      <dgm:spPr/>
      <dgm:t>
        <a:bodyPr/>
        <a:lstStyle/>
        <a:p>
          <a:endParaRPr lang="en-US" sz="1600" b="1">
            <a:solidFill>
              <a:schemeClr val="bg1"/>
            </a:solidFill>
          </a:endParaRPr>
        </a:p>
      </dgm:t>
    </dgm:pt>
    <dgm:pt modelId="{85532247-49CF-464E-A80E-606CAFCE115C}">
      <dgm:prSet phldrT="[Text]" custT="1"/>
      <dgm:spPr>
        <a:ln>
          <a:solidFill>
            <a:schemeClr val="accent5"/>
          </a:solidFill>
        </a:ln>
      </dgm:spPr>
      <dgm:t>
        <a:bodyPr/>
        <a:lstStyle/>
        <a:p>
          <a:pPr>
            <a:buFont typeface="+mj-lt"/>
            <a:buAutoNum type="alphaLcParenR"/>
          </a:pPr>
          <a:r>
            <a:rPr lang="en-CA" sz="2800" b="1" dirty="0">
              <a:solidFill>
                <a:schemeClr val="tx1"/>
              </a:solidFill>
            </a:rPr>
            <a:t>Workload Management</a:t>
          </a:r>
          <a:endParaRPr lang="en-US" sz="2800" b="1" dirty="0">
            <a:solidFill>
              <a:schemeClr val="tx1"/>
            </a:solidFill>
          </a:endParaRPr>
        </a:p>
      </dgm:t>
    </dgm:pt>
    <dgm:pt modelId="{0C38CF2A-AA60-4D24-AEF9-2B45CC15D2BB}" type="parTrans" cxnId="{EC7CF1EF-BC1A-4403-ACC0-DBA2E7C005EF}">
      <dgm:prSet/>
      <dgm:spPr/>
      <dgm:t>
        <a:bodyPr/>
        <a:lstStyle/>
        <a:p>
          <a:endParaRPr lang="en-US" sz="1600" b="1">
            <a:solidFill>
              <a:schemeClr val="bg1"/>
            </a:solidFill>
          </a:endParaRPr>
        </a:p>
      </dgm:t>
    </dgm:pt>
    <dgm:pt modelId="{8945622B-DAE5-4C4C-8AF2-9498E13E072C}" type="sibTrans" cxnId="{EC7CF1EF-BC1A-4403-ACC0-DBA2E7C005EF}">
      <dgm:prSet/>
      <dgm:spPr/>
      <dgm:t>
        <a:bodyPr/>
        <a:lstStyle/>
        <a:p>
          <a:endParaRPr lang="en-US" sz="1600" b="1">
            <a:solidFill>
              <a:schemeClr val="bg1"/>
            </a:solidFill>
          </a:endParaRPr>
        </a:p>
      </dgm:t>
    </dgm:pt>
    <dgm:pt modelId="{3E96C03C-9A1C-4991-85F0-458EA2B267AB}">
      <dgm:prSet phldrT="[Text]" custT="1"/>
      <dgm:spPr>
        <a:ln>
          <a:solidFill>
            <a:schemeClr val="accent5"/>
          </a:solidFill>
        </a:ln>
      </dgm:spPr>
      <dgm:t>
        <a:bodyPr/>
        <a:lstStyle/>
        <a:p>
          <a:pPr>
            <a:buFont typeface="+mj-lt"/>
            <a:buAutoNum type="alphaLcParenR"/>
          </a:pPr>
          <a:r>
            <a:rPr lang="en-CA" sz="2800" b="1" dirty="0">
              <a:solidFill>
                <a:schemeClr val="tx1"/>
              </a:solidFill>
            </a:rPr>
            <a:t>Balance</a:t>
          </a:r>
          <a:endParaRPr lang="en-US" sz="2800" b="1" dirty="0">
            <a:solidFill>
              <a:schemeClr val="tx1"/>
            </a:solidFill>
          </a:endParaRPr>
        </a:p>
      </dgm:t>
    </dgm:pt>
    <dgm:pt modelId="{FCD151AC-8C9F-4162-B03F-73244E260BA0}" type="parTrans" cxnId="{6AD72EB0-987A-4B10-AFF5-10CBD5F55974}">
      <dgm:prSet/>
      <dgm:spPr/>
      <dgm:t>
        <a:bodyPr/>
        <a:lstStyle/>
        <a:p>
          <a:endParaRPr lang="en-US" sz="1600" b="1">
            <a:solidFill>
              <a:schemeClr val="bg1"/>
            </a:solidFill>
          </a:endParaRPr>
        </a:p>
      </dgm:t>
    </dgm:pt>
    <dgm:pt modelId="{E4BA4C95-B9B5-46E5-BF66-F9B02882BC61}" type="sibTrans" cxnId="{6AD72EB0-987A-4B10-AFF5-10CBD5F55974}">
      <dgm:prSet/>
      <dgm:spPr/>
      <dgm:t>
        <a:bodyPr/>
        <a:lstStyle/>
        <a:p>
          <a:endParaRPr lang="en-US" sz="1600" b="1">
            <a:solidFill>
              <a:schemeClr val="bg1"/>
            </a:solidFill>
          </a:endParaRPr>
        </a:p>
      </dgm:t>
    </dgm:pt>
    <dgm:pt modelId="{9BFC4734-2BCF-4508-AF1C-1916AC71DC3E}">
      <dgm:prSet custT="1"/>
      <dgm:spPr>
        <a:ln>
          <a:solidFill>
            <a:schemeClr val="accent5"/>
          </a:solidFill>
        </a:ln>
      </dgm:spPr>
      <dgm:t>
        <a:bodyPr/>
        <a:lstStyle/>
        <a:p>
          <a:pPr>
            <a:buFont typeface="+mj-lt"/>
            <a:buAutoNum type="alphaLcParenR"/>
          </a:pPr>
          <a:r>
            <a:rPr lang="en-CA" sz="2800" b="1" dirty="0">
              <a:solidFill>
                <a:schemeClr val="tx1"/>
              </a:solidFill>
            </a:rPr>
            <a:t>Psychological Demands</a:t>
          </a:r>
          <a:endParaRPr lang="en-US" sz="2800" b="1" dirty="0">
            <a:solidFill>
              <a:schemeClr val="tx1"/>
            </a:solidFill>
          </a:endParaRPr>
        </a:p>
      </dgm:t>
    </dgm:pt>
    <dgm:pt modelId="{E687A6CE-D449-4405-B8BF-C0DCE33FA6E1}" type="parTrans" cxnId="{A95E6424-0BE0-4AA9-AD20-18FFABB7E365}">
      <dgm:prSet/>
      <dgm:spPr/>
      <dgm:t>
        <a:bodyPr/>
        <a:lstStyle/>
        <a:p>
          <a:endParaRPr lang="en-US" sz="1600" b="1">
            <a:solidFill>
              <a:schemeClr val="bg1"/>
            </a:solidFill>
          </a:endParaRPr>
        </a:p>
      </dgm:t>
    </dgm:pt>
    <dgm:pt modelId="{CDD3CC8A-EF01-4F2B-8569-886B0C3F02AC}" type="sibTrans" cxnId="{A95E6424-0BE0-4AA9-AD20-18FFABB7E365}">
      <dgm:prSet/>
      <dgm:spPr/>
      <dgm:t>
        <a:bodyPr/>
        <a:lstStyle/>
        <a:p>
          <a:endParaRPr lang="en-US" sz="1600" b="1">
            <a:solidFill>
              <a:schemeClr val="bg1"/>
            </a:solidFill>
          </a:endParaRPr>
        </a:p>
      </dgm:t>
    </dgm:pt>
    <dgm:pt modelId="{276A7E0B-5412-41FE-B6E6-163C53EFFC23}" type="pres">
      <dgm:prSet presAssocID="{293C7732-6113-4B3C-9268-120F354C87E9}" presName="Name0" presStyleCnt="0">
        <dgm:presLayoutVars>
          <dgm:chMax val="7"/>
          <dgm:chPref val="7"/>
          <dgm:dir/>
        </dgm:presLayoutVars>
      </dgm:prSet>
      <dgm:spPr/>
    </dgm:pt>
    <dgm:pt modelId="{2674DF2A-81E6-4EF0-90C0-9F6527368914}" type="pres">
      <dgm:prSet presAssocID="{293C7732-6113-4B3C-9268-120F354C87E9}" presName="Name1" presStyleCnt="0"/>
      <dgm:spPr/>
    </dgm:pt>
    <dgm:pt modelId="{98620ABB-5271-4E4F-B021-BFFFE1B82BC5}" type="pres">
      <dgm:prSet presAssocID="{293C7732-6113-4B3C-9268-120F354C87E9}" presName="cycle" presStyleCnt="0"/>
      <dgm:spPr/>
    </dgm:pt>
    <dgm:pt modelId="{8180A09F-C355-4B27-949F-4876F9F4C885}" type="pres">
      <dgm:prSet presAssocID="{293C7732-6113-4B3C-9268-120F354C87E9}" presName="srcNode" presStyleLbl="node1" presStyleIdx="0" presStyleCnt="4"/>
      <dgm:spPr/>
    </dgm:pt>
    <dgm:pt modelId="{410A1156-FE2D-484D-853B-B6504B9D3D14}" type="pres">
      <dgm:prSet presAssocID="{293C7732-6113-4B3C-9268-120F354C87E9}" presName="conn" presStyleLbl="parChTrans1D2" presStyleIdx="0" presStyleCnt="1"/>
      <dgm:spPr/>
    </dgm:pt>
    <dgm:pt modelId="{28960D7C-7998-4326-A616-A90F69F074B9}" type="pres">
      <dgm:prSet presAssocID="{293C7732-6113-4B3C-9268-120F354C87E9}" presName="extraNode" presStyleLbl="node1" presStyleIdx="0" presStyleCnt="4"/>
      <dgm:spPr/>
    </dgm:pt>
    <dgm:pt modelId="{B5AB2EDB-BBED-4E7F-98B1-155C24958ADD}" type="pres">
      <dgm:prSet presAssocID="{293C7732-6113-4B3C-9268-120F354C87E9}" presName="dstNode" presStyleLbl="node1" presStyleIdx="0" presStyleCnt="4"/>
      <dgm:spPr/>
    </dgm:pt>
    <dgm:pt modelId="{93E87D1C-9761-43AC-B05D-6159805AF1A8}" type="pres">
      <dgm:prSet presAssocID="{8A1CA9E4-B68D-4EB4-BEAB-438114CB84C6}" presName="text_1" presStyleLbl="node1" presStyleIdx="0" presStyleCnt="4">
        <dgm:presLayoutVars>
          <dgm:bulletEnabled val="1"/>
        </dgm:presLayoutVars>
      </dgm:prSet>
      <dgm:spPr/>
    </dgm:pt>
    <dgm:pt modelId="{5BBE8C5D-96FA-4AB6-9ED4-8B130E83467D}" type="pres">
      <dgm:prSet presAssocID="{8A1CA9E4-B68D-4EB4-BEAB-438114CB84C6}" presName="accent_1" presStyleCnt="0"/>
      <dgm:spPr/>
    </dgm:pt>
    <dgm:pt modelId="{A3A03FC0-E793-48B8-9F33-00CF44581E05}" type="pres">
      <dgm:prSet presAssocID="{8A1CA9E4-B68D-4EB4-BEAB-438114CB84C6}" presName="accentRepeatNode" presStyleLbl="solidFgAcc1" presStyleIdx="0" presStyleCnt="4"/>
      <dgm:spPr/>
    </dgm:pt>
    <dgm:pt modelId="{168FC9B6-0539-4828-9A0A-450BCC0A0327}" type="pres">
      <dgm:prSet presAssocID="{9BFC4734-2BCF-4508-AF1C-1916AC71DC3E}" presName="text_2" presStyleLbl="node1" presStyleIdx="1" presStyleCnt="4">
        <dgm:presLayoutVars>
          <dgm:bulletEnabled val="1"/>
        </dgm:presLayoutVars>
      </dgm:prSet>
      <dgm:spPr/>
    </dgm:pt>
    <dgm:pt modelId="{A0232A9E-A3B4-4349-9E80-D85601B96812}" type="pres">
      <dgm:prSet presAssocID="{9BFC4734-2BCF-4508-AF1C-1916AC71DC3E}" presName="accent_2" presStyleCnt="0"/>
      <dgm:spPr/>
    </dgm:pt>
    <dgm:pt modelId="{D1E6E117-9A61-44CB-8C46-EBAD31F1DF25}" type="pres">
      <dgm:prSet presAssocID="{9BFC4734-2BCF-4508-AF1C-1916AC71DC3E}" presName="accentRepeatNode" presStyleLbl="solidFgAcc1" presStyleIdx="1" presStyleCnt="4"/>
      <dgm:spPr/>
    </dgm:pt>
    <dgm:pt modelId="{41226498-9ACD-45FF-87A8-54CA35B5B6AF}" type="pres">
      <dgm:prSet presAssocID="{85532247-49CF-464E-A80E-606CAFCE115C}" presName="text_3" presStyleLbl="node1" presStyleIdx="2" presStyleCnt="4">
        <dgm:presLayoutVars>
          <dgm:bulletEnabled val="1"/>
        </dgm:presLayoutVars>
      </dgm:prSet>
      <dgm:spPr/>
    </dgm:pt>
    <dgm:pt modelId="{D5483129-53EA-484A-B7B5-50E1DA3A2345}" type="pres">
      <dgm:prSet presAssocID="{85532247-49CF-464E-A80E-606CAFCE115C}" presName="accent_3" presStyleCnt="0"/>
      <dgm:spPr/>
    </dgm:pt>
    <dgm:pt modelId="{9A31D363-27A8-4004-8F69-53E0076FB85C}" type="pres">
      <dgm:prSet presAssocID="{85532247-49CF-464E-A80E-606CAFCE115C}" presName="accentRepeatNode" presStyleLbl="solidFgAcc1" presStyleIdx="2" presStyleCnt="4"/>
      <dgm:spPr/>
    </dgm:pt>
    <dgm:pt modelId="{B0F177C1-233F-4BC1-93AA-65C305569BFD}" type="pres">
      <dgm:prSet presAssocID="{3E96C03C-9A1C-4991-85F0-458EA2B267AB}" presName="text_4" presStyleLbl="node1" presStyleIdx="3" presStyleCnt="4">
        <dgm:presLayoutVars>
          <dgm:bulletEnabled val="1"/>
        </dgm:presLayoutVars>
      </dgm:prSet>
      <dgm:spPr/>
    </dgm:pt>
    <dgm:pt modelId="{2B3FDB49-A21D-44D5-9FC4-6F41EFAE9A6E}" type="pres">
      <dgm:prSet presAssocID="{3E96C03C-9A1C-4991-85F0-458EA2B267AB}" presName="accent_4" presStyleCnt="0"/>
      <dgm:spPr/>
    </dgm:pt>
    <dgm:pt modelId="{68B7FCA8-2566-4E21-A898-35BB9E1EF5DE}" type="pres">
      <dgm:prSet presAssocID="{3E96C03C-9A1C-4991-85F0-458EA2B267AB}" presName="accentRepeatNode" presStyleLbl="solidFgAcc1" presStyleIdx="3" presStyleCnt="4"/>
      <dgm:spPr/>
    </dgm:pt>
  </dgm:ptLst>
  <dgm:cxnLst>
    <dgm:cxn modelId="{98B43418-62D4-46B5-90AA-A4ABD406FB54}" type="presOf" srcId="{85532247-49CF-464E-A80E-606CAFCE115C}" destId="{41226498-9ACD-45FF-87A8-54CA35B5B6AF}" srcOrd="0" destOrd="0" presId="urn:microsoft.com/office/officeart/2008/layout/VerticalCurvedList"/>
    <dgm:cxn modelId="{A95E6424-0BE0-4AA9-AD20-18FFABB7E365}" srcId="{293C7732-6113-4B3C-9268-120F354C87E9}" destId="{9BFC4734-2BCF-4508-AF1C-1916AC71DC3E}" srcOrd="1" destOrd="0" parTransId="{E687A6CE-D449-4405-B8BF-C0DCE33FA6E1}" sibTransId="{CDD3CC8A-EF01-4F2B-8569-886B0C3F02AC}"/>
    <dgm:cxn modelId="{CA17AE62-6264-420E-8B85-7094F39A3903}" srcId="{293C7732-6113-4B3C-9268-120F354C87E9}" destId="{8A1CA9E4-B68D-4EB4-BEAB-438114CB84C6}" srcOrd="0" destOrd="0" parTransId="{6A72AB8D-A0AA-4399-BB37-F9C8F1F067A9}" sibTransId="{ED0E7758-0B4C-4A3B-B411-0CEA7AA24404}"/>
    <dgm:cxn modelId="{5D3C1A45-6C1F-414C-8DD0-FA341BD901A2}" type="presOf" srcId="{3E96C03C-9A1C-4991-85F0-458EA2B267AB}" destId="{B0F177C1-233F-4BC1-93AA-65C305569BFD}" srcOrd="0" destOrd="0" presId="urn:microsoft.com/office/officeart/2008/layout/VerticalCurvedList"/>
    <dgm:cxn modelId="{8F72E594-793C-4B33-97A2-F78B060DFD04}" type="presOf" srcId="{293C7732-6113-4B3C-9268-120F354C87E9}" destId="{276A7E0B-5412-41FE-B6E6-163C53EFFC23}" srcOrd="0" destOrd="0" presId="urn:microsoft.com/office/officeart/2008/layout/VerticalCurvedList"/>
    <dgm:cxn modelId="{6DE3D7AD-EBDA-47F4-97E7-7C3FB65713EA}" type="presOf" srcId="{ED0E7758-0B4C-4A3B-B411-0CEA7AA24404}" destId="{410A1156-FE2D-484D-853B-B6504B9D3D14}" srcOrd="0" destOrd="0" presId="urn:microsoft.com/office/officeart/2008/layout/VerticalCurvedList"/>
    <dgm:cxn modelId="{6AD72EB0-987A-4B10-AFF5-10CBD5F55974}" srcId="{293C7732-6113-4B3C-9268-120F354C87E9}" destId="{3E96C03C-9A1C-4991-85F0-458EA2B267AB}" srcOrd="3" destOrd="0" parTransId="{FCD151AC-8C9F-4162-B03F-73244E260BA0}" sibTransId="{E4BA4C95-B9B5-46E5-BF66-F9B02882BC61}"/>
    <dgm:cxn modelId="{32183ABC-0F2F-48AA-AD2D-D4B3B5F9615D}" type="presOf" srcId="{9BFC4734-2BCF-4508-AF1C-1916AC71DC3E}" destId="{168FC9B6-0539-4828-9A0A-450BCC0A0327}" srcOrd="0" destOrd="0" presId="urn:microsoft.com/office/officeart/2008/layout/VerticalCurvedList"/>
    <dgm:cxn modelId="{DBC6D1EC-88F1-49CD-AFE1-C1963B9BC294}" type="presOf" srcId="{8A1CA9E4-B68D-4EB4-BEAB-438114CB84C6}" destId="{93E87D1C-9761-43AC-B05D-6159805AF1A8}" srcOrd="0" destOrd="0" presId="urn:microsoft.com/office/officeart/2008/layout/VerticalCurvedList"/>
    <dgm:cxn modelId="{EC7CF1EF-BC1A-4403-ACC0-DBA2E7C005EF}" srcId="{293C7732-6113-4B3C-9268-120F354C87E9}" destId="{85532247-49CF-464E-A80E-606CAFCE115C}" srcOrd="2" destOrd="0" parTransId="{0C38CF2A-AA60-4D24-AEF9-2B45CC15D2BB}" sibTransId="{8945622B-DAE5-4C4C-8AF2-9498E13E072C}"/>
    <dgm:cxn modelId="{C479AB38-CF32-439B-9075-855046BF1E5E}" type="presParOf" srcId="{276A7E0B-5412-41FE-B6E6-163C53EFFC23}" destId="{2674DF2A-81E6-4EF0-90C0-9F6527368914}" srcOrd="0" destOrd="0" presId="urn:microsoft.com/office/officeart/2008/layout/VerticalCurvedList"/>
    <dgm:cxn modelId="{BDA899D8-4A55-482B-98D4-2B9C9AA1A4A6}" type="presParOf" srcId="{2674DF2A-81E6-4EF0-90C0-9F6527368914}" destId="{98620ABB-5271-4E4F-B021-BFFFE1B82BC5}" srcOrd="0" destOrd="0" presId="urn:microsoft.com/office/officeart/2008/layout/VerticalCurvedList"/>
    <dgm:cxn modelId="{9015AAC7-25E7-4C8D-813A-5E143F13A81D}" type="presParOf" srcId="{98620ABB-5271-4E4F-B021-BFFFE1B82BC5}" destId="{8180A09F-C355-4B27-949F-4876F9F4C885}" srcOrd="0" destOrd="0" presId="urn:microsoft.com/office/officeart/2008/layout/VerticalCurvedList"/>
    <dgm:cxn modelId="{C22A7447-EAC9-4BDE-A62E-8DF01A892EA0}" type="presParOf" srcId="{98620ABB-5271-4E4F-B021-BFFFE1B82BC5}" destId="{410A1156-FE2D-484D-853B-B6504B9D3D14}" srcOrd="1" destOrd="0" presId="urn:microsoft.com/office/officeart/2008/layout/VerticalCurvedList"/>
    <dgm:cxn modelId="{0F68B4C7-F15F-41CC-9375-BCBE62D74B81}" type="presParOf" srcId="{98620ABB-5271-4E4F-B021-BFFFE1B82BC5}" destId="{28960D7C-7998-4326-A616-A90F69F074B9}" srcOrd="2" destOrd="0" presId="urn:microsoft.com/office/officeart/2008/layout/VerticalCurvedList"/>
    <dgm:cxn modelId="{AA94C401-6EF4-4045-AA7F-FE22DA50589D}" type="presParOf" srcId="{98620ABB-5271-4E4F-B021-BFFFE1B82BC5}" destId="{B5AB2EDB-BBED-4E7F-98B1-155C24958ADD}" srcOrd="3" destOrd="0" presId="urn:microsoft.com/office/officeart/2008/layout/VerticalCurvedList"/>
    <dgm:cxn modelId="{8C6911D2-FB06-4DF2-92C7-96F6BCCF297F}" type="presParOf" srcId="{2674DF2A-81E6-4EF0-90C0-9F6527368914}" destId="{93E87D1C-9761-43AC-B05D-6159805AF1A8}" srcOrd="1" destOrd="0" presId="urn:microsoft.com/office/officeart/2008/layout/VerticalCurvedList"/>
    <dgm:cxn modelId="{F0278FF4-1851-4A4E-95D1-ABFC4FE5716F}" type="presParOf" srcId="{2674DF2A-81E6-4EF0-90C0-9F6527368914}" destId="{5BBE8C5D-96FA-4AB6-9ED4-8B130E83467D}" srcOrd="2" destOrd="0" presId="urn:microsoft.com/office/officeart/2008/layout/VerticalCurvedList"/>
    <dgm:cxn modelId="{D2873DEC-8F6F-4A0B-801A-CDCEAE9B6FDC}" type="presParOf" srcId="{5BBE8C5D-96FA-4AB6-9ED4-8B130E83467D}" destId="{A3A03FC0-E793-48B8-9F33-00CF44581E05}" srcOrd="0" destOrd="0" presId="urn:microsoft.com/office/officeart/2008/layout/VerticalCurvedList"/>
    <dgm:cxn modelId="{3FAE870A-84AD-4C7D-9011-823F4BF06469}" type="presParOf" srcId="{2674DF2A-81E6-4EF0-90C0-9F6527368914}" destId="{168FC9B6-0539-4828-9A0A-450BCC0A0327}" srcOrd="3" destOrd="0" presId="urn:microsoft.com/office/officeart/2008/layout/VerticalCurvedList"/>
    <dgm:cxn modelId="{795BEEF5-412E-4F20-8C22-7F89750FAA66}" type="presParOf" srcId="{2674DF2A-81E6-4EF0-90C0-9F6527368914}" destId="{A0232A9E-A3B4-4349-9E80-D85601B96812}" srcOrd="4" destOrd="0" presId="urn:microsoft.com/office/officeart/2008/layout/VerticalCurvedList"/>
    <dgm:cxn modelId="{DFC9F0C3-554E-4068-99D0-FA7F8AC775FA}" type="presParOf" srcId="{A0232A9E-A3B4-4349-9E80-D85601B96812}" destId="{D1E6E117-9A61-44CB-8C46-EBAD31F1DF25}" srcOrd="0" destOrd="0" presId="urn:microsoft.com/office/officeart/2008/layout/VerticalCurvedList"/>
    <dgm:cxn modelId="{D05F67CF-517F-4C1E-B839-470381F2CA02}" type="presParOf" srcId="{2674DF2A-81E6-4EF0-90C0-9F6527368914}" destId="{41226498-9ACD-45FF-87A8-54CA35B5B6AF}" srcOrd="5" destOrd="0" presId="urn:microsoft.com/office/officeart/2008/layout/VerticalCurvedList"/>
    <dgm:cxn modelId="{680924C3-F7EF-40C6-8EEF-79F73D9712E8}" type="presParOf" srcId="{2674DF2A-81E6-4EF0-90C0-9F6527368914}" destId="{D5483129-53EA-484A-B7B5-50E1DA3A2345}" srcOrd="6" destOrd="0" presId="urn:microsoft.com/office/officeart/2008/layout/VerticalCurvedList"/>
    <dgm:cxn modelId="{8480BDA3-A563-405F-A592-F0A050612043}" type="presParOf" srcId="{D5483129-53EA-484A-B7B5-50E1DA3A2345}" destId="{9A31D363-27A8-4004-8F69-53E0076FB85C}" srcOrd="0" destOrd="0" presId="urn:microsoft.com/office/officeart/2008/layout/VerticalCurvedList"/>
    <dgm:cxn modelId="{98A7F267-A307-4EBB-A42C-D1E3307A23D1}" type="presParOf" srcId="{2674DF2A-81E6-4EF0-90C0-9F6527368914}" destId="{B0F177C1-233F-4BC1-93AA-65C305569BFD}" srcOrd="7" destOrd="0" presId="urn:microsoft.com/office/officeart/2008/layout/VerticalCurvedList"/>
    <dgm:cxn modelId="{DF245A1B-8527-4317-B386-57598345095B}" type="presParOf" srcId="{2674DF2A-81E6-4EF0-90C0-9F6527368914}" destId="{2B3FDB49-A21D-44D5-9FC4-6F41EFAE9A6E}" srcOrd="8" destOrd="0" presId="urn:microsoft.com/office/officeart/2008/layout/VerticalCurvedList"/>
    <dgm:cxn modelId="{B7994CA0-25DD-4196-A741-806797D47789}" type="presParOf" srcId="{2B3FDB49-A21D-44D5-9FC4-6F41EFAE9A6E}" destId="{68B7FCA8-2566-4E21-A898-35BB9E1EF5D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46318F-3465-4DD2-8B40-AFAD6A363509}">
      <dsp:nvSpPr>
        <dsp:cNvPr id="0" name=""/>
        <dsp:cNvSpPr/>
      </dsp:nvSpPr>
      <dsp:spPr>
        <a:xfrm>
          <a:off x="4727" y="0"/>
          <a:ext cx="2836782" cy="2132837"/>
        </a:xfrm>
        <a:prstGeom prst="upArrow">
          <a:avLst/>
        </a:prstGeom>
        <a:solidFill>
          <a:schemeClr val="accent1"/>
        </a:solidFill>
        <a:ln w="12700" cap="flat" cmpd="sng" algn="ctr">
          <a:noFill/>
          <a:prstDash val="solid"/>
        </a:ln>
        <a:effectLst/>
      </dsp:spPr>
      <dsp:style>
        <a:lnRef idx="2">
          <a:schemeClr val="accent1">
            <a:shade val="50000"/>
          </a:schemeClr>
        </a:lnRef>
        <a:fillRef idx="1">
          <a:schemeClr val="accent1"/>
        </a:fillRef>
        <a:effectRef idx="0">
          <a:schemeClr val="accent1"/>
        </a:effectRef>
        <a:fontRef idx="minor">
          <a:schemeClr val="lt1"/>
        </a:fontRef>
      </dsp:style>
    </dsp:sp>
    <dsp:sp modelId="{496F663E-4B99-4631-8CE1-5B17B787A973}">
      <dsp:nvSpPr>
        <dsp:cNvPr id="0" name=""/>
        <dsp:cNvSpPr/>
      </dsp:nvSpPr>
      <dsp:spPr>
        <a:xfrm>
          <a:off x="2926614" y="0"/>
          <a:ext cx="4813934" cy="2132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0" rIns="199136" bIns="199136" numCol="1" spcCol="1270" anchor="ctr" anchorCtr="0">
          <a:noAutofit/>
        </a:bodyPr>
        <a:lstStyle/>
        <a:p>
          <a:pPr marL="0" lvl="0" indent="0" algn="l" defTabSz="1733550">
            <a:lnSpc>
              <a:spcPct val="90000"/>
            </a:lnSpc>
            <a:spcBef>
              <a:spcPct val="0"/>
            </a:spcBef>
            <a:spcAft>
              <a:spcPct val="35000"/>
            </a:spcAft>
            <a:buNone/>
          </a:pPr>
          <a:endParaRPr lang="en-US" sz="3900" kern="1200" dirty="0"/>
        </a:p>
        <a:p>
          <a:pPr marL="285750" lvl="1" indent="-285750" algn="l" defTabSz="1244600">
            <a:lnSpc>
              <a:spcPct val="90000"/>
            </a:lnSpc>
            <a:spcBef>
              <a:spcPct val="0"/>
            </a:spcBef>
            <a:spcAft>
              <a:spcPct val="15000"/>
            </a:spcAft>
            <a:buChar char="•"/>
          </a:pPr>
          <a:r>
            <a:rPr lang="en-US" sz="2800" kern="1200" dirty="0"/>
            <a:t>Productivity</a:t>
          </a:r>
        </a:p>
        <a:p>
          <a:pPr marL="285750" lvl="1" indent="-285750" algn="l" defTabSz="1244600">
            <a:lnSpc>
              <a:spcPct val="90000"/>
            </a:lnSpc>
            <a:spcBef>
              <a:spcPct val="0"/>
            </a:spcBef>
            <a:spcAft>
              <a:spcPct val="15000"/>
            </a:spcAft>
            <a:buChar char="•"/>
          </a:pPr>
          <a:r>
            <a:rPr lang="en-US" sz="2800" kern="1200" dirty="0"/>
            <a:t>Worker Engagement</a:t>
          </a:r>
        </a:p>
      </dsp:txBody>
      <dsp:txXfrm>
        <a:off x="2926614" y="0"/>
        <a:ext cx="4813934" cy="2132837"/>
      </dsp:txXfrm>
    </dsp:sp>
    <dsp:sp modelId="{D0F46EF5-11D2-4788-B780-1A09DD404E28}">
      <dsp:nvSpPr>
        <dsp:cNvPr id="0" name=""/>
        <dsp:cNvSpPr/>
      </dsp:nvSpPr>
      <dsp:spPr>
        <a:xfrm>
          <a:off x="855762" y="2310574"/>
          <a:ext cx="2836782" cy="2132837"/>
        </a:xfrm>
        <a:prstGeom prst="downArrow">
          <a:avLst/>
        </a:prstGeom>
        <a:solidFill>
          <a:schemeClr val="accent1"/>
        </a:solidFill>
        <a:ln w="12700" cap="flat" cmpd="sng" algn="ctr">
          <a:noFill/>
          <a:prstDash val="solid"/>
        </a:ln>
        <a:effectLst/>
      </dsp:spPr>
      <dsp:style>
        <a:lnRef idx="2">
          <a:schemeClr val="accent1">
            <a:shade val="50000"/>
          </a:schemeClr>
        </a:lnRef>
        <a:fillRef idx="1">
          <a:schemeClr val="accent1"/>
        </a:fillRef>
        <a:effectRef idx="0">
          <a:schemeClr val="accent1"/>
        </a:effectRef>
        <a:fontRef idx="minor">
          <a:schemeClr val="lt1"/>
        </a:fontRef>
      </dsp:style>
    </dsp:sp>
    <dsp:sp modelId="{9E994725-783A-4B7F-BAE7-302B13055A10}">
      <dsp:nvSpPr>
        <dsp:cNvPr id="0" name=""/>
        <dsp:cNvSpPr/>
      </dsp:nvSpPr>
      <dsp:spPr>
        <a:xfrm>
          <a:off x="3782222" y="2056574"/>
          <a:ext cx="4813934" cy="2132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0" rIns="256032" bIns="256032" numCol="1" spcCol="1270" anchor="ctr" anchorCtr="0">
          <a:noAutofit/>
        </a:bodyPr>
        <a:lstStyle/>
        <a:p>
          <a:pPr marL="0" lvl="0" indent="0" algn="l" defTabSz="1600200">
            <a:lnSpc>
              <a:spcPct val="90000"/>
            </a:lnSpc>
            <a:spcBef>
              <a:spcPct val="0"/>
            </a:spcBef>
            <a:spcAft>
              <a:spcPct val="35000"/>
            </a:spcAft>
            <a:buNone/>
          </a:pPr>
          <a:endParaRPr lang="en-US" sz="3600" kern="1200" dirty="0"/>
        </a:p>
        <a:p>
          <a:pPr marL="285750" lvl="1" indent="-285750" algn="l" defTabSz="1244600">
            <a:lnSpc>
              <a:spcPct val="90000"/>
            </a:lnSpc>
            <a:spcBef>
              <a:spcPct val="0"/>
            </a:spcBef>
            <a:spcAft>
              <a:spcPct val="15000"/>
            </a:spcAft>
            <a:buChar char="•"/>
          </a:pPr>
          <a:endParaRPr lang="en-US" sz="2800" kern="1200" dirty="0"/>
        </a:p>
        <a:p>
          <a:pPr marL="285750" lvl="1" indent="-285750" algn="l" defTabSz="1244600">
            <a:lnSpc>
              <a:spcPct val="90000"/>
            </a:lnSpc>
            <a:spcBef>
              <a:spcPct val="0"/>
            </a:spcBef>
            <a:spcAft>
              <a:spcPct val="15000"/>
            </a:spcAft>
            <a:buChar char="•"/>
          </a:pPr>
          <a:r>
            <a:rPr lang="en-US" sz="2800" kern="1200" dirty="0"/>
            <a:t>Turnover rates</a:t>
          </a:r>
        </a:p>
        <a:p>
          <a:pPr marL="285750" lvl="1" indent="-285750" algn="l" defTabSz="1244600">
            <a:lnSpc>
              <a:spcPct val="90000"/>
            </a:lnSpc>
            <a:spcBef>
              <a:spcPct val="0"/>
            </a:spcBef>
            <a:spcAft>
              <a:spcPct val="15000"/>
            </a:spcAft>
            <a:buChar char="•"/>
          </a:pPr>
          <a:r>
            <a:rPr lang="en-US" sz="2800" kern="1200" dirty="0"/>
            <a:t>Absenteeism/Disability</a:t>
          </a:r>
        </a:p>
        <a:p>
          <a:pPr marL="285750" lvl="1" indent="-285750" algn="l" defTabSz="1244600">
            <a:lnSpc>
              <a:spcPct val="90000"/>
            </a:lnSpc>
            <a:spcBef>
              <a:spcPct val="0"/>
            </a:spcBef>
            <a:spcAft>
              <a:spcPct val="15000"/>
            </a:spcAft>
            <a:buChar char="•"/>
          </a:pPr>
          <a:r>
            <a:rPr lang="en-US" sz="2800" kern="1200" dirty="0"/>
            <a:t>Injuries</a:t>
          </a:r>
        </a:p>
        <a:p>
          <a:pPr marL="285750" lvl="1" indent="-285750" algn="l" defTabSz="1244600">
            <a:lnSpc>
              <a:spcPct val="90000"/>
            </a:lnSpc>
            <a:spcBef>
              <a:spcPct val="0"/>
            </a:spcBef>
            <a:spcAft>
              <a:spcPct val="15000"/>
            </a:spcAft>
            <a:buChar char="•"/>
          </a:pPr>
          <a:r>
            <a:rPr lang="en-US" sz="2800" kern="1200" dirty="0"/>
            <a:t>Grievances</a:t>
          </a:r>
        </a:p>
        <a:p>
          <a:pPr marL="285750" lvl="1" indent="-285750" algn="l" defTabSz="1244600">
            <a:lnSpc>
              <a:spcPct val="90000"/>
            </a:lnSpc>
            <a:spcBef>
              <a:spcPct val="0"/>
            </a:spcBef>
            <a:spcAft>
              <a:spcPct val="15000"/>
            </a:spcAft>
            <a:buChar char="•"/>
          </a:pPr>
          <a:endParaRPr lang="en-US" sz="2800" kern="1200" dirty="0"/>
        </a:p>
      </dsp:txBody>
      <dsp:txXfrm>
        <a:off x="3782222" y="2056574"/>
        <a:ext cx="4813934" cy="21328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4B0675-6A9C-49DA-9DD1-F93F723CDFE2}">
      <dsp:nvSpPr>
        <dsp:cNvPr id="0" name=""/>
        <dsp:cNvSpPr/>
      </dsp:nvSpPr>
      <dsp:spPr>
        <a:xfrm>
          <a:off x="-4545736" y="-697019"/>
          <a:ext cx="5415083" cy="5415083"/>
        </a:xfrm>
        <a:prstGeom prst="blockArc">
          <a:avLst>
            <a:gd name="adj1" fmla="val 18900000"/>
            <a:gd name="adj2" fmla="val 2700000"/>
            <a:gd name="adj3" fmla="val 399"/>
          </a:avLst>
        </a:prstGeom>
        <a:noFill/>
        <a:ln w="127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75A65E-7A55-46EE-AFC8-B924035BF41A}">
      <dsp:nvSpPr>
        <dsp:cNvPr id="0" name=""/>
        <dsp:cNvSpPr/>
      </dsp:nvSpPr>
      <dsp:spPr>
        <a:xfrm>
          <a:off x="380568" y="251234"/>
          <a:ext cx="6508111" cy="50279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909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tx1"/>
              </a:solidFill>
            </a:rPr>
            <a:t>Making sure no one is sad at work	</a:t>
          </a:r>
        </a:p>
      </dsp:txBody>
      <dsp:txXfrm>
        <a:off x="380568" y="251234"/>
        <a:ext cx="6508111" cy="502791"/>
      </dsp:txXfrm>
    </dsp:sp>
    <dsp:sp modelId="{B90F0F06-F43F-4D82-A6B2-8B211C4CC36F}">
      <dsp:nvSpPr>
        <dsp:cNvPr id="0" name=""/>
        <dsp:cNvSpPr/>
      </dsp:nvSpPr>
      <dsp:spPr>
        <a:xfrm>
          <a:off x="66324" y="188385"/>
          <a:ext cx="628489" cy="628489"/>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0794B2-FA5B-47F1-AB8B-9E762BA5F571}">
      <dsp:nvSpPr>
        <dsp:cNvPr id="0" name=""/>
        <dsp:cNvSpPr/>
      </dsp:nvSpPr>
      <dsp:spPr>
        <a:xfrm>
          <a:off x="740854" y="1005180"/>
          <a:ext cx="6147825" cy="50279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909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rPr>
            <a:t>Preventing harm to mental health</a:t>
          </a:r>
          <a:endParaRPr lang="en-US" sz="2400" b="1" kern="1200" dirty="0">
            <a:solidFill>
              <a:schemeClr val="tx1"/>
            </a:solidFill>
          </a:endParaRPr>
        </a:p>
      </dsp:txBody>
      <dsp:txXfrm>
        <a:off x="740854" y="1005180"/>
        <a:ext cx="6147825" cy="502791"/>
      </dsp:txXfrm>
    </dsp:sp>
    <dsp:sp modelId="{83B0AFA9-5DF2-4A1D-AF09-68BD0087D5A8}">
      <dsp:nvSpPr>
        <dsp:cNvPr id="0" name=""/>
        <dsp:cNvSpPr/>
      </dsp:nvSpPr>
      <dsp:spPr>
        <a:xfrm>
          <a:off x="426609" y="942331"/>
          <a:ext cx="628489" cy="628489"/>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BB93D8-B666-4EC3-9C54-05A16AAD8E4B}">
      <dsp:nvSpPr>
        <dsp:cNvPr id="0" name=""/>
        <dsp:cNvSpPr/>
      </dsp:nvSpPr>
      <dsp:spPr>
        <a:xfrm>
          <a:off x="851433" y="1759126"/>
          <a:ext cx="6037246" cy="50279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909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rPr>
            <a:t>Promoting psychological wellbeing</a:t>
          </a:r>
          <a:endParaRPr lang="en-US" sz="2400" b="1" kern="1200" dirty="0">
            <a:solidFill>
              <a:schemeClr val="tx1"/>
            </a:solidFill>
          </a:endParaRPr>
        </a:p>
      </dsp:txBody>
      <dsp:txXfrm>
        <a:off x="851433" y="1759126"/>
        <a:ext cx="6037246" cy="502791"/>
      </dsp:txXfrm>
    </dsp:sp>
    <dsp:sp modelId="{65F7BA0F-A478-4F10-91CA-112ED6A4807E}">
      <dsp:nvSpPr>
        <dsp:cNvPr id="0" name=""/>
        <dsp:cNvSpPr/>
      </dsp:nvSpPr>
      <dsp:spPr>
        <a:xfrm>
          <a:off x="537188" y="1696277"/>
          <a:ext cx="628489" cy="628489"/>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B1549E-3B20-4461-9EC3-BF829AAF15EE}">
      <dsp:nvSpPr>
        <dsp:cNvPr id="0" name=""/>
        <dsp:cNvSpPr/>
      </dsp:nvSpPr>
      <dsp:spPr>
        <a:xfrm>
          <a:off x="740854" y="2513072"/>
          <a:ext cx="6147825" cy="50279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909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rPr>
            <a:t>None of the above</a:t>
          </a:r>
          <a:endParaRPr lang="en-US" sz="2400" b="1" kern="1200" dirty="0">
            <a:solidFill>
              <a:schemeClr val="tx1"/>
            </a:solidFill>
          </a:endParaRPr>
        </a:p>
      </dsp:txBody>
      <dsp:txXfrm>
        <a:off x="740854" y="2513072"/>
        <a:ext cx="6147825" cy="502791"/>
      </dsp:txXfrm>
    </dsp:sp>
    <dsp:sp modelId="{D48DAD59-19B1-4144-941A-87C4475AAE8A}">
      <dsp:nvSpPr>
        <dsp:cNvPr id="0" name=""/>
        <dsp:cNvSpPr/>
      </dsp:nvSpPr>
      <dsp:spPr>
        <a:xfrm>
          <a:off x="426609" y="2450223"/>
          <a:ext cx="628489" cy="628489"/>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F7CDDF-4362-4D1B-9CCA-7867BA3233BA}">
      <dsp:nvSpPr>
        <dsp:cNvPr id="0" name=""/>
        <dsp:cNvSpPr/>
      </dsp:nvSpPr>
      <dsp:spPr>
        <a:xfrm>
          <a:off x="380568" y="3267017"/>
          <a:ext cx="6508111" cy="50279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909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rPr>
            <a:t>Both b &amp; c</a:t>
          </a:r>
          <a:endParaRPr lang="en-US" sz="2400" b="1" kern="1200" dirty="0">
            <a:solidFill>
              <a:schemeClr val="tx1"/>
            </a:solidFill>
          </a:endParaRPr>
        </a:p>
      </dsp:txBody>
      <dsp:txXfrm>
        <a:off x="380568" y="3267017"/>
        <a:ext cx="6508111" cy="502791"/>
      </dsp:txXfrm>
    </dsp:sp>
    <dsp:sp modelId="{10EA28F5-B1EB-4BD5-BBF4-B44C298A93C1}">
      <dsp:nvSpPr>
        <dsp:cNvPr id="0" name=""/>
        <dsp:cNvSpPr/>
      </dsp:nvSpPr>
      <dsp:spPr>
        <a:xfrm>
          <a:off x="66324" y="3204168"/>
          <a:ext cx="628489" cy="628489"/>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4B0675-6A9C-49DA-9DD1-F93F723CDFE2}">
      <dsp:nvSpPr>
        <dsp:cNvPr id="0" name=""/>
        <dsp:cNvSpPr/>
      </dsp:nvSpPr>
      <dsp:spPr>
        <a:xfrm>
          <a:off x="-4545736" y="-697019"/>
          <a:ext cx="5415083" cy="5415083"/>
        </a:xfrm>
        <a:prstGeom prst="blockArc">
          <a:avLst>
            <a:gd name="adj1" fmla="val 18900000"/>
            <a:gd name="adj2" fmla="val 2700000"/>
            <a:gd name="adj3" fmla="val 399"/>
          </a:avLst>
        </a:prstGeom>
        <a:noFill/>
        <a:ln w="127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75A65E-7A55-46EE-AFC8-B924035BF41A}">
      <dsp:nvSpPr>
        <dsp:cNvPr id="0" name=""/>
        <dsp:cNvSpPr/>
      </dsp:nvSpPr>
      <dsp:spPr>
        <a:xfrm>
          <a:off x="380568" y="251234"/>
          <a:ext cx="6508111" cy="50279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909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rPr>
            <a:t>Making sure no one is sad at work	</a:t>
          </a:r>
          <a:endParaRPr lang="en-US" sz="2400" b="1" kern="1200" dirty="0">
            <a:solidFill>
              <a:schemeClr val="tx1"/>
            </a:solidFill>
          </a:endParaRPr>
        </a:p>
      </dsp:txBody>
      <dsp:txXfrm>
        <a:off x="380568" y="251234"/>
        <a:ext cx="6508111" cy="502791"/>
      </dsp:txXfrm>
    </dsp:sp>
    <dsp:sp modelId="{B90F0F06-F43F-4D82-A6B2-8B211C4CC36F}">
      <dsp:nvSpPr>
        <dsp:cNvPr id="0" name=""/>
        <dsp:cNvSpPr/>
      </dsp:nvSpPr>
      <dsp:spPr>
        <a:xfrm>
          <a:off x="66324" y="188385"/>
          <a:ext cx="628489" cy="628489"/>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0794B2-FA5B-47F1-AB8B-9E762BA5F571}">
      <dsp:nvSpPr>
        <dsp:cNvPr id="0" name=""/>
        <dsp:cNvSpPr/>
      </dsp:nvSpPr>
      <dsp:spPr>
        <a:xfrm>
          <a:off x="740854" y="1005180"/>
          <a:ext cx="6147825" cy="50279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909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rPr>
            <a:t>Preventing harm to mental health</a:t>
          </a:r>
          <a:endParaRPr lang="en-US" sz="2400" b="1" kern="1200" dirty="0">
            <a:solidFill>
              <a:schemeClr val="tx1"/>
            </a:solidFill>
          </a:endParaRPr>
        </a:p>
      </dsp:txBody>
      <dsp:txXfrm>
        <a:off x="740854" y="1005180"/>
        <a:ext cx="6147825" cy="502791"/>
      </dsp:txXfrm>
    </dsp:sp>
    <dsp:sp modelId="{83B0AFA9-5DF2-4A1D-AF09-68BD0087D5A8}">
      <dsp:nvSpPr>
        <dsp:cNvPr id="0" name=""/>
        <dsp:cNvSpPr/>
      </dsp:nvSpPr>
      <dsp:spPr>
        <a:xfrm>
          <a:off x="426609" y="942331"/>
          <a:ext cx="628489" cy="628489"/>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BB93D8-B666-4EC3-9C54-05A16AAD8E4B}">
      <dsp:nvSpPr>
        <dsp:cNvPr id="0" name=""/>
        <dsp:cNvSpPr/>
      </dsp:nvSpPr>
      <dsp:spPr>
        <a:xfrm>
          <a:off x="851433" y="1759126"/>
          <a:ext cx="6037246" cy="50279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909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rPr>
            <a:t>Promoting psychological wellbeing</a:t>
          </a:r>
          <a:endParaRPr lang="en-US" sz="2400" b="1" kern="1200" dirty="0">
            <a:solidFill>
              <a:schemeClr val="tx1"/>
            </a:solidFill>
          </a:endParaRPr>
        </a:p>
      </dsp:txBody>
      <dsp:txXfrm>
        <a:off x="851433" y="1759126"/>
        <a:ext cx="6037246" cy="502791"/>
      </dsp:txXfrm>
    </dsp:sp>
    <dsp:sp modelId="{65F7BA0F-A478-4F10-91CA-112ED6A4807E}">
      <dsp:nvSpPr>
        <dsp:cNvPr id="0" name=""/>
        <dsp:cNvSpPr/>
      </dsp:nvSpPr>
      <dsp:spPr>
        <a:xfrm>
          <a:off x="537188" y="1696277"/>
          <a:ext cx="628489" cy="628489"/>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B1549E-3B20-4461-9EC3-BF829AAF15EE}">
      <dsp:nvSpPr>
        <dsp:cNvPr id="0" name=""/>
        <dsp:cNvSpPr/>
      </dsp:nvSpPr>
      <dsp:spPr>
        <a:xfrm>
          <a:off x="740854" y="2513072"/>
          <a:ext cx="6147825" cy="50279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909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rPr>
            <a:t>None of the above</a:t>
          </a:r>
          <a:endParaRPr lang="en-US" sz="2400" b="1" kern="1200" dirty="0">
            <a:solidFill>
              <a:schemeClr val="tx1"/>
            </a:solidFill>
          </a:endParaRPr>
        </a:p>
      </dsp:txBody>
      <dsp:txXfrm>
        <a:off x="740854" y="2513072"/>
        <a:ext cx="6147825" cy="502791"/>
      </dsp:txXfrm>
    </dsp:sp>
    <dsp:sp modelId="{D48DAD59-19B1-4144-941A-87C4475AAE8A}">
      <dsp:nvSpPr>
        <dsp:cNvPr id="0" name=""/>
        <dsp:cNvSpPr/>
      </dsp:nvSpPr>
      <dsp:spPr>
        <a:xfrm>
          <a:off x="426609" y="2450223"/>
          <a:ext cx="628489" cy="628489"/>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F7CDDF-4362-4D1B-9CCA-7867BA3233BA}">
      <dsp:nvSpPr>
        <dsp:cNvPr id="0" name=""/>
        <dsp:cNvSpPr/>
      </dsp:nvSpPr>
      <dsp:spPr>
        <a:xfrm>
          <a:off x="380568" y="3267017"/>
          <a:ext cx="6508111" cy="502791"/>
        </a:xfrm>
        <a:prstGeom prst="rect">
          <a:avLst/>
        </a:prstGeom>
        <a:solidFill>
          <a:schemeClr val="tx1"/>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909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accent2"/>
              </a:solidFill>
            </a:rPr>
            <a:t>Both b &amp; c</a:t>
          </a:r>
          <a:endParaRPr lang="en-US" sz="2400" b="1" kern="1200" dirty="0">
            <a:solidFill>
              <a:schemeClr val="accent2"/>
            </a:solidFill>
          </a:endParaRPr>
        </a:p>
      </dsp:txBody>
      <dsp:txXfrm>
        <a:off x="380568" y="3267017"/>
        <a:ext cx="6508111" cy="502791"/>
      </dsp:txXfrm>
    </dsp:sp>
    <dsp:sp modelId="{10EA28F5-B1EB-4BD5-BBF4-B44C298A93C1}">
      <dsp:nvSpPr>
        <dsp:cNvPr id="0" name=""/>
        <dsp:cNvSpPr/>
      </dsp:nvSpPr>
      <dsp:spPr>
        <a:xfrm>
          <a:off x="66324" y="3204168"/>
          <a:ext cx="628489" cy="628489"/>
        </a:xfrm>
        <a:prstGeom prst="ellipse">
          <a:avLst/>
        </a:prstGeom>
        <a:solidFill>
          <a:schemeClr val="accent2"/>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0A1156-FE2D-484D-853B-B6504B9D3D14}">
      <dsp:nvSpPr>
        <dsp:cNvPr id="0" name=""/>
        <dsp:cNvSpPr/>
      </dsp:nvSpPr>
      <dsp:spPr>
        <a:xfrm>
          <a:off x="-4549434" y="-697581"/>
          <a:ext cx="5419476" cy="5419476"/>
        </a:xfrm>
        <a:prstGeom prst="blockArc">
          <a:avLst>
            <a:gd name="adj1" fmla="val 18900000"/>
            <a:gd name="adj2" fmla="val 2700000"/>
            <a:gd name="adj3" fmla="val 399"/>
          </a:avLst>
        </a:prstGeom>
        <a:noFill/>
        <a:ln w="127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3E87D1C-9761-43AC-B05D-6159805AF1A8}">
      <dsp:nvSpPr>
        <dsp:cNvPr id="0" name=""/>
        <dsp:cNvSpPr/>
      </dsp:nvSpPr>
      <dsp:spPr>
        <a:xfrm>
          <a:off x="455723" y="309389"/>
          <a:ext cx="10310117" cy="619100"/>
        </a:xfrm>
        <a:prstGeom prst="rect">
          <a:avLst/>
        </a:prstGeom>
        <a:solidFill>
          <a:schemeClr val="accent5">
            <a:hueOff val="0"/>
            <a:satOff val="0"/>
            <a:lumOff val="0"/>
            <a:alphaOff val="0"/>
          </a:schemeClr>
        </a:solidFill>
        <a:ln w="127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1411" tIns="55880" rIns="55880" bIns="55880" numCol="1" spcCol="1270" anchor="ctr" anchorCtr="0">
          <a:noAutofit/>
        </a:bodyPr>
        <a:lstStyle/>
        <a:p>
          <a:pPr marL="0" lvl="0" indent="0" algn="l" defTabSz="977900">
            <a:lnSpc>
              <a:spcPct val="90000"/>
            </a:lnSpc>
            <a:spcBef>
              <a:spcPct val="0"/>
            </a:spcBef>
            <a:spcAft>
              <a:spcPct val="35000"/>
            </a:spcAft>
            <a:buFont typeface="+mj-lt"/>
            <a:buNone/>
          </a:pPr>
          <a:r>
            <a:rPr lang="en-CA" sz="2200" b="1" kern="1200" dirty="0">
              <a:solidFill>
                <a:schemeClr val="tx1"/>
              </a:solidFill>
            </a:rPr>
            <a:t>Poor mental health does not affect workplace productivity</a:t>
          </a:r>
          <a:endParaRPr lang="en-US" sz="2200" b="1" kern="1200" dirty="0">
            <a:solidFill>
              <a:schemeClr val="tx1"/>
            </a:solidFill>
          </a:endParaRPr>
        </a:p>
      </dsp:txBody>
      <dsp:txXfrm>
        <a:off x="455723" y="309389"/>
        <a:ext cx="10310117" cy="619100"/>
      </dsp:txXfrm>
    </dsp:sp>
    <dsp:sp modelId="{A3A03FC0-E793-48B8-9F33-00CF44581E05}">
      <dsp:nvSpPr>
        <dsp:cNvPr id="0" name=""/>
        <dsp:cNvSpPr/>
      </dsp:nvSpPr>
      <dsp:spPr>
        <a:xfrm>
          <a:off x="68785" y="232001"/>
          <a:ext cx="773875" cy="773875"/>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8FC9B6-0539-4828-9A0A-450BCC0A0327}">
      <dsp:nvSpPr>
        <dsp:cNvPr id="0" name=""/>
        <dsp:cNvSpPr/>
      </dsp:nvSpPr>
      <dsp:spPr>
        <a:xfrm>
          <a:off x="810667" y="1238200"/>
          <a:ext cx="9955172" cy="619100"/>
        </a:xfrm>
        <a:prstGeom prst="rect">
          <a:avLst/>
        </a:prstGeom>
        <a:solidFill>
          <a:schemeClr val="accent5">
            <a:hueOff val="0"/>
            <a:satOff val="0"/>
            <a:lumOff val="0"/>
            <a:alphaOff val="0"/>
          </a:schemeClr>
        </a:solidFill>
        <a:ln w="127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1411" tIns="55880" rIns="55880" bIns="55880" numCol="1" spcCol="1270" anchor="ctr" anchorCtr="0">
          <a:noAutofit/>
        </a:bodyPr>
        <a:lstStyle/>
        <a:p>
          <a:pPr marL="0" lvl="0" indent="0" algn="l" defTabSz="977900">
            <a:lnSpc>
              <a:spcPct val="90000"/>
            </a:lnSpc>
            <a:spcBef>
              <a:spcPct val="0"/>
            </a:spcBef>
            <a:spcAft>
              <a:spcPct val="35000"/>
            </a:spcAft>
            <a:buFont typeface="+mj-lt"/>
            <a:buNone/>
          </a:pPr>
          <a:r>
            <a:rPr lang="en-CA" sz="2200" b="1" kern="1200" dirty="0">
              <a:solidFill>
                <a:schemeClr val="tx1"/>
              </a:solidFill>
            </a:rPr>
            <a:t>Turnover rates decrease as a result of poor mental health in the workplace</a:t>
          </a:r>
          <a:endParaRPr lang="en-US" sz="2200" b="1" kern="1200" dirty="0">
            <a:solidFill>
              <a:schemeClr val="tx1"/>
            </a:solidFill>
          </a:endParaRPr>
        </a:p>
      </dsp:txBody>
      <dsp:txXfrm>
        <a:off x="810667" y="1238200"/>
        <a:ext cx="9955172" cy="619100"/>
      </dsp:txXfrm>
    </dsp:sp>
    <dsp:sp modelId="{D1E6E117-9A61-44CB-8C46-EBAD31F1DF25}">
      <dsp:nvSpPr>
        <dsp:cNvPr id="0" name=""/>
        <dsp:cNvSpPr/>
      </dsp:nvSpPr>
      <dsp:spPr>
        <a:xfrm>
          <a:off x="423729" y="1160813"/>
          <a:ext cx="773875" cy="773875"/>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226498-9ACD-45FF-87A8-54CA35B5B6AF}">
      <dsp:nvSpPr>
        <dsp:cNvPr id="0" name=""/>
        <dsp:cNvSpPr/>
      </dsp:nvSpPr>
      <dsp:spPr>
        <a:xfrm>
          <a:off x="810667" y="2167012"/>
          <a:ext cx="9955172" cy="619100"/>
        </a:xfrm>
        <a:prstGeom prst="rect">
          <a:avLst/>
        </a:prstGeom>
        <a:solidFill>
          <a:schemeClr val="accent5">
            <a:hueOff val="0"/>
            <a:satOff val="0"/>
            <a:lumOff val="0"/>
            <a:alphaOff val="0"/>
          </a:schemeClr>
        </a:solidFill>
        <a:ln w="127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1411" tIns="55880" rIns="55880" bIns="55880" numCol="1" spcCol="1270" anchor="ctr" anchorCtr="0">
          <a:noAutofit/>
        </a:bodyPr>
        <a:lstStyle/>
        <a:p>
          <a:pPr marL="0" lvl="0" indent="0" algn="l" defTabSz="977900">
            <a:lnSpc>
              <a:spcPct val="90000"/>
            </a:lnSpc>
            <a:spcBef>
              <a:spcPct val="0"/>
            </a:spcBef>
            <a:spcAft>
              <a:spcPct val="35000"/>
            </a:spcAft>
            <a:buFont typeface="+mj-lt"/>
            <a:buNone/>
          </a:pPr>
          <a:r>
            <a:rPr lang="en-CA" sz="2200" b="1" kern="1200" dirty="0">
              <a:solidFill>
                <a:schemeClr val="tx1"/>
              </a:solidFill>
            </a:rPr>
            <a:t>Poor mental health in the workplace increases the risk of a workplace injury or accident </a:t>
          </a:r>
          <a:endParaRPr lang="en-US" sz="2200" b="1" kern="1200" dirty="0">
            <a:solidFill>
              <a:schemeClr val="tx1"/>
            </a:solidFill>
          </a:endParaRPr>
        </a:p>
      </dsp:txBody>
      <dsp:txXfrm>
        <a:off x="810667" y="2167012"/>
        <a:ext cx="9955172" cy="619100"/>
      </dsp:txXfrm>
    </dsp:sp>
    <dsp:sp modelId="{9A31D363-27A8-4004-8F69-53E0076FB85C}">
      <dsp:nvSpPr>
        <dsp:cNvPr id="0" name=""/>
        <dsp:cNvSpPr/>
      </dsp:nvSpPr>
      <dsp:spPr>
        <a:xfrm>
          <a:off x="423729" y="2089624"/>
          <a:ext cx="773875" cy="773875"/>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F177C1-233F-4BC1-93AA-65C305569BFD}">
      <dsp:nvSpPr>
        <dsp:cNvPr id="0" name=""/>
        <dsp:cNvSpPr/>
      </dsp:nvSpPr>
      <dsp:spPr>
        <a:xfrm>
          <a:off x="455723" y="3095823"/>
          <a:ext cx="10310117" cy="619100"/>
        </a:xfrm>
        <a:prstGeom prst="rect">
          <a:avLst/>
        </a:prstGeom>
        <a:solidFill>
          <a:schemeClr val="accent5">
            <a:hueOff val="0"/>
            <a:satOff val="0"/>
            <a:lumOff val="0"/>
            <a:alphaOff val="0"/>
          </a:schemeClr>
        </a:solidFill>
        <a:ln w="127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1411" tIns="55880" rIns="55880" bIns="55880" numCol="1" spcCol="1270" anchor="ctr" anchorCtr="0">
          <a:noAutofit/>
        </a:bodyPr>
        <a:lstStyle/>
        <a:p>
          <a:pPr marL="0" lvl="0" indent="0" algn="l" defTabSz="977900">
            <a:lnSpc>
              <a:spcPct val="90000"/>
            </a:lnSpc>
            <a:spcBef>
              <a:spcPct val="0"/>
            </a:spcBef>
            <a:spcAft>
              <a:spcPct val="35000"/>
            </a:spcAft>
            <a:buFont typeface="+mj-lt"/>
            <a:buNone/>
          </a:pPr>
          <a:r>
            <a:rPr lang="en-CA" sz="2200" b="1" kern="1200" dirty="0">
              <a:solidFill>
                <a:schemeClr val="tx1"/>
              </a:solidFill>
            </a:rPr>
            <a:t>Mental health stigma no longer exists</a:t>
          </a:r>
          <a:endParaRPr lang="en-US" sz="2200" b="1" kern="1200" dirty="0">
            <a:solidFill>
              <a:schemeClr val="tx1"/>
            </a:solidFill>
          </a:endParaRPr>
        </a:p>
      </dsp:txBody>
      <dsp:txXfrm>
        <a:off x="455723" y="3095823"/>
        <a:ext cx="10310117" cy="619100"/>
      </dsp:txXfrm>
    </dsp:sp>
    <dsp:sp modelId="{68B7FCA8-2566-4E21-A898-35BB9E1EF5DE}">
      <dsp:nvSpPr>
        <dsp:cNvPr id="0" name=""/>
        <dsp:cNvSpPr/>
      </dsp:nvSpPr>
      <dsp:spPr>
        <a:xfrm>
          <a:off x="68785" y="3018435"/>
          <a:ext cx="773875" cy="773875"/>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0A1156-FE2D-484D-853B-B6504B9D3D14}">
      <dsp:nvSpPr>
        <dsp:cNvPr id="0" name=""/>
        <dsp:cNvSpPr/>
      </dsp:nvSpPr>
      <dsp:spPr>
        <a:xfrm>
          <a:off x="-4549434" y="-697581"/>
          <a:ext cx="5419476" cy="5419476"/>
        </a:xfrm>
        <a:prstGeom prst="blockArc">
          <a:avLst>
            <a:gd name="adj1" fmla="val 18900000"/>
            <a:gd name="adj2" fmla="val 2700000"/>
            <a:gd name="adj3" fmla="val 399"/>
          </a:avLst>
        </a:prstGeom>
        <a:noFill/>
        <a:ln w="127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3E87D1C-9761-43AC-B05D-6159805AF1A8}">
      <dsp:nvSpPr>
        <dsp:cNvPr id="0" name=""/>
        <dsp:cNvSpPr/>
      </dsp:nvSpPr>
      <dsp:spPr>
        <a:xfrm>
          <a:off x="455723" y="309389"/>
          <a:ext cx="10310117" cy="619100"/>
        </a:xfrm>
        <a:prstGeom prst="rect">
          <a:avLst/>
        </a:prstGeom>
        <a:solidFill>
          <a:schemeClr val="accent5">
            <a:hueOff val="0"/>
            <a:satOff val="0"/>
            <a:lumOff val="0"/>
            <a:alphaOff val="0"/>
          </a:schemeClr>
        </a:solidFill>
        <a:ln w="127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1411" tIns="38100" rIns="38100" bIns="38100" numCol="1" spcCol="1270" anchor="ctr" anchorCtr="0">
          <a:noAutofit/>
        </a:bodyPr>
        <a:lstStyle/>
        <a:p>
          <a:pPr marL="0" lvl="0" indent="0" algn="l" defTabSz="666750">
            <a:lnSpc>
              <a:spcPct val="90000"/>
            </a:lnSpc>
            <a:spcBef>
              <a:spcPct val="0"/>
            </a:spcBef>
            <a:spcAft>
              <a:spcPct val="35000"/>
            </a:spcAft>
            <a:buFont typeface="+mj-lt"/>
            <a:buNone/>
          </a:pPr>
          <a:r>
            <a:rPr lang="en-CA" sz="1500" b="1" kern="1200" dirty="0">
              <a:solidFill>
                <a:schemeClr val="tx1"/>
              </a:solidFill>
            </a:rPr>
            <a:t>working in compliance with the provisions of this Act and the regulations</a:t>
          </a:r>
          <a:endParaRPr lang="en-US" sz="1500" b="1" kern="1200" dirty="0">
            <a:solidFill>
              <a:schemeClr val="tx1"/>
            </a:solidFill>
          </a:endParaRPr>
        </a:p>
      </dsp:txBody>
      <dsp:txXfrm>
        <a:off x="455723" y="309389"/>
        <a:ext cx="10310117" cy="619100"/>
      </dsp:txXfrm>
    </dsp:sp>
    <dsp:sp modelId="{A3A03FC0-E793-48B8-9F33-00CF44581E05}">
      <dsp:nvSpPr>
        <dsp:cNvPr id="0" name=""/>
        <dsp:cNvSpPr/>
      </dsp:nvSpPr>
      <dsp:spPr>
        <a:xfrm>
          <a:off x="68785" y="232001"/>
          <a:ext cx="773875" cy="773875"/>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8FC9B6-0539-4828-9A0A-450BCC0A0327}">
      <dsp:nvSpPr>
        <dsp:cNvPr id="0" name=""/>
        <dsp:cNvSpPr/>
      </dsp:nvSpPr>
      <dsp:spPr>
        <a:xfrm>
          <a:off x="810667" y="1238200"/>
          <a:ext cx="9955172" cy="619100"/>
        </a:xfrm>
        <a:prstGeom prst="rect">
          <a:avLst/>
        </a:prstGeom>
        <a:solidFill>
          <a:schemeClr val="accent5">
            <a:hueOff val="0"/>
            <a:satOff val="0"/>
            <a:lumOff val="0"/>
            <a:alphaOff val="0"/>
          </a:schemeClr>
        </a:solidFill>
        <a:ln w="127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1411" tIns="38100" rIns="38100" bIns="38100" numCol="1" spcCol="1270" anchor="ctr" anchorCtr="0">
          <a:noAutofit/>
        </a:bodyPr>
        <a:lstStyle/>
        <a:p>
          <a:pPr marL="0" lvl="0" indent="0" algn="l" defTabSz="666750">
            <a:lnSpc>
              <a:spcPct val="90000"/>
            </a:lnSpc>
            <a:spcBef>
              <a:spcPct val="0"/>
            </a:spcBef>
            <a:spcAft>
              <a:spcPct val="35000"/>
            </a:spcAft>
            <a:buFont typeface="+mj-lt"/>
            <a:buNone/>
          </a:pPr>
          <a:r>
            <a:rPr lang="en-CA" sz="1500" b="1" kern="1200" dirty="0">
              <a:solidFill>
                <a:schemeClr val="tx1"/>
              </a:solidFill>
            </a:rPr>
            <a:t>disclosing a mental health diagnosis to the employer</a:t>
          </a:r>
          <a:endParaRPr lang="en-US" sz="1500" b="1" kern="1200" dirty="0">
            <a:solidFill>
              <a:schemeClr val="tx1"/>
            </a:solidFill>
          </a:endParaRPr>
        </a:p>
      </dsp:txBody>
      <dsp:txXfrm>
        <a:off x="810667" y="1238200"/>
        <a:ext cx="9955172" cy="619100"/>
      </dsp:txXfrm>
    </dsp:sp>
    <dsp:sp modelId="{D1E6E117-9A61-44CB-8C46-EBAD31F1DF25}">
      <dsp:nvSpPr>
        <dsp:cNvPr id="0" name=""/>
        <dsp:cNvSpPr/>
      </dsp:nvSpPr>
      <dsp:spPr>
        <a:xfrm>
          <a:off x="423729" y="1160813"/>
          <a:ext cx="773875" cy="773875"/>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226498-9ACD-45FF-87A8-54CA35B5B6AF}">
      <dsp:nvSpPr>
        <dsp:cNvPr id="0" name=""/>
        <dsp:cNvSpPr/>
      </dsp:nvSpPr>
      <dsp:spPr>
        <a:xfrm>
          <a:off x="810667" y="2167012"/>
          <a:ext cx="9955172" cy="619100"/>
        </a:xfrm>
        <a:prstGeom prst="rect">
          <a:avLst/>
        </a:prstGeom>
        <a:solidFill>
          <a:schemeClr val="accent5">
            <a:hueOff val="0"/>
            <a:satOff val="0"/>
            <a:lumOff val="0"/>
            <a:alphaOff val="0"/>
          </a:schemeClr>
        </a:solidFill>
        <a:ln w="127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1411" tIns="38100" rIns="38100" bIns="38100" numCol="1" spcCol="1270" anchor="ctr" anchorCtr="0">
          <a:noAutofit/>
        </a:bodyPr>
        <a:lstStyle/>
        <a:p>
          <a:pPr marL="0" lvl="0" indent="0" algn="l" defTabSz="666750">
            <a:lnSpc>
              <a:spcPct val="90000"/>
            </a:lnSpc>
            <a:spcBef>
              <a:spcPct val="0"/>
            </a:spcBef>
            <a:spcAft>
              <a:spcPct val="35000"/>
            </a:spcAft>
            <a:buFont typeface="+mj-lt"/>
            <a:buNone/>
          </a:pPr>
          <a:r>
            <a:rPr lang="en-CA" sz="1500" b="1" kern="1200" dirty="0">
              <a:solidFill>
                <a:schemeClr val="tx1"/>
              </a:solidFill>
            </a:rPr>
            <a:t>reporting to his or her employer or supervisor the absence of or defect in any equipment or protective device of which the worker is aware and which may endanger himself, herself or another worker</a:t>
          </a:r>
          <a:endParaRPr lang="en-US" sz="1500" b="1" kern="1200" dirty="0">
            <a:solidFill>
              <a:schemeClr val="tx1"/>
            </a:solidFill>
          </a:endParaRPr>
        </a:p>
      </dsp:txBody>
      <dsp:txXfrm>
        <a:off x="810667" y="2167012"/>
        <a:ext cx="9955172" cy="619100"/>
      </dsp:txXfrm>
    </dsp:sp>
    <dsp:sp modelId="{9A31D363-27A8-4004-8F69-53E0076FB85C}">
      <dsp:nvSpPr>
        <dsp:cNvPr id="0" name=""/>
        <dsp:cNvSpPr/>
      </dsp:nvSpPr>
      <dsp:spPr>
        <a:xfrm>
          <a:off x="423729" y="2089624"/>
          <a:ext cx="773875" cy="773875"/>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F177C1-233F-4BC1-93AA-65C305569BFD}">
      <dsp:nvSpPr>
        <dsp:cNvPr id="0" name=""/>
        <dsp:cNvSpPr/>
      </dsp:nvSpPr>
      <dsp:spPr>
        <a:xfrm>
          <a:off x="455723" y="3095823"/>
          <a:ext cx="10310117" cy="619100"/>
        </a:xfrm>
        <a:prstGeom prst="rect">
          <a:avLst/>
        </a:prstGeom>
        <a:solidFill>
          <a:schemeClr val="accent5">
            <a:hueOff val="0"/>
            <a:satOff val="0"/>
            <a:lumOff val="0"/>
            <a:alphaOff val="0"/>
          </a:schemeClr>
        </a:solidFill>
        <a:ln w="127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1411" tIns="38100" rIns="38100" bIns="38100" numCol="1" spcCol="1270" anchor="ctr" anchorCtr="0">
          <a:noAutofit/>
        </a:bodyPr>
        <a:lstStyle/>
        <a:p>
          <a:pPr marL="0" lvl="0" indent="0" algn="l" defTabSz="666750">
            <a:lnSpc>
              <a:spcPct val="90000"/>
            </a:lnSpc>
            <a:spcBef>
              <a:spcPct val="0"/>
            </a:spcBef>
            <a:spcAft>
              <a:spcPct val="35000"/>
            </a:spcAft>
            <a:buFont typeface="+mj-lt"/>
            <a:buNone/>
          </a:pPr>
          <a:r>
            <a:rPr lang="en-CA" sz="1500" b="1" kern="1200" dirty="0">
              <a:solidFill>
                <a:schemeClr val="tx1"/>
              </a:solidFill>
            </a:rPr>
            <a:t>reporting to his or her employer or supervisor any contravention of this Act or the regulations</a:t>
          </a:r>
          <a:endParaRPr lang="en-US" sz="1500" b="1" kern="1200" dirty="0">
            <a:solidFill>
              <a:schemeClr val="tx1"/>
            </a:solidFill>
          </a:endParaRPr>
        </a:p>
      </dsp:txBody>
      <dsp:txXfrm>
        <a:off x="455723" y="3095823"/>
        <a:ext cx="10310117" cy="619100"/>
      </dsp:txXfrm>
    </dsp:sp>
    <dsp:sp modelId="{68B7FCA8-2566-4E21-A898-35BB9E1EF5DE}">
      <dsp:nvSpPr>
        <dsp:cNvPr id="0" name=""/>
        <dsp:cNvSpPr/>
      </dsp:nvSpPr>
      <dsp:spPr>
        <a:xfrm>
          <a:off x="68785" y="3018435"/>
          <a:ext cx="773875" cy="773875"/>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0A1156-FE2D-484D-853B-B6504B9D3D14}">
      <dsp:nvSpPr>
        <dsp:cNvPr id="0" name=""/>
        <dsp:cNvSpPr/>
      </dsp:nvSpPr>
      <dsp:spPr>
        <a:xfrm>
          <a:off x="-4549434" y="-697581"/>
          <a:ext cx="5419476" cy="5419476"/>
        </a:xfrm>
        <a:prstGeom prst="blockArc">
          <a:avLst>
            <a:gd name="adj1" fmla="val 18900000"/>
            <a:gd name="adj2" fmla="val 2700000"/>
            <a:gd name="adj3" fmla="val 399"/>
          </a:avLst>
        </a:prstGeom>
        <a:noFill/>
        <a:ln w="127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3E87D1C-9761-43AC-B05D-6159805AF1A8}">
      <dsp:nvSpPr>
        <dsp:cNvPr id="0" name=""/>
        <dsp:cNvSpPr/>
      </dsp:nvSpPr>
      <dsp:spPr>
        <a:xfrm>
          <a:off x="455723" y="309389"/>
          <a:ext cx="10310117" cy="619100"/>
        </a:xfrm>
        <a:prstGeom prst="rect">
          <a:avLst/>
        </a:prstGeom>
        <a:solidFill>
          <a:schemeClr val="accent5">
            <a:hueOff val="0"/>
            <a:satOff val="0"/>
            <a:lumOff val="0"/>
            <a:alphaOff val="0"/>
          </a:schemeClr>
        </a:solidFill>
        <a:ln w="127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1411" tIns="71120" rIns="71120" bIns="71120" numCol="1" spcCol="1270" anchor="ctr" anchorCtr="0">
          <a:noAutofit/>
        </a:bodyPr>
        <a:lstStyle/>
        <a:p>
          <a:pPr marL="0" lvl="0" indent="0" algn="l" defTabSz="1244600">
            <a:lnSpc>
              <a:spcPct val="90000"/>
            </a:lnSpc>
            <a:spcBef>
              <a:spcPct val="0"/>
            </a:spcBef>
            <a:spcAft>
              <a:spcPct val="35000"/>
            </a:spcAft>
            <a:buFont typeface="+mj-lt"/>
            <a:buNone/>
          </a:pPr>
          <a:r>
            <a:rPr lang="en-CA" sz="2800" b="1" kern="1200" dirty="0">
              <a:solidFill>
                <a:schemeClr val="tx1"/>
              </a:solidFill>
            </a:rPr>
            <a:t>Growth &amp; Development</a:t>
          </a:r>
          <a:endParaRPr lang="en-US" sz="2800" b="1" kern="1200" dirty="0">
            <a:solidFill>
              <a:schemeClr val="tx1"/>
            </a:solidFill>
          </a:endParaRPr>
        </a:p>
      </dsp:txBody>
      <dsp:txXfrm>
        <a:off x="455723" y="309389"/>
        <a:ext cx="10310117" cy="619100"/>
      </dsp:txXfrm>
    </dsp:sp>
    <dsp:sp modelId="{A3A03FC0-E793-48B8-9F33-00CF44581E05}">
      <dsp:nvSpPr>
        <dsp:cNvPr id="0" name=""/>
        <dsp:cNvSpPr/>
      </dsp:nvSpPr>
      <dsp:spPr>
        <a:xfrm>
          <a:off x="68785" y="232001"/>
          <a:ext cx="773875" cy="773875"/>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8FC9B6-0539-4828-9A0A-450BCC0A0327}">
      <dsp:nvSpPr>
        <dsp:cNvPr id="0" name=""/>
        <dsp:cNvSpPr/>
      </dsp:nvSpPr>
      <dsp:spPr>
        <a:xfrm>
          <a:off x="810667" y="1238200"/>
          <a:ext cx="9955172" cy="619100"/>
        </a:xfrm>
        <a:prstGeom prst="rect">
          <a:avLst/>
        </a:prstGeom>
        <a:solidFill>
          <a:schemeClr val="accent5">
            <a:hueOff val="0"/>
            <a:satOff val="0"/>
            <a:lumOff val="0"/>
            <a:alphaOff val="0"/>
          </a:schemeClr>
        </a:solidFill>
        <a:ln w="127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1411" tIns="71120" rIns="71120" bIns="71120" numCol="1" spcCol="1270" anchor="ctr" anchorCtr="0">
          <a:noAutofit/>
        </a:bodyPr>
        <a:lstStyle/>
        <a:p>
          <a:pPr marL="0" lvl="0" indent="0" algn="l" defTabSz="1244600">
            <a:lnSpc>
              <a:spcPct val="90000"/>
            </a:lnSpc>
            <a:spcBef>
              <a:spcPct val="0"/>
            </a:spcBef>
            <a:spcAft>
              <a:spcPct val="35000"/>
            </a:spcAft>
            <a:buFont typeface="+mj-lt"/>
            <a:buNone/>
          </a:pPr>
          <a:r>
            <a:rPr lang="en-CA" sz="2800" b="1" kern="1200" dirty="0">
              <a:solidFill>
                <a:schemeClr val="tx1"/>
              </a:solidFill>
            </a:rPr>
            <a:t>Civility &amp; Respect</a:t>
          </a:r>
          <a:endParaRPr lang="en-US" sz="2800" b="1" kern="1200" dirty="0">
            <a:solidFill>
              <a:schemeClr val="tx1"/>
            </a:solidFill>
          </a:endParaRPr>
        </a:p>
      </dsp:txBody>
      <dsp:txXfrm>
        <a:off x="810667" y="1238200"/>
        <a:ext cx="9955172" cy="619100"/>
      </dsp:txXfrm>
    </dsp:sp>
    <dsp:sp modelId="{D1E6E117-9A61-44CB-8C46-EBAD31F1DF25}">
      <dsp:nvSpPr>
        <dsp:cNvPr id="0" name=""/>
        <dsp:cNvSpPr/>
      </dsp:nvSpPr>
      <dsp:spPr>
        <a:xfrm>
          <a:off x="423729" y="1160813"/>
          <a:ext cx="773875" cy="773875"/>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226498-9ACD-45FF-87A8-54CA35B5B6AF}">
      <dsp:nvSpPr>
        <dsp:cNvPr id="0" name=""/>
        <dsp:cNvSpPr/>
      </dsp:nvSpPr>
      <dsp:spPr>
        <a:xfrm>
          <a:off x="810667" y="2167012"/>
          <a:ext cx="9955172" cy="619100"/>
        </a:xfrm>
        <a:prstGeom prst="rect">
          <a:avLst/>
        </a:prstGeom>
        <a:solidFill>
          <a:schemeClr val="accent5">
            <a:hueOff val="0"/>
            <a:satOff val="0"/>
            <a:lumOff val="0"/>
            <a:alphaOff val="0"/>
          </a:schemeClr>
        </a:solidFill>
        <a:ln w="127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1411" tIns="71120" rIns="71120" bIns="71120" numCol="1" spcCol="1270" anchor="ctr" anchorCtr="0">
          <a:noAutofit/>
        </a:bodyPr>
        <a:lstStyle/>
        <a:p>
          <a:pPr marL="0" lvl="0" indent="0" algn="l" defTabSz="1244600">
            <a:lnSpc>
              <a:spcPct val="90000"/>
            </a:lnSpc>
            <a:spcBef>
              <a:spcPct val="0"/>
            </a:spcBef>
            <a:spcAft>
              <a:spcPct val="35000"/>
            </a:spcAft>
            <a:buFont typeface="+mj-lt"/>
            <a:buNone/>
          </a:pPr>
          <a:r>
            <a:rPr lang="en-CA" sz="2800" b="1" kern="1200" dirty="0">
              <a:solidFill>
                <a:schemeClr val="tx1"/>
              </a:solidFill>
            </a:rPr>
            <a:t>Psychological Protection</a:t>
          </a:r>
          <a:endParaRPr lang="en-US" sz="2800" b="1" kern="1200" dirty="0">
            <a:solidFill>
              <a:schemeClr val="tx1"/>
            </a:solidFill>
          </a:endParaRPr>
        </a:p>
      </dsp:txBody>
      <dsp:txXfrm>
        <a:off x="810667" y="2167012"/>
        <a:ext cx="9955172" cy="619100"/>
      </dsp:txXfrm>
    </dsp:sp>
    <dsp:sp modelId="{9A31D363-27A8-4004-8F69-53E0076FB85C}">
      <dsp:nvSpPr>
        <dsp:cNvPr id="0" name=""/>
        <dsp:cNvSpPr/>
      </dsp:nvSpPr>
      <dsp:spPr>
        <a:xfrm>
          <a:off x="423729" y="2089624"/>
          <a:ext cx="773875" cy="773875"/>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F177C1-233F-4BC1-93AA-65C305569BFD}">
      <dsp:nvSpPr>
        <dsp:cNvPr id="0" name=""/>
        <dsp:cNvSpPr/>
      </dsp:nvSpPr>
      <dsp:spPr>
        <a:xfrm>
          <a:off x="455723" y="3095823"/>
          <a:ext cx="10310117" cy="619100"/>
        </a:xfrm>
        <a:prstGeom prst="rect">
          <a:avLst/>
        </a:prstGeom>
        <a:solidFill>
          <a:schemeClr val="accent5">
            <a:hueOff val="0"/>
            <a:satOff val="0"/>
            <a:lumOff val="0"/>
            <a:alphaOff val="0"/>
          </a:schemeClr>
        </a:solidFill>
        <a:ln w="127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1411" tIns="71120" rIns="71120" bIns="71120" numCol="1" spcCol="1270" anchor="ctr" anchorCtr="0">
          <a:noAutofit/>
        </a:bodyPr>
        <a:lstStyle/>
        <a:p>
          <a:pPr marL="0" lvl="0" indent="0" algn="l" defTabSz="1244600">
            <a:lnSpc>
              <a:spcPct val="90000"/>
            </a:lnSpc>
            <a:spcBef>
              <a:spcPct val="0"/>
            </a:spcBef>
            <a:spcAft>
              <a:spcPct val="35000"/>
            </a:spcAft>
            <a:buFont typeface="+mj-lt"/>
            <a:buNone/>
          </a:pPr>
          <a:r>
            <a:rPr lang="en-CA" sz="2800" b="1" kern="1200" dirty="0">
              <a:solidFill>
                <a:schemeClr val="tx1"/>
              </a:solidFill>
            </a:rPr>
            <a:t>Clear Leadership &amp; Expectations</a:t>
          </a:r>
          <a:endParaRPr lang="en-US" sz="2800" b="1" kern="1200" dirty="0">
            <a:solidFill>
              <a:schemeClr val="tx1"/>
            </a:solidFill>
          </a:endParaRPr>
        </a:p>
      </dsp:txBody>
      <dsp:txXfrm>
        <a:off x="455723" y="3095823"/>
        <a:ext cx="10310117" cy="619100"/>
      </dsp:txXfrm>
    </dsp:sp>
    <dsp:sp modelId="{68B7FCA8-2566-4E21-A898-35BB9E1EF5DE}">
      <dsp:nvSpPr>
        <dsp:cNvPr id="0" name=""/>
        <dsp:cNvSpPr/>
      </dsp:nvSpPr>
      <dsp:spPr>
        <a:xfrm>
          <a:off x="68785" y="3018435"/>
          <a:ext cx="773875" cy="773875"/>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0A1156-FE2D-484D-853B-B6504B9D3D14}">
      <dsp:nvSpPr>
        <dsp:cNvPr id="0" name=""/>
        <dsp:cNvSpPr/>
      </dsp:nvSpPr>
      <dsp:spPr>
        <a:xfrm>
          <a:off x="-4549434" y="-697581"/>
          <a:ext cx="5419476" cy="5419476"/>
        </a:xfrm>
        <a:prstGeom prst="blockArc">
          <a:avLst>
            <a:gd name="adj1" fmla="val 18900000"/>
            <a:gd name="adj2" fmla="val 2700000"/>
            <a:gd name="adj3" fmla="val 399"/>
          </a:avLst>
        </a:prstGeom>
        <a:noFill/>
        <a:ln w="127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3E87D1C-9761-43AC-B05D-6159805AF1A8}">
      <dsp:nvSpPr>
        <dsp:cNvPr id="0" name=""/>
        <dsp:cNvSpPr/>
      </dsp:nvSpPr>
      <dsp:spPr>
        <a:xfrm>
          <a:off x="455723" y="309389"/>
          <a:ext cx="10310117" cy="619100"/>
        </a:xfrm>
        <a:prstGeom prst="rect">
          <a:avLst/>
        </a:prstGeom>
        <a:solidFill>
          <a:schemeClr val="accent5">
            <a:hueOff val="0"/>
            <a:satOff val="0"/>
            <a:lumOff val="0"/>
            <a:alphaOff val="0"/>
          </a:schemeClr>
        </a:solidFill>
        <a:ln w="127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1411" tIns="71120" rIns="71120" bIns="71120" numCol="1" spcCol="1270" anchor="ctr" anchorCtr="0">
          <a:noAutofit/>
        </a:bodyPr>
        <a:lstStyle/>
        <a:p>
          <a:pPr marL="0" lvl="0" indent="0" algn="l" defTabSz="1244600">
            <a:lnSpc>
              <a:spcPct val="90000"/>
            </a:lnSpc>
            <a:spcBef>
              <a:spcPct val="0"/>
            </a:spcBef>
            <a:spcAft>
              <a:spcPct val="35000"/>
            </a:spcAft>
            <a:buFont typeface="+mj-lt"/>
            <a:buNone/>
          </a:pPr>
          <a:r>
            <a:rPr lang="en-CA" sz="2800" b="1" kern="1200" dirty="0">
              <a:solidFill>
                <a:schemeClr val="tx1"/>
              </a:solidFill>
            </a:rPr>
            <a:t>Psychological Support</a:t>
          </a:r>
          <a:endParaRPr lang="en-US" sz="2800" b="1" kern="1200" dirty="0">
            <a:solidFill>
              <a:schemeClr val="tx1"/>
            </a:solidFill>
          </a:endParaRPr>
        </a:p>
      </dsp:txBody>
      <dsp:txXfrm>
        <a:off x="455723" y="309389"/>
        <a:ext cx="10310117" cy="619100"/>
      </dsp:txXfrm>
    </dsp:sp>
    <dsp:sp modelId="{A3A03FC0-E793-48B8-9F33-00CF44581E05}">
      <dsp:nvSpPr>
        <dsp:cNvPr id="0" name=""/>
        <dsp:cNvSpPr/>
      </dsp:nvSpPr>
      <dsp:spPr>
        <a:xfrm>
          <a:off x="68785" y="232001"/>
          <a:ext cx="773875" cy="773875"/>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8FC9B6-0539-4828-9A0A-450BCC0A0327}">
      <dsp:nvSpPr>
        <dsp:cNvPr id="0" name=""/>
        <dsp:cNvSpPr/>
      </dsp:nvSpPr>
      <dsp:spPr>
        <a:xfrm>
          <a:off x="810667" y="1238200"/>
          <a:ext cx="9955172" cy="619100"/>
        </a:xfrm>
        <a:prstGeom prst="rect">
          <a:avLst/>
        </a:prstGeom>
        <a:solidFill>
          <a:schemeClr val="accent5">
            <a:hueOff val="0"/>
            <a:satOff val="0"/>
            <a:lumOff val="0"/>
            <a:alphaOff val="0"/>
          </a:schemeClr>
        </a:solidFill>
        <a:ln w="127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1411" tIns="71120" rIns="71120" bIns="71120" numCol="1" spcCol="1270" anchor="ctr" anchorCtr="0">
          <a:noAutofit/>
        </a:bodyPr>
        <a:lstStyle/>
        <a:p>
          <a:pPr marL="0" lvl="0" indent="0" algn="l" defTabSz="1244600">
            <a:lnSpc>
              <a:spcPct val="90000"/>
            </a:lnSpc>
            <a:spcBef>
              <a:spcPct val="0"/>
            </a:spcBef>
            <a:spcAft>
              <a:spcPct val="35000"/>
            </a:spcAft>
            <a:buFont typeface="+mj-lt"/>
            <a:buNone/>
          </a:pPr>
          <a:r>
            <a:rPr lang="en-CA" sz="2800" b="1" kern="1200" dirty="0">
              <a:solidFill>
                <a:schemeClr val="tx1"/>
              </a:solidFill>
            </a:rPr>
            <a:t>Psychological Demands</a:t>
          </a:r>
          <a:endParaRPr lang="en-US" sz="2800" b="1" kern="1200" dirty="0">
            <a:solidFill>
              <a:schemeClr val="tx1"/>
            </a:solidFill>
          </a:endParaRPr>
        </a:p>
      </dsp:txBody>
      <dsp:txXfrm>
        <a:off x="810667" y="1238200"/>
        <a:ext cx="9955172" cy="619100"/>
      </dsp:txXfrm>
    </dsp:sp>
    <dsp:sp modelId="{D1E6E117-9A61-44CB-8C46-EBAD31F1DF25}">
      <dsp:nvSpPr>
        <dsp:cNvPr id="0" name=""/>
        <dsp:cNvSpPr/>
      </dsp:nvSpPr>
      <dsp:spPr>
        <a:xfrm>
          <a:off x="423729" y="1160813"/>
          <a:ext cx="773875" cy="773875"/>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226498-9ACD-45FF-87A8-54CA35B5B6AF}">
      <dsp:nvSpPr>
        <dsp:cNvPr id="0" name=""/>
        <dsp:cNvSpPr/>
      </dsp:nvSpPr>
      <dsp:spPr>
        <a:xfrm>
          <a:off x="810667" y="2167012"/>
          <a:ext cx="9955172" cy="619100"/>
        </a:xfrm>
        <a:prstGeom prst="rect">
          <a:avLst/>
        </a:prstGeom>
        <a:solidFill>
          <a:schemeClr val="accent5">
            <a:hueOff val="0"/>
            <a:satOff val="0"/>
            <a:lumOff val="0"/>
            <a:alphaOff val="0"/>
          </a:schemeClr>
        </a:solidFill>
        <a:ln w="127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1411" tIns="71120" rIns="71120" bIns="71120" numCol="1" spcCol="1270" anchor="ctr" anchorCtr="0">
          <a:noAutofit/>
        </a:bodyPr>
        <a:lstStyle/>
        <a:p>
          <a:pPr marL="0" lvl="0" indent="0" algn="l" defTabSz="1244600">
            <a:lnSpc>
              <a:spcPct val="90000"/>
            </a:lnSpc>
            <a:spcBef>
              <a:spcPct val="0"/>
            </a:spcBef>
            <a:spcAft>
              <a:spcPct val="35000"/>
            </a:spcAft>
            <a:buFont typeface="+mj-lt"/>
            <a:buNone/>
          </a:pPr>
          <a:r>
            <a:rPr lang="en-CA" sz="2800" b="1" kern="1200" dirty="0">
              <a:solidFill>
                <a:schemeClr val="tx1"/>
              </a:solidFill>
            </a:rPr>
            <a:t>Workload Management</a:t>
          </a:r>
          <a:endParaRPr lang="en-US" sz="2800" b="1" kern="1200" dirty="0">
            <a:solidFill>
              <a:schemeClr val="tx1"/>
            </a:solidFill>
          </a:endParaRPr>
        </a:p>
      </dsp:txBody>
      <dsp:txXfrm>
        <a:off x="810667" y="2167012"/>
        <a:ext cx="9955172" cy="619100"/>
      </dsp:txXfrm>
    </dsp:sp>
    <dsp:sp modelId="{9A31D363-27A8-4004-8F69-53E0076FB85C}">
      <dsp:nvSpPr>
        <dsp:cNvPr id="0" name=""/>
        <dsp:cNvSpPr/>
      </dsp:nvSpPr>
      <dsp:spPr>
        <a:xfrm>
          <a:off x="423729" y="2089624"/>
          <a:ext cx="773875" cy="773875"/>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F177C1-233F-4BC1-93AA-65C305569BFD}">
      <dsp:nvSpPr>
        <dsp:cNvPr id="0" name=""/>
        <dsp:cNvSpPr/>
      </dsp:nvSpPr>
      <dsp:spPr>
        <a:xfrm>
          <a:off x="455723" y="3095823"/>
          <a:ext cx="10310117" cy="619100"/>
        </a:xfrm>
        <a:prstGeom prst="rect">
          <a:avLst/>
        </a:prstGeom>
        <a:solidFill>
          <a:schemeClr val="accent5">
            <a:hueOff val="0"/>
            <a:satOff val="0"/>
            <a:lumOff val="0"/>
            <a:alphaOff val="0"/>
          </a:schemeClr>
        </a:solidFill>
        <a:ln w="127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1411" tIns="71120" rIns="71120" bIns="71120" numCol="1" spcCol="1270" anchor="ctr" anchorCtr="0">
          <a:noAutofit/>
        </a:bodyPr>
        <a:lstStyle/>
        <a:p>
          <a:pPr marL="0" lvl="0" indent="0" algn="l" defTabSz="1244600">
            <a:lnSpc>
              <a:spcPct val="90000"/>
            </a:lnSpc>
            <a:spcBef>
              <a:spcPct val="0"/>
            </a:spcBef>
            <a:spcAft>
              <a:spcPct val="35000"/>
            </a:spcAft>
            <a:buFont typeface="+mj-lt"/>
            <a:buNone/>
          </a:pPr>
          <a:r>
            <a:rPr lang="en-CA" sz="2800" b="1" kern="1200" dirty="0">
              <a:solidFill>
                <a:schemeClr val="tx1"/>
              </a:solidFill>
            </a:rPr>
            <a:t>Balance</a:t>
          </a:r>
          <a:endParaRPr lang="en-US" sz="2800" b="1" kern="1200" dirty="0">
            <a:solidFill>
              <a:schemeClr val="tx1"/>
            </a:solidFill>
          </a:endParaRPr>
        </a:p>
      </dsp:txBody>
      <dsp:txXfrm>
        <a:off x="455723" y="3095823"/>
        <a:ext cx="10310117" cy="619100"/>
      </dsp:txXfrm>
    </dsp:sp>
    <dsp:sp modelId="{68B7FCA8-2566-4E21-A898-35BB9E1EF5DE}">
      <dsp:nvSpPr>
        <dsp:cNvPr id="0" name=""/>
        <dsp:cNvSpPr/>
      </dsp:nvSpPr>
      <dsp:spPr>
        <a:xfrm>
          <a:off x="68785" y="3018435"/>
          <a:ext cx="773875" cy="773875"/>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27C0DB-C5DD-4211-9C79-3718A48035FE}" type="datetimeFigureOut">
              <a:rPr lang="en-CA" smtClean="0"/>
              <a:t>2017-03-25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850E16-BBCC-4E2D-B30C-A1C14F385CE0}" type="slidenum">
              <a:rPr lang="en-CA" smtClean="0"/>
              <a:t>‹#›</a:t>
            </a:fld>
            <a:endParaRPr lang="en-CA"/>
          </a:p>
        </p:txBody>
      </p:sp>
    </p:spTree>
    <p:extLst>
      <p:ext uri="{BB962C8B-B14F-4D97-AF65-F5344CB8AC3E}">
        <p14:creationId xmlns:p14="http://schemas.microsoft.com/office/powerpoint/2010/main" val="4041650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mentalhealthcommission.ca/English/focus-areas/stigma-and-discriminatio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youtube.com/watch?v=NJia_p0c3BY"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youtube.com/watch?v=tIAIwSx19SU"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youtube.com/watch?v=MH3gWoGrfyA"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youtube.com/watch?v=dMIcbVOWvQ8"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youtube.com/watch?v=i5xQ0hdaOVg&amp;index=6&amp;list=PLr4reAMGEzq2ODZrM0_VqA8qSl5aVo2ws"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youtube.com/watch?v=1-ayikvxCXE&amp;list=PLr4reAMGEzq2ODZrM0_VqA8qSl5aVo2ws&amp;index=7"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youtube.com/watch?v=IoL8e44qd4A&amp;list=PLr4reAMGEzq2ODZrM0_VqA8qSl5aVo2ws&amp;index=8"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youtube.com/watch?v=QhpwGpKjGOk&amp;index=9&amp;list=PLr4reAMGEzq2ODZrM0_VqA8qSl5aVo2ws"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youtube.com/watch?v=eaNaYw9RjFE&amp;list=PLr4reAMGEzq2ODZrM0_VqA8qSl5aVo2ws&amp;index=10"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youtube.com/watch?v=5tAHnv8Iz4o&amp;list=PLr4reAMGEzq2ODZrM0_VqA8qSl5aVo2ws&amp;index=11"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youtube.com/watch?v=n_8b2-Dnctw&amp;index=12&amp;list=PLr4reAMGEzq2ODZrM0_VqA8qSl5aVo2ws"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youtube.com/watch?v=Y8NQcUYkcWw&amp;list=PLr4reAMGEzq2ODZrM0_VqA8qSl5aVo2ws&amp;index=13"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youtube.com/watch?v=LStU2G4JBus&amp;list=PLr4reAMGEzq2ODZrM0_VqA8qSl5aVo2ws&amp;index=14"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www.mentalhealthcommission.ca/English/national-standard"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C850E16-BBCC-4E2D-B30C-A1C14F385CE0}" type="slidenum">
              <a:rPr lang="en-CA" smtClean="0"/>
              <a:t>7</a:t>
            </a:fld>
            <a:endParaRPr lang="en-CA"/>
          </a:p>
        </p:txBody>
      </p:sp>
    </p:spTree>
    <p:extLst>
      <p:ext uri="{BB962C8B-B14F-4D97-AF65-F5344CB8AC3E}">
        <p14:creationId xmlns:p14="http://schemas.microsoft.com/office/powerpoint/2010/main" val="1413018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http://www.mentalhealthcommission.ca/English/focus-areas/mental-health-matters</a:t>
            </a:r>
          </a:p>
          <a:p>
            <a:r>
              <a:rPr lang="en-CA" dirty="0"/>
              <a:t>http://www.mentalhealthcommission.ca/English/focus-areas/workplace</a:t>
            </a:r>
          </a:p>
          <a:p>
            <a:endParaRPr lang="en-CA" dirty="0"/>
          </a:p>
        </p:txBody>
      </p:sp>
      <p:sp>
        <p:nvSpPr>
          <p:cNvPr id="4" name="Slide Number Placeholder 3"/>
          <p:cNvSpPr>
            <a:spLocks noGrp="1"/>
          </p:cNvSpPr>
          <p:nvPr>
            <p:ph type="sldNum" sz="quarter" idx="10"/>
          </p:nvPr>
        </p:nvSpPr>
        <p:spPr/>
        <p:txBody>
          <a:bodyPr/>
          <a:lstStyle/>
          <a:p>
            <a:fld id="{9C850E16-BBCC-4E2D-B30C-A1C14F385CE0}" type="slidenum">
              <a:rPr lang="en-CA" smtClean="0"/>
              <a:t>16</a:t>
            </a:fld>
            <a:endParaRPr lang="en-CA"/>
          </a:p>
        </p:txBody>
      </p:sp>
    </p:spTree>
    <p:extLst>
      <p:ext uri="{BB962C8B-B14F-4D97-AF65-F5344CB8AC3E}">
        <p14:creationId xmlns:p14="http://schemas.microsoft.com/office/powerpoint/2010/main" val="1296325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http://www.mentalhealthcommission.ca/English/focus-areas/mental-health-matters</a:t>
            </a:r>
          </a:p>
          <a:p>
            <a:r>
              <a:rPr lang="en-CA" dirty="0"/>
              <a:t>http://www.mentalhealthcommission.ca/English/focus-areas/workplace</a:t>
            </a:r>
          </a:p>
          <a:p>
            <a:endParaRPr lang="en-CA" dirty="0"/>
          </a:p>
        </p:txBody>
      </p:sp>
      <p:sp>
        <p:nvSpPr>
          <p:cNvPr id="4" name="Slide Number Placeholder 3"/>
          <p:cNvSpPr>
            <a:spLocks noGrp="1"/>
          </p:cNvSpPr>
          <p:nvPr>
            <p:ph type="sldNum" sz="quarter" idx="10"/>
          </p:nvPr>
        </p:nvSpPr>
        <p:spPr/>
        <p:txBody>
          <a:bodyPr/>
          <a:lstStyle/>
          <a:p>
            <a:fld id="{9C850E16-BBCC-4E2D-B30C-A1C14F385CE0}" type="slidenum">
              <a:rPr lang="en-CA" smtClean="0"/>
              <a:t>17</a:t>
            </a:fld>
            <a:endParaRPr lang="en-CA"/>
          </a:p>
        </p:txBody>
      </p:sp>
    </p:spTree>
    <p:extLst>
      <p:ext uri="{BB962C8B-B14F-4D97-AF65-F5344CB8AC3E}">
        <p14:creationId xmlns:p14="http://schemas.microsoft.com/office/powerpoint/2010/main" val="4010932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a:solidFill>
                  <a:schemeClr val="tx1"/>
                </a:solidFill>
                <a:latin typeface="+mn-lt"/>
                <a:ea typeface="+mn-ea"/>
                <a:cs typeface="+mn-cs"/>
              </a:rPr>
              <a:t>Haslam, C., Atkinson, S., Brown, S., &amp; Haslam, R. (2005). Anxiety and depression in the workplace: Effects on the individual and organisation (a focus group investigation). </a:t>
            </a:r>
            <a:r>
              <a:rPr lang="en-CA" sz="1200" b="0" i="1" u="none" strike="noStrike" kern="1200" baseline="0" dirty="0">
                <a:solidFill>
                  <a:schemeClr val="tx1"/>
                </a:solidFill>
                <a:latin typeface="+mn-lt"/>
                <a:ea typeface="+mn-ea"/>
                <a:cs typeface="+mn-cs"/>
              </a:rPr>
              <a:t>Journal of Affective Disorders, 88</a:t>
            </a:r>
            <a:r>
              <a:rPr lang="en-CA" sz="1200" b="0" i="0" u="none" strike="noStrike" kern="1200" baseline="0" dirty="0">
                <a:solidFill>
                  <a:schemeClr val="tx1"/>
                </a:solidFill>
                <a:latin typeface="+mn-lt"/>
                <a:ea typeface="+mn-ea"/>
                <a:cs typeface="+mn-cs"/>
              </a:rPr>
              <a:t>(2), 209-215 </a:t>
            </a:r>
          </a:p>
          <a:p>
            <a:endParaRPr lang="fr-CA" sz="1200" b="0" i="0" u="none" strike="noStrike" kern="1200" baseline="0" dirty="0">
              <a:solidFill>
                <a:schemeClr val="tx1"/>
              </a:solidFill>
              <a:latin typeface="+mn-lt"/>
              <a:ea typeface="+mn-ea"/>
              <a:cs typeface="+mn-cs"/>
            </a:endParaRPr>
          </a:p>
          <a:p>
            <a:r>
              <a:rPr lang="en-CA" sz="1200" b="0" i="0" u="none" strike="noStrike" kern="1200" baseline="0" dirty="0">
                <a:solidFill>
                  <a:schemeClr val="tx1"/>
                </a:solidFill>
                <a:latin typeface="+mn-lt"/>
                <a:ea typeface="+mn-ea"/>
                <a:cs typeface="+mn-cs"/>
              </a:rPr>
              <a:t>Hilton, M. F., &amp; </a:t>
            </a:r>
            <a:r>
              <a:rPr lang="en-CA" sz="1200" b="0" i="0" u="none" strike="noStrike" kern="1200" baseline="0" dirty="0" err="1">
                <a:solidFill>
                  <a:schemeClr val="tx1"/>
                </a:solidFill>
                <a:latin typeface="+mn-lt"/>
                <a:ea typeface="+mn-ea"/>
                <a:cs typeface="+mn-cs"/>
              </a:rPr>
              <a:t>Whiteford</a:t>
            </a:r>
            <a:r>
              <a:rPr lang="en-CA" sz="1200" b="0" i="0" u="none" strike="noStrike" kern="1200" baseline="0" dirty="0">
                <a:solidFill>
                  <a:schemeClr val="tx1"/>
                </a:solidFill>
                <a:latin typeface="+mn-lt"/>
                <a:ea typeface="+mn-ea"/>
                <a:cs typeface="+mn-cs"/>
              </a:rPr>
              <a:t>, H. A. (2010). Associations between psychological distress, workplace accidents, workplace failures and workplace successes. </a:t>
            </a:r>
            <a:r>
              <a:rPr lang="en-CA" sz="1200" b="0" i="1" u="none" strike="noStrike" kern="1200" baseline="0" dirty="0">
                <a:solidFill>
                  <a:schemeClr val="tx1"/>
                </a:solidFill>
                <a:latin typeface="+mn-lt"/>
                <a:ea typeface="+mn-ea"/>
                <a:cs typeface="+mn-cs"/>
              </a:rPr>
              <a:t>International Archives of Occupational and Environmental Health, 83</a:t>
            </a:r>
            <a:r>
              <a:rPr lang="en-CA" sz="1200" b="0" i="0" u="none" strike="noStrike" kern="1200" baseline="0" dirty="0">
                <a:solidFill>
                  <a:schemeClr val="tx1"/>
                </a:solidFill>
                <a:latin typeface="+mn-lt"/>
                <a:ea typeface="+mn-ea"/>
                <a:cs typeface="+mn-cs"/>
              </a:rPr>
              <a:t>(8), 923-933. </a:t>
            </a:r>
          </a:p>
          <a:p>
            <a:endParaRPr lang="fr-CA" sz="1200" b="0" i="0" u="none" strike="noStrike" kern="1200" baseline="0" dirty="0">
              <a:solidFill>
                <a:schemeClr val="tx1"/>
              </a:solidFill>
              <a:latin typeface="+mn-lt"/>
              <a:ea typeface="+mn-ea"/>
              <a:cs typeface="+mn-cs"/>
            </a:endParaRPr>
          </a:p>
          <a:p>
            <a:r>
              <a:rPr lang="en-CA" sz="1200" b="0" i="0" u="none" strike="noStrike" kern="1200" baseline="0" dirty="0">
                <a:solidFill>
                  <a:schemeClr val="tx1"/>
                </a:solidFill>
                <a:latin typeface="+mn-lt"/>
                <a:ea typeface="+mn-ea"/>
                <a:cs typeface="+mn-cs"/>
              </a:rPr>
              <a:t>Suzuki, K., </a:t>
            </a:r>
            <a:r>
              <a:rPr lang="en-CA" sz="1200" b="0" i="0" u="none" strike="noStrike" kern="1200" baseline="0" dirty="0" err="1">
                <a:solidFill>
                  <a:schemeClr val="tx1"/>
                </a:solidFill>
                <a:latin typeface="+mn-lt"/>
                <a:ea typeface="+mn-ea"/>
                <a:cs typeface="+mn-cs"/>
              </a:rPr>
              <a:t>Ohida</a:t>
            </a:r>
            <a:r>
              <a:rPr lang="en-CA" sz="1200" b="0" i="0" u="none" strike="noStrike" kern="1200" baseline="0" dirty="0">
                <a:solidFill>
                  <a:schemeClr val="tx1"/>
                </a:solidFill>
                <a:latin typeface="+mn-lt"/>
                <a:ea typeface="+mn-ea"/>
                <a:cs typeface="+mn-cs"/>
              </a:rPr>
              <a:t>, T., </a:t>
            </a:r>
            <a:r>
              <a:rPr lang="en-CA" sz="1200" b="0" i="0" u="none" strike="noStrike" kern="1200" baseline="0" dirty="0" err="1">
                <a:solidFill>
                  <a:schemeClr val="tx1"/>
                </a:solidFill>
                <a:latin typeface="+mn-lt"/>
                <a:ea typeface="+mn-ea"/>
                <a:cs typeface="+mn-cs"/>
              </a:rPr>
              <a:t>Kaneita</a:t>
            </a:r>
            <a:r>
              <a:rPr lang="en-CA" sz="1200" b="0" i="0" u="none" strike="noStrike" kern="1200" baseline="0" dirty="0">
                <a:solidFill>
                  <a:schemeClr val="tx1"/>
                </a:solidFill>
                <a:latin typeface="+mn-lt"/>
                <a:ea typeface="+mn-ea"/>
                <a:cs typeface="+mn-cs"/>
              </a:rPr>
              <a:t>, Y., Yokoyama, E., Miyake, T., </a:t>
            </a:r>
            <a:r>
              <a:rPr lang="en-CA" sz="1200" b="0" i="0" u="none" strike="noStrike" kern="1200" baseline="0" dirty="0" err="1">
                <a:solidFill>
                  <a:schemeClr val="tx1"/>
                </a:solidFill>
                <a:latin typeface="+mn-lt"/>
                <a:ea typeface="+mn-ea"/>
                <a:cs typeface="+mn-cs"/>
              </a:rPr>
              <a:t>Harano</a:t>
            </a:r>
            <a:r>
              <a:rPr lang="en-CA" sz="1200" b="0" i="0" u="none" strike="noStrike" kern="1200" baseline="0" dirty="0">
                <a:solidFill>
                  <a:schemeClr val="tx1"/>
                </a:solidFill>
                <a:latin typeface="+mn-lt"/>
                <a:ea typeface="+mn-ea"/>
                <a:cs typeface="+mn-cs"/>
              </a:rPr>
              <a:t>, S., . . . </a:t>
            </a:r>
            <a:r>
              <a:rPr lang="en-CA" sz="1200" b="0" i="0" u="none" strike="noStrike" kern="1200" baseline="0" dirty="0" err="1">
                <a:solidFill>
                  <a:schemeClr val="tx1"/>
                </a:solidFill>
                <a:latin typeface="+mn-lt"/>
                <a:ea typeface="+mn-ea"/>
                <a:cs typeface="+mn-cs"/>
              </a:rPr>
              <a:t>Tsutsui</a:t>
            </a:r>
            <a:r>
              <a:rPr lang="en-CA" sz="1200" b="0" i="0" u="none" strike="noStrike" kern="1200" baseline="0" dirty="0">
                <a:solidFill>
                  <a:schemeClr val="tx1"/>
                </a:solidFill>
                <a:latin typeface="+mn-lt"/>
                <a:ea typeface="+mn-ea"/>
                <a:cs typeface="+mn-cs"/>
              </a:rPr>
              <a:t>, T. (2004). Mental health status, shift work, and occupational accidents among hospital nurses in Japan. </a:t>
            </a:r>
            <a:r>
              <a:rPr lang="en-CA" sz="1200" b="0" i="1" u="none" strike="noStrike" kern="1200" baseline="0" dirty="0">
                <a:solidFill>
                  <a:schemeClr val="tx1"/>
                </a:solidFill>
                <a:latin typeface="+mn-lt"/>
                <a:ea typeface="+mn-ea"/>
                <a:cs typeface="+mn-cs"/>
              </a:rPr>
              <a:t>Journal of Occupational Health, 46</a:t>
            </a:r>
            <a:r>
              <a:rPr lang="en-CA" sz="1200" b="0" i="0" u="none" strike="noStrike" kern="1200" baseline="0" dirty="0">
                <a:solidFill>
                  <a:schemeClr val="tx1"/>
                </a:solidFill>
                <a:latin typeface="+mn-lt"/>
                <a:ea typeface="+mn-ea"/>
                <a:cs typeface="+mn-cs"/>
              </a:rPr>
              <a:t>(6), 448-454. </a:t>
            </a:r>
            <a:endParaRPr lang="en-CA" dirty="0"/>
          </a:p>
        </p:txBody>
      </p:sp>
      <p:sp>
        <p:nvSpPr>
          <p:cNvPr id="4" name="Slide Number Placeholder 3"/>
          <p:cNvSpPr>
            <a:spLocks noGrp="1"/>
          </p:cNvSpPr>
          <p:nvPr>
            <p:ph type="sldNum" sz="quarter" idx="10"/>
          </p:nvPr>
        </p:nvSpPr>
        <p:spPr/>
        <p:txBody>
          <a:bodyPr/>
          <a:lstStyle/>
          <a:p>
            <a:fld id="{9C850E16-BBCC-4E2D-B30C-A1C14F385CE0}" type="slidenum">
              <a:rPr lang="en-CA" smtClean="0"/>
              <a:t>18</a:t>
            </a:fld>
            <a:endParaRPr lang="en-CA"/>
          </a:p>
        </p:txBody>
      </p:sp>
    </p:spTree>
    <p:extLst>
      <p:ext uri="{BB962C8B-B14F-4D97-AF65-F5344CB8AC3E}">
        <p14:creationId xmlns:p14="http://schemas.microsoft.com/office/powerpoint/2010/main" val="1260345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a:solidFill>
                  <a:schemeClr val="tx1"/>
                </a:solidFill>
                <a:latin typeface="+mn-lt"/>
                <a:ea typeface="+mn-ea"/>
                <a:cs typeface="+mn-cs"/>
              </a:rPr>
              <a:t>CSA Group &amp; Bureau de Normalisation du Québec. (2013). Psychological health and safety in the workplace - prevention, promotion, and guidance to staged implementation. Retrieved from http://shop.csa.ca/en/canada/occupational-health-and-safety-management/cancsa-z1003-13bnq-9700-8032013/invt/z10032013?utm_source=redirect&amp;utm_medium=vanity&amp;utm_content=folder&amp;utm_campaign=z1003 </a:t>
            </a:r>
            <a:endParaRPr lang="en-CA" dirty="0"/>
          </a:p>
        </p:txBody>
      </p:sp>
      <p:sp>
        <p:nvSpPr>
          <p:cNvPr id="4" name="Slide Number Placeholder 3"/>
          <p:cNvSpPr>
            <a:spLocks noGrp="1"/>
          </p:cNvSpPr>
          <p:nvPr>
            <p:ph type="sldNum" sz="quarter" idx="10"/>
          </p:nvPr>
        </p:nvSpPr>
        <p:spPr/>
        <p:txBody>
          <a:bodyPr/>
          <a:lstStyle/>
          <a:p>
            <a:fld id="{9C850E16-BBCC-4E2D-B30C-A1C14F385CE0}" type="slidenum">
              <a:rPr lang="en-CA" smtClean="0"/>
              <a:t>19</a:t>
            </a:fld>
            <a:endParaRPr lang="en-CA"/>
          </a:p>
        </p:txBody>
      </p:sp>
    </p:spTree>
    <p:extLst>
      <p:ext uri="{BB962C8B-B14F-4D97-AF65-F5344CB8AC3E}">
        <p14:creationId xmlns:p14="http://schemas.microsoft.com/office/powerpoint/2010/main" val="3499902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Mental Health Commission of Canada. (2016). Stigma and discrimination. Retrieved from </a:t>
            </a:r>
            <a:r>
              <a:rPr lang="en-CA" sz="1200" u="none" strike="noStrike" kern="1200" dirty="0">
                <a:solidFill>
                  <a:schemeClr val="tx1"/>
                </a:solidFill>
                <a:effectLst/>
                <a:latin typeface="+mn-lt"/>
                <a:ea typeface="+mn-ea"/>
                <a:cs typeface="+mn-cs"/>
                <a:hlinkClick r:id="rId3"/>
              </a:rPr>
              <a:t>http://www.mentalhealthcommission.ca/English/focus-areas/stigma-and-discrimination</a:t>
            </a:r>
            <a:endParaRPr lang="en-CA" sz="120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u="none" strike="noStrike" kern="1200" dirty="0">
                <a:solidFill>
                  <a:schemeClr val="tx1"/>
                </a:solidFill>
                <a:effectLst/>
                <a:latin typeface="+mn-lt"/>
                <a:ea typeface="+mn-ea"/>
                <a:cs typeface="+mn-cs"/>
              </a:rPr>
              <a:t>Other resource: http://letstalk.bell.ca/en/ways-to-help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9C850E16-BBCC-4E2D-B30C-A1C14F385CE0}" type="slidenum">
              <a:rPr lang="en-CA" smtClean="0"/>
              <a:t>20</a:t>
            </a:fld>
            <a:endParaRPr lang="en-CA"/>
          </a:p>
        </p:txBody>
      </p:sp>
    </p:spTree>
    <p:extLst>
      <p:ext uri="{BB962C8B-B14F-4D97-AF65-F5344CB8AC3E}">
        <p14:creationId xmlns:p14="http://schemas.microsoft.com/office/powerpoint/2010/main" val="3371472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https://www.northernontariobusiness.com/regional-news/sudbury/research-to-study-mental-health-in-miners-371442</a:t>
            </a:r>
          </a:p>
          <a:p>
            <a:r>
              <a:rPr lang="en-CA" dirty="0"/>
              <a:t>http://www.thesudburystar.com/2015/07/24/sudbury-study-to-examine-mental-health-of-miners</a:t>
            </a:r>
          </a:p>
        </p:txBody>
      </p:sp>
      <p:sp>
        <p:nvSpPr>
          <p:cNvPr id="4" name="Slide Number Placeholder 3"/>
          <p:cNvSpPr>
            <a:spLocks noGrp="1"/>
          </p:cNvSpPr>
          <p:nvPr>
            <p:ph type="sldNum" sz="quarter" idx="10"/>
          </p:nvPr>
        </p:nvSpPr>
        <p:spPr/>
        <p:txBody>
          <a:bodyPr/>
          <a:lstStyle/>
          <a:p>
            <a:fld id="{9C850E16-BBCC-4E2D-B30C-A1C14F385CE0}" type="slidenum">
              <a:rPr lang="en-CA" smtClean="0"/>
              <a:t>22</a:t>
            </a:fld>
            <a:endParaRPr lang="en-CA"/>
          </a:p>
        </p:txBody>
      </p:sp>
    </p:spTree>
    <p:extLst>
      <p:ext uri="{BB962C8B-B14F-4D97-AF65-F5344CB8AC3E}">
        <p14:creationId xmlns:p14="http://schemas.microsoft.com/office/powerpoint/2010/main" val="2427308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https://uwaterloo.ca/engineering/news/engineering-student-breaks-silence-lifelong-struggle</a:t>
            </a:r>
          </a:p>
        </p:txBody>
      </p:sp>
      <p:sp>
        <p:nvSpPr>
          <p:cNvPr id="4" name="Slide Number Placeholder 3"/>
          <p:cNvSpPr>
            <a:spLocks noGrp="1"/>
          </p:cNvSpPr>
          <p:nvPr>
            <p:ph type="sldNum" sz="quarter" idx="10"/>
          </p:nvPr>
        </p:nvSpPr>
        <p:spPr/>
        <p:txBody>
          <a:bodyPr/>
          <a:lstStyle/>
          <a:p>
            <a:fld id="{9C850E16-BBCC-4E2D-B30C-A1C14F385CE0}" type="slidenum">
              <a:rPr lang="en-CA" smtClean="0"/>
              <a:t>23</a:t>
            </a:fld>
            <a:endParaRPr lang="en-CA"/>
          </a:p>
        </p:txBody>
      </p:sp>
    </p:spTree>
    <p:extLst>
      <p:ext uri="{BB962C8B-B14F-4D97-AF65-F5344CB8AC3E}">
        <p14:creationId xmlns:p14="http://schemas.microsoft.com/office/powerpoint/2010/main" val="4149313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C850E16-BBCC-4E2D-B30C-A1C14F385CE0}" type="slidenum">
              <a:rPr lang="en-CA" smtClean="0"/>
              <a:t>26</a:t>
            </a:fld>
            <a:endParaRPr lang="en-CA"/>
          </a:p>
        </p:txBody>
      </p:sp>
    </p:spTree>
    <p:extLst>
      <p:ext uri="{BB962C8B-B14F-4D97-AF65-F5344CB8AC3E}">
        <p14:creationId xmlns:p14="http://schemas.microsoft.com/office/powerpoint/2010/main" val="2463608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Video: https://www.youtube.com/watch?v=ojpK2UWd6zU</a:t>
            </a:r>
          </a:p>
        </p:txBody>
      </p:sp>
      <p:sp>
        <p:nvSpPr>
          <p:cNvPr id="4" name="Slide Number Placeholder 3"/>
          <p:cNvSpPr>
            <a:spLocks noGrp="1"/>
          </p:cNvSpPr>
          <p:nvPr>
            <p:ph type="sldNum" sz="quarter" idx="10"/>
          </p:nvPr>
        </p:nvSpPr>
        <p:spPr/>
        <p:txBody>
          <a:bodyPr/>
          <a:lstStyle/>
          <a:p>
            <a:fld id="{9C850E16-BBCC-4E2D-B30C-A1C14F385CE0}" type="slidenum">
              <a:rPr lang="en-CA" smtClean="0"/>
              <a:t>27</a:t>
            </a:fld>
            <a:endParaRPr lang="en-CA"/>
          </a:p>
        </p:txBody>
      </p:sp>
    </p:spTree>
    <p:extLst>
      <p:ext uri="{BB962C8B-B14F-4D97-AF65-F5344CB8AC3E}">
        <p14:creationId xmlns:p14="http://schemas.microsoft.com/office/powerpoint/2010/main" val="1790515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http://www.ccohs.ca/oshanswers/psychosocial/mentalhealth_risk.html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30</a:t>
            </a:fld>
            <a:endParaRPr lang="en-CA"/>
          </a:p>
        </p:txBody>
      </p:sp>
    </p:spTree>
    <p:extLst>
      <p:ext uri="{BB962C8B-B14F-4D97-AF65-F5344CB8AC3E}">
        <p14:creationId xmlns:p14="http://schemas.microsoft.com/office/powerpoint/2010/main" val="2226270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http://www.who.int/features/factfiles/mental_health/en/</a:t>
            </a:r>
          </a:p>
        </p:txBody>
      </p:sp>
      <p:sp>
        <p:nvSpPr>
          <p:cNvPr id="4" name="Slide Number Placeholder 3"/>
          <p:cNvSpPr>
            <a:spLocks noGrp="1"/>
          </p:cNvSpPr>
          <p:nvPr>
            <p:ph type="sldNum" sz="quarter" idx="10"/>
          </p:nvPr>
        </p:nvSpPr>
        <p:spPr/>
        <p:txBody>
          <a:bodyPr/>
          <a:lstStyle/>
          <a:p>
            <a:fld id="{9C850E16-BBCC-4E2D-B30C-A1C14F385CE0}" type="slidenum">
              <a:rPr lang="en-CA" smtClean="0"/>
              <a:t>8</a:t>
            </a:fld>
            <a:endParaRPr lang="en-CA"/>
          </a:p>
        </p:txBody>
      </p:sp>
    </p:spTree>
    <p:extLst>
      <p:ext uri="{BB962C8B-B14F-4D97-AF65-F5344CB8AC3E}">
        <p14:creationId xmlns:p14="http://schemas.microsoft.com/office/powerpoint/2010/main" val="19004457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http://www.ccohs.ca/oshanswers/psychosocial/mentalhealth_risk.html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31</a:t>
            </a:fld>
            <a:endParaRPr lang="en-CA"/>
          </a:p>
        </p:txBody>
      </p:sp>
    </p:spTree>
    <p:extLst>
      <p:ext uri="{BB962C8B-B14F-4D97-AF65-F5344CB8AC3E}">
        <p14:creationId xmlns:p14="http://schemas.microsoft.com/office/powerpoint/2010/main" val="1394998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C850E16-BBCC-4E2D-B30C-A1C14F385CE0}" type="slidenum">
              <a:rPr lang="en-CA" smtClean="0"/>
              <a:t>32</a:t>
            </a:fld>
            <a:endParaRPr lang="en-CA"/>
          </a:p>
        </p:txBody>
      </p:sp>
    </p:spTree>
    <p:extLst>
      <p:ext uri="{BB962C8B-B14F-4D97-AF65-F5344CB8AC3E}">
        <p14:creationId xmlns:p14="http://schemas.microsoft.com/office/powerpoint/2010/main" val="425213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http://www.ccohs.ca/oshanswers/psychosocial/mentalhealth_risk.html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33</a:t>
            </a:fld>
            <a:endParaRPr lang="en-CA"/>
          </a:p>
        </p:txBody>
      </p:sp>
    </p:spTree>
    <p:extLst>
      <p:ext uri="{BB962C8B-B14F-4D97-AF65-F5344CB8AC3E}">
        <p14:creationId xmlns:p14="http://schemas.microsoft.com/office/powerpoint/2010/main" val="9749420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http://www.ccohs.ca/oshanswers/psychosocial/mentalhealth_risk.html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34</a:t>
            </a:fld>
            <a:endParaRPr lang="en-CA"/>
          </a:p>
        </p:txBody>
      </p:sp>
    </p:spTree>
    <p:extLst>
      <p:ext uri="{BB962C8B-B14F-4D97-AF65-F5344CB8AC3E}">
        <p14:creationId xmlns:p14="http://schemas.microsoft.com/office/powerpoint/2010/main" val="3514346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http://www.ccohs.ca/oshanswers/psychosocial/mentalhealth_risk.html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35</a:t>
            </a:fld>
            <a:endParaRPr lang="en-CA"/>
          </a:p>
        </p:txBody>
      </p:sp>
    </p:spTree>
    <p:extLst>
      <p:ext uri="{BB962C8B-B14F-4D97-AF65-F5344CB8AC3E}">
        <p14:creationId xmlns:p14="http://schemas.microsoft.com/office/powerpoint/2010/main" val="13061914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Video: </a:t>
            </a:r>
            <a:r>
              <a:rPr lang="en-CA" dirty="0">
                <a:hlinkClick r:id="rId3"/>
              </a:rPr>
              <a:t>https://www.youtube.com/watch?v=NJia_p0c3BY</a:t>
            </a:r>
            <a:endParaRPr lang="en-CA" dirty="0"/>
          </a:p>
        </p:txBody>
      </p:sp>
      <p:sp>
        <p:nvSpPr>
          <p:cNvPr id="4" name="Slide Number Placeholder 3"/>
          <p:cNvSpPr>
            <a:spLocks noGrp="1"/>
          </p:cNvSpPr>
          <p:nvPr>
            <p:ph type="sldNum" sz="quarter" idx="10"/>
          </p:nvPr>
        </p:nvSpPr>
        <p:spPr/>
        <p:txBody>
          <a:bodyPr/>
          <a:lstStyle/>
          <a:p>
            <a:fld id="{9C850E16-BBCC-4E2D-B30C-A1C14F385CE0}" type="slidenum">
              <a:rPr lang="en-CA" smtClean="0"/>
              <a:t>36</a:t>
            </a:fld>
            <a:endParaRPr lang="en-CA"/>
          </a:p>
        </p:txBody>
      </p:sp>
    </p:spTree>
    <p:extLst>
      <p:ext uri="{BB962C8B-B14F-4D97-AF65-F5344CB8AC3E}">
        <p14:creationId xmlns:p14="http://schemas.microsoft.com/office/powerpoint/2010/main" val="18212551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http://www.ccohs.ca/oshanswers/psychosocial/mentalhealth_risk.html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37</a:t>
            </a:fld>
            <a:endParaRPr lang="en-CA"/>
          </a:p>
        </p:txBody>
      </p:sp>
    </p:spTree>
    <p:extLst>
      <p:ext uri="{BB962C8B-B14F-4D97-AF65-F5344CB8AC3E}">
        <p14:creationId xmlns:p14="http://schemas.microsoft.com/office/powerpoint/2010/main" val="36347737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http://www.ccohs.ca/oshanswers/psychosocial/mentalhealth_risk.html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38</a:t>
            </a:fld>
            <a:endParaRPr lang="en-CA"/>
          </a:p>
        </p:txBody>
      </p:sp>
    </p:spTree>
    <p:extLst>
      <p:ext uri="{BB962C8B-B14F-4D97-AF65-F5344CB8AC3E}">
        <p14:creationId xmlns:p14="http://schemas.microsoft.com/office/powerpoint/2010/main" val="133885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http://www.ccohs.ca/oshanswers/psychosocial/mentalhealth_risk.html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39</a:t>
            </a:fld>
            <a:endParaRPr lang="en-CA"/>
          </a:p>
        </p:txBody>
      </p:sp>
    </p:spTree>
    <p:extLst>
      <p:ext uri="{BB962C8B-B14F-4D97-AF65-F5344CB8AC3E}">
        <p14:creationId xmlns:p14="http://schemas.microsoft.com/office/powerpoint/2010/main" val="20169169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err="1"/>
              <a:t>Video</a:t>
            </a:r>
            <a:r>
              <a:rPr lang="fr-CA" dirty="0"/>
              <a:t>: </a:t>
            </a:r>
            <a:r>
              <a:rPr lang="en-CA" dirty="0">
                <a:hlinkClick r:id="rId3"/>
              </a:rPr>
              <a:t>https://www.youtube.com/watch?v=tIAIwSx19SU</a:t>
            </a:r>
            <a:endParaRPr lang="en-CA" dirty="0"/>
          </a:p>
        </p:txBody>
      </p:sp>
      <p:sp>
        <p:nvSpPr>
          <p:cNvPr id="4" name="Slide Number Placeholder 3"/>
          <p:cNvSpPr>
            <a:spLocks noGrp="1"/>
          </p:cNvSpPr>
          <p:nvPr>
            <p:ph type="sldNum" sz="quarter" idx="10"/>
          </p:nvPr>
        </p:nvSpPr>
        <p:spPr/>
        <p:txBody>
          <a:bodyPr/>
          <a:lstStyle/>
          <a:p>
            <a:fld id="{9C850E16-BBCC-4E2D-B30C-A1C14F385CE0}" type="slidenum">
              <a:rPr lang="en-CA" smtClean="0"/>
              <a:t>40</a:t>
            </a:fld>
            <a:endParaRPr lang="en-CA"/>
          </a:p>
        </p:txBody>
      </p:sp>
    </p:spTree>
    <p:extLst>
      <p:ext uri="{BB962C8B-B14F-4D97-AF65-F5344CB8AC3E}">
        <p14:creationId xmlns:p14="http://schemas.microsoft.com/office/powerpoint/2010/main" val="1206808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Source:</a:t>
            </a:r>
            <a:r>
              <a:rPr lang="en-CA" baseline="0" dirty="0"/>
              <a:t> </a:t>
            </a:r>
            <a:r>
              <a:rPr lang="en-CA" dirty="0"/>
              <a:t>http://www.who.int/mediacentre/factsheets/fs220/en/</a:t>
            </a:r>
          </a:p>
        </p:txBody>
      </p:sp>
      <p:sp>
        <p:nvSpPr>
          <p:cNvPr id="4" name="Slide Number Placeholder 3"/>
          <p:cNvSpPr>
            <a:spLocks noGrp="1"/>
          </p:cNvSpPr>
          <p:nvPr>
            <p:ph type="sldNum" sz="quarter" idx="10"/>
          </p:nvPr>
        </p:nvSpPr>
        <p:spPr/>
        <p:txBody>
          <a:bodyPr/>
          <a:lstStyle/>
          <a:p>
            <a:fld id="{9C850E16-BBCC-4E2D-B30C-A1C14F385CE0}" type="slidenum">
              <a:rPr lang="en-CA" smtClean="0"/>
              <a:t>9</a:t>
            </a:fld>
            <a:endParaRPr lang="en-CA"/>
          </a:p>
        </p:txBody>
      </p:sp>
    </p:spTree>
    <p:extLst>
      <p:ext uri="{BB962C8B-B14F-4D97-AF65-F5344CB8AC3E}">
        <p14:creationId xmlns:p14="http://schemas.microsoft.com/office/powerpoint/2010/main" val="1267117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http://www.ccohs.ca/oshanswers/psychosocial/mentalhealth_risk.html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41</a:t>
            </a:fld>
            <a:endParaRPr lang="en-CA"/>
          </a:p>
        </p:txBody>
      </p:sp>
    </p:spTree>
    <p:extLst>
      <p:ext uri="{BB962C8B-B14F-4D97-AF65-F5344CB8AC3E}">
        <p14:creationId xmlns:p14="http://schemas.microsoft.com/office/powerpoint/2010/main" val="33341982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http://www.ccohs.ca/oshanswers/psychosocial/mentalhealth_risk.html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42</a:t>
            </a:fld>
            <a:endParaRPr lang="en-CA"/>
          </a:p>
        </p:txBody>
      </p:sp>
    </p:spTree>
    <p:extLst>
      <p:ext uri="{BB962C8B-B14F-4D97-AF65-F5344CB8AC3E}">
        <p14:creationId xmlns:p14="http://schemas.microsoft.com/office/powerpoint/2010/main" val="9005851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http://www.ccohs.ca/oshanswers/psychosocial/mentalhealth_risk.html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43</a:t>
            </a:fld>
            <a:endParaRPr lang="en-CA"/>
          </a:p>
        </p:txBody>
      </p:sp>
    </p:spTree>
    <p:extLst>
      <p:ext uri="{BB962C8B-B14F-4D97-AF65-F5344CB8AC3E}">
        <p14:creationId xmlns:p14="http://schemas.microsoft.com/office/powerpoint/2010/main" val="160445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Video: </a:t>
            </a:r>
            <a:r>
              <a:rPr lang="en-CA" dirty="0">
                <a:hlinkClick r:id="rId3"/>
              </a:rPr>
              <a:t>https://www.youtube.com/watch?v=MH3gWoGrfyA</a:t>
            </a:r>
            <a:endParaRPr lang="en-CA" dirty="0"/>
          </a:p>
        </p:txBody>
      </p:sp>
      <p:sp>
        <p:nvSpPr>
          <p:cNvPr id="4" name="Slide Number Placeholder 3"/>
          <p:cNvSpPr>
            <a:spLocks noGrp="1"/>
          </p:cNvSpPr>
          <p:nvPr>
            <p:ph type="sldNum" sz="quarter" idx="10"/>
          </p:nvPr>
        </p:nvSpPr>
        <p:spPr/>
        <p:txBody>
          <a:bodyPr/>
          <a:lstStyle/>
          <a:p>
            <a:fld id="{9C850E16-BBCC-4E2D-B30C-A1C14F385CE0}" type="slidenum">
              <a:rPr lang="en-CA" smtClean="0"/>
              <a:t>44</a:t>
            </a:fld>
            <a:endParaRPr lang="en-CA"/>
          </a:p>
        </p:txBody>
      </p:sp>
    </p:spTree>
    <p:extLst>
      <p:ext uri="{BB962C8B-B14F-4D97-AF65-F5344CB8AC3E}">
        <p14:creationId xmlns:p14="http://schemas.microsoft.com/office/powerpoint/2010/main" val="5623496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http://www.ccohs.ca/oshanswers/psychosocial/mentalhealth_risk.html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45</a:t>
            </a:fld>
            <a:endParaRPr lang="en-CA"/>
          </a:p>
        </p:txBody>
      </p:sp>
    </p:spTree>
    <p:extLst>
      <p:ext uri="{BB962C8B-B14F-4D97-AF65-F5344CB8AC3E}">
        <p14:creationId xmlns:p14="http://schemas.microsoft.com/office/powerpoint/2010/main" val="24113816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http://www.ccohs.ca/oshanswers/psychosocial/mentalhealth_risk.html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46</a:t>
            </a:fld>
            <a:endParaRPr lang="en-CA"/>
          </a:p>
        </p:txBody>
      </p:sp>
    </p:spTree>
    <p:extLst>
      <p:ext uri="{BB962C8B-B14F-4D97-AF65-F5344CB8AC3E}">
        <p14:creationId xmlns:p14="http://schemas.microsoft.com/office/powerpoint/2010/main" val="42342891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http://www.ccohs.ca/oshanswers/psychosocial/mentalhealth_risk.html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47</a:t>
            </a:fld>
            <a:endParaRPr lang="en-CA"/>
          </a:p>
        </p:txBody>
      </p:sp>
    </p:spTree>
    <p:extLst>
      <p:ext uri="{BB962C8B-B14F-4D97-AF65-F5344CB8AC3E}">
        <p14:creationId xmlns:p14="http://schemas.microsoft.com/office/powerpoint/2010/main" val="18830071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Video: </a:t>
            </a:r>
            <a:r>
              <a:rPr lang="en-CA" dirty="0">
                <a:hlinkClick r:id="rId3"/>
              </a:rPr>
              <a:t>https://www.youtube.com/watch?v=dMIcbVOWvQ8</a:t>
            </a:r>
            <a:endParaRPr lang="en-CA" dirty="0"/>
          </a:p>
        </p:txBody>
      </p:sp>
      <p:sp>
        <p:nvSpPr>
          <p:cNvPr id="4" name="Slide Number Placeholder 3"/>
          <p:cNvSpPr>
            <a:spLocks noGrp="1"/>
          </p:cNvSpPr>
          <p:nvPr>
            <p:ph type="sldNum" sz="quarter" idx="10"/>
          </p:nvPr>
        </p:nvSpPr>
        <p:spPr/>
        <p:txBody>
          <a:bodyPr/>
          <a:lstStyle/>
          <a:p>
            <a:fld id="{9C850E16-BBCC-4E2D-B30C-A1C14F385CE0}" type="slidenum">
              <a:rPr lang="en-CA" smtClean="0"/>
              <a:t>48</a:t>
            </a:fld>
            <a:endParaRPr lang="en-CA"/>
          </a:p>
        </p:txBody>
      </p:sp>
    </p:spTree>
    <p:extLst>
      <p:ext uri="{BB962C8B-B14F-4D97-AF65-F5344CB8AC3E}">
        <p14:creationId xmlns:p14="http://schemas.microsoft.com/office/powerpoint/2010/main" val="28936761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http://www.ccohs.ca/oshanswers/psychosocial/mentalhealth_risk.html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49</a:t>
            </a:fld>
            <a:endParaRPr lang="en-CA"/>
          </a:p>
        </p:txBody>
      </p:sp>
    </p:spTree>
    <p:extLst>
      <p:ext uri="{BB962C8B-B14F-4D97-AF65-F5344CB8AC3E}">
        <p14:creationId xmlns:p14="http://schemas.microsoft.com/office/powerpoint/2010/main" val="30572296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http://www.ccohs.ca/oshanswers/psychosocial/mentalhealth_risk.html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50</a:t>
            </a:fld>
            <a:endParaRPr lang="en-CA"/>
          </a:p>
        </p:txBody>
      </p:sp>
    </p:spTree>
    <p:extLst>
      <p:ext uri="{BB962C8B-B14F-4D97-AF65-F5344CB8AC3E}">
        <p14:creationId xmlns:p14="http://schemas.microsoft.com/office/powerpoint/2010/main" val="904601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http://suicideprevention.ca/understanding/what-is-suicide/</a:t>
            </a:r>
          </a:p>
        </p:txBody>
      </p:sp>
      <p:sp>
        <p:nvSpPr>
          <p:cNvPr id="4" name="Slide Number Placeholder 3"/>
          <p:cNvSpPr>
            <a:spLocks noGrp="1"/>
          </p:cNvSpPr>
          <p:nvPr>
            <p:ph type="sldNum" sz="quarter" idx="10"/>
          </p:nvPr>
        </p:nvSpPr>
        <p:spPr/>
        <p:txBody>
          <a:bodyPr/>
          <a:lstStyle/>
          <a:p>
            <a:fld id="{9C850E16-BBCC-4E2D-B30C-A1C14F385CE0}" type="slidenum">
              <a:rPr lang="en-CA" smtClean="0"/>
              <a:t>10</a:t>
            </a:fld>
            <a:endParaRPr lang="en-CA"/>
          </a:p>
        </p:txBody>
      </p:sp>
    </p:spTree>
    <p:extLst>
      <p:ext uri="{BB962C8B-B14F-4D97-AF65-F5344CB8AC3E}">
        <p14:creationId xmlns:p14="http://schemas.microsoft.com/office/powerpoint/2010/main" val="8791278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http://www.ccohs.ca/oshanswers/psychosocial/mentalhealth_risk.html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51</a:t>
            </a:fld>
            <a:endParaRPr lang="en-CA"/>
          </a:p>
        </p:txBody>
      </p:sp>
    </p:spTree>
    <p:extLst>
      <p:ext uri="{BB962C8B-B14F-4D97-AF65-F5344CB8AC3E}">
        <p14:creationId xmlns:p14="http://schemas.microsoft.com/office/powerpoint/2010/main" val="26077006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Video: </a:t>
            </a:r>
            <a:r>
              <a:rPr lang="en-CA" dirty="0">
                <a:hlinkClick r:id="rId3"/>
              </a:rPr>
              <a:t>https://www.youtube.com/watch?v=i5xQ0hdaOVg&amp;index=6&amp;list=PLr4reAMGEzq2ODZrM0_VqA8qSl5aVo2ws</a:t>
            </a:r>
            <a:endParaRPr lang="en-CA" dirty="0"/>
          </a:p>
        </p:txBody>
      </p:sp>
      <p:sp>
        <p:nvSpPr>
          <p:cNvPr id="4" name="Slide Number Placeholder 3"/>
          <p:cNvSpPr>
            <a:spLocks noGrp="1"/>
          </p:cNvSpPr>
          <p:nvPr>
            <p:ph type="sldNum" sz="quarter" idx="10"/>
          </p:nvPr>
        </p:nvSpPr>
        <p:spPr/>
        <p:txBody>
          <a:bodyPr/>
          <a:lstStyle/>
          <a:p>
            <a:fld id="{9C850E16-BBCC-4E2D-B30C-A1C14F385CE0}" type="slidenum">
              <a:rPr lang="en-CA" smtClean="0"/>
              <a:t>52</a:t>
            </a:fld>
            <a:endParaRPr lang="en-CA"/>
          </a:p>
        </p:txBody>
      </p:sp>
    </p:spTree>
    <p:extLst>
      <p:ext uri="{BB962C8B-B14F-4D97-AF65-F5344CB8AC3E}">
        <p14:creationId xmlns:p14="http://schemas.microsoft.com/office/powerpoint/2010/main" val="41857084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http://www.ccohs.ca/oshanswers/psychosocial/mentalhealth_risk.html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53</a:t>
            </a:fld>
            <a:endParaRPr lang="en-CA"/>
          </a:p>
        </p:txBody>
      </p:sp>
    </p:spTree>
    <p:extLst>
      <p:ext uri="{BB962C8B-B14F-4D97-AF65-F5344CB8AC3E}">
        <p14:creationId xmlns:p14="http://schemas.microsoft.com/office/powerpoint/2010/main" val="8139288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http://www.ccohs.ca/oshanswers/psychosocial/mentalhealth_risk.html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54</a:t>
            </a:fld>
            <a:endParaRPr lang="en-CA"/>
          </a:p>
        </p:txBody>
      </p:sp>
    </p:spTree>
    <p:extLst>
      <p:ext uri="{BB962C8B-B14F-4D97-AF65-F5344CB8AC3E}">
        <p14:creationId xmlns:p14="http://schemas.microsoft.com/office/powerpoint/2010/main" val="17712845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http://www.ccohs.ca/oshanswers/psychosocial/mentalhealth_risk.html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55</a:t>
            </a:fld>
            <a:endParaRPr lang="en-CA"/>
          </a:p>
        </p:txBody>
      </p:sp>
    </p:spTree>
    <p:extLst>
      <p:ext uri="{BB962C8B-B14F-4D97-AF65-F5344CB8AC3E}">
        <p14:creationId xmlns:p14="http://schemas.microsoft.com/office/powerpoint/2010/main" val="13598791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Video: </a:t>
            </a:r>
            <a:r>
              <a:rPr lang="en-CA" dirty="0">
                <a:hlinkClick r:id="rId3"/>
              </a:rPr>
              <a:t>https://www.youtube.com/watch?v=1-ayikvxCXE&amp;list=PLr4reAMGEzq2ODZrM0_VqA8qSl5aVo2ws&amp;index=7</a:t>
            </a:r>
            <a:endParaRPr lang="en-CA" dirty="0"/>
          </a:p>
        </p:txBody>
      </p:sp>
      <p:sp>
        <p:nvSpPr>
          <p:cNvPr id="4" name="Slide Number Placeholder 3"/>
          <p:cNvSpPr>
            <a:spLocks noGrp="1"/>
          </p:cNvSpPr>
          <p:nvPr>
            <p:ph type="sldNum" sz="quarter" idx="10"/>
          </p:nvPr>
        </p:nvSpPr>
        <p:spPr/>
        <p:txBody>
          <a:bodyPr/>
          <a:lstStyle/>
          <a:p>
            <a:fld id="{9C850E16-BBCC-4E2D-B30C-A1C14F385CE0}" type="slidenum">
              <a:rPr lang="en-CA" smtClean="0"/>
              <a:t>56</a:t>
            </a:fld>
            <a:endParaRPr lang="en-CA"/>
          </a:p>
        </p:txBody>
      </p:sp>
    </p:spTree>
    <p:extLst>
      <p:ext uri="{BB962C8B-B14F-4D97-AF65-F5344CB8AC3E}">
        <p14:creationId xmlns:p14="http://schemas.microsoft.com/office/powerpoint/2010/main" val="6650737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http://www.ccohs.ca/oshanswers/psychosocial/mentalhealth_risk.html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57</a:t>
            </a:fld>
            <a:endParaRPr lang="en-CA"/>
          </a:p>
        </p:txBody>
      </p:sp>
    </p:spTree>
    <p:extLst>
      <p:ext uri="{BB962C8B-B14F-4D97-AF65-F5344CB8AC3E}">
        <p14:creationId xmlns:p14="http://schemas.microsoft.com/office/powerpoint/2010/main" val="23654611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http://www.ccohs.ca/oshanswers/psychosocial/mentalhealth_risk.html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58</a:t>
            </a:fld>
            <a:endParaRPr lang="en-CA"/>
          </a:p>
        </p:txBody>
      </p:sp>
    </p:spTree>
    <p:extLst>
      <p:ext uri="{BB962C8B-B14F-4D97-AF65-F5344CB8AC3E}">
        <p14:creationId xmlns:p14="http://schemas.microsoft.com/office/powerpoint/2010/main" val="18967595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http://www.ccohs.ca/oshanswers/psychosocial/mentalhealth_risk.html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59</a:t>
            </a:fld>
            <a:endParaRPr lang="en-CA"/>
          </a:p>
        </p:txBody>
      </p:sp>
    </p:spTree>
    <p:extLst>
      <p:ext uri="{BB962C8B-B14F-4D97-AF65-F5344CB8AC3E}">
        <p14:creationId xmlns:p14="http://schemas.microsoft.com/office/powerpoint/2010/main" val="27452048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Video: </a:t>
            </a:r>
            <a:r>
              <a:rPr lang="en-CA" dirty="0">
                <a:hlinkClick r:id="rId3"/>
              </a:rPr>
              <a:t>https://www.youtube.com/watch?v=IoL8e44qd4A&amp;list=PLr4reAMGEzq2ODZrM0_VqA8qSl5aVo2ws&amp;index=8</a:t>
            </a:r>
            <a:endParaRPr lang="en-CA" dirty="0"/>
          </a:p>
        </p:txBody>
      </p:sp>
      <p:sp>
        <p:nvSpPr>
          <p:cNvPr id="4" name="Slide Number Placeholder 3"/>
          <p:cNvSpPr>
            <a:spLocks noGrp="1"/>
          </p:cNvSpPr>
          <p:nvPr>
            <p:ph type="sldNum" sz="quarter" idx="10"/>
          </p:nvPr>
        </p:nvSpPr>
        <p:spPr/>
        <p:txBody>
          <a:bodyPr/>
          <a:lstStyle/>
          <a:p>
            <a:fld id="{9C850E16-BBCC-4E2D-B30C-A1C14F385CE0}" type="slidenum">
              <a:rPr lang="en-CA" smtClean="0"/>
              <a:t>60</a:t>
            </a:fld>
            <a:endParaRPr lang="en-CA"/>
          </a:p>
        </p:txBody>
      </p:sp>
    </p:spTree>
    <p:extLst>
      <p:ext uri="{BB962C8B-B14F-4D97-AF65-F5344CB8AC3E}">
        <p14:creationId xmlns:p14="http://schemas.microsoft.com/office/powerpoint/2010/main" val="65354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http://suicideprevention.ca/understanding/suicide-in-canada/ </a:t>
            </a:r>
          </a:p>
        </p:txBody>
      </p:sp>
      <p:sp>
        <p:nvSpPr>
          <p:cNvPr id="4" name="Slide Number Placeholder 3"/>
          <p:cNvSpPr>
            <a:spLocks noGrp="1"/>
          </p:cNvSpPr>
          <p:nvPr>
            <p:ph type="sldNum" sz="quarter" idx="10"/>
          </p:nvPr>
        </p:nvSpPr>
        <p:spPr/>
        <p:txBody>
          <a:bodyPr/>
          <a:lstStyle/>
          <a:p>
            <a:fld id="{9C850E16-BBCC-4E2D-B30C-A1C14F385CE0}" type="slidenum">
              <a:rPr lang="en-CA" smtClean="0"/>
              <a:t>11</a:t>
            </a:fld>
            <a:endParaRPr lang="en-CA"/>
          </a:p>
        </p:txBody>
      </p:sp>
    </p:spTree>
    <p:extLst>
      <p:ext uri="{BB962C8B-B14F-4D97-AF65-F5344CB8AC3E}">
        <p14:creationId xmlns:p14="http://schemas.microsoft.com/office/powerpoint/2010/main" val="37520555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http://www.ccohs.ca/oshanswers/psychosocial/mentalhealth_risk.html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61</a:t>
            </a:fld>
            <a:endParaRPr lang="en-CA"/>
          </a:p>
        </p:txBody>
      </p:sp>
    </p:spTree>
    <p:extLst>
      <p:ext uri="{BB962C8B-B14F-4D97-AF65-F5344CB8AC3E}">
        <p14:creationId xmlns:p14="http://schemas.microsoft.com/office/powerpoint/2010/main" val="31145880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http://www.ccohs.ca/oshanswers/psychosocial/mentalhealth_risk.html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62</a:t>
            </a:fld>
            <a:endParaRPr lang="en-CA"/>
          </a:p>
        </p:txBody>
      </p:sp>
    </p:spTree>
    <p:extLst>
      <p:ext uri="{BB962C8B-B14F-4D97-AF65-F5344CB8AC3E}">
        <p14:creationId xmlns:p14="http://schemas.microsoft.com/office/powerpoint/2010/main" val="40862937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http://www.ccohs.ca/oshanswers/psychosocial/mentalhealth_risk.html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63</a:t>
            </a:fld>
            <a:endParaRPr lang="en-CA"/>
          </a:p>
        </p:txBody>
      </p:sp>
    </p:spTree>
    <p:extLst>
      <p:ext uri="{BB962C8B-B14F-4D97-AF65-F5344CB8AC3E}">
        <p14:creationId xmlns:p14="http://schemas.microsoft.com/office/powerpoint/2010/main" val="30044504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Video: </a:t>
            </a:r>
            <a:r>
              <a:rPr lang="en-CA" dirty="0">
                <a:hlinkClick r:id="rId3"/>
              </a:rPr>
              <a:t>https://www.youtube.com/watch?v=QhpwGpKjGOk&amp;index=9&amp;list=PLr4reAMGEzq2ODZrM0_VqA8qSl5aVo2ws</a:t>
            </a:r>
            <a:endParaRPr lang="en-CA" dirty="0"/>
          </a:p>
        </p:txBody>
      </p:sp>
      <p:sp>
        <p:nvSpPr>
          <p:cNvPr id="4" name="Slide Number Placeholder 3"/>
          <p:cNvSpPr>
            <a:spLocks noGrp="1"/>
          </p:cNvSpPr>
          <p:nvPr>
            <p:ph type="sldNum" sz="quarter" idx="10"/>
          </p:nvPr>
        </p:nvSpPr>
        <p:spPr/>
        <p:txBody>
          <a:bodyPr/>
          <a:lstStyle/>
          <a:p>
            <a:fld id="{9C850E16-BBCC-4E2D-B30C-A1C14F385CE0}" type="slidenum">
              <a:rPr lang="en-CA" smtClean="0"/>
              <a:t>64</a:t>
            </a:fld>
            <a:endParaRPr lang="en-CA"/>
          </a:p>
        </p:txBody>
      </p:sp>
    </p:spTree>
    <p:extLst>
      <p:ext uri="{BB962C8B-B14F-4D97-AF65-F5344CB8AC3E}">
        <p14:creationId xmlns:p14="http://schemas.microsoft.com/office/powerpoint/2010/main" val="21430699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http://www.ccohs.ca/oshanswers/psychosocial/mentalhealth_risk.html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65</a:t>
            </a:fld>
            <a:endParaRPr lang="en-CA"/>
          </a:p>
        </p:txBody>
      </p:sp>
    </p:spTree>
    <p:extLst>
      <p:ext uri="{BB962C8B-B14F-4D97-AF65-F5344CB8AC3E}">
        <p14:creationId xmlns:p14="http://schemas.microsoft.com/office/powerpoint/2010/main" val="1672010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http://www.ccohs.ca/oshanswers/psychosocial/mentalhealth_risk.html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66</a:t>
            </a:fld>
            <a:endParaRPr lang="en-CA"/>
          </a:p>
        </p:txBody>
      </p:sp>
    </p:spTree>
    <p:extLst>
      <p:ext uri="{BB962C8B-B14F-4D97-AF65-F5344CB8AC3E}">
        <p14:creationId xmlns:p14="http://schemas.microsoft.com/office/powerpoint/2010/main" val="14249694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http://www.ccohs.ca/oshanswers/psychosocial/mentalhealth_risk.html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67</a:t>
            </a:fld>
            <a:endParaRPr lang="en-CA"/>
          </a:p>
        </p:txBody>
      </p:sp>
    </p:spTree>
    <p:extLst>
      <p:ext uri="{BB962C8B-B14F-4D97-AF65-F5344CB8AC3E}">
        <p14:creationId xmlns:p14="http://schemas.microsoft.com/office/powerpoint/2010/main" val="42229594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Video: </a:t>
            </a:r>
            <a:r>
              <a:rPr lang="en-CA" dirty="0">
                <a:hlinkClick r:id="rId3"/>
              </a:rPr>
              <a:t>https://www.youtube.com/watch?v=eaNaYw9RjFE&amp;list=PLr4reAMGEzq2ODZrM0_VqA8qSl5aVo2ws&amp;index=10</a:t>
            </a:r>
            <a:endParaRPr lang="en-CA" dirty="0"/>
          </a:p>
        </p:txBody>
      </p:sp>
      <p:sp>
        <p:nvSpPr>
          <p:cNvPr id="4" name="Slide Number Placeholder 3"/>
          <p:cNvSpPr>
            <a:spLocks noGrp="1"/>
          </p:cNvSpPr>
          <p:nvPr>
            <p:ph type="sldNum" sz="quarter" idx="10"/>
          </p:nvPr>
        </p:nvSpPr>
        <p:spPr/>
        <p:txBody>
          <a:bodyPr/>
          <a:lstStyle/>
          <a:p>
            <a:fld id="{9C850E16-BBCC-4E2D-B30C-A1C14F385CE0}" type="slidenum">
              <a:rPr lang="en-CA" smtClean="0"/>
              <a:t>68</a:t>
            </a:fld>
            <a:endParaRPr lang="en-CA"/>
          </a:p>
        </p:txBody>
      </p:sp>
    </p:spTree>
    <p:extLst>
      <p:ext uri="{BB962C8B-B14F-4D97-AF65-F5344CB8AC3E}">
        <p14:creationId xmlns:p14="http://schemas.microsoft.com/office/powerpoint/2010/main" val="40422288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http://www.ccohs.ca/oshanswers/psychosocial/mentalhealth_risk.html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69</a:t>
            </a:fld>
            <a:endParaRPr lang="en-CA"/>
          </a:p>
        </p:txBody>
      </p:sp>
    </p:spTree>
    <p:extLst>
      <p:ext uri="{BB962C8B-B14F-4D97-AF65-F5344CB8AC3E}">
        <p14:creationId xmlns:p14="http://schemas.microsoft.com/office/powerpoint/2010/main" val="15402565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http://www.ccohs.ca/oshanswers/psychosocial/mentalhealth_risk.html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70</a:t>
            </a:fld>
            <a:endParaRPr lang="en-CA"/>
          </a:p>
        </p:txBody>
      </p:sp>
    </p:spTree>
    <p:extLst>
      <p:ext uri="{BB962C8B-B14F-4D97-AF65-F5344CB8AC3E}">
        <p14:creationId xmlns:p14="http://schemas.microsoft.com/office/powerpoint/2010/main" val="4003031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http://www.mentalhealthcommission.ca/sites/default/files/2016-06/Investing_in_Mental_Health_FINAL_Version_ENG.pdf</a:t>
            </a:r>
          </a:p>
        </p:txBody>
      </p:sp>
      <p:sp>
        <p:nvSpPr>
          <p:cNvPr id="4" name="Slide Number Placeholder 3"/>
          <p:cNvSpPr>
            <a:spLocks noGrp="1"/>
          </p:cNvSpPr>
          <p:nvPr>
            <p:ph type="sldNum" sz="quarter" idx="10"/>
          </p:nvPr>
        </p:nvSpPr>
        <p:spPr/>
        <p:txBody>
          <a:bodyPr/>
          <a:lstStyle/>
          <a:p>
            <a:fld id="{9C850E16-BBCC-4E2D-B30C-A1C14F385CE0}" type="slidenum">
              <a:rPr lang="en-CA" smtClean="0"/>
              <a:t>12</a:t>
            </a:fld>
            <a:endParaRPr lang="en-CA"/>
          </a:p>
        </p:txBody>
      </p:sp>
    </p:spTree>
    <p:extLst>
      <p:ext uri="{BB962C8B-B14F-4D97-AF65-F5344CB8AC3E}">
        <p14:creationId xmlns:p14="http://schemas.microsoft.com/office/powerpoint/2010/main" val="19527486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http://www.ccohs.ca/oshanswers/psychosocial/mentalhealth_risk.html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71</a:t>
            </a:fld>
            <a:endParaRPr lang="en-CA"/>
          </a:p>
        </p:txBody>
      </p:sp>
    </p:spTree>
    <p:extLst>
      <p:ext uri="{BB962C8B-B14F-4D97-AF65-F5344CB8AC3E}">
        <p14:creationId xmlns:p14="http://schemas.microsoft.com/office/powerpoint/2010/main" val="30522903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Video: </a:t>
            </a:r>
            <a:r>
              <a:rPr lang="en-CA" dirty="0">
                <a:hlinkClick r:id="rId3"/>
              </a:rPr>
              <a:t>https://www.youtube.com/watch?v=5tAHnv8Iz4o&amp;list=PLr4reAMGEzq2ODZrM0_VqA8qSl5aVo2ws&amp;index=11</a:t>
            </a:r>
            <a:endParaRPr lang="en-CA" dirty="0"/>
          </a:p>
        </p:txBody>
      </p:sp>
      <p:sp>
        <p:nvSpPr>
          <p:cNvPr id="4" name="Slide Number Placeholder 3"/>
          <p:cNvSpPr>
            <a:spLocks noGrp="1"/>
          </p:cNvSpPr>
          <p:nvPr>
            <p:ph type="sldNum" sz="quarter" idx="10"/>
          </p:nvPr>
        </p:nvSpPr>
        <p:spPr/>
        <p:txBody>
          <a:bodyPr/>
          <a:lstStyle/>
          <a:p>
            <a:fld id="{9C850E16-BBCC-4E2D-B30C-A1C14F385CE0}" type="slidenum">
              <a:rPr lang="en-CA" smtClean="0"/>
              <a:t>72</a:t>
            </a:fld>
            <a:endParaRPr lang="en-CA"/>
          </a:p>
        </p:txBody>
      </p:sp>
    </p:spTree>
    <p:extLst>
      <p:ext uri="{BB962C8B-B14F-4D97-AF65-F5344CB8AC3E}">
        <p14:creationId xmlns:p14="http://schemas.microsoft.com/office/powerpoint/2010/main" val="3529895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http://www.ccohs.ca/oshanswers/psychosocial/mentalhealth_risk.html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73</a:t>
            </a:fld>
            <a:endParaRPr lang="en-CA"/>
          </a:p>
        </p:txBody>
      </p:sp>
    </p:spTree>
    <p:extLst>
      <p:ext uri="{BB962C8B-B14F-4D97-AF65-F5344CB8AC3E}">
        <p14:creationId xmlns:p14="http://schemas.microsoft.com/office/powerpoint/2010/main" val="16593864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http://www.ccohs.ca/oshanswers/psychosocial/mentalhealth_risk.html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74</a:t>
            </a:fld>
            <a:endParaRPr lang="en-CA"/>
          </a:p>
        </p:txBody>
      </p:sp>
    </p:spTree>
    <p:extLst>
      <p:ext uri="{BB962C8B-B14F-4D97-AF65-F5344CB8AC3E}">
        <p14:creationId xmlns:p14="http://schemas.microsoft.com/office/powerpoint/2010/main" val="15903113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http://www.ccohs.ca/oshanswers/psychosocial/mentalhealth_risk.html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75</a:t>
            </a:fld>
            <a:endParaRPr lang="en-CA"/>
          </a:p>
        </p:txBody>
      </p:sp>
    </p:spTree>
    <p:extLst>
      <p:ext uri="{BB962C8B-B14F-4D97-AF65-F5344CB8AC3E}">
        <p14:creationId xmlns:p14="http://schemas.microsoft.com/office/powerpoint/2010/main" val="28629219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http://www.ccohs.ca/oshanswers/psychosocial/mentalhealth_risk.html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76</a:t>
            </a:fld>
            <a:endParaRPr lang="en-CA"/>
          </a:p>
        </p:txBody>
      </p:sp>
    </p:spTree>
    <p:extLst>
      <p:ext uri="{BB962C8B-B14F-4D97-AF65-F5344CB8AC3E}">
        <p14:creationId xmlns:p14="http://schemas.microsoft.com/office/powerpoint/2010/main" val="41324033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Video: </a:t>
            </a:r>
            <a:r>
              <a:rPr lang="en-CA" dirty="0">
                <a:hlinkClick r:id="rId3"/>
              </a:rPr>
              <a:t>https://www.youtube.com/watch?v=n_8b2-Dnctw&amp;index=12&amp;list=PLr4reAMGEzq2ODZrM0_VqA8qSl5aVo2ws</a:t>
            </a:r>
            <a:endParaRPr lang="en-CA" dirty="0"/>
          </a:p>
        </p:txBody>
      </p:sp>
      <p:sp>
        <p:nvSpPr>
          <p:cNvPr id="4" name="Slide Number Placeholder 3"/>
          <p:cNvSpPr>
            <a:spLocks noGrp="1"/>
          </p:cNvSpPr>
          <p:nvPr>
            <p:ph type="sldNum" sz="quarter" idx="10"/>
          </p:nvPr>
        </p:nvSpPr>
        <p:spPr/>
        <p:txBody>
          <a:bodyPr/>
          <a:lstStyle/>
          <a:p>
            <a:fld id="{9C850E16-BBCC-4E2D-B30C-A1C14F385CE0}" type="slidenum">
              <a:rPr lang="en-CA" smtClean="0"/>
              <a:t>77</a:t>
            </a:fld>
            <a:endParaRPr lang="en-CA"/>
          </a:p>
        </p:txBody>
      </p:sp>
    </p:spTree>
    <p:extLst>
      <p:ext uri="{BB962C8B-B14F-4D97-AF65-F5344CB8AC3E}">
        <p14:creationId xmlns:p14="http://schemas.microsoft.com/office/powerpoint/2010/main" val="14321356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http://www.ccohs.ca/oshanswers/psychosocial/mentalhealth_risk.html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78</a:t>
            </a:fld>
            <a:endParaRPr lang="en-CA"/>
          </a:p>
        </p:txBody>
      </p:sp>
    </p:spTree>
    <p:extLst>
      <p:ext uri="{BB962C8B-B14F-4D97-AF65-F5344CB8AC3E}">
        <p14:creationId xmlns:p14="http://schemas.microsoft.com/office/powerpoint/2010/main" val="23492797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http://www.ccohs.ca/oshanswers/psychosocial/mentalhealth_risk.html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79</a:t>
            </a:fld>
            <a:endParaRPr lang="en-CA"/>
          </a:p>
        </p:txBody>
      </p:sp>
    </p:spTree>
    <p:extLst>
      <p:ext uri="{BB962C8B-B14F-4D97-AF65-F5344CB8AC3E}">
        <p14:creationId xmlns:p14="http://schemas.microsoft.com/office/powerpoint/2010/main" val="259790660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http://www.ccohs.ca/oshanswers/psychosocial/mentalhealth_risk.html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80</a:t>
            </a:fld>
            <a:endParaRPr lang="en-CA"/>
          </a:p>
        </p:txBody>
      </p:sp>
    </p:spTree>
    <p:extLst>
      <p:ext uri="{BB962C8B-B14F-4D97-AF65-F5344CB8AC3E}">
        <p14:creationId xmlns:p14="http://schemas.microsoft.com/office/powerpoint/2010/main" val="2827573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http://www.mentalhealthcommission.ca/sites/default/files/2016-06/Investing_in_Mental_Health_FINAL_Version_ENG.pdf</a:t>
            </a:r>
          </a:p>
        </p:txBody>
      </p:sp>
      <p:sp>
        <p:nvSpPr>
          <p:cNvPr id="4" name="Slide Number Placeholder 3"/>
          <p:cNvSpPr>
            <a:spLocks noGrp="1"/>
          </p:cNvSpPr>
          <p:nvPr>
            <p:ph type="sldNum" sz="quarter" idx="10"/>
          </p:nvPr>
        </p:nvSpPr>
        <p:spPr/>
        <p:txBody>
          <a:bodyPr/>
          <a:lstStyle/>
          <a:p>
            <a:fld id="{9C850E16-BBCC-4E2D-B30C-A1C14F385CE0}" type="slidenum">
              <a:rPr lang="en-CA" smtClean="0"/>
              <a:t>13</a:t>
            </a:fld>
            <a:endParaRPr lang="en-CA"/>
          </a:p>
        </p:txBody>
      </p:sp>
    </p:spTree>
    <p:extLst>
      <p:ext uri="{BB962C8B-B14F-4D97-AF65-F5344CB8AC3E}">
        <p14:creationId xmlns:p14="http://schemas.microsoft.com/office/powerpoint/2010/main" val="24808593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Video: </a:t>
            </a:r>
            <a:r>
              <a:rPr lang="en-CA" dirty="0">
                <a:hlinkClick r:id="rId3"/>
              </a:rPr>
              <a:t>https://www.youtube.com/watch?v=Y8NQcUYkcWw&amp;list=PLr4reAMGEzq2ODZrM0_VqA8qSl5aVo2ws&amp;index=13</a:t>
            </a:r>
            <a:endParaRPr lang="en-CA" dirty="0"/>
          </a:p>
        </p:txBody>
      </p:sp>
      <p:sp>
        <p:nvSpPr>
          <p:cNvPr id="4" name="Slide Number Placeholder 3"/>
          <p:cNvSpPr>
            <a:spLocks noGrp="1"/>
          </p:cNvSpPr>
          <p:nvPr>
            <p:ph type="sldNum" sz="quarter" idx="10"/>
          </p:nvPr>
        </p:nvSpPr>
        <p:spPr/>
        <p:txBody>
          <a:bodyPr/>
          <a:lstStyle/>
          <a:p>
            <a:fld id="{9C850E16-BBCC-4E2D-B30C-A1C14F385CE0}" type="slidenum">
              <a:rPr lang="en-CA" smtClean="0"/>
              <a:t>81</a:t>
            </a:fld>
            <a:endParaRPr lang="en-CA"/>
          </a:p>
        </p:txBody>
      </p:sp>
    </p:spTree>
    <p:extLst>
      <p:ext uri="{BB962C8B-B14F-4D97-AF65-F5344CB8AC3E}">
        <p14:creationId xmlns:p14="http://schemas.microsoft.com/office/powerpoint/2010/main" val="13329966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http://www.ccohs.ca/oshanswers/psychosocial/mentalhealth_risk.html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82</a:t>
            </a:fld>
            <a:endParaRPr lang="en-CA"/>
          </a:p>
        </p:txBody>
      </p:sp>
    </p:spTree>
    <p:extLst>
      <p:ext uri="{BB962C8B-B14F-4D97-AF65-F5344CB8AC3E}">
        <p14:creationId xmlns:p14="http://schemas.microsoft.com/office/powerpoint/2010/main" val="4301601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http://www.ccohs.ca/oshanswers/psychosocial/mentalhealth_risk.html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83</a:t>
            </a:fld>
            <a:endParaRPr lang="en-CA"/>
          </a:p>
        </p:txBody>
      </p:sp>
    </p:spTree>
    <p:extLst>
      <p:ext uri="{BB962C8B-B14F-4D97-AF65-F5344CB8AC3E}">
        <p14:creationId xmlns:p14="http://schemas.microsoft.com/office/powerpoint/2010/main" val="22194493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http://www.ccohs.ca/oshanswers/psychosocial/mentalhealth_risk.html</a:t>
            </a:r>
          </a:p>
        </p:txBody>
      </p:sp>
      <p:sp>
        <p:nvSpPr>
          <p:cNvPr id="4" name="Slide Number Placeholder 3"/>
          <p:cNvSpPr>
            <a:spLocks noGrp="1"/>
          </p:cNvSpPr>
          <p:nvPr>
            <p:ph type="sldNum" sz="quarter" idx="10"/>
          </p:nvPr>
        </p:nvSpPr>
        <p:spPr/>
        <p:txBody>
          <a:bodyPr/>
          <a:lstStyle/>
          <a:p>
            <a:fld id="{9C850E16-BBCC-4E2D-B30C-A1C14F385CE0}" type="slidenum">
              <a:rPr lang="en-CA" smtClean="0"/>
              <a:t>84</a:t>
            </a:fld>
            <a:endParaRPr lang="en-CA"/>
          </a:p>
        </p:txBody>
      </p:sp>
    </p:spTree>
    <p:extLst>
      <p:ext uri="{BB962C8B-B14F-4D97-AF65-F5344CB8AC3E}">
        <p14:creationId xmlns:p14="http://schemas.microsoft.com/office/powerpoint/2010/main" val="389764474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Video: </a:t>
            </a:r>
            <a:r>
              <a:rPr lang="en-CA" dirty="0">
                <a:hlinkClick r:id="rId3"/>
              </a:rPr>
              <a:t>https://www.youtube.com/watch?v=LStU2G4JBus&amp;list=PLr4reAMGEzq2ODZrM0_VqA8qSl5aVo2ws&amp;index=14</a:t>
            </a:r>
            <a:endParaRPr lang="en-CA" dirty="0"/>
          </a:p>
        </p:txBody>
      </p:sp>
      <p:sp>
        <p:nvSpPr>
          <p:cNvPr id="4" name="Slide Number Placeholder 3"/>
          <p:cNvSpPr>
            <a:spLocks noGrp="1"/>
          </p:cNvSpPr>
          <p:nvPr>
            <p:ph type="sldNum" sz="quarter" idx="10"/>
          </p:nvPr>
        </p:nvSpPr>
        <p:spPr/>
        <p:txBody>
          <a:bodyPr/>
          <a:lstStyle/>
          <a:p>
            <a:fld id="{9C850E16-BBCC-4E2D-B30C-A1C14F385CE0}" type="slidenum">
              <a:rPr lang="en-CA" smtClean="0"/>
              <a:t>85</a:t>
            </a:fld>
            <a:endParaRPr lang="en-CA"/>
          </a:p>
        </p:txBody>
      </p:sp>
    </p:spTree>
    <p:extLst>
      <p:ext uri="{BB962C8B-B14F-4D97-AF65-F5344CB8AC3E}">
        <p14:creationId xmlns:p14="http://schemas.microsoft.com/office/powerpoint/2010/main" val="188153807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http://www.ccohs.ca/oshanswers/information/govt.html </a:t>
            </a:r>
          </a:p>
        </p:txBody>
      </p:sp>
      <p:sp>
        <p:nvSpPr>
          <p:cNvPr id="4" name="Slide Number Placeholder 3"/>
          <p:cNvSpPr>
            <a:spLocks noGrp="1"/>
          </p:cNvSpPr>
          <p:nvPr>
            <p:ph type="sldNum" sz="quarter" idx="10"/>
          </p:nvPr>
        </p:nvSpPr>
        <p:spPr/>
        <p:txBody>
          <a:bodyPr/>
          <a:lstStyle/>
          <a:p>
            <a:fld id="{9C850E16-BBCC-4E2D-B30C-A1C14F385CE0}" type="slidenum">
              <a:rPr lang="en-CA" smtClean="0"/>
              <a:t>89</a:t>
            </a:fld>
            <a:endParaRPr lang="en-CA"/>
          </a:p>
        </p:txBody>
      </p:sp>
    </p:spTree>
    <p:extLst>
      <p:ext uri="{BB962C8B-B14F-4D97-AF65-F5344CB8AC3E}">
        <p14:creationId xmlns:p14="http://schemas.microsoft.com/office/powerpoint/2010/main" val="7361047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http://www.ccohs.ca/oshanswers/psychosocial/mentalhealth_work.html</a:t>
            </a:r>
          </a:p>
        </p:txBody>
      </p:sp>
      <p:sp>
        <p:nvSpPr>
          <p:cNvPr id="4" name="Slide Number Placeholder 3"/>
          <p:cNvSpPr>
            <a:spLocks noGrp="1"/>
          </p:cNvSpPr>
          <p:nvPr>
            <p:ph type="sldNum" sz="quarter" idx="10"/>
          </p:nvPr>
        </p:nvSpPr>
        <p:spPr/>
        <p:txBody>
          <a:bodyPr/>
          <a:lstStyle/>
          <a:p>
            <a:fld id="{9C850E16-BBCC-4E2D-B30C-A1C14F385CE0}" type="slidenum">
              <a:rPr lang="en-CA" smtClean="0"/>
              <a:t>100</a:t>
            </a:fld>
            <a:endParaRPr lang="en-CA"/>
          </a:p>
        </p:txBody>
      </p:sp>
    </p:spTree>
    <p:extLst>
      <p:ext uri="{BB962C8B-B14F-4D97-AF65-F5344CB8AC3E}">
        <p14:creationId xmlns:p14="http://schemas.microsoft.com/office/powerpoint/2010/main" val="388848063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Mental Health Commission of Canada. (2016b). National standard. Retrieved from </a:t>
            </a:r>
            <a:r>
              <a:rPr lang="en-CA" sz="1200" u="none" strike="noStrike" kern="1200" dirty="0">
                <a:solidFill>
                  <a:schemeClr val="tx1"/>
                </a:solidFill>
                <a:effectLst/>
                <a:latin typeface="+mn-lt"/>
                <a:ea typeface="+mn-ea"/>
                <a:cs typeface="+mn-cs"/>
                <a:hlinkClick r:id="rId3"/>
              </a:rPr>
              <a:t>http://www.mentalhealthcommission.ca/English/national-standard</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9C850E16-BBCC-4E2D-B30C-A1C14F385CE0}" type="slidenum">
              <a:rPr lang="en-CA" smtClean="0"/>
              <a:t>101</a:t>
            </a:fld>
            <a:endParaRPr lang="en-CA"/>
          </a:p>
        </p:txBody>
      </p:sp>
    </p:spTree>
    <p:extLst>
      <p:ext uri="{BB962C8B-B14F-4D97-AF65-F5344CB8AC3E}">
        <p14:creationId xmlns:p14="http://schemas.microsoft.com/office/powerpoint/2010/main" val="5273219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Source: The Standard </a:t>
            </a:r>
          </a:p>
          <a:p>
            <a:r>
              <a:rPr lang="en-CA" sz="1200" b="0" i="0" u="none" strike="noStrike" kern="1200" baseline="0" dirty="0">
                <a:solidFill>
                  <a:schemeClr val="tx1"/>
                </a:solidFill>
                <a:latin typeface="+mn-lt"/>
                <a:ea typeface="+mn-ea"/>
                <a:cs typeface="+mn-cs"/>
              </a:rPr>
              <a:t>CSA Group &amp; Bureau de Normalisation du Québec. (2013). Psychological health and safety in the workplace - prevention, promotion, and guidance to staged implementation. Retrieved from http://shop.csa.ca/en/canada/occupational-health-and-safety-management/cancsa-z1003-13bnq-9700-8032013/invt/z10032013?utm_source=redirect&amp;utm_medium=vanity&amp;utm_content=folder&amp;utm_campaign=z1003 </a:t>
            </a:r>
            <a:endParaRPr lang="en-CA" dirty="0"/>
          </a:p>
        </p:txBody>
      </p:sp>
      <p:sp>
        <p:nvSpPr>
          <p:cNvPr id="4" name="Slide Number Placeholder 3"/>
          <p:cNvSpPr>
            <a:spLocks noGrp="1"/>
          </p:cNvSpPr>
          <p:nvPr>
            <p:ph type="sldNum" sz="quarter" idx="10"/>
          </p:nvPr>
        </p:nvSpPr>
        <p:spPr/>
        <p:txBody>
          <a:bodyPr/>
          <a:lstStyle/>
          <a:p>
            <a:fld id="{9C850E16-BBCC-4E2D-B30C-A1C14F385CE0}" type="slidenum">
              <a:rPr lang="en-CA" smtClean="0"/>
              <a:t>102</a:t>
            </a:fld>
            <a:endParaRPr lang="en-CA"/>
          </a:p>
        </p:txBody>
      </p:sp>
    </p:spTree>
    <p:extLst>
      <p:ext uri="{BB962C8B-B14F-4D97-AF65-F5344CB8AC3E}">
        <p14:creationId xmlns:p14="http://schemas.microsoft.com/office/powerpoint/2010/main" val="204353614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http://www.ccohs.ca/oshanswers/psychosocial/mentalhealth_work.html</a:t>
            </a:r>
          </a:p>
        </p:txBody>
      </p:sp>
      <p:sp>
        <p:nvSpPr>
          <p:cNvPr id="4" name="Slide Number Placeholder 3"/>
          <p:cNvSpPr>
            <a:spLocks noGrp="1"/>
          </p:cNvSpPr>
          <p:nvPr>
            <p:ph type="sldNum" sz="quarter" idx="10"/>
          </p:nvPr>
        </p:nvSpPr>
        <p:spPr/>
        <p:txBody>
          <a:bodyPr/>
          <a:lstStyle/>
          <a:p>
            <a:fld id="{9C850E16-BBCC-4E2D-B30C-A1C14F385CE0}" type="slidenum">
              <a:rPr lang="en-CA" smtClean="0"/>
              <a:t>104</a:t>
            </a:fld>
            <a:endParaRPr lang="en-CA"/>
          </a:p>
        </p:txBody>
      </p:sp>
    </p:spTree>
    <p:extLst>
      <p:ext uri="{BB962C8B-B14F-4D97-AF65-F5344CB8AC3E}">
        <p14:creationId xmlns:p14="http://schemas.microsoft.com/office/powerpoint/2010/main" val="524658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Source: http://www.publichealthontario.ca/en/eRepository/Opening_Eyes_Report_En_2012.pdf</a:t>
            </a:r>
          </a:p>
        </p:txBody>
      </p:sp>
      <p:sp>
        <p:nvSpPr>
          <p:cNvPr id="4" name="Slide Number Placeholder 3"/>
          <p:cNvSpPr>
            <a:spLocks noGrp="1"/>
          </p:cNvSpPr>
          <p:nvPr>
            <p:ph type="sldNum" sz="quarter" idx="10"/>
          </p:nvPr>
        </p:nvSpPr>
        <p:spPr/>
        <p:txBody>
          <a:bodyPr/>
          <a:lstStyle/>
          <a:p>
            <a:fld id="{9C850E16-BBCC-4E2D-B30C-A1C14F385CE0}" type="slidenum">
              <a:rPr lang="en-CA" smtClean="0"/>
              <a:t>14</a:t>
            </a:fld>
            <a:endParaRPr lang="en-CA"/>
          </a:p>
        </p:txBody>
      </p:sp>
    </p:spTree>
    <p:extLst>
      <p:ext uri="{BB962C8B-B14F-4D97-AF65-F5344CB8AC3E}">
        <p14:creationId xmlns:p14="http://schemas.microsoft.com/office/powerpoint/2010/main" val="342766615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http://www.ccohs.ca/oshanswers/psychosocial/mentalhealth_work.html</a:t>
            </a:r>
          </a:p>
        </p:txBody>
      </p:sp>
      <p:sp>
        <p:nvSpPr>
          <p:cNvPr id="4" name="Slide Number Placeholder 3"/>
          <p:cNvSpPr>
            <a:spLocks noGrp="1"/>
          </p:cNvSpPr>
          <p:nvPr>
            <p:ph type="sldNum" sz="quarter" idx="10"/>
          </p:nvPr>
        </p:nvSpPr>
        <p:spPr/>
        <p:txBody>
          <a:bodyPr/>
          <a:lstStyle/>
          <a:p>
            <a:fld id="{9C850E16-BBCC-4E2D-B30C-A1C14F385CE0}" type="slidenum">
              <a:rPr lang="en-CA" smtClean="0"/>
              <a:t>105</a:t>
            </a:fld>
            <a:endParaRPr lang="en-CA"/>
          </a:p>
        </p:txBody>
      </p:sp>
    </p:spTree>
    <p:extLst>
      <p:ext uri="{BB962C8B-B14F-4D97-AF65-F5344CB8AC3E}">
        <p14:creationId xmlns:p14="http://schemas.microsoft.com/office/powerpoint/2010/main" val="28241048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http://www.ccohs.ca/oshanswers/psychosocial/mentalhealth_work.html</a:t>
            </a:r>
          </a:p>
        </p:txBody>
      </p:sp>
      <p:sp>
        <p:nvSpPr>
          <p:cNvPr id="4" name="Slide Number Placeholder 3"/>
          <p:cNvSpPr>
            <a:spLocks noGrp="1"/>
          </p:cNvSpPr>
          <p:nvPr>
            <p:ph type="sldNum" sz="quarter" idx="10"/>
          </p:nvPr>
        </p:nvSpPr>
        <p:spPr/>
        <p:txBody>
          <a:bodyPr/>
          <a:lstStyle/>
          <a:p>
            <a:fld id="{9C850E16-BBCC-4E2D-B30C-A1C14F385CE0}" type="slidenum">
              <a:rPr lang="en-CA" smtClean="0"/>
              <a:t>106</a:t>
            </a:fld>
            <a:endParaRPr lang="en-CA"/>
          </a:p>
        </p:txBody>
      </p:sp>
    </p:spTree>
    <p:extLst>
      <p:ext uri="{BB962C8B-B14F-4D97-AF65-F5344CB8AC3E}">
        <p14:creationId xmlns:p14="http://schemas.microsoft.com/office/powerpoint/2010/main" val="369551448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http://www.ccohs.ca/oshanswers/psychosocial/mentalhealth_work.html</a:t>
            </a:r>
          </a:p>
        </p:txBody>
      </p:sp>
      <p:sp>
        <p:nvSpPr>
          <p:cNvPr id="4" name="Slide Number Placeholder 3"/>
          <p:cNvSpPr>
            <a:spLocks noGrp="1"/>
          </p:cNvSpPr>
          <p:nvPr>
            <p:ph type="sldNum" sz="quarter" idx="10"/>
          </p:nvPr>
        </p:nvSpPr>
        <p:spPr/>
        <p:txBody>
          <a:bodyPr/>
          <a:lstStyle/>
          <a:p>
            <a:fld id="{9C850E16-BBCC-4E2D-B30C-A1C14F385CE0}" type="slidenum">
              <a:rPr lang="en-CA" smtClean="0"/>
              <a:t>107</a:t>
            </a:fld>
            <a:endParaRPr lang="en-CA"/>
          </a:p>
        </p:txBody>
      </p:sp>
    </p:spTree>
    <p:extLst>
      <p:ext uri="{BB962C8B-B14F-4D97-AF65-F5344CB8AC3E}">
        <p14:creationId xmlns:p14="http://schemas.microsoft.com/office/powerpoint/2010/main" val="138719902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C850E16-BBCC-4E2D-B30C-A1C14F385CE0}" type="slidenum">
              <a:rPr lang="en-CA" smtClean="0"/>
              <a:t>124</a:t>
            </a:fld>
            <a:endParaRPr lang="en-CA"/>
          </a:p>
        </p:txBody>
      </p:sp>
    </p:spTree>
    <p:extLst>
      <p:ext uri="{BB962C8B-B14F-4D97-AF65-F5344CB8AC3E}">
        <p14:creationId xmlns:p14="http://schemas.microsoft.com/office/powerpoint/2010/main" val="1705160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Source: http://www.mentalhealthcommission.ca/English/focus-areas/workplace</a:t>
            </a:r>
          </a:p>
        </p:txBody>
      </p:sp>
      <p:sp>
        <p:nvSpPr>
          <p:cNvPr id="4" name="Slide Number Placeholder 3"/>
          <p:cNvSpPr>
            <a:spLocks noGrp="1"/>
          </p:cNvSpPr>
          <p:nvPr>
            <p:ph type="sldNum" sz="quarter" idx="10"/>
          </p:nvPr>
        </p:nvSpPr>
        <p:spPr/>
        <p:txBody>
          <a:bodyPr/>
          <a:lstStyle/>
          <a:p>
            <a:fld id="{9C850E16-BBCC-4E2D-B30C-A1C14F385CE0}" type="slidenum">
              <a:rPr lang="en-CA" smtClean="0"/>
              <a:t>15</a:t>
            </a:fld>
            <a:endParaRPr lang="en-CA"/>
          </a:p>
        </p:txBody>
      </p:sp>
    </p:spTree>
    <p:extLst>
      <p:ext uri="{BB962C8B-B14F-4D97-AF65-F5344CB8AC3E}">
        <p14:creationId xmlns:p14="http://schemas.microsoft.com/office/powerpoint/2010/main" val="30911594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DBEEEFA2-2110-429B-B3F6-9FB7733B3441}" type="datetime1">
              <a:rPr lang="en-US" smtClean="0"/>
              <a:t>3/25/2017</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22328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3A3FB89-2362-4192-85B7-4D9ED38E14EF}" type="datetime1">
              <a:rPr lang="en-US" smtClean="0"/>
              <a:t>3/25/2017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79427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58A11410-7ED7-498B-8198-0EFF9366E3C9}" type="datetime1">
              <a:rPr lang="en-US" smtClean="0"/>
              <a:t>3/25/2017</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92201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3DCA9796-C4A2-460D-B775-E2132126BBBD}" type="datetime1">
              <a:rPr lang="en-US" smtClean="0"/>
              <a:t>3/25/2017</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293613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6DDB3DF3-9D39-477D-8C68-8F363730B9EE}" type="datetime1">
              <a:rPr lang="en-US" smtClean="0"/>
              <a:t>3/25/2017</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345053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0EF1A446-2585-4872-9F0B-E577960B9BC6}" type="datetime1">
              <a:rPr lang="en-US" smtClean="0"/>
              <a:t>3/25/2017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10241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C6BE693F-CADA-4F6E-AE43-DB664EA642EC}" type="datetime1">
              <a:rPr lang="en-US" smtClean="0"/>
              <a:t>3/25/2017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44923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3520ED-D8E4-4632-BDA0-46BB7D35D86F}" type="datetime1">
              <a:rPr lang="en-US" smtClean="0"/>
              <a:t>3/25/2017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449610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B98F0AFB-B899-431A-850F-1F62E2AB3BB8}" type="datetime1">
              <a:rPr lang="en-US" smtClean="0"/>
              <a:t>3/25/2017</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236338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DBEEEFA2-2110-429B-B3F6-9FB7733B3441}" type="datetime1">
              <a:rPr lang="en-US" smtClean="0"/>
              <a:t>3/25/2017</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078677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D2AB6E-F6BF-49D4-9CA6-C886DB0ECB4B}" type="datetime1">
              <a:rPr lang="en-US" smtClean="0"/>
              <a:t>3/25/2017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14328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D2AB6E-F6BF-49D4-9CA6-C886DB0ECB4B}" type="datetime1">
              <a:rPr lang="en-US" smtClean="0"/>
              <a:t>3/25/2017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59966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5BDC533F-66FE-43AC-91AA-C45C94005273}" type="datetime1">
              <a:rPr lang="en-US" smtClean="0"/>
              <a:t>3/25/2017</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25613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9E1C74-2D71-4E22-9901-DC1656340848}" type="datetime1">
              <a:rPr lang="en-US" smtClean="0"/>
              <a:t>3/25/2017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448026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8085F4B-0F12-4950-8C74-B7AF686BC1FA}" type="datetime1">
              <a:rPr lang="en-US" smtClean="0"/>
              <a:t>3/25/2017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75202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83143D-9DDF-4E54-9968-F8E5AF1512D8}" type="datetime1">
              <a:rPr lang="en-US" smtClean="0"/>
              <a:t>3/25/2017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619838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3008AB-56A2-438B-9254-10BCA547A2A0}" type="datetime1">
              <a:rPr lang="en-US" smtClean="0"/>
              <a:t>3/25/2017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151926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B57CD7A-DACA-4C6B-8E2D-1869E031FE6A}" type="datetime1">
              <a:rPr lang="en-US" smtClean="0"/>
              <a:t>3/25/2017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563642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9405E6-493A-4C30-91E3-9C3DEE932349}" type="datetime1">
              <a:rPr lang="en-US" smtClean="0"/>
              <a:t>3/25/2017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18619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3A3FB89-2362-4192-85B7-4D9ED38E14EF}" type="datetime1">
              <a:rPr lang="en-US" smtClean="0"/>
              <a:t>3/25/2017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76392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58A11410-7ED7-498B-8198-0EFF9366E3C9}" type="datetime1">
              <a:rPr lang="en-US" smtClean="0"/>
              <a:t>3/25/2017</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931337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3DCA9796-C4A2-460D-B775-E2132126BBBD}" type="datetime1">
              <a:rPr lang="en-US" smtClean="0"/>
              <a:t>3/25/2017</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02753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5BDC533F-66FE-43AC-91AA-C45C94005273}" type="datetime1">
              <a:rPr lang="en-US" smtClean="0"/>
              <a:t>3/25/2017</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583356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6DDB3DF3-9D39-477D-8C68-8F363730B9EE}" type="datetime1">
              <a:rPr lang="en-US" smtClean="0"/>
              <a:t>3/25/2017</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507069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0EF1A446-2585-4872-9F0B-E577960B9BC6}" type="datetime1">
              <a:rPr lang="en-US" smtClean="0"/>
              <a:t>3/25/2017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185698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C6BE693F-CADA-4F6E-AE43-DB664EA642EC}" type="datetime1">
              <a:rPr lang="en-US" smtClean="0"/>
              <a:t>3/25/2017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252123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3520ED-D8E4-4632-BDA0-46BB7D35D86F}" type="datetime1">
              <a:rPr lang="en-US" smtClean="0"/>
              <a:t>3/25/2017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509288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B98F0AFB-B899-431A-850F-1F62E2AB3BB8}" type="datetime1">
              <a:rPr lang="en-US" smtClean="0"/>
              <a:t>3/25/2017</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72987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9E1C74-2D71-4E22-9901-DC1656340848}" type="datetime1">
              <a:rPr lang="en-US" smtClean="0"/>
              <a:t>3/25/2017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61636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8085F4B-0F12-4950-8C74-B7AF686BC1FA}" type="datetime1">
              <a:rPr lang="en-US" smtClean="0"/>
              <a:t>3/25/2017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18940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83143D-9DDF-4E54-9968-F8E5AF1512D8}" type="datetime1">
              <a:rPr lang="en-US" smtClean="0"/>
              <a:t>3/25/2017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89069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3008AB-56A2-438B-9254-10BCA547A2A0}" type="datetime1">
              <a:rPr lang="en-US" smtClean="0"/>
              <a:t>3/25/2017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19815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B57CD7A-DACA-4C6B-8E2D-1869E031FE6A}" type="datetime1">
              <a:rPr lang="en-US" smtClean="0"/>
              <a:t>3/25/2017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28244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9405E6-493A-4C30-91E3-9C3DEE932349}" type="datetime1">
              <a:rPr lang="en-US" smtClean="0"/>
              <a:t>3/25/2017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95564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1.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C80EC38-76D5-43E4-9C08-0D2B2A02B25C}" type="datetime1">
              <a:rPr lang="en-US" smtClean="0"/>
              <a:t>3/25/2017</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8679799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Lst>
  <p:hf sldNum="0"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C80EC38-76D5-43E4-9C08-0D2B2A02B25C}" type="datetime1">
              <a:rPr lang="en-US" smtClean="0"/>
              <a:t>3/25/2017</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33748195"/>
      </p:ext>
    </p:extLst>
  </p:cSld>
  <p:clrMap bg1="dk1" tx1="lt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Lst>
  <p:hf sldNum="0"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4.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hop.csa.ca/en/canada/occupational-health-and-safety-management/cancsa-z1003-13bnq-9700-8032013/invt/z10032013?utm_source=redirect&amp;utm_medium=vanity&amp;utm_content=folder&amp;utm_campaign=z1003" TargetMode="Externa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hyperlink" Target="http://www.mentalhealthcommission.ca/English/national-standard" TargetMode="Externa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slide" Target="slide110.xm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uicideprevention.ca/"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8" Type="http://schemas.openxmlformats.org/officeDocument/2006/relationships/hyperlink" Target="http://www.mentalhealthcommission.ca/English/national-standard" TargetMode="External"/><Relationship Id="rId3" Type="http://schemas.openxmlformats.org/officeDocument/2006/relationships/hyperlink" Target="http://www.who.int/mediacentre/factsheets/fs220/en/" TargetMode="External"/><Relationship Id="rId7" Type="http://schemas.openxmlformats.org/officeDocument/2006/relationships/hyperlink" Target="http://www.mentalhealthcommission.ca/English/focus-areas/stigma-and-discrimination" TargetMode="External"/><Relationship Id="rId2" Type="http://schemas.openxmlformats.org/officeDocument/2006/relationships/hyperlink" Target="http://www.who.int/features/factfiles/mental_health/en/" TargetMode="External"/><Relationship Id="rId1" Type="http://schemas.openxmlformats.org/officeDocument/2006/relationships/slideLayout" Target="../slideLayouts/slideLayout2.xml"/><Relationship Id="rId6" Type="http://schemas.openxmlformats.org/officeDocument/2006/relationships/hyperlink" Target="http://www.mentalhealthcommission.ca/English/focus-areas/mental-health-matters" TargetMode="External"/><Relationship Id="rId5" Type="http://schemas.openxmlformats.org/officeDocument/2006/relationships/hyperlink" Target="http://www.mentalhealthcommission.ca/English/focus-areas/workplace" TargetMode="External"/><Relationship Id="rId4" Type="http://schemas.openxmlformats.org/officeDocument/2006/relationships/hyperlink" Target="http://www.mentalhealthcommission.ca/sites/default/files/2016-06/Investing_in_Mental_Health_FINAL_Version_ENG.pdf" TargetMode="External"/></Relationships>
</file>

<file path=ppt/slides/_rels/slide124.xml.rels><?xml version="1.0" encoding="UTF-8" standalone="yes"?>
<Relationships xmlns="http://schemas.openxmlformats.org/package/2006/relationships"><Relationship Id="rId8" Type="http://schemas.openxmlformats.org/officeDocument/2006/relationships/hyperlink" Target="https://www.ontario.ca/laws/statute/90o01" TargetMode="External"/><Relationship Id="rId3" Type="http://schemas.openxmlformats.org/officeDocument/2006/relationships/hyperlink" Target="http://www.ccohs.ca/oshanswers/psychosocial/mentalhealth_work.html" TargetMode="External"/><Relationship Id="rId7" Type="http://schemas.openxmlformats.org/officeDocument/2006/relationships/hyperlink" Target="http://shop.csa.ca/en/canada/occupational-health-and-safety-management/cancsa-z1003-13bnq-9700-8032013/invt/z10032013?utm_source=redirect&amp;utm_medium=vanity&amp;utm_content=folder&amp;utm_campaign=z1003%20" TargetMode="External"/><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hyperlink" Target="http://www.publichealthontario.ca/en/eRepository/Opening_Eyes_Report_En_2012.pdf" TargetMode="External"/><Relationship Id="rId5" Type="http://schemas.openxmlformats.org/officeDocument/2006/relationships/hyperlink" Target="http://www.ccohs.ca/oshanswers/information/govt.html" TargetMode="External"/><Relationship Id="rId4" Type="http://schemas.openxmlformats.org/officeDocument/2006/relationships/hyperlink" Target="http://www.ccohs.ca/oshanswers/psychosocial/mentalhealth_risk.html" TargetMode="External"/></Relationships>
</file>

<file path=ppt/slides/_rels/slide125.xml.rels><?xml version="1.0" encoding="UTF-8" standalone="yes"?>
<Relationships xmlns="http://schemas.openxmlformats.org/package/2006/relationships"><Relationship Id="rId3" Type="http://schemas.openxmlformats.org/officeDocument/2006/relationships/hyperlink" Target="http://suicideprevention.ca/understanding/suicide-in-canada/" TargetMode="External"/><Relationship Id="rId2" Type="http://schemas.openxmlformats.org/officeDocument/2006/relationships/hyperlink" Target="http://suicideprevention.ca/understanding/what-is-suicide/" TargetMode="Externa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hyperlink" Target="https://uwaterloo.ca/engineering/news/engineering-student-breaks-silence-lifelong-struggle" TargetMode="External"/><Relationship Id="rId2" Type="http://schemas.openxmlformats.org/officeDocument/2006/relationships/hyperlink" Target="http://letstalk.bell.ca/en/ways-to-help" TargetMode="External"/><Relationship Id="rId1" Type="http://schemas.openxmlformats.org/officeDocument/2006/relationships/slideLayout" Target="../slideLayouts/slideLayout2.xml"/><Relationship Id="rId6" Type="http://schemas.openxmlformats.org/officeDocument/2006/relationships/hyperlink" Target="http://www.ohcow.on.ca/mental-injury-toolkit.html" TargetMode="External"/><Relationship Id="rId5" Type="http://schemas.openxmlformats.org/officeDocument/2006/relationships/hyperlink" Target="https://www.northernontariobusiness.com/regional-news/sudbury/research-to-study-mental-health-in-miners-371442" TargetMode="External"/><Relationship Id="rId4" Type="http://schemas.openxmlformats.org/officeDocument/2006/relationships/hyperlink" Target="http://www.thesudburystar.com/2015/07/24/sudbury-study-to-examine-mental-health-of-miners" TargetMode="Externa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letstalk.bell.ca/en/ways-to-help" TargetMode="Externa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thesudburystar.com/2015/07/24/sudbury-study-to-examine-mental-health-of-miner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s://www.northernontariobusiness.com/regional-news/sudbury/research-to-study-mental-health-in-miners-371442" TargetMode="Externa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hyperlink" Target="https://uwaterloo.ca/engineering/news/engineering-student-breaks-silence-lifelong-struggle"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ojpK2UWd6zU&amp;list=PLr4reAMGEzq2ODZrM0_VqA8qSl5aVo2w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NJia_p0c3BY"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tIAIwSx19SU"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MH3gWoGrfyA"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watch?v=dMIcbVOWvQ8"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mentalhealthhelpline.ca/" TargetMode="External"/><Relationship Id="rId2" Type="http://schemas.openxmlformats.org/officeDocument/2006/relationships/hyperlink" Target="http://suicideprevention.ca/need-help/" TargetMode="External"/><Relationship Id="rId1" Type="http://schemas.openxmlformats.org/officeDocument/2006/relationships/slideLayout" Target="../slideLayouts/slideLayout2.xml"/><Relationship Id="rId6" Type="http://schemas.openxmlformats.org/officeDocument/2006/relationships/hyperlink" Target="https://www.camh.ca/en/hospital/Pages/home.aspx" TargetMode="External"/><Relationship Id="rId5" Type="http://schemas.openxmlformats.org/officeDocument/2006/relationships/hyperlink" Target="http://www.cmha.ca/get-involved/find-your-cmha/" TargetMode="External"/><Relationship Id="rId4" Type="http://schemas.openxmlformats.org/officeDocument/2006/relationships/hyperlink" Target="http://campusmentalhealth.ca/"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microsoft.com/office/2007/relationships/hdphoto" Target="../media/hdphoto3.wdp"/></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watch?v=i5xQ0hdaOVg&amp;index=6&amp;list=PLr4reAMGEzq2ODZrM0_VqA8qSl5aVo2ws"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www.youtube.com/watch?v=1-ayikvxCXE&amp;list=PLr4reAMGEzq2ODZrM0_VqA8qSl5aVo2ws&amp;index=7"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hyperlink" Target="https://www.youtube.com/watch?v=IoL8e44qd4A&amp;list=PLr4reAMGEzq2ODZrM0_VqA8qSl5aVo2ws&amp;index=8"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www.youtube.com/watch?v=QhpwGpKjGOk&amp;index=9&amp;list=PLr4reAMGEzq2ODZrM0_VqA8qSl5aVo2ws"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www.youtube.com/watch?v=eaNaYw9RjFE&amp;list=PLr4reAMGEzq2ODZrM0_VqA8qSl5aVo2ws&amp;index=10"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8.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www.youtube.com/watch?v=5tAHnv8Iz4o&amp;list=PLr4reAMGEzq2ODZrM0_VqA8qSl5aVo2ws&amp;index=11"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www.youtube.com/watch?v=n_8b2-Dnctw&amp;index=12&amp;list=PLr4reAMGEzq2ODZrM0_VqA8qSl5aVo2ws"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www.youtube.com/watch?v=Y8NQcUYkcWw&amp;list=PLr4reAMGEzq2ODZrM0_VqA8qSl5aVo2ws&amp;index=13"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s://www.youtube.com/watch?v=LStU2G4JBus&amp;list=PLr4reAMGEzq2ODZrM0_VqA8qSl5aVo2ws&amp;index=14"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hyperlink" Target="http://www.ccohs.ca/oshanswers/information/govt.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13000"/>
                    </a14:imgEffect>
                  </a14:imgLayer>
                </a14:imgProps>
              </a:ext>
            </a:extLst>
          </a:blip>
          <a:stretch>
            <a:fillRect/>
          </a:stretch>
        </p:blipFill>
        <p:spPr>
          <a:xfrm>
            <a:off x="584612" y="374752"/>
            <a:ext cx="6776760" cy="1452162"/>
          </a:xfrm>
          <a:prstGeom prst="rect">
            <a:avLst/>
          </a:prstGeom>
        </p:spPr>
      </p:pic>
      <p:sp>
        <p:nvSpPr>
          <p:cNvPr id="3" name="Title 1"/>
          <p:cNvSpPr txBox="1">
            <a:spLocks/>
          </p:cNvSpPr>
          <p:nvPr/>
        </p:nvSpPr>
        <p:spPr>
          <a:xfrm>
            <a:off x="0" y="2240830"/>
            <a:ext cx="12231974" cy="1825096"/>
          </a:xfrm>
          <a:prstGeom prst="rect">
            <a:avLst/>
          </a:prstGeom>
        </p:spPr>
        <p:txBody>
          <a:bodyPr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sz="7600" b="1" i="1" u="none" strike="noStrike" kern="1200" cap="all" spc="0" normalizeH="0" baseline="0" noProof="0" dirty="0">
                <a:ln>
                  <a:noFill/>
                </a:ln>
                <a:solidFill>
                  <a:prstClr val="black"/>
                </a:solidFill>
                <a:effectLst/>
                <a:uLnTx/>
                <a:uFillTx/>
                <a:latin typeface="Franklin Gothic Demi" panose="020B0703020102020204" pitchFamily="34" charset="0"/>
                <a:ea typeface="+mj-ea"/>
                <a:cs typeface="+mj-cs"/>
              </a:rPr>
              <a:t>MENTAL HEALTH </a:t>
            </a:r>
            <a:br>
              <a:rPr kumimoji="0" lang="en-CA" sz="7600" b="1" i="1" u="none" strike="noStrike" kern="1200" cap="all" spc="0" normalizeH="0" baseline="0" noProof="0" dirty="0">
                <a:ln>
                  <a:noFill/>
                </a:ln>
                <a:solidFill>
                  <a:prstClr val="black"/>
                </a:solidFill>
                <a:effectLst/>
                <a:uLnTx/>
                <a:uFillTx/>
                <a:latin typeface="Franklin Gothic Demi" panose="020B0703020102020204" pitchFamily="34" charset="0"/>
                <a:ea typeface="+mj-ea"/>
                <a:cs typeface="+mj-cs"/>
              </a:rPr>
            </a:br>
            <a:r>
              <a:rPr kumimoji="0" lang="en-CA" sz="7600" b="1" i="1" u="none" strike="noStrike" kern="1200" cap="all" spc="0" normalizeH="0" baseline="0" noProof="0" dirty="0">
                <a:ln>
                  <a:noFill/>
                </a:ln>
                <a:solidFill>
                  <a:prstClr val="black"/>
                </a:solidFill>
                <a:effectLst/>
                <a:uLnTx/>
                <a:uFillTx/>
                <a:latin typeface="Franklin Gothic Demi" panose="020B0703020102020204" pitchFamily="34" charset="0"/>
                <a:ea typeface="+mj-ea"/>
                <a:cs typeface="+mj-cs"/>
              </a:rPr>
              <a:t>IN THE WORKPLACE</a:t>
            </a:r>
          </a:p>
        </p:txBody>
      </p:sp>
      <p:pic>
        <p:nvPicPr>
          <p:cNvPr id="4" name="Picture 3"/>
          <p:cNvPicPr/>
          <p:nvPr/>
        </p:nvPicPr>
        <p:blipFill rotWithShape="1">
          <a:blip r:embed="rId4"/>
          <a:srcRect l="3618" t="17195" r="4078" b="20764"/>
          <a:stretch/>
        </p:blipFill>
        <p:spPr>
          <a:xfrm>
            <a:off x="419722" y="5472838"/>
            <a:ext cx="3972393" cy="895979"/>
          </a:xfrm>
          <a:prstGeom prst="rect">
            <a:avLst/>
          </a:prstGeom>
        </p:spPr>
      </p:pic>
      <p:pic>
        <p:nvPicPr>
          <p:cNvPr id="5" name="Content Placeholder 3" descr="CROSH_pro_Feb2014.jpg"/>
          <p:cNvPicPr/>
          <p:nvPr/>
        </p:nvPicPr>
        <p:blipFill rotWithShape="1">
          <a:blip r:embed="rId5">
            <a:extLst>
              <a:ext uri="{28A0092B-C50C-407E-A947-70E740481C1C}">
                <a14:useLocalDpi xmlns:a14="http://schemas.microsoft.com/office/drawing/2010/main" val="0"/>
              </a:ext>
            </a:extLst>
          </a:blip>
          <a:srcRect/>
          <a:stretch/>
        </p:blipFill>
        <p:spPr>
          <a:xfrm>
            <a:off x="4718152" y="4599762"/>
            <a:ext cx="3271603" cy="1970946"/>
          </a:xfrm>
          <a:prstGeom prst="rect">
            <a:avLst/>
          </a:prstGeom>
        </p:spPr>
      </p:pic>
      <p:pic>
        <p:nvPicPr>
          <p:cNvPr id="6" name="Picture 2" descr="Image result for vale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39568" y="5174243"/>
            <a:ext cx="2918045" cy="119457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219856" y="203607"/>
            <a:ext cx="11752289" cy="6450786"/>
          </a:xfrm>
          <a:prstGeom prst="rect">
            <a:avLst/>
          </a:prstGeom>
          <a:solidFill>
            <a:schemeClr val="tx1">
              <a:alpha val="0"/>
            </a:schemeClr>
          </a:soli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505858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24882"/>
            <a:ext cx="10820400" cy="4293804"/>
          </a:xfrm>
        </p:spPr>
        <p:txBody>
          <a:bodyPr>
            <a:normAutofit/>
          </a:bodyPr>
          <a:lstStyle/>
          <a:p>
            <a:r>
              <a:rPr lang="en-CA" sz="2300" dirty="0"/>
              <a:t>Suicide is a complex issue involving numerous factors and should not be attributed to any one single cause.  </a:t>
            </a:r>
            <a:r>
              <a:rPr lang="en-CA" sz="2300" b="1" dirty="0">
                <a:solidFill>
                  <a:schemeClr val="accent6">
                    <a:lumMod val="75000"/>
                  </a:schemeClr>
                </a:solidFill>
              </a:rPr>
              <a:t>Not all people who die by suicide have been diagnosed with a mental illness and not all people with a mental illness attempt to end their lives by suicide</a:t>
            </a:r>
          </a:p>
          <a:p>
            <a:pPr marL="0" indent="0">
              <a:buNone/>
            </a:pPr>
            <a:endParaRPr lang="fr-CA" sz="600" dirty="0"/>
          </a:p>
          <a:p>
            <a:pPr marL="0" indent="0">
              <a:buNone/>
            </a:pPr>
            <a:r>
              <a:rPr lang="fr-CA" b="1" dirty="0"/>
              <a:t>HOWEVER</a:t>
            </a:r>
          </a:p>
          <a:p>
            <a:pPr marL="0" indent="0">
              <a:buNone/>
            </a:pPr>
            <a:endParaRPr lang="fr-CA" sz="600" dirty="0"/>
          </a:p>
          <a:p>
            <a:r>
              <a:rPr lang="en-CA" sz="2300" dirty="0"/>
              <a:t>Risk for death by suicide is increased if a person suffers from depression alongside schizophrenia, bipolar illness, substance abuse, and anxiety disorders. It is important to get treatment for a mental illness.</a:t>
            </a:r>
          </a:p>
        </p:txBody>
      </p:sp>
      <p:sp>
        <p:nvSpPr>
          <p:cNvPr id="4" name="Title 7"/>
          <p:cNvSpPr txBox="1">
            <a:spLocks/>
          </p:cNvSpPr>
          <p:nvPr/>
        </p:nvSpPr>
        <p:spPr>
          <a:xfrm>
            <a:off x="2895600" y="63185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CA" b="1" dirty="0"/>
              <a:t>Mental illness and suicide</a:t>
            </a:r>
          </a:p>
        </p:txBody>
      </p:sp>
      <p:sp>
        <p:nvSpPr>
          <p:cNvPr id="7" name="Rectangle 6"/>
          <p:cNvSpPr/>
          <p:nvPr/>
        </p:nvSpPr>
        <p:spPr>
          <a:xfrm>
            <a:off x="27259" y="6477764"/>
            <a:ext cx="6899646" cy="369332"/>
          </a:xfrm>
          <a:prstGeom prst="rect">
            <a:avLst/>
          </a:prstGeom>
        </p:spPr>
        <p:txBody>
          <a:bodyPr wrap="none">
            <a:spAutoFit/>
          </a:bodyPr>
          <a:lstStyle/>
          <a:p>
            <a:r>
              <a:rPr lang="en-CA" dirty="0"/>
              <a:t>Source: Canadian Association for Suicide Prevention (CASP)</a:t>
            </a:r>
          </a:p>
        </p:txBody>
      </p:sp>
      <p:pic>
        <p:nvPicPr>
          <p:cNvPr id="5" name="Picture 4"/>
          <p:cNvPicPr>
            <a:picLocks noChangeAspect="1"/>
          </p:cNvPicPr>
          <p:nvPr/>
        </p:nvPicPr>
        <p:blipFill>
          <a:blip r:embed="rId3"/>
          <a:stretch>
            <a:fillRect/>
          </a:stretch>
        </p:blipFill>
        <p:spPr>
          <a:xfrm>
            <a:off x="10363121" y="5138430"/>
            <a:ext cx="1419225" cy="1524000"/>
          </a:xfrm>
          <a:prstGeom prst="rect">
            <a:avLst/>
          </a:prstGeom>
        </p:spPr>
      </p:pic>
    </p:spTree>
    <p:extLst>
      <p:ext uri="{BB962C8B-B14F-4D97-AF65-F5344CB8AC3E}">
        <p14:creationId xmlns:p14="http://schemas.microsoft.com/office/powerpoint/2010/main" val="378993582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9552" y="507287"/>
            <a:ext cx="8610600" cy="1293028"/>
          </a:xfrm>
        </p:spPr>
        <p:txBody>
          <a:bodyPr/>
          <a:lstStyle/>
          <a:p>
            <a:r>
              <a:rPr lang="en-CA" b="1" dirty="0">
                <a:solidFill>
                  <a:schemeClr val="accent4"/>
                </a:solidFill>
              </a:rPr>
              <a:t>Strategies &amp; best practices</a:t>
            </a:r>
            <a:endParaRPr lang="en-CA" dirty="0"/>
          </a:p>
        </p:txBody>
      </p:sp>
      <p:sp>
        <p:nvSpPr>
          <p:cNvPr id="3" name="Content Placeholder 2"/>
          <p:cNvSpPr>
            <a:spLocks noGrp="1"/>
          </p:cNvSpPr>
          <p:nvPr>
            <p:ph idx="1"/>
          </p:nvPr>
        </p:nvSpPr>
        <p:spPr>
          <a:xfrm>
            <a:off x="685800" y="2833875"/>
            <a:ext cx="10820400" cy="4024125"/>
          </a:xfrm>
        </p:spPr>
        <p:txBody>
          <a:bodyPr>
            <a:normAutofit/>
          </a:bodyPr>
          <a:lstStyle/>
          <a:p>
            <a:r>
              <a:rPr lang="en-CA" sz="2400" dirty="0"/>
              <a:t>One way to achieve a psychologically safe workplace is to </a:t>
            </a:r>
            <a:r>
              <a:rPr lang="en-CA" sz="2400" b="1" dirty="0">
                <a:solidFill>
                  <a:schemeClr val="accent4"/>
                </a:solidFill>
              </a:rPr>
              <a:t>create and implement a Comprehensive Workplace Health and Safety (CWHS) Program</a:t>
            </a:r>
            <a:r>
              <a:rPr lang="en-CA" sz="2400" dirty="0"/>
              <a:t>. This program is a series of strategies and related activities, initiatives and policies </a:t>
            </a:r>
            <a:r>
              <a:rPr lang="en-CA" sz="2400" b="1" dirty="0">
                <a:solidFill>
                  <a:schemeClr val="accent4"/>
                </a:solidFill>
              </a:rPr>
              <a:t>developed by the employer, in consultation with employees</a:t>
            </a:r>
            <a:r>
              <a:rPr lang="en-CA" sz="2400" dirty="0"/>
              <a:t>, to continually improve or maintain the quality of working life, health, and the well-being of the workforce. These activities are developed as part of a continual improvement process to improve the work environment (physical, psychosocial, organizational, economic), and to increase personal empowerment and personal growth.</a:t>
            </a:r>
          </a:p>
        </p:txBody>
      </p:sp>
      <p:sp>
        <p:nvSpPr>
          <p:cNvPr id="4" name="Rectangle 3"/>
          <p:cNvSpPr/>
          <p:nvPr/>
        </p:nvSpPr>
        <p:spPr>
          <a:xfrm>
            <a:off x="991246" y="1641289"/>
            <a:ext cx="10209508" cy="1015663"/>
          </a:xfrm>
          <a:prstGeom prst="rect">
            <a:avLst/>
          </a:prstGeom>
        </p:spPr>
        <p:txBody>
          <a:bodyPr wrap="square">
            <a:spAutoFit/>
          </a:bodyPr>
          <a:lstStyle/>
          <a:p>
            <a:r>
              <a:rPr lang="en-CA" sz="3000" b="1" i="1" dirty="0"/>
              <a:t>What can engineers and employers do to support </a:t>
            </a:r>
          </a:p>
          <a:p>
            <a:r>
              <a:rPr lang="en-CA" sz="3000" b="1" i="1" dirty="0"/>
              <a:t>psychological health and safety in the workplace?</a:t>
            </a:r>
            <a:endParaRPr lang="en-CA" sz="3000" dirty="0"/>
          </a:p>
        </p:txBody>
      </p:sp>
      <p:sp>
        <p:nvSpPr>
          <p:cNvPr id="5" name="Rectangle 4"/>
          <p:cNvSpPr/>
          <p:nvPr/>
        </p:nvSpPr>
        <p:spPr>
          <a:xfrm>
            <a:off x="0" y="6516804"/>
            <a:ext cx="8230138" cy="369332"/>
          </a:xfrm>
          <a:prstGeom prst="rect">
            <a:avLst/>
          </a:prstGeom>
        </p:spPr>
        <p:txBody>
          <a:bodyPr wrap="none">
            <a:spAutoFit/>
          </a:bodyPr>
          <a:lstStyle/>
          <a:p>
            <a:r>
              <a:rPr lang="en-CA" dirty="0"/>
              <a:t>Source: Canadian Centre for Occupational Health and Safety (CCOHS)</a:t>
            </a:r>
          </a:p>
        </p:txBody>
      </p:sp>
    </p:spTree>
    <p:extLst>
      <p:ext uri="{BB962C8B-B14F-4D97-AF65-F5344CB8AC3E}">
        <p14:creationId xmlns:p14="http://schemas.microsoft.com/office/powerpoint/2010/main" val="92648481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p:spPr>
        <p:txBody>
          <a:bodyPr/>
          <a:lstStyle/>
          <a:p>
            <a:r>
              <a:rPr lang="en-CA" b="1" dirty="0">
                <a:solidFill>
                  <a:schemeClr val="accent4"/>
                </a:solidFill>
              </a:rPr>
              <a:t>Strategies &amp; best practices</a:t>
            </a:r>
            <a:endParaRPr lang="en-CA" dirty="0"/>
          </a:p>
        </p:txBody>
      </p:sp>
      <p:sp>
        <p:nvSpPr>
          <p:cNvPr id="3" name="Content Placeholder 2"/>
          <p:cNvSpPr>
            <a:spLocks noGrp="1"/>
          </p:cNvSpPr>
          <p:nvPr>
            <p:ph idx="1"/>
          </p:nvPr>
        </p:nvSpPr>
        <p:spPr>
          <a:xfrm>
            <a:off x="318867" y="1996442"/>
            <a:ext cx="8106508" cy="4693918"/>
          </a:xfrm>
        </p:spPr>
        <p:txBody>
          <a:bodyPr>
            <a:normAutofit/>
          </a:bodyPr>
          <a:lstStyle/>
          <a:p>
            <a:r>
              <a:rPr lang="en-CA" sz="2600" dirty="0"/>
              <a:t>Workplaces are encouraged to implement the </a:t>
            </a:r>
            <a:r>
              <a:rPr lang="en-CA" sz="2600" b="1" i="1" dirty="0">
                <a:solidFill>
                  <a:schemeClr val="accent4"/>
                </a:solidFill>
              </a:rPr>
              <a:t>National Standard of Canada for Psychological Health and Safety in the Workplace</a:t>
            </a:r>
          </a:p>
          <a:p>
            <a:pPr lvl="1"/>
            <a:r>
              <a:rPr lang="en-CA" sz="2300" dirty="0"/>
              <a:t>Championed by the Mental Health Commission of Canada (MHCC), and developed by the Canadian Standards Association (CSA Group) and the Bureau de normalisation du Québec(BNQ), the Standard is a voluntary set of </a:t>
            </a:r>
            <a:r>
              <a:rPr lang="en-CA" sz="2300" b="1" dirty="0">
                <a:solidFill>
                  <a:schemeClr val="accent4"/>
                </a:solidFill>
              </a:rPr>
              <a:t>guidelines</a:t>
            </a:r>
            <a:r>
              <a:rPr lang="en-CA" sz="2300" dirty="0"/>
              <a:t>, </a:t>
            </a:r>
            <a:r>
              <a:rPr lang="en-CA" sz="2300" b="1" dirty="0">
                <a:solidFill>
                  <a:schemeClr val="accent4"/>
                </a:solidFill>
              </a:rPr>
              <a:t>tools</a:t>
            </a:r>
            <a:r>
              <a:rPr lang="en-CA" sz="2300" dirty="0"/>
              <a:t> and </a:t>
            </a:r>
            <a:r>
              <a:rPr lang="en-CA" sz="2300" b="1" dirty="0">
                <a:solidFill>
                  <a:schemeClr val="accent4"/>
                </a:solidFill>
              </a:rPr>
              <a:t>resources</a:t>
            </a:r>
            <a:r>
              <a:rPr lang="en-CA" sz="2300" dirty="0"/>
              <a:t> focused on promoting employees’ psychological health and preventing psychological harm due to workplace factors</a:t>
            </a:r>
          </a:p>
          <a:p>
            <a:endParaRPr lang="en-CA" dirty="0"/>
          </a:p>
          <a:p>
            <a:endParaRPr lang="en-CA" dirty="0"/>
          </a:p>
        </p:txBody>
      </p:sp>
      <p:sp>
        <p:nvSpPr>
          <p:cNvPr id="5" name="Rectangle 4"/>
          <p:cNvSpPr/>
          <p:nvPr/>
        </p:nvSpPr>
        <p:spPr>
          <a:xfrm>
            <a:off x="0" y="6516804"/>
            <a:ext cx="6356227" cy="369332"/>
          </a:xfrm>
          <a:prstGeom prst="rect">
            <a:avLst/>
          </a:prstGeom>
        </p:spPr>
        <p:txBody>
          <a:bodyPr wrap="none">
            <a:spAutoFit/>
          </a:bodyPr>
          <a:lstStyle/>
          <a:p>
            <a:r>
              <a:rPr lang="en-CA" dirty="0"/>
              <a:t>Source: Mental Health Commission of Canada (MHCC)</a:t>
            </a:r>
          </a:p>
        </p:txBody>
      </p:sp>
      <p:pic>
        <p:nvPicPr>
          <p:cNvPr id="6" name="Picture 5"/>
          <p:cNvPicPr>
            <a:picLocks noChangeAspect="1"/>
          </p:cNvPicPr>
          <p:nvPr/>
        </p:nvPicPr>
        <p:blipFill>
          <a:blip r:embed="rId3"/>
          <a:stretch>
            <a:fillRect/>
          </a:stretch>
        </p:blipFill>
        <p:spPr>
          <a:xfrm>
            <a:off x="8560190" y="2057401"/>
            <a:ext cx="2946010" cy="3757714"/>
          </a:xfrm>
          <a:prstGeom prst="rect">
            <a:avLst/>
          </a:prstGeom>
        </p:spPr>
      </p:pic>
    </p:spTree>
    <p:extLst>
      <p:ext uri="{BB962C8B-B14F-4D97-AF65-F5344CB8AC3E}">
        <p14:creationId xmlns:p14="http://schemas.microsoft.com/office/powerpoint/2010/main" val="25502929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a:solidFill>
                  <a:schemeClr val="accent4"/>
                </a:solidFill>
              </a:rPr>
              <a:t>Strategies &amp; best practices</a:t>
            </a:r>
            <a:endParaRPr lang="en-CA" dirty="0"/>
          </a:p>
        </p:txBody>
      </p:sp>
      <p:sp>
        <p:nvSpPr>
          <p:cNvPr id="3" name="Content Placeholder 2"/>
          <p:cNvSpPr>
            <a:spLocks noGrp="1"/>
          </p:cNvSpPr>
          <p:nvPr>
            <p:ph idx="1"/>
          </p:nvPr>
        </p:nvSpPr>
        <p:spPr>
          <a:xfrm>
            <a:off x="691076" y="2364284"/>
            <a:ext cx="10815124" cy="4524196"/>
          </a:xfrm>
        </p:spPr>
        <p:txBody>
          <a:bodyPr>
            <a:noAutofit/>
          </a:bodyPr>
          <a:lstStyle/>
          <a:p>
            <a:r>
              <a:rPr lang="en-CA" sz="2000" dirty="0"/>
              <a:t>Specifies requirements for a </a:t>
            </a:r>
            <a:r>
              <a:rPr lang="en-CA" sz="2000" b="1" dirty="0">
                <a:solidFill>
                  <a:schemeClr val="accent4"/>
                </a:solidFill>
              </a:rPr>
              <a:t>documented and systematic approach </a:t>
            </a:r>
            <a:r>
              <a:rPr lang="en-CA" sz="2000" dirty="0"/>
              <a:t>to develop and sustain a psychologically healthy and safe workplace</a:t>
            </a:r>
          </a:p>
          <a:p>
            <a:r>
              <a:rPr lang="en-CA" sz="2000" dirty="0"/>
              <a:t>Provides a </a:t>
            </a:r>
            <a:r>
              <a:rPr lang="en-CA" sz="2000" b="1" dirty="0">
                <a:solidFill>
                  <a:schemeClr val="accent4"/>
                </a:solidFill>
              </a:rPr>
              <a:t>framework</a:t>
            </a:r>
            <a:r>
              <a:rPr lang="en-CA" sz="2000" dirty="0">
                <a:solidFill>
                  <a:schemeClr val="accent4"/>
                </a:solidFill>
              </a:rPr>
              <a:t> </a:t>
            </a:r>
            <a:r>
              <a:rPr lang="en-CA" sz="2000" dirty="0"/>
              <a:t>to create and continually improve a </a:t>
            </a:r>
            <a:r>
              <a:rPr lang="en-CA" sz="2000" b="1" dirty="0">
                <a:solidFill>
                  <a:schemeClr val="accent4"/>
                </a:solidFill>
              </a:rPr>
              <a:t>psychologically healthy and safe workplace</a:t>
            </a:r>
            <a:r>
              <a:rPr lang="en-CA" sz="2000" dirty="0"/>
              <a:t>, including:</a:t>
            </a:r>
          </a:p>
          <a:p>
            <a:pPr marL="0" indent="0">
              <a:buNone/>
            </a:pPr>
            <a:endParaRPr lang="en-CA" sz="800" dirty="0"/>
          </a:p>
          <a:p>
            <a:pPr marL="800100" lvl="1" indent="-342900">
              <a:buClr>
                <a:schemeClr val="accent4"/>
              </a:buClr>
              <a:buAutoNum type="alphaLcParenR"/>
            </a:pPr>
            <a:r>
              <a:rPr lang="en-CA" sz="1900" dirty="0"/>
              <a:t>the identification and elimination of </a:t>
            </a:r>
            <a:r>
              <a:rPr lang="en-CA" sz="1900" b="1" dirty="0">
                <a:solidFill>
                  <a:schemeClr val="accent4"/>
                </a:solidFill>
              </a:rPr>
              <a:t>hazards</a:t>
            </a:r>
            <a:r>
              <a:rPr lang="en-CA" sz="1900" dirty="0"/>
              <a:t> in the workplace that pose a </a:t>
            </a:r>
            <a:r>
              <a:rPr lang="en-CA" sz="1900" b="1" dirty="0">
                <a:solidFill>
                  <a:schemeClr val="accent4"/>
                </a:solidFill>
              </a:rPr>
              <a:t>risk</a:t>
            </a:r>
            <a:r>
              <a:rPr lang="en-CA" sz="1900" dirty="0"/>
              <a:t> of psychological harm to a worker;</a:t>
            </a:r>
          </a:p>
          <a:p>
            <a:pPr marL="800100" lvl="1" indent="-342900">
              <a:buClr>
                <a:schemeClr val="accent4"/>
              </a:buClr>
              <a:buFont typeface="Arial" panose="020B0604020202020204" pitchFamily="34" charset="0"/>
              <a:buAutoNum type="alphaLcParenR"/>
            </a:pPr>
            <a:r>
              <a:rPr lang="en-CA" sz="1900" dirty="0"/>
              <a:t>the </a:t>
            </a:r>
            <a:r>
              <a:rPr lang="en-CA" sz="1900" b="1" dirty="0">
                <a:solidFill>
                  <a:schemeClr val="accent4"/>
                </a:solidFill>
              </a:rPr>
              <a:t>assessment</a:t>
            </a:r>
            <a:r>
              <a:rPr lang="en-CA" sz="1900" dirty="0"/>
              <a:t> and </a:t>
            </a:r>
            <a:r>
              <a:rPr lang="en-CA" sz="1900" b="1" dirty="0">
                <a:solidFill>
                  <a:schemeClr val="accent4"/>
                </a:solidFill>
              </a:rPr>
              <a:t>control</a:t>
            </a:r>
            <a:r>
              <a:rPr lang="en-CA" sz="1900" dirty="0"/>
              <a:t> of the risks in the workplace associated with hazards that cannot be eliminated; (Note: For example, stressors due to organizational change or reasonable job demands)</a:t>
            </a:r>
          </a:p>
          <a:p>
            <a:pPr marL="800100" lvl="1" indent="-342900">
              <a:buClr>
                <a:schemeClr val="accent4"/>
              </a:buClr>
              <a:buFont typeface="Arial" panose="020B0604020202020204" pitchFamily="34" charset="0"/>
              <a:buAutoNum type="alphaLcParenR"/>
            </a:pPr>
            <a:r>
              <a:rPr lang="en-CA" sz="1900" dirty="0"/>
              <a:t>implementing </a:t>
            </a:r>
            <a:r>
              <a:rPr lang="en-CA" sz="1900" b="1" dirty="0">
                <a:solidFill>
                  <a:schemeClr val="accent4"/>
                </a:solidFill>
              </a:rPr>
              <a:t>structures</a:t>
            </a:r>
            <a:r>
              <a:rPr lang="en-CA" sz="1900" b="1" dirty="0"/>
              <a:t> </a:t>
            </a:r>
            <a:r>
              <a:rPr lang="en-CA" sz="1900" dirty="0"/>
              <a:t>and </a:t>
            </a:r>
            <a:r>
              <a:rPr lang="en-CA" sz="1900" b="1" dirty="0">
                <a:solidFill>
                  <a:schemeClr val="accent4"/>
                </a:solidFill>
              </a:rPr>
              <a:t>practices</a:t>
            </a:r>
            <a:r>
              <a:rPr lang="en-CA" sz="1900" dirty="0"/>
              <a:t> that support and promote psychological health and safety in the workplace; and</a:t>
            </a:r>
          </a:p>
          <a:p>
            <a:pPr marL="800100" lvl="1" indent="-342900">
              <a:buClr>
                <a:schemeClr val="accent4"/>
              </a:buClr>
              <a:buFont typeface="Arial" panose="020B0604020202020204" pitchFamily="34" charset="0"/>
              <a:buAutoNum type="alphaLcParenR"/>
            </a:pPr>
            <a:r>
              <a:rPr lang="en-CA" sz="1900" dirty="0"/>
              <a:t>fostering a </a:t>
            </a:r>
            <a:r>
              <a:rPr lang="en-CA" sz="1900" b="1" dirty="0">
                <a:solidFill>
                  <a:schemeClr val="accent4"/>
                </a:solidFill>
              </a:rPr>
              <a:t>culture that promotes psychological health and safety</a:t>
            </a:r>
            <a:r>
              <a:rPr lang="en-CA" sz="1900" b="1" dirty="0"/>
              <a:t> </a:t>
            </a:r>
            <a:r>
              <a:rPr lang="en-CA" sz="1900" dirty="0"/>
              <a:t>in the workplace.</a:t>
            </a:r>
          </a:p>
          <a:p>
            <a:pPr marL="800100" lvl="1" indent="-342900">
              <a:buFont typeface="Arial" panose="020B0604020202020204" pitchFamily="34" charset="0"/>
              <a:buAutoNum type="alphaLcParenR"/>
            </a:pPr>
            <a:endParaRPr lang="en-CA" sz="800" dirty="0"/>
          </a:p>
          <a:p>
            <a:pPr marL="0" indent="0">
              <a:buNone/>
            </a:pPr>
            <a:r>
              <a:rPr lang="en-CA" sz="1800" dirty="0"/>
              <a:t>(The Standard also provides complimentary information in Annexes)</a:t>
            </a:r>
          </a:p>
          <a:p>
            <a:pPr marL="800100" lvl="1" indent="-342900">
              <a:buFont typeface="Arial" panose="020B0604020202020204" pitchFamily="34" charset="0"/>
              <a:buAutoNum type="alphaLcParenR"/>
            </a:pPr>
            <a:endParaRPr lang="en-CA" sz="1900" dirty="0"/>
          </a:p>
        </p:txBody>
      </p:sp>
      <p:sp>
        <p:nvSpPr>
          <p:cNvPr id="4" name="Rectangle 3"/>
          <p:cNvSpPr/>
          <p:nvPr/>
        </p:nvSpPr>
        <p:spPr>
          <a:xfrm>
            <a:off x="523436" y="1749624"/>
            <a:ext cx="4370107" cy="523220"/>
          </a:xfrm>
          <a:prstGeom prst="rect">
            <a:avLst/>
          </a:prstGeom>
        </p:spPr>
        <p:txBody>
          <a:bodyPr wrap="none">
            <a:spAutoFit/>
          </a:bodyPr>
          <a:lstStyle/>
          <a:p>
            <a:r>
              <a:rPr lang="en-CA" sz="2800" b="1" i="1" dirty="0"/>
              <a:t>Purpose of The Standard</a:t>
            </a:r>
            <a:endParaRPr lang="en-CA" sz="2800" dirty="0"/>
          </a:p>
        </p:txBody>
      </p:sp>
    </p:spTree>
    <p:extLst>
      <p:ext uri="{BB962C8B-B14F-4D97-AF65-F5344CB8AC3E}">
        <p14:creationId xmlns:p14="http://schemas.microsoft.com/office/powerpoint/2010/main" val="403379454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p:cNvPr>
          <p:cNvPicPr>
            <a:picLocks noChangeAspect="1"/>
          </p:cNvPicPr>
          <p:nvPr/>
        </p:nvPicPr>
        <p:blipFill>
          <a:blip r:embed="rId3"/>
          <a:stretch>
            <a:fillRect/>
          </a:stretch>
        </p:blipFill>
        <p:spPr>
          <a:xfrm>
            <a:off x="584985" y="1865821"/>
            <a:ext cx="3644962" cy="4681602"/>
          </a:xfrm>
          <a:prstGeom prst="roundRect">
            <a:avLst>
              <a:gd name="adj" fmla="val 8594"/>
            </a:avLst>
          </a:prstGeom>
          <a:solidFill>
            <a:srgbClr val="FFFFFF">
              <a:shade val="85000"/>
            </a:srgbClr>
          </a:solidFill>
          <a:ln w="57150">
            <a:solidFill>
              <a:schemeClr val="tx1"/>
            </a:solidFill>
          </a:ln>
          <a:effectLst/>
        </p:spPr>
      </p:pic>
      <p:sp>
        <p:nvSpPr>
          <p:cNvPr id="3" name="Content Placeholder 2"/>
          <p:cNvSpPr>
            <a:spLocks noGrp="1"/>
          </p:cNvSpPr>
          <p:nvPr>
            <p:ph idx="1"/>
          </p:nvPr>
        </p:nvSpPr>
        <p:spPr>
          <a:xfrm>
            <a:off x="4673600" y="2194560"/>
            <a:ext cx="6832600" cy="4024125"/>
          </a:xfrm>
        </p:spPr>
        <p:txBody>
          <a:bodyPr>
            <a:normAutofit/>
          </a:bodyPr>
          <a:lstStyle/>
          <a:p>
            <a:pPr>
              <a:buFont typeface="Wingdings" panose="05000000000000000000" pitchFamily="2" charset="2"/>
              <a:buChar char=""/>
            </a:pPr>
            <a:r>
              <a:rPr lang="en-CA" dirty="0"/>
              <a:t> The Standard can be accessed online by              clicking on this image.</a:t>
            </a:r>
          </a:p>
          <a:p>
            <a:endParaRPr lang="en-CA" dirty="0"/>
          </a:p>
          <a:p>
            <a:pPr marL="0" indent="0">
              <a:buNone/>
            </a:pPr>
            <a:r>
              <a:rPr lang="en-CA" dirty="0"/>
              <a:t>Information about The Standard is also available on the Mental Health Commission of Canada’s website at the following link :</a:t>
            </a:r>
          </a:p>
          <a:p>
            <a:pPr marL="0" indent="0">
              <a:buNone/>
            </a:pPr>
            <a:endParaRPr lang="en-CA" dirty="0"/>
          </a:p>
          <a:p>
            <a:pPr marL="0" indent="0">
              <a:buNone/>
            </a:pPr>
            <a:r>
              <a:rPr lang="en-CA" dirty="0">
                <a:solidFill>
                  <a:schemeClr val="accent5"/>
                </a:solidFill>
                <a:hlinkClick r:id="rId4"/>
              </a:rPr>
              <a:t>http://www.mentalhealthcommission.ca/English/national-standard</a:t>
            </a:r>
            <a:endParaRPr lang="en-CA" dirty="0">
              <a:solidFill>
                <a:schemeClr val="accent5"/>
              </a:solidFill>
            </a:endParaRPr>
          </a:p>
          <a:p>
            <a:pPr marL="0" indent="0">
              <a:buNone/>
            </a:pPr>
            <a:endParaRPr lang="en-CA" dirty="0"/>
          </a:p>
        </p:txBody>
      </p:sp>
      <p:sp>
        <p:nvSpPr>
          <p:cNvPr id="5" name="Title 1"/>
          <p:cNvSpPr>
            <a:spLocks noGrp="1"/>
          </p:cNvSpPr>
          <p:nvPr>
            <p:ph type="title"/>
          </p:nvPr>
        </p:nvSpPr>
        <p:spPr>
          <a:xfrm>
            <a:off x="3947161" y="763588"/>
            <a:ext cx="7559040" cy="1293812"/>
          </a:xfrm>
        </p:spPr>
        <p:txBody>
          <a:bodyPr/>
          <a:lstStyle/>
          <a:p>
            <a:r>
              <a:rPr lang="en-CA" b="1" dirty="0">
                <a:solidFill>
                  <a:schemeClr val="accent4"/>
                </a:solidFill>
              </a:rPr>
              <a:t>Strategies &amp; best practices</a:t>
            </a:r>
            <a:endParaRPr lang="en-CA" dirty="0"/>
          </a:p>
        </p:txBody>
      </p:sp>
      <p:pic>
        <p:nvPicPr>
          <p:cNvPr id="6" name="Picture 5"/>
          <p:cNvPicPr>
            <a:picLocks noChangeAspect="1"/>
          </p:cNvPicPr>
          <p:nvPr/>
        </p:nvPicPr>
        <p:blipFill>
          <a:blip r:embed="rId5"/>
          <a:stretch>
            <a:fillRect/>
          </a:stretch>
        </p:blipFill>
        <p:spPr>
          <a:xfrm>
            <a:off x="9259781" y="5505757"/>
            <a:ext cx="2461472" cy="10416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72327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a:solidFill>
                  <a:schemeClr val="accent4"/>
                </a:solidFill>
              </a:rPr>
              <a:t>Strategies &amp; best practices</a:t>
            </a:r>
            <a:endParaRPr lang="en-CA" dirty="0"/>
          </a:p>
        </p:txBody>
      </p:sp>
      <p:sp>
        <p:nvSpPr>
          <p:cNvPr id="3" name="Content Placeholder 2"/>
          <p:cNvSpPr>
            <a:spLocks noGrp="1"/>
          </p:cNvSpPr>
          <p:nvPr>
            <p:ph idx="1"/>
          </p:nvPr>
        </p:nvSpPr>
        <p:spPr>
          <a:xfrm>
            <a:off x="685800" y="2672954"/>
            <a:ext cx="10820400" cy="4024125"/>
          </a:xfrm>
        </p:spPr>
        <p:txBody>
          <a:bodyPr>
            <a:normAutofit/>
          </a:bodyPr>
          <a:lstStyle/>
          <a:p>
            <a:pPr>
              <a:buClr>
                <a:schemeClr val="accent4"/>
              </a:buClr>
            </a:pPr>
            <a:r>
              <a:rPr lang="en-CA" sz="2400" dirty="0"/>
              <a:t>Encourage </a:t>
            </a:r>
            <a:r>
              <a:rPr lang="en-CA" sz="2400" b="1" dirty="0">
                <a:solidFill>
                  <a:schemeClr val="accent4"/>
                </a:solidFill>
              </a:rPr>
              <a:t>active employee participation </a:t>
            </a:r>
            <a:r>
              <a:rPr lang="en-CA" sz="2400" dirty="0"/>
              <a:t>and decision making</a:t>
            </a:r>
          </a:p>
          <a:p>
            <a:pPr>
              <a:buClr>
                <a:schemeClr val="accent4"/>
              </a:buClr>
            </a:pPr>
            <a:r>
              <a:rPr lang="en-CA" sz="2400" dirty="0"/>
              <a:t>Clearly define employees' duties and responsibilities</a:t>
            </a:r>
          </a:p>
          <a:p>
            <a:pPr>
              <a:buClr>
                <a:schemeClr val="accent4"/>
              </a:buClr>
            </a:pPr>
            <a:r>
              <a:rPr lang="en-CA" sz="2400" dirty="0"/>
              <a:t>Promote </a:t>
            </a:r>
            <a:r>
              <a:rPr lang="en-CA" sz="2400" b="1" dirty="0">
                <a:solidFill>
                  <a:schemeClr val="accent4"/>
                </a:solidFill>
              </a:rPr>
              <a:t>work-life balance</a:t>
            </a:r>
          </a:p>
          <a:p>
            <a:pPr>
              <a:buClr>
                <a:schemeClr val="accent4"/>
              </a:buClr>
            </a:pPr>
            <a:r>
              <a:rPr lang="en-CA" sz="2400" dirty="0"/>
              <a:t>Encourage </a:t>
            </a:r>
            <a:r>
              <a:rPr lang="en-CA" sz="2400" b="1" dirty="0">
                <a:solidFill>
                  <a:schemeClr val="accent4"/>
                </a:solidFill>
              </a:rPr>
              <a:t>respectful</a:t>
            </a:r>
            <a:r>
              <a:rPr lang="en-CA" sz="2400" dirty="0"/>
              <a:t> and non-derogatory behaviours</a:t>
            </a:r>
          </a:p>
          <a:p>
            <a:pPr>
              <a:buClr>
                <a:schemeClr val="accent4"/>
              </a:buClr>
            </a:pPr>
            <a:r>
              <a:rPr lang="en-CA" sz="2400" dirty="0"/>
              <a:t>Manage </a:t>
            </a:r>
            <a:r>
              <a:rPr lang="en-CA" sz="2400" b="1" dirty="0">
                <a:solidFill>
                  <a:schemeClr val="accent4"/>
                </a:solidFill>
              </a:rPr>
              <a:t>workloads</a:t>
            </a:r>
          </a:p>
          <a:p>
            <a:pPr>
              <a:buClr>
                <a:schemeClr val="accent4"/>
              </a:buClr>
            </a:pPr>
            <a:r>
              <a:rPr lang="en-CA" sz="2400" dirty="0"/>
              <a:t>Allow continuous </a:t>
            </a:r>
            <a:r>
              <a:rPr lang="en-CA" sz="2400" b="1" dirty="0">
                <a:solidFill>
                  <a:schemeClr val="accent4"/>
                </a:solidFill>
              </a:rPr>
              <a:t>learning</a:t>
            </a:r>
          </a:p>
          <a:p>
            <a:pPr>
              <a:buClr>
                <a:schemeClr val="accent4"/>
              </a:buClr>
            </a:pPr>
            <a:r>
              <a:rPr lang="en-CA" sz="2400" dirty="0"/>
              <a:t>Have </a:t>
            </a:r>
            <a:r>
              <a:rPr lang="en-CA" sz="2400" b="1" dirty="0">
                <a:solidFill>
                  <a:schemeClr val="accent4"/>
                </a:solidFill>
              </a:rPr>
              <a:t>conflict resolution </a:t>
            </a:r>
            <a:r>
              <a:rPr lang="en-CA" sz="2400" dirty="0"/>
              <a:t>practices in place</a:t>
            </a:r>
          </a:p>
          <a:p>
            <a:pPr>
              <a:buClr>
                <a:schemeClr val="accent4"/>
              </a:buClr>
            </a:pPr>
            <a:r>
              <a:rPr lang="en-CA" sz="2400" b="1" dirty="0">
                <a:solidFill>
                  <a:schemeClr val="accent4"/>
                </a:solidFill>
              </a:rPr>
              <a:t>Recognize</a:t>
            </a:r>
            <a:r>
              <a:rPr lang="en-CA" sz="2400" dirty="0"/>
              <a:t> employees' contributions effectively</a:t>
            </a:r>
          </a:p>
        </p:txBody>
      </p:sp>
      <p:sp>
        <p:nvSpPr>
          <p:cNvPr id="4" name="Rectangle 3"/>
          <p:cNvSpPr/>
          <p:nvPr/>
        </p:nvSpPr>
        <p:spPr>
          <a:xfrm>
            <a:off x="523436" y="1902656"/>
            <a:ext cx="6465231" cy="615553"/>
          </a:xfrm>
          <a:prstGeom prst="rect">
            <a:avLst/>
          </a:prstGeom>
        </p:spPr>
        <p:txBody>
          <a:bodyPr wrap="none">
            <a:spAutoFit/>
          </a:bodyPr>
          <a:lstStyle/>
          <a:p>
            <a:r>
              <a:rPr lang="en-CA" sz="3400" b="1" i="1" dirty="0"/>
              <a:t>What else can employers do?</a:t>
            </a:r>
            <a:endParaRPr lang="en-CA" sz="3400" dirty="0"/>
          </a:p>
        </p:txBody>
      </p:sp>
      <p:sp>
        <p:nvSpPr>
          <p:cNvPr id="5" name="Rectangle 4"/>
          <p:cNvSpPr/>
          <p:nvPr/>
        </p:nvSpPr>
        <p:spPr>
          <a:xfrm>
            <a:off x="0" y="6516804"/>
            <a:ext cx="8230138" cy="369332"/>
          </a:xfrm>
          <a:prstGeom prst="rect">
            <a:avLst/>
          </a:prstGeom>
        </p:spPr>
        <p:txBody>
          <a:bodyPr wrap="none">
            <a:spAutoFit/>
          </a:bodyPr>
          <a:lstStyle/>
          <a:p>
            <a:r>
              <a:rPr lang="en-CA" dirty="0"/>
              <a:t>Source: Canadian Centre for Occupational Health and Safety (CCOHS)</a:t>
            </a:r>
          </a:p>
        </p:txBody>
      </p:sp>
    </p:spTree>
    <p:extLst>
      <p:ext uri="{BB962C8B-B14F-4D97-AF65-F5344CB8AC3E}">
        <p14:creationId xmlns:p14="http://schemas.microsoft.com/office/powerpoint/2010/main" val="12016786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a:solidFill>
                  <a:schemeClr val="accent4"/>
                </a:solidFill>
              </a:rPr>
              <a:t>Strategies &amp; best practices</a:t>
            </a:r>
            <a:endParaRPr lang="en-CA" dirty="0"/>
          </a:p>
        </p:txBody>
      </p:sp>
      <p:sp>
        <p:nvSpPr>
          <p:cNvPr id="3" name="Content Placeholder 2"/>
          <p:cNvSpPr>
            <a:spLocks noGrp="1"/>
          </p:cNvSpPr>
          <p:nvPr>
            <p:ph idx="1"/>
          </p:nvPr>
        </p:nvSpPr>
        <p:spPr>
          <a:xfrm>
            <a:off x="868680" y="2677345"/>
            <a:ext cx="10439400" cy="4024125"/>
          </a:xfrm>
        </p:spPr>
        <p:txBody>
          <a:bodyPr>
            <a:normAutofit/>
          </a:bodyPr>
          <a:lstStyle/>
          <a:p>
            <a:pPr>
              <a:buClr>
                <a:schemeClr val="tx1"/>
              </a:buClr>
            </a:pPr>
            <a:r>
              <a:rPr lang="en-CA" sz="2300" dirty="0"/>
              <a:t>Develop a </a:t>
            </a:r>
            <a:r>
              <a:rPr lang="en-CA" sz="2300" b="1" dirty="0">
                <a:solidFill>
                  <a:schemeClr val="accent4"/>
                </a:solidFill>
              </a:rPr>
              <a:t>policy statement </a:t>
            </a:r>
            <a:r>
              <a:rPr lang="en-CA" sz="2300" dirty="0"/>
              <a:t>reflecting your organization's commitment to </a:t>
            </a:r>
            <a:r>
              <a:rPr lang="en-CA" sz="2300" b="1" dirty="0">
                <a:solidFill>
                  <a:schemeClr val="accent4"/>
                </a:solidFill>
              </a:rPr>
              <a:t>making workplace mental health a priority</a:t>
            </a:r>
            <a:r>
              <a:rPr lang="en-CA" sz="2300" dirty="0"/>
              <a:t>. A policy demonstrates leadership and commitment.</a:t>
            </a:r>
          </a:p>
          <a:p>
            <a:pPr>
              <a:buClr>
                <a:schemeClr val="tx1"/>
              </a:buClr>
            </a:pPr>
            <a:endParaRPr lang="en-CA" sz="600" dirty="0"/>
          </a:p>
          <a:p>
            <a:pPr>
              <a:buClr>
                <a:schemeClr val="tx1"/>
              </a:buClr>
            </a:pPr>
            <a:r>
              <a:rPr lang="en-CA" sz="2300" dirty="0"/>
              <a:t>Explicitly </a:t>
            </a:r>
            <a:r>
              <a:rPr lang="en-CA" sz="2300" b="1" dirty="0">
                <a:solidFill>
                  <a:schemeClr val="accent4"/>
                </a:solidFill>
              </a:rPr>
              <a:t>include mental health </a:t>
            </a:r>
            <a:r>
              <a:rPr lang="en-CA" sz="2300" dirty="0"/>
              <a:t>and psychological safety in your </a:t>
            </a:r>
            <a:r>
              <a:rPr lang="en-CA" sz="2300" b="1" dirty="0">
                <a:solidFill>
                  <a:schemeClr val="accent4"/>
                </a:solidFill>
              </a:rPr>
              <a:t>occupational health and safety (H&amp;S) committee mandate</a:t>
            </a:r>
            <a:r>
              <a:rPr lang="en-CA" sz="2300" dirty="0"/>
              <a:t>.</a:t>
            </a:r>
          </a:p>
          <a:p>
            <a:pPr>
              <a:buClr>
                <a:schemeClr val="tx1"/>
              </a:buClr>
            </a:pPr>
            <a:endParaRPr lang="en-CA" sz="600" dirty="0"/>
          </a:p>
          <a:p>
            <a:pPr>
              <a:buClr>
                <a:schemeClr val="tx1"/>
              </a:buClr>
            </a:pPr>
            <a:r>
              <a:rPr lang="en-CA" sz="2300" dirty="0"/>
              <a:t>Develop </a:t>
            </a:r>
            <a:r>
              <a:rPr lang="en-CA" sz="2300" b="1" dirty="0">
                <a:solidFill>
                  <a:schemeClr val="accent4"/>
                </a:solidFill>
              </a:rPr>
              <a:t>policies and practices </a:t>
            </a:r>
            <a:r>
              <a:rPr lang="en-CA" sz="2300" dirty="0"/>
              <a:t>for workplace </a:t>
            </a:r>
            <a:r>
              <a:rPr lang="en-CA" sz="2300" b="1" dirty="0">
                <a:solidFill>
                  <a:schemeClr val="accent4"/>
                </a:solidFill>
              </a:rPr>
              <a:t>harassment</a:t>
            </a:r>
            <a:r>
              <a:rPr lang="en-CA" sz="2300" dirty="0"/>
              <a:t>, </a:t>
            </a:r>
            <a:r>
              <a:rPr lang="en-CA" sz="2300" b="1" dirty="0">
                <a:solidFill>
                  <a:schemeClr val="accent4"/>
                </a:solidFill>
              </a:rPr>
              <a:t>violence</a:t>
            </a:r>
            <a:r>
              <a:rPr lang="en-CA" sz="2300" dirty="0"/>
              <a:t> and </a:t>
            </a:r>
            <a:r>
              <a:rPr lang="en-CA" sz="2300" b="1" dirty="0">
                <a:solidFill>
                  <a:schemeClr val="accent4"/>
                </a:solidFill>
              </a:rPr>
              <a:t>bullying</a:t>
            </a:r>
            <a:r>
              <a:rPr lang="en-CA" sz="2300" dirty="0"/>
              <a:t>. Review your current policies and procedures and consider how they might be positively or negatively contributing to issues of violence and harassment.</a:t>
            </a:r>
          </a:p>
        </p:txBody>
      </p:sp>
      <p:sp>
        <p:nvSpPr>
          <p:cNvPr id="4" name="Rectangle 3"/>
          <p:cNvSpPr/>
          <p:nvPr/>
        </p:nvSpPr>
        <p:spPr>
          <a:xfrm>
            <a:off x="523436" y="1902656"/>
            <a:ext cx="6465231" cy="615553"/>
          </a:xfrm>
          <a:prstGeom prst="rect">
            <a:avLst/>
          </a:prstGeom>
        </p:spPr>
        <p:txBody>
          <a:bodyPr wrap="none">
            <a:spAutoFit/>
          </a:bodyPr>
          <a:lstStyle/>
          <a:p>
            <a:r>
              <a:rPr lang="en-CA" sz="3400" b="1" i="1" dirty="0"/>
              <a:t>What else can employers do?</a:t>
            </a:r>
            <a:endParaRPr lang="en-CA" sz="3400" dirty="0"/>
          </a:p>
        </p:txBody>
      </p:sp>
      <p:sp>
        <p:nvSpPr>
          <p:cNvPr id="5" name="Rectangle 4"/>
          <p:cNvSpPr/>
          <p:nvPr/>
        </p:nvSpPr>
        <p:spPr>
          <a:xfrm>
            <a:off x="0" y="6516804"/>
            <a:ext cx="8230138" cy="369332"/>
          </a:xfrm>
          <a:prstGeom prst="rect">
            <a:avLst/>
          </a:prstGeom>
        </p:spPr>
        <p:txBody>
          <a:bodyPr wrap="none">
            <a:spAutoFit/>
          </a:bodyPr>
          <a:lstStyle/>
          <a:p>
            <a:r>
              <a:rPr lang="en-CA" dirty="0"/>
              <a:t>Source: Canadian Centre for Occupational Health and Safety (CCOHS)</a:t>
            </a:r>
          </a:p>
        </p:txBody>
      </p:sp>
    </p:spTree>
    <p:extLst>
      <p:ext uri="{BB962C8B-B14F-4D97-AF65-F5344CB8AC3E}">
        <p14:creationId xmlns:p14="http://schemas.microsoft.com/office/powerpoint/2010/main" val="260725087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a:solidFill>
                  <a:schemeClr val="accent4"/>
                </a:solidFill>
              </a:rPr>
              <a:t>Strategies &amp; best practices</a:t>
            </a:r>
            <a:endParaRPr lang="en-CA" dirty="0"/>
          </a:p>
        </p:txBody>
      </p:sp>
      <p:sp>
        <p:nvSpPr>
          <p:cNvPr id="3" name="Content Placeholder 2"/>
          <p:cNvSpPr>
            <a:spLocks noGrp="1"/>
          </p:cNvSpPr>
          <p:nvPr>
            <p:ph idx="1"/>
          </p:nvPr>
        </p:nvSpPr>
        <p:spPr>
          <a:xfrm>
            <a:off x="685800" y="2672954"/>
            <a:ext cx="10820400" cy="4024125"/>
          </a:xfrm>
        </p:spPr>
        <p:txBody>
          <a:bodyPr>
            <a:normAutofit/>
          </a:bodyPr>
          <a:lstStyle/>
          <a:p>
            <a:pPr>
              <a:buClr>
                <a:schemeClr val="tx1"/>
              </a:buClr>
            </a:pPr>
            <a:r>
              <a:rPr lang="en-CA" sz="2400" dirty="0"/>
              <a:t>Provide </a:t>
            </a:r>
            <a:r>
              <a:rPr lang="en-CA" sz="2400" b="1" dirty="0">
                <a:solidFill>
                  <a:schemeClr val="accent4"/>
                </a:solidFill>
              </a:rPr>
              <a:t>education and training </a:t>
            </a:r>
            <a:r>
              <a:rPr lang="en-CA" sz="2400" dirty="0"/>
              <a:t>that ensures </a:t>
            </a:r>
            <a:r>
              <a:rPr lang="en-CA" sz="2400" b="1" dirty="0">
                <a:solidFill>
                  <a:schemeClr val="accent4"/>
                </a:solidFill>
              </a:rPr>
              <a:t>managers</a:t>
            </a:r>
            <a:r>
              <a:rPr lang="en-CA" sz="2400" dirty="0"/>
              <a:t> and </a:t>
            </a:r>
            <a:r>
              <a:rPr lang="en-CA" sz="2400" b="1" dirty="0">
                <a:solidFill>
                  <a:schemeClr val="accent4"/>
                </a:solidFill>
              </a:rPr>
              <a:t>employees</a:t>
            </a:r>
            <a:r>
              <a:rPr lang="en-CA" sz="2400" dirty="0">
                <a:solidFill>
                  <a:schemeClr val="accent4"/>
                </a:solidFill>
              </a:rPr>
              <a:t> </a:t>
            </a:r>
            <a:r>
              <a:rPr lang="en-CA" sz="2400" dirty="0"/>
              <a:t>know how </a:t>
            </a:r>
            <a:r>
              <a:rPr lang="en-CA" sz="2400" b="1" dirty="0">
                <a:solidFill>
                  <a:schemeClr val="accent4"/>
                </a:solidFill>
              </a:rPr>
              <a:t>to recognize hazards </a:t>
            </a:r>
            <a:r>
              <a:rPr lang="en-CA" sz="2400" dirty="0"/>
              <a:t>such as harassment, bullying, and psychologically unhealthy work conditions. This training provides concrete ways for co-workers to recognize and talk about mental health issues in general. Managers can additionally contribute to a positive work environment if they have the skills and knowledge to identify and respond to issues before they escalate.</a:t>
            </a:r>
          </a:p>
          <a:p>
            <a:pPr>
              <a:buClr>
                <a:schemeClr val="tx1"/>
              </a:buClr>
            </a:pPr>
            <a:endParaRPr lang="en-CA" sz="800" dirty="0"/>
          </a:p>
          <a:p>
            <a:pPr>
              <a:buClr>
                <a:schemeClr val="tx1"/>
              </a:buClr>
            </a:pPr>
            <a:r>
              <a:rPr lang="en-CA" sz="2400" b="1" dirty="0">
                <a:solidFill>
                  <a:schemeClr val="accent4"/>
                </a:solidFill>
              </a:rPr>
              <a:t>Educate</a:t>
            </a:r>
            <a:r>
              <a:rPr lang="en-CA" sz="2400" dirty="0"/>
              <a:t> all health and safety (H&amp;S) committee members about the importance of mental health in the workplace.</a:t>
            </a:r>
          </a:p>
        </p:txBody>
      </p:sp>
      <p:sp>
        <p:nvSpPr>
          <p:cNvPr id="4" name="Rectangle 3"/>
          <p:cNvSpPr/>
          <p:nvPr/>
        </p:nvSpPr>
        <p:spPr>
          <a:xfrm>
            <a:off x="523436" y="1902656"/>
            <a:ext cx="6465231" cy="615553"/>
          </a:xfrm>
          <a:prstGeom prst="rect">
            <a:avLst/>
          </a:prstGeom>
        </p:spPr>
        <p:txBody>
          <a:bodyPr wrap="none">
            <a:spAutoFit/>
          </a:bodyPr>
          <a:lstStyle/>
          <a:p>
            <a:r>
              <a:rPr lang="en-CA" sz="3400" b="1" i="1" dirty="0"/>
              <a:t>What else can employers do?</a:t>
            </a:r>
            <a:endParaRPr lang="en-CA" sz="3400" dirty="0"/>
          </a:p>
        </p:txBody>
      </p:sp>
      <p:sp>
        <p:nvSpPr>
          <p:cNvPr id="5" name="Rectangle 4"/>
          <p:cNvSpPr/>
          <p:nvPr/>
        </p:nvSpPr>
        <p:spPr>
          <a:xfrm>
            <a:off x="0" y="6516804"/>
            <a:ext cx="8230138" cy="369332"/>
          </a:xfrm>
          <a:prstGeom prst="rect">
            <a:avLst/>
          </a:prstGeom>
        </p:spPr>
        <p:txBody>
          <a:bodyPr wrap="none">
            <a:spAutoFit/>
          </a:bodyPr>
          <a:lstStyle/>
          <a:p>
            <a:r>
              <a:rPr lang="en-CA" dirty="0"/>
              <a:t>Source: Canadian Centre for Occupational Health and Safety (CCOHS)</a:t>
            </a:r>
          </a:p>
        </p:txBody>
      </p:sp>
    </p:spTree>
    <p:extLst>
      <p:ext uri="{BB962C8B-B14F-4D97-AF65-F5344CB8AC3E}">
        <p14:creationId xmlns:p14="http://schemas.microsoft.com/office/powerpoint/2010/main" val="276481916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a:solidFill>
                  <a:schemeClr val="accent4"/>
                </a:solidFill>
              </a:rPr>
              <a:t>Strategies &amp; best practices</a:t>
            </a:r>
            <a:endParaRPr lang="en-CA" dirty="0"/>
          </a:p>
        </p:txBody>
      </p:sp>
      <p:sp>
        <p:nvSpPr>
          <p:cNvPr id="3" name="Content Placeholder 2"/>
          <p:cNvSpPr>
            <a:spLocks noGrp="1"/>
          </p:cNvSpPr>
          <p:nvPr>
            <p:ph idx="1"/>
          </p:nvPr>
        </p:nvSpPr>
        <p:spPr>
          <a:xfrm>
            <a:off x="685800" y="2672954"/>
            <a:ext cx="10820400" cy="4024125"/>
          </a:xfrm>
        </p:spPr>
        <p:txBody>
          <a:bodyPr>
            <a:normAutofit/>
          </a:bodyPr>
          <a:lstStyle/>
          <a:p>
            <a:pPr>
              <a:buClr>
                <a:schemeClr val="tx1"/>
              </a:buClr>
            </a:pPr>
            <a:r>
              <a:rPr lang="en-CA" sz="2400" b="1" dirty="0">
                <a:solidFill>
                  <a:schemeClr val="accent4"/>
                </a:solidFill>
              </a:rPr>
              <a:t>Ask the worker representative(s)</a:t>
            </a:r>
            <a:r>
              <a:rPr lang="en-CA" sz="2400" dirty="0"/>
              <a:t> on the H&amp;S Committee to bring forward general workplace mental health issues that affect their workforce rather than any individual's particular situation. Require that individual privacy and confidentiality be respected at all times.</a:t>
            </a:r>
          </a:p>
          <a:p>
            <a:pPr>
              <a:buClr>
                <a:schemeClr val="tx1"/>
              </a:buClr>
            </a:pPr>
            <a:endParaRPr lang="en-CA" sz="800" dirty="0"/>
          </a:p>
          <a:p>
            <a:pPr>
              <a:buClr>
                <a:schemeClr val="tx1"/>
              </a:buClr>
            </a:pPr>
            <a:r>
              <a:rPr lang="en-CA" sz="2400" b="1" dirty="0">
                <a:solidFill>
                  <a:schemeClr val="accent4"/>
                </a:solidFill>
              </a:rPr>
              <a:t>Develop substance abuse policies </a:t>
            </a:r>
            <a:r>
              <a:rPr lang="en-CA" sz="2400" dirty="0"/>
              <a:t>(i.e., use of illicit drugs at work, alcohol consumption at work, inappropriate Internet use, etc.) and make sure that all employees are aware of them.</a:t>
            </a:r>
          </a:p>
        </p:txBody>
      </p:sp>
      <p:sp>
        <p:nvSpPr>
          <p:cNvPr id="4" name="Rectangle 3"/>
          <p:cNvSpPr/>
          <p:nvPr/>
        </p:nvSpPr>
        <p:spPr>
          <a:xfrm>
            <a:off x="523436" y="1902656"/>
            <a:ext cx="6465231" cy="615553"/>
          </a:xfrm>
          <a:prstGeom prst="rect">
            <a:avLst/>
          </a:prstGeom>
        </p:spPr>
        <p:txBody>
          <a:bodyPr wrap="none">
            <a:spAutoFit/>
          </a:bodyPr>
          <a:lstStyle/>
          <a:p>
            <a:r>
              <a:rPr lang="en-CA" sz="3400" b="1" i="1" dirty="0"/>
              <a:t>What else can employers do?</a:t>
            </a:r>
            <a:endParaRPr lang="en-CA" sz="3400" dirty="0"/>
          </a:p>
        </p:txBody>
      </p:sp>
      <p:sp>
        <p:nvSpPr>
          <p:cNvPr id="5" name="Rectangle 4"/>
          <p:cNvSpPr/>
          <p:nvPr/>
        </p:nvSpPr>
        <p:spPr>
          <a:xfrm>
            <a:off x="0" y="6516804"/>
            <a:ext cx="8230138" cy="369332"/>
          </a:xfrm>
          <a:prstGeom prst="rect">
            <a:avLst/>
          </a:prstGeom>
        </p:spPr>
        <p:txBody>
          <a:bodyPr wrap="none">
            <a:spAutoFit/>
          </a:bodyPr>
          <a:lstStyle/>
          <a:p>
            <a:r>
              <a:rPr lang="en-CA" dirty="0"/>
              <a:t>Source: Canadian Centre for Occupational Health and Safety (CCOHS)</a:t>
            </a:r>
          </a:p>
        </p:txBody>
      </p:sp>
    </p:spTree>
    <p:extLst>
      <p:ext uri="{BB962C8B-B14F-4D97-AF65-F5344CB8AC3E}">
        <p14:creationId xmlns:p14="http://schemas.microsoft.com/office/powerpoint/2010/main" val="104682063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a:t>To conclude...</a:t>
            </a:r>
            <a:endParaRPr lang="en-CA" dirty="0"/>
          </a:p>
        </p:txBody>
      </p:sp>
      <p:sp>
        <p:nvSpPr>
          <p:cNvPr id="3" name="Content Placeholder 2"/>
          <p:cNvSpPr>
            <a:spLocks noGrp="1"/>
          </p:cNvSpPr>
          <p:nvPr>
            <p:ph idx="1"/>
          </p:nvPr>
        </p:nvSpPr>
        <p:spPr/>
        <p:txBody>
          <a:bodyPr>
            <a:normAutofit/>
          </a:bodyPr>
          <a:lstStyle/>
          <a:p>
            <a:r>
              <a:rPr lang="fr-CA" sz="2500" dirty="0"/>
              <a:t>It </a:t>
            </a:r>
            <a:r>
              <a:rPr lang="fr-CA" sz="2500" dirty="0" err="1"/>
              <a:t>is</a:t>
            </a:r>
            <a:r>
              <a:rPr lang="fr-CA" sz="2500" dirty="0"/>
              <a:t> important for </a:t>
            </a:r>
            <a:r>
              <a:rPr lang="fr-CA" sz="2500" dirty="0" err="1"/>
              <a:t>engineers</a:t>
            </a:r>
            <a:r>
              <a:rPr lang="fr-CA" sz="2500" dirty="0"/>
              <a:t> (and engineering </a:t>
            </a:r>
            <a:r>
              <a:rPr lang="fr-CA" sz="2500" dirty="0" err="1"/>
              <a:t>students</a:t>
            </a:r>
            <a:r>
              <a:rPr lang="fr-CA" sz="2500" dirty="0"/>
              <a:t>) to </a:t>
            </a:r>
            <a:r>
              <a:rPr lang="fr-CA" sz="2500" dirty="0" err="1"/>
              <a:t>consider</a:t>
            </a:r>
            <a:r>
              <a:rPr lang="fr-CA" sz="2500" dirty="0"/>
              <a:t> the mental </a:t>
            </a:r>
            <a:r>
              <a:rPr lang="fr-CA" sz="2500" dirty="0" err="1"/>
              <a:t>health</a:t>
            </a:r>
            <a:r>
              <a:rPr lang="fr-CA" sz="2500" dirty="0"/>
              <a:t> implications of </a:t>
            </a:r>
            <a:r>
              <a:rPr lang="fr-CA" sz="2500" dirty="0" err="1"/>
              <a:t>their</a:t>
            </a:r>
            <a:r>
              <a:rPr lang="fr-CA" sz="2500" dirty="0"/>
              <a:t> </a:t>
            </a:r>
            <a:r>
              <a:rPr lang="fr-CA" sz="2500" dirty="0" err="1"/>
              <a:t>work</a:t>
            </a:r>
            <a:r>
              <a:rPr lang="fr-CA" sz="2500" dirty="0"/>
              <a:t> </a:t>
            </a:r>
            <a:r>
              <a:rPr lang="fr-CA" sz="2500" dirty="0" err="1"/>
              <a:t>daily</a:t>
            </a:r>
            <a:r>
              <a:rPr lang="fr-CA" sz="2500" dirty="0"/>
              <a:t> in </a:t>
            </a:r>
            <a:r>
              <a:rPr lang="fr-CA" sz="2500" dirty="0" err="1"/>
              <a:t>order</a:t>
            </a:r>
            <a:r>
              <a:rPr lang="fr-CA" sz="2500" dirty="0"/>
              <a:t> to </a:t>
            </a:r>
            <a:r>
              <a:rPr lang="fr-CA" sz="2500" dirty="0" err="1"/>
              <a:t>ensure</a:t>
            </a:r>
            <a:r>
              <a:rPr lang="fr-CA" sz="2500" dirty="0"/>
              <a:t> effective </a:t>
            </a:r>
            <a:r>
              <a:rPr lang="fr-CA" sz="2500" dirty="0" err="1"/>
              <a:t>risk</a:t>
            </a:r>
            <a:r>
              <a:rPr lang="fr-CA" sz="2500" dirty="0"/>
              <a:t> management. </a:t>
            </a:r>
            <a:r>
              <a:rPr lang="fr-CA" sz="2500" dirty="0" err="1"/>
              <a:t>We</a:t>
            </a:r>
            <a:r>
              <a:rPr lang="fr-CA" sz="2500" dirty="0"/>
              <a:t> are all </a:t>
            </a:r>
            <a:r>
              <a:rPr lang="fr-CA" sz="2500" dirty="0" err="1"/>
              <a:t>responsible</a:t>
            </a:r>
            <a:r>
              <a:rPr lang="fr-CA" sz="2500" dirty="0"/>
              <a:t> for </a:t>
            </a:r>
            <a:r>
              <a:rPr lang="fr-CA" sz="2500" dirty="0" err="1"/>
              <a:t>creating</a:t>
            </a:r>
            <a:r>
              <a:rPr lang="fr-CA" sz="2500" dirty="0"/>
              <a:t> </a:t>
            </a:r>
            <a:r>
              <a:rPr lang="fr-CA" sz="2500" dirty="0" err="1"/>
              <a:t>both</a:t>
            </a:r>
            <a:r>
              <a:rPr lang="fr-CA" sz="2500" dirty="0"/>
              <a:t> a </a:t>
            </a:r>
            <a:r>
              <a:rPr lang="fr-CA" sz="2500" dirty="0" err="1"/>
              <a:t>physically</a:t>
            </a:r>
            <a:r>
              <a:rPr lang="fr-CA" sz="2500" dirty="0"/>
              <a:t>, and </a:t>
            </a:r>
            <a:r>
              <a:rPr lang="fr-CA" sz="2500" dirty="0" err="1"/>
              <a:t>psychologically</a:t>
            </a:r>
            <a:r>
              <a:rPr lang="fr-CA" sz="2500" dirty="0"/>
              <a:t> </a:t>
            </a:r>
            <a:r>
              <a:rPr lang="fr-CA" sz="2500" dirty="0" err="1"/>
              <a:t>safe</a:t>
            </a:r>
            <a:r>
              <a:rPr lang="fr-CA" sz="2500" dirty="0"/>
              <a:t> and </a:t>
            </a:r>
            <a:r>
              <a:rPr lang="fr-CA" sz="2500" dirty="0" err="1"/>
              <a:t>healthy</a:t>
            </a:r>
            <a:r>
              <a:rPr lang="fr-CA" sz="2500" dirty="0"/>
              <a:t> </a:t>
            </a:r>
            <a:r>
              <a:rPr lang="fr-CA" sz="2500" dirty="0" err="1"/>
              <a:t>workplace</a:t>
            </a:r>
            <a:r>
              <a:rPr lang="fr-CA" sz="2500" dirty="0"/>
              <a:t>.</a:t>
            </a:r>
            <a:endParaRPr lang="en-CA" sz="2500" dirty="0"/>
          </a:p>
          <a:p>
            <a:endParaRPr lang="en-CA" sz="2500" dirty="0"/>
          </a:p>
          <a:p>
            <a:r>
              <a:rPr lang="en-CA" sz="2500" dirty="0"/>
              <a:t>The way you design work and work systems will affect the mental health of the workers doing that work.  The needs of the workers must be considered to ensure that you meet your requirements of providing a healthy and safe workplace.</a:t>
            </a:r>
          </a:p>
          <a:p>
            <a:pPr marL="0" indent="0">
              <a:buNone/>
            </a:pPr>
            <a:endParaRPr lang="en-CA" sz="2500" dirty="0"/>
          </a:p>
        </p:txBody>
      </p:sp>
    </p:spTree>
    <p:extLst>
      <p:ext uri="{BB962C8B-B14F-4D97-AF65-F5344CB8AC3E}">
        <p14:creationId xmlns:p14="http://schemas.microsoft.com/office/powerpoint/2010/main" val="374833776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a:t>To conclude...</a:t>
            </a:r>
          </a:p>
        </p:txBody>
      </p:sp>
      <p:sp>
        <p:nvSpPr>
          <p:cNvPr id="3" name="Content Placeholder 2"/>
          <p:cNvSpPr>
            <a:spLocks noGrp="1"/>
          </p:cNvSpPr>
          <p:nvPr>
            <p:ph idx="1"/>
          </p:nvPr>
        </p:nvSpPr>
        <p:spPr>
          <a:xfrm>
            <a:off x="1528890" y="2057401"/>
            <a:ext cx="9705166" cy="4024125"/>
          </a:xfrm>
        </p:spPr>
        <p:txBody>
          <a:bodyPr>
            <a:normAutofit/>
          </a:bodyPr>
          <a:lstStyle/>
          <a:p>
            <a:r>
              <a:rPr lang="en-CA" sz="3200" dirty="0"/>
              <a:t>Here is a poster created by the </a:t>
            </a:r>
            <a:r>
              <a:rPr lang="en-CA" sz="3200" i="1" dirty="0"/>
              <a:t>Canadian Centre  for Occupational Health and Safety (CCOHS) </a:t>
            </a:r>
            <a:r>
              <a:rPr lang="en-CA" sz="3200" dirty="0"/>
              <a:t>with some of the key information presented in this module as well as some additional important information. </a:t>
            </a:r>
          </a:p>
          <a:p>
            <a:endParaRPr lang="en-CA" sz="3000" dirty="0"/>
          </a:p>
        </p:txBody>
      </p:sp>
      <mc:AlternateContent xmlns:mc="http://schemas.openxmlformats.org/markup-compatibility/2006">
        <mc:Choice xmlns:pslz="http://schemas.microsoft.com/office/powerpoint/2016/slidezoom" Requires="pslz">
          <p:graphicFrame>
            <p:nvGraphicFramePr>
              <p:cNvPr id="5" name="Slide Zoom 4"/>
              <p:cNvGraphicFramePr>
                <a:graphicFrameLocks noChangeAspect="1"/>
              </p:cNvGraphicFramePr>
              <p:nvPr>
                <p:extLst>
                  <p:ext uri="{D42A27DB-BD31-4B8C-83A1-F6EECF244321}">
                    <p14:modId xmlns:p14="http://schemas.microsoft.com/office/powerpoint/2010/main" val="3554483962"/>
                  </p:ext>
                </p:extLst>
              </p:nvPr>
            </p:nvGraphicFramePr>
            <p:xfrm>
              <a:off x="8128280" y="4478371"/>
              <a:ext cx="3178348" cy="1787821"/>
            </p:xfrm>
            <a:graphic>
              <a:graphicData uri="http://schemas.microsoft.com/office/powerpoint/2016/slidezoom">
                <pslz:sldZm>
                  <pslz:sldZmObj sldId="361" cId="1197733056">
                    <pslz:zmPr id="{D3849491-B20F-4913-AC05-861A30B86EAC}" returnToParent="0" transitionDur="1000">
                      <p166:blipFill xmlns:p166="http://schemas.microsoft.com/office/powerpoint/2016/6/main">
                        <a:blip r:embed="rId2"/>
                        <a:stretch>
                          <a:fillRect/>
                        </a:stretch>
                      </p166:blipFill>
                      <p166:spPr xmlns:p166="http://schemas.microsoft.com/office/powerpoint/2016/6/main">
                        <a:xfrm>
                          <a:off x="0" y="0"/>
                          <a:ext cx="3178348" cy="1787821"/>
                        </a:xfrm>
                        <a:prstGeom prst="rect">
                          <a:avLst/>
                        </a:prstGeom>
                        <a:ln w="3175">
                          <a:solidFill>
                            <a:prstClr val="ltGray"/>
                          </a:solidFill>
                        </a:ln>
                      </p166:spPr>
                    </pslz:zmPr>
                  </pslz:sldZmObj>
                </pslz:sldZm>
              </a:graphicData>
            </a:graphic>
          </p:graphicFrame>
        </mc:Choice>
        <mc:Fallback>
          <p:pic>
            <p:nvPicPr>
              <p:cNvPr id="5" name="Slide Zoom 4">
                <a:hlinkClick r:id="rId3" action="ppaction://hlinksldjump"/>
              </p:cNvPr>
              <p:cNvPicPr>
                <a:picLocks noGrp="1" noRot="1" noChangeAspect="1" noMove="1" noResize="1" noEditPoints="1" noAdjustHandles="1" noChangeArrowheads="1" noChangeShapeType="1"/>
              </p:cNvPicPr>
              <p:nvPr/>
            </p:nvPicPr>
            <p:blipFill>
              <a:blip r:embed="rId2"/>
              <a:stretch>
                <a:fillRect/>
              </a:stretch>
            </p:blipFill>
            <p:spPr>
              <a:xfrm>
                <a:off x="8128280" y="4478371"/>
                <a:ext cx="3178348" cy="1787821"/>
              </a:xfrm>
              <a:prstGeom prst="rect">
                <a:avLst/>
              </a:prstGeom>
              <a:ln w="3175">
                <a:solidFill>
                  <a:prstClr val="ltGray"/>
                </a:solidFill>
              </a:ln>
            </p:spPr>
          </p:pic>
        </mc:Fallback>
      </mc:AlternateContent>
      <p:sp>
        <p:nvSpPr>
          <p:cNvPr id="6" name="Rectangle 5"/>
          <p:cNvSpPr/>
          <p:nvPr/>
        </p:nvSpPr>
        <p:spPr>
          <a:xfrm>
            <a:off x="8653701" y="6266192"/>
            <a:ext cx="2127505" cy="369332"/>
          </a:xfrm>
          <a:prstGeom prst="rect">
            <a:avLst/>
          </a:prstGeom>
        </p:spPr>
        <p:txBody>
          <a:bodyPr wrap="none">
            <a:spAutoFit/>
          </a:bodyPr>
          <a:lstStyle/>
          <a:p>
            <a:r>
              <a:rPr lang="en-CA" dirty="0"/>
              <a:t>(Click to enlarge)</a:t>
            </a:r>
          </a:p>
        </p:txBody>
      </p:sp>
    </p:spTree>
    <p:extLst>
      <p:ext uri="{BB962C8B-B14F-4D97-AF65-F5344CB8AC3E}">
        <p14:creationId xmlns:p14="http://schemas.microsoft.com/office/powerpoint/2010/main" val="1133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24881"/>
            <a:ext cx="10820400" cy="4024125"/>
          </a:xfrm>
        </p:spPr>
        <p:txBody>
          <a:bodyPr>
            <a:normAutofit/>
          </a:bodyPr>
          <a:lstStyle/>
          <a:p>
            <a:pPr marL="0" indent="0">
              <a:buNone/>
            </a:pPr>
            <a:r>
              <a:rPr lang="fr-CA" sz="2800" b="1" dirty="0"/>
              <a:t>On </a:t>
            </a:r>
            <a:r>
              <a:rPr lang="fr-CA" sz="2800" b="1" dirty="0" err="1"/>
              <a:t>any</a:t>
            </a:r>
            <a:r>
              <a:rPr lang="fr-CA" sz="2800" b="1" dirty="0"/>
              <a:t> </a:t>
            </a:r>
            <a:r>
              <a:rPr lang="fr-CA" sz="2800" b="1" dirty="0" err="1"/>
              <a:t>given</a:t>
            </a:r>
            <a:r>
              <a:rPr lang="fr-CA" sz="2800" b="1" dirty="0"/>
              <a:t> </a:t>
            </a:r>
            <a:r>
              <a:rPr lang="fr-CA" sz="2800" b="1" dirty="0" err="1"/>
              <a:t>day</a:t>
            </a:r>
            <a:r>
              <a:rPr lang="fr-CA" sz="2800" b="1" dirty="0"/>
              <a:t> in Canada</a:t>
            </a:r>
          </a:p>
          <a:p>
            <a:r>
              <a:rPr lang="en-CA" sz="2800" dirty="0"/>
              <a:t>approximately </a:t>
            </a:r>
            <a:r>
              <a:rPr lang="en-CA" sz="2800" b="1" dirty="0">
                <a:solidFill>
                  <a:schemeClr val="accent6">
                    <a:lumMod val="75000"/>
                  </a:schemeClr>
                </a:solidFill>
              </a:rPr>
              <a:t>11 people </a:t>
            </a:r>
            <a:r>
              <a:rPr lang="en-CA" sz="2800" dirty="0"/>
              <a:t>will end their lives by suicide</a:t>
            </a:r>
          </a:p>
          <a:p>
            <a:r>
              <a:rPr lang="en-CA" sz="2800" dirty="0"/>
              <a:t>approximately </a:t>
            </a:r>
            <a:r>
              <a:rPr lang="en-CA" sz="2800" b="1" dirty="0">
                <a:solidFill>
                  <a:schemeClr val="accent6">
                    <a:lumMod val="75000"/>
                  </a:schemeClr>
                </a:solidFill>
              </a:rPr>
              <a:t>210 others will attempt </a:t>
            </a:r>
            <a:r>
              <a:rPr lang="en-CA" sz="2800" dirty="0"/>
              <a:t>to end their lives by suicide</a:t>
            </a:r>
          </a:p>
          <a:p>
            <a:pPr marL="0" indent="0">
              <a:buNone/>
            </a:pPr>
            <a:endParaRPr lang="fr-CA" sz="1100" dirty="0"/>
          </a:p>
          <a:p>
            <a:pPr marL="0" indent="0">
              <a:buNone/>
            </a:pPr>
            <a:r>
              <a:rPr lang="fr-CA" sz="2600" i="1" dirty="0"/>
              <a:t>T</a:t>
            </a:r>
            <a:r>
              <a:rPr lang="en-CA" sz="2600" i="1" dirty="0"/>
              <a:t>o learn more about suicide in Canada, go to the Canadian Association for Suicide Prevention (CASP) website by clicking       on the logo in the bottom right corner of this slide</a:t>
            </a:r>
          </a:p>
        </p:txBody>
      </p:sp>
      <p:sp>
        <p:nvSpPr>
          <p:cNvPr id="4" name="Title 7"/>
          <p:cNvSpPr txBox="1">
            <a:spLocks/>
          </p:cNvSpPr>
          <p:nvPr/>
        </p:nvSpPr>
        <p:spPr>
          <a:xfrm>
            <a:off x="2895600" y="63185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CA" b="1" dirty="0"/>
              <a:t>Suicide in Canada</a:t>
            </a:r>
          </a:p>
        </p:txBody>
      </p:sp>
      <p:sp>
        <p:nvSpPr>
          <p:cNvPr id="6" name="Rectangle 5"/>
          <p:cNvSpPr/>
          <p:nvPr/>
        </p:nvSpPr>
        <p:spPr>
          <a:xfrm>
            <a:off x="27259" y="6477764"/>
            <a:ext cx="6899646" cy="369332"/>
          </a:xfrm>
          <a:prstGeom prst="rect">
            <a:avLst/>
          </a:prstGeom>
        </p:spPr>
        <p:txBody>
          <a:bodyPr wrap="none">
            <a:spAutoFit/>
          </a:bodyPr>
          <a:lstStyle/>
          <a:p>
            <a:r>
              <a:rPr lang="en-CA" dirty="0"/>
              <a:t>Source: Canadian Association for Suicide Prevention (CASP)</a:t>
            </a:r>
          </a:p>
        </p:txBody>
      </p:sp>
      <p:pic>
        <p:nvPicPr>
          <p:cNvPr id="5" name="Picture 4">
            <a:hlinkClick r:id="rId3"/>
          </p:cNvPr>
          <p:cNvPicPr>
            <a:picLocks noChangeAspect="1"/>
          </p:cNvPicPr>
          <p:nvPr/>
        </p:nvPicPr>
        <p:blipFill>
          <a:blip r:embed="rId4"/>
          <a:stretch>
            <a:fillRect/>
          </a:stretch>
        </p:blipFill>
        <p:spPr>
          <a:xfrm>
            <a:off x="10363121" y="5138430"/>
            <a:ext cx="1419225" cy="1524000"/>
          </a:xfrm>
          <a:prstGeom prst="rect">
            <a:avLst/>
          </a:prstGeom>
        </p:spPr>
      </p:pic>
    </p:spTree>
    <p:extLst>
      <p:ext uri="{BB962C8B-B14F-4D97-AF65-F5344CB8AC3E}">
        <p14:creationId xmlns:p14="http://schemas.microsoft.com/office/powerpoint/2010/main" val="162945915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03" y="643464"/>
            <a:ext cx="10905195" cy="5571072"/>
          </a:xfrm>
          <a:prstGeom prst="roundRect">
            <a:avLst>
              <a:gd name="adj" fmla="val 2403"/>
            </a:avLst>
          </a:prstGeom>
          <a:solidFill>
            <a:srgbClr val="FFFFFF"/>
          </a:solidFill>
          <a:ln>
            <a:solidFill>
              <a:srgbClr val="F5AF3D"/>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643403" y="0"/>
            <a:ext cx="10905195" cy="6858000"/>
          </a:xfrm>
          <a:prstGeom prst="rect">
            <a:avLst/>
          </a:prstGeom>
          <a:ln w="31750" cap="sq">
            <a:noFill/>
            <a:miter lim="800000"/>
          </a:ln>
        </p:spPr>
      </p:pic>
    </p:spTree>
    <p:extLst>
      <p:ext uri="{BB962C8B-B14F-4D97-AF65-F5344CB8AC3E}">
        <p14:creationId xmlns:p14="http://schemas.microsoft.com/office/powerpoint/2010/main" val="119773305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400" b="1" dirty="0"/>
              <a:t>This concludes Section 4</a:t>
            </a:r>
          </a:p>
        </p:txBody>
      </p:sp>
      <p:sp>
        <p:nvSpPr>
          <p:cNvPr id="3" name="Text Placeholder 2"/>
          <p:cNvSpPr>
            <a:spLocks noGrp="1"/>
          </p:cNvSpPr>
          <p:nvPr>
            <p:ph type="body" idx="1"/>
          </p:nvPr>
        </p:nvSpPr>
        <p:spPr/>
        <p:txBody>
          <a:bodyPr>
            <a:normAutofit/>
          </a:bodyPr>
          <a:lstStyle/>
          <a:p>
            <a:r>
              <a:rPr lang="en-CA" sz="3000" b="1" dirty="0"/>
              <a:t>UP NEXT: REVIEW – TEST YOUR KNOWLEDGE</a:t>
            </a:r>
          </a:p>
        </p:txBody>
      </p:sp>
    </p:spTree>
    <p:extLst>
      <p:ext uri="{BB962C8B-B14F-4D97-AF65-F5344CB8AC3E}">
        <p14:creationId xmlns:p14="http://schemas.microsoft.com/office/powerpoint/2010/main" val="186732184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063" y="825143"/>
            <a:ext cx="10820399" cy="677702"/>
          </a:xfrm>
        </p:spPr>
        <p:txBody>
          <a:bodyPr anchor="ctr">
            <a:noAutofit/>
          </a:bodyPr>
          <a:lstStyle/>
          <a:p>
            <a:pPr algn="ctr"/>
            <a:r>
              <a:rPr lang="en-CA" sz="4800" b="1" dirty="0"/>
              <a:t>Module overview</a:t>
            </a:r>
          </a:p>
        </p:txBody>
      </p:sp>
      <p:sp>
        <p:nvSpPr>
          <p:cNvPr id="5" name="TextBox 4"/>
          <p:cNvSpPr txBox="1"/>
          <p:nvPr/>
        </p:nvSpPr>
        <p:spPr>
          <a:xfrm>
            <a:off x="155714" y="2316931"/>
            <a:ext cx="2160000" cy="1332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CA" b="1" dirty="0">
                <a:solidFill>
                  <a:schemeClr val="tx1"/>
                </a:solidFill>
              </a:rPr>
              <a:t>INTRODUCTION</a:t>
            </a:r>
          </a:p>
        </p:txBody>
      </p:sp>
      <p:sp>
        <p:nvSpPr>
          <p:cNvPr id="6" name="TextBox 5"/>
          <p:cNvSpPr txBox="1"/>
          <p:nvPr/>
        </p:nvSpPr>
        <p:spPr>
          <a:xfrm>
            <a:off x="2587488" y="2316934"/>
            <a:ext cx="2160000" cy="1332000"/>
          </a:xfrm>
          <a:prstGeom prst="round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algn="ctr"/>
            <a:r>
              <a:rPr lang="en-CA" b="1" dirty="0">
                <a:solidFill>
                  <a:schemeClr val="tx1"/>
                </a:solidFill>
              </a:rPr>
              <a:t>IMPACT ON ENGINEERING DESIGN &amp; SUPERVISION</a:t>
            </a:r>
          </a:p>
        </p:txBody>
      </p:sp>
      <p:sp>
        <p:nvSpPr>
          <p:cNvPr id="7" name="TextBox 6"/>
          <p:cNvSpPr txBox="1"/>
          <p:nvPr/>
        </p:nvSpPr>
        <p:spPr>
          <a:xfrm>
            <a:off x="5019262" y="2316931"/>
            <a:ext cx="2160000" cy="1332000"/>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spAutoFit/>
          </a:bodyPr>
          <a:lstStyle/>
          <a:p>
            <a:pPr algn="ctr"/>
            <a:r>
              <a:rPr lang="en-CA" b="1" dirty="0">
                <a:solidFill>
                  <a:schemeClr val="tx1"/>
                </a:solidFill>
              </a:rPr>
              <a:t>LEGISLATION &amp; REGULATORY REQUIREMENTS</a:t>
            </a:r>
          </a:p>
        </p:txBody>
      </p:sp>
      <p:sp>
        <p:nvSpPr>
          <p:cNvPr id="8" name="TextBox 7"/>
          <p:cNvSpPr txBox="1"/>
          <p:nvPr/>
        </p:nvSpPr>
        <p:spPr>
          <a:xfrm>
            <a:off x="7451036" y="2316931"/>
            <a:ext cx="2160000" cy="1332000"/>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spAutoFit/>
          </a:bodyPr>
          <a:lstStyle/>
          <a:p>
            <a:pPr algn="ctr"/>
            <a:r>
              <a:rPr lang="en-CA" b="1" dirty="0">
                <a:solidFill>
                  <a:schemeClr val="tx1"/>
                </a:solidFill>
              </a:rPr>
              <a:t>STRATEGIES AND BEST PRACTICES</a:t>
            </a:r>
          </a:p>
        </p:txBody>
      </p:sp>
      <p:sp>
        <p:nvSpPr>
          <p:cNvPr id="9" name="TextBox 8"/>
          <p:cNvSpPr txBox="1"/>
          <p:nvPr/>
        </p:nvSpPr>
        <p:spPr>
          <a:xfrm>
            <a:off x="9882808" y="2316931"/>
            <a:ext cx="2160000" cy="1332000"/>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nchor="ctr">
            <a:spAutoFit/>
          </a:bodyPr>
          <a:lstStyle/>
          <a:p>
            <a:pPr algn="ctr"/>
            <a:r>
              <a:rPr lang="en-CA" b="1" dirty="0">
                <a:solidFill>
                  <a:schemeClr val="tx1"/>
                </a:solidFill>
              </a:rPr>
              <a:t>REVIEW</a:t>
            </a:r>
          </a:p>
        </p:txBody>
      </p:sp>
      <p:sp>
        <p:nvSpPr>
          <p:cNvPr id="10" name="Rectangle 9"/>
          <p:cNvSpPr/>
          <p:nvPr/>
        </p:nvSpPr>
        <p:spPr>
          <a:xfrm>
            <a:off x="1869757" y="3325768"/>
            <a:ext cx="449162"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1</a:t>
            </a:r>
          </a:p>
        </p:txBody>
      </p:sp>
      <p:sp>
        <p:nvSpPr>
          <p:cNvPr id="11" name="Rectangle 10"/>
          <p:cNvSpPr/>
          <p:nvPr/>
        </p:nvSpPr>
        <p:spPr>
          <a:xfrm>
            <a:off x="4304738" y="3325767"/>
            <a:ext cx="442750"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2</a:t>
            </a:r>
          </a:p>
        </p:txBody>
      </p:sp>
      <p:sp>
        <p:nvSpPr>
          <p:cNvPr id="12" name="Rectangle 11"/>
          <p:cNvSpPr/>
          <p:nvPr/>
        </p:nvSpPr>
        <p:spPr>
          <a:xfrm>
            <a:off x="6736514" y="3325766"/>
            <a:ext cx="442750"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3</a:t>
            </a:r>
          </a:p>
        </p:txBody>
      </p:sp>
      <p:sp>
        <p:nvSpPr>
          <p:cNvPr id="13" name="Rectangle 12"/>
          <p:cNvSpPr/>
          <p:nvPr/>
        </p:nvSpPr>
        <p:spPr>
          <a:xfrm>
            <a:off x="9168287" y="3325766"/>
            <a:ext cx="442750"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4</a:t>
            </a:r>
          </a:p>
        </p:txBody>
      </p:sp>
      <p:sp>
        <p:nvSpPr>
          <p:cNvPr id="14" name="Rectangle 13"/>
          <p:cNvSpPr/>
          <p:nvPr/>
        </p:nvSpPr>
        <p:spPr>
          <a:xfrm>
            <a:off x="11600063" y="3325766"/>
            <a:ext cx="442750"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5</a:t>
            </a:r>
          </a:p>
        </p:txBody>
      </p:sp>
    </p:spTree>
    <p:extLst>
      <p:ext uri="{BB962C8B-B14F-4D97-AF65-F5344CB8AC3E}">
        <p14:creationId xmlns:p14="http://schemas.microsoft.com/office/powerpoint/2010/main" val="265212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4"/>
                                        </p:tgtEl>
                                        <p:attrNameLst>
                                          <p:attrName>r</p:attrName>
                                        </p:attrNameLst>
                                      </p:cBhvr>
                                    </p:animRot>
                                    <p:animRot by="-240000">
                                      <p:cBhvr>
                                        <p:cTn id="13" dur="200" fill="hold">
                                          <p:stCondLst>
                                            <p:cond delay="200"/>
                                          </p:stCondLst>
                                        </p:cTn>
                                        <p:tgtEl>
                                          <p:spTgt spid="14"/>
                                        </p:tgtEl>
                                        <p:attrNameLst>
                                          <p:attrName>r</p:attrName>
                                        </p:attrNameLst>
                                      </p:cBhvr>
                                    </p:animRot>
                                    <p:animRot by="240000">
                                      <p:cBhvr>
                                        <p:cTn id="14" dur="200" fill="hold">
                                          <p:stCondLst>
                                            <p:cond delay="400"/>
                                          </p:stCondLst>
                                        </p:cTn>
                                        <p:tgtEl>
                                          <p:spTgt spid="14"/>
                                        </p:tgtEl>
                                        <p:attrNameLst>
                                          <p:attrName>r</p:attrName>
                                        </p:attrNameLst>
                                      </p:cBhvr>
                                    </p:animRot>
                                    <p:animRot by="-240000">
                                      <p:cBhvr>
                                        <p:cTn id="15" dur="200" fill="hold">
                                          <p:stCondLst>
                                            <p:cond delay="600"/>
                                          </p:stCondLst>
                                        </p:cTn>
                                        <p:tgtEl>
                                          <p:spTgt spid="14"/>
                                        </p:tgtEl>
                                        <p:attrNameLst>
                                          <p:attrName>r</p:attrName>
                                        </p:attrNameLst>
                                      </p:cBhvr>
                                    </p:animRot>
                                    <p:animRot by="120000">
                                      <p:cBhvr>
                                        <p:cTn id="16"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i="1" dirty="0">
                <a:solidFill>
                  <a:schemeClr val="accent5"/>
                </a:solidFill>
              </a:rPr>
              <a:t>Review – test your knowledge</a:t>
            </a:r>
          </a:p>
        </p:txBody>
      </p:sp>
      <p:sp>
        <p:nvSpPr>
          <p:cNvPr id="3" name="Content Placeholder 2"/>
          <p:cNvSpPr>
            <a:spLocks noGrp="1"/>
          </p:cNvSpPr>
          <p:nvPr>
            <p:ph idx="1"/>
          </p:nvPr>
        </p:nvSpPr>
        <p:spPr>
          <a:xfrm>
            <a:off x="685800" y="2179320"/>
            <a:ext cx="10820400" cy="4024125"/>
          </a:xfrm>
        </p:spPr>
        <p:txBody>
          <a:bodyPr>
            <a:normAutofit/>
          </a:bodyPr>
          <a:lstStyle/>
          <a:p>
            <a:pPr marL="457200" indent="-457200">
              <a:buFont typeface="+mj-lt"/>
              <a:buAutoNum type="arabicPeriod"/>
            </a:pPr>
            <a:r>
              <a:rPr lang="en-CA" sz="2800" b="1" dirty="0"/>
              <a:t>Mental health is defined as the absence of mental illness.</a:t>
            </a:r>
          </a:p>
          <a:p>
            <a:pPr marL="0" indent="0">
              <a:buNone/>
            </a:pPr>
            <a:endParaRPr lang="en-CA" sz="1200" b="1" dirty="0"/>
          </a:p>
          <a:p>
            <a:pPr marL="0" indent="0">
              <a:buNone/>
            </a:pPr>
            <a:r>
              <a:rPr lang="en-CA" sz="2800" b="1" dirty="0"/>
              <a:t>     </a:t>
            </a:r>
            <a:r>
              <a:rPr lang="en-CA" sz="2800" b="1" dirty="0">
                <a:sym typeface="Wingdings" panose="05000000000000000000" pitchFamily="2" charset="2"/>
              </a:rPr>
              <a:t> TRUE</a:t>
            </a:r>
            <a:endParaRPr lang="en-CA" sz="2800" dirty="0"/>
          </a:p>
          <a:p>
            <a:pPr marL="0" indent="0">
              <a:buNone/>
            </a:pPr>
            <a:r>
              <a:rPr lang="en-CA" sz="2800" b="1" dirty="0">
                <a:sym typeface="Wingdings" panose="05000000000000000000" pitchFamily="2" charset="2"/>
              </a:rPr>
              <a:t>      FALSE</a:t>
            </a:r>
            <a:endParaRPr lang="en-CA" sz="2800" dirty="0"/>
          </a:p>
        </p:txBody>
      </p:sp>
    </p:spTree>
    <p:extLst>
      <p:ext uri="{BB962C8B-B14F-4D97-AF65-F5344CB8AC3E}">
        <p14:creationId xmlns:p14="http://schemas.microsoft.com/office/powerpoint/2010/main" val="375007970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i="1" dirty="0">
                <a:solidFill>
                  <a:schemeClr val="accent5"/>
                </a:solidFill>
              </a:rPr>
              <a:t>Review – test your knowledge</a:t>
            </a:r>
          </a:p>
        </p:txBody>
      </p:sp>
      <p:sp>
        <p:nvSpPr>
          <p:cNvPr id="3" name="Content Placeholder 2"/>
          <p:cNvSpPr>
            <a:spLocks noGrp="1"/>
          </p:cNvSpPr>
          <p:nvPr>
            <p:ph idx="1"/>
          </p:nvPr>
        </p:nvSpPr>
        <p:spPr>
          <a:xfrm>
            <a:off x="685800" y="2179320"/>
            <a:ext cx="10820400" cy="4024125"/>
          </a:xfrm>
        </p:spPr>
        <p:txBody>
          <a:bodyPr>
            <a:normAutofit/>
          </a:bodyPr>
          <a:lstStyle/>
          <a:p>
            <a:pPr marL="0" indent="0">
              <a:buNone/>
            </a:pPr>
            <a:r>
              <a:rPr lang="en-CA" sz="2800" b="1" dirty="0"/>
              <a:t>2. Mental health problems are rare.</a:t>
            </a:r>
          </a:p>
          <a:p>
            <a:pPr marL="0" indent="0">
              <a:buNone/>
            </a:pPr>
            <a:endParaRPr lang="en-CA" sz="1200" b="1" dirty="0"/>
          </a:p>
          <a:p>
            <a:pPr marL="0" indent="0">
              <a:buNone/>
            </a:pPr>
            <a:r>
              <a:rPr lang="en-CA" sz="2800" b="1" dirty="0"/>
              <a:t>     </a:t>
            </a:r>
            <a:r>
              <a:rPr lang="en-CA" sz="2800" b="1" dirty="0">
                <a:sym typeface="Wingdings" panose="05000000000000000000" pitchFamily="2" charset="2"/>
              </a:rPr>
              <a:t> TRUE</a:t>
            </a:r>
            <a:endParaRPr lang="en-CA" sz="2800" dirty="0"/>
          </a:p>
          <a:p>
            <a:pPr marL="0" indent="0">
              <a:buNone/>
            </a:pPr>
            <a:r>
              <a:rPr lang="en-CA" sz="2800" b="1" dirty="0">
                <a:sym typeface="Wingdings" panose="05000000000000000000" pitchFamily="2" charset="2"/>
              </a:rPr>
              <a:t>      FALSE</a:t>
            </a:r>
            <a:endParaRPr lang="en-CA" sz="2800" dirty="0"/>
          </a:p>
        </p:txBody>
      </p:sp>
    </p:spTree>
    <p:extLst>
      <p:ext uri="{BB962C8B-B14F-4D97-AF65-F5344CB8AC3E}">
        <p14:creationId xmlns:p14="http://schemas.microsoft.com/office/powerpoint/2010/main" val="296372145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i="1" dirty="0">
                <a:solidFill>
                  <a:schemeClr val="accent5"/>
                </a:solidFill>
              </a:rPr>
              <a:t>Review – test your knowledge</a:t>
            </a:r>
          </a:p>
        </p:txBody>
      </p:sp>
      <p:sp>
        <p:nvSpPr>
          <p:cNvPr id="3" name="Content Placeholder 2"/>
          <p:cNvSpPr>
            <a:spLocks noGrp="1"/>
          </p:cNvSpPr>
          <p:nvPr>
            <p:ph idx="1"/>
          </p:nvPr>
        </p:nvSpPr>
        <p:spPr>
          <a:xfrm>
            <a:off x="868680" y="1935482"/>
            <a:ext cx="10637520" cy="883918"/>
          </a:xfrm>
        </p:spPr>
        <p:txBody>
          <a:bodyPr>
            <a:normAutofit/>
          </a:bodyPr>
          <a:lstStyle/>
          <a:p>
            <a:pPr marL="0" indent="0">
              <a:buNone/>
            </a:pPr>
            <a:r>
              <a:rPr lang="en-CA" sz="3200" b="1" dirty="0"/>
              <a:t>3. Which of the following statements is </a:t>
            </a:r>
            <a:r>
              <a:rPr lang="en-CA" sz="3200" b="1" u="sng" dirty="0"/>
              <a:t>true</a:t>
            </a:r>
            <a:r>
              <a:rPr lang="en-CA" sz="3200" b="1" dirty="0"/>
              <a:t>?</a:t>
            </a:r>
            <a:endParaRPr lang="en-CA" sz="3100" b="1" dirty="0">
              <a:sym typeface="Wingdings" panose="05000000000000000000" pitchFamily="2" charset="2"/>
            </a:endParaRPr>
          </a:p>
          <a:p>
            <a:pPr marL="0" indent="0">
              <a:buNone/>
            </a:pPr>
            <a:endParaRPr lang="en-CA" sz="3100" dirty="0"/>
          </a:p>
        </p:txBody>
      </p:sp>
      <p:grpSp>
        <p:nvGrpSpPr>
          <p:cNvPr id="9" name="Group 8"/>
          <p:cNvGrpSpPr/>
          <p:nvPr/>
        </p:nvGrpSpPr>
        <p:grpSpPr>
          <a:xfrm>
            <a:off x="685800" y="2620645"/>
            <a:ext cx="10820400" cy="4024313"/>
            <a:chOff x="685800" y="2620645"/>
            <a:chExt cx="10820400" cy="4024313"/>
          </a:xfrm>
        </p:grpSpPr>
        <p:graphicFrame>
          <p:nvGraphicFramePr>
            <p:cNvPr id="4" name="Content Placeholder 4"/>
            <p:cNvGraphicFramePr>
              <a:graphicFrameLocks/>
            </p:cNvGraphicFramePr>
            <p:nvPr>
              <p:extLst>
                <p:ext uri="{D42A27DB-BD31-4B8C-83A1-F6EECF244321}">
                  <p14:modId xmlns:p14="http://schemas.microsoft.com/office/powerpoint/2010/main" val="3490814898"/>
                </p:ext>
              </p:extLst>
            </p:nvPr>
          </p:nvGraphicFramePr>
          <p:xfrm>
            <a:off x="685800" y="2620645"/>
            <a:ext cx="10820400" cy="40243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818151" y="2727325"/>
              <a:ext cx="657552"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a</a:t>
              </a:r>
            </a:p>
          </p:txBody>
        </p:sp>
        <p:sp>
          <p:nvSpPr>
            <p:cNvPr id="6" name="Rectangle 5"/>
            <p:cNvSpPr/>
            <p:nvPr/>
          </p:nvSpPr>
          <p:spPr>
            <a:xfrm>
              <a:off x="1187837" y="3696375"/>
              <a:ext cx="657552"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b</a:t>
              </a:r>
            </a:p>
          </p:txBody>
        </p:sp>
        <p:sp>
          <p:nvSpPr>
            <p:cNvPr id="7" name="Rectangle 6"/>
            <p:cNvSpPr/>
            <p:nvPr/>
          </p:nvSpPr>
          <p:spPr>
            <a:xfrm>
              <a:off x="1195598" y="4596686"/>
              <a:ext cx="635110"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c</a:t>
              </a:r>
            </a:p>
          </p:txBody>
        </p:sp>
        <p:sp>
          <p:nvSpPr>
            <p:cNvPr id="8" name="Rectangle 7"/>
            <p:cNvSpPr/>
            <p:nvPr/>
          </p:nvSpPr>
          <p:spPr>
            <a:xfrm>
              <a:off x="779483" y="5542400"/>
              <a:ext cx="659155"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d</a:t>
              </a:r>
            </a:p>
          </p:txBody>
        </p:sp>
      </p:grpSp>
    </p:spTree>
    <p:extLst>
      <p:ext uri="{BB962C8B-B14F-4D97-AF65-F5344CB8AC3E}">
        <p14:creationId xmlns:p14="http://schemas.microsoft.com/office/powerpoint/2010/main" val="10337461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i="1" dirty="0">
                <a:solidFill>
                  <a:schemeClr val="accent5"/>
                </a:solidFill>
              </a:rPr>
              <a:t>Review – test your knowledge</a:t>
            </a:r>
          </a:p>
        </p:txBody>
      </p:sp>
      <p:sp>
        <p:nvSpPr>
          <p:cNvPr id="3" name="Content Placeholder 2"/>
          <p:cNvSpPr>
            <a:spLocks noGrp="1"/>
          </p:cNvSpPr>
          <p:nvPr>
            <p:ph idx="1"/>
          </p:nvPr>
        </p:nvSpPr>
        <p:spPr>
          <a:xfrm>
            <a:off x="868680" y="1889762"/>
            <a:ext cx="10637520" cy="883918"/>
          </a:xfrm>
        </p:spPr>
        <p:txBody>
          <a:bodyPr>
            <a:normAutofit lnSpcReduction="10000"/>
          </a:bodyPr>
          <a:lstStyle/>
          <a:p>
            <a:pPr marL="514350" indent="-514350">
              <a:buFont typeface="+mj-lt"/>
              <a:buAutoNum type="arabicPeriod" startAt="4"/>
            </a:pPr>
            <a:r>
              <a:rPr lang="en-CA" sz="3100" b="1" dirty="0"/>
              <a:t>Which of the following is NOT a worker’s duty under the Occupational Health and Safety Act (1990)? </a:t>
            </a:r>
          </a:p>
          <a:p>
            <a:pPr marL="0" indent="0">
              <a:buNone/>
            </a:pPr>
            <a:endParaRPr lang="en-CA" sz="3100" b="1" dirty="0">
              <a:sym typeface="Wingdings" panose="05000000000000000000" pitchFamily="2" charset="2"/>
            </a:endParaRPr>
          </a:p>
          <a:p>
            <a:pPr marL="0" indent="0">
              <a:buNone/>
            </a:pPr>
            <a:endParaRPr lang="en-CA" sz="3100" dirty="0"/>
          </a:p>
        </p:txBody>
      </p:sp>
      <p:grpSp>
        <p:nvGrpSpPr>
          <p:cNvPr id="9" name="Group 8"/>
          <p:cNvGrpSpPr/>
          <p:nvPr/>
        </p:nvGrpSpPr>
        <p:grpSpPr>
          <a:xfrm>
            <a:off x="685800" y="2620645"/>
            <a:ext cx="10820400" cy="4024313"/>
            <a:chOff x="685800" y="2620645"/>
            <a:chExt cx="10820400" cy="4024313"/>
          </a:xfrm>
        </p:grpSpPr>
        <p:graphicFrame>
          <p:nvGraphicFramePr>
            <p:cNvPr id="4" name="Content Placeholder 4"/>
            <p:cNvGraphicFramePr>
              <a:graphicFrameLocks/>
            </p:cNvGraphicFramePr>
            <p:nvPr>
              <p:extLst>
                <p:ext uri="{D42A27DB-BD31-4B8C-83A1-F6EECF244321}">
                  <p14:modId xmlns:p14="http://schemas.microsoft.com/office/powerpoint/2010/main" val="190845412"/>
                </p:ext>
              </p:extLst>
            </p:nvPr>
          </p:nvGraphicFramePr>
          <p:xfrm>
            <a:off x="685800" y="2620645"/>
            <a:ext cx="10820400" cy="40243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818151" y="2727325"/>
              <a:ext cx="657552"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a</a:t>
              </a:r>
            </a:p>
          </p:txBody>
        </p:sp>
        <p:sp>
          <p:nvSpPr>
            <p:cNvPr id="6" name="Rectangle 5"/>
            <p:cNvSpPr/>
            <p:nvPr/>
          </p:nvSpPr>
          <p:spPr>
            <a:xfrm>
              <a:off x="1187837" y="3696375"/>
              <a:ext cx="657552"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b</a:t>
              </a:r>
            </a:p>
          </p:txBody>
        </p:sp>
        <p:sp>
          <p:nvSpPr>
            <p:cNvPr id="7" name="Rectangle 6"/>
            <p:cNvSpPr/>
            <p:nvPr/>
          </p:nvSpPr>
          <p:spPr>
            <a:xfrm>
              <a:off x="1195598" y="4596686"/>
              <a:ext cx="635110"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c</a:t>
              </a:r>
            </a:p>
          </p:txBody>
        </p:sp>
        <p:sp>
          <p:nvSpPr>
            <p:cNvPr id="8" name="Rectangle 7"/>
            <p:cNvSpPr/>
            <p:nvPr/>
          </p:nvSpPr>
          <p:spPr>
            <a:xfrm>
              <a:off x="779483" y="5542400"/>
              <a:ext cx="659155"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d</a:t>
              </a:r>
            </a:p>
          </p:txBody>
        </p:sp>
      </p:grpSp>
    </p:spTree>
    <p:extLst>
      <p:ext uri="{BB962C8B-B14F-4D97-AF65-F5344CB8AC3E}">
        <p14:creationId xmlns:p14="http://schemas.microsoft.com/office/powerpoint/2010/main" val="383044938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i="1" dirty="0">
                <a:solidFill>
                  <a:schemeClr val="accent5"/>
                </a:solidFill>
              </a:rPr>
              <a:t>Review – test your knowledge</a:t>
            </a:r>
          </a:p>
        </p:txBody>
      </p:sp>
      <p:sp>
        <p:nvSpPr>
          <p:cNvPr id="3" name="Content Placeholder 2"/>
          <p:cNvSpPr>
            <a:spLocks noGrp="1"/>
          </p:cNvSpPr>
          <p:nvPr>
            <p:ph idx="1"/>
          </p:nvPr>
        </p:nvSpPr>
        <p:spPr>
          <a:xfrm>
            <a:off x="701040" y="2057401"/>
            <a:ext cx="11018520" cy="4024125"/>
          </a:xfrm>
        </p:spPr>
        <p:txBody>
          <a:bodyPr>
            <a:normAutofit/>
          </a:bodyPr>
          <a:lstStyle/>
          <a:p>
            <a:pPr marL="0" indent="0">
              <a:buNone/>
            </a:pPr>
            <a:r>
              <a:rPr lang="en-CA" sz="2600" b="1" dirty="0"/>
              <a:t>5. Implementing the </a:t>
            </a:r>
            <a:r>
              <a:rPr lang="en-CA" sz="2600" b="1" i="1" dirty="0"/>
              <a:t>National Standard of Canada for Psychological Health and Safety in the Workplace </a:t>
            </a:r>
            <a:r>
              <a:rPr lang="en-CA" sz="2600" b="1" dirty="0"/>
              <a:t>is mandated in Canada.</a:t>
            </a:r>
            <a:endParaRPr lang="en-CA" sz="2600" dirty="0"/>
          </a:p>
          <a:p>
            <a:pPr marL="0" indent="0">
              <a:buNone/>
            </a:pPr>
            <a:endParaRPr lang="en-CA" sz="1200" b="1" dirty="0"/>
          </a:p>
          <a:p>
            <a:pPr marL="0" indent="0">
              <a:buNone/>
            </a:pPr>
            <a:r>
              <a:rPr lang="en-CA" sz="2800" b="1" dirty="0"/>
              <a:t>       </a:t>
            </a:r>
            <a:r>
              <a:rPr lang="en-CA" sz="2800" b="1" dirty="0">
                <a:sym typeface="Wingdings" panose="05000000000000000000" pitchFamily="2" charset="2"/>
              </a:rPr>
              <a:t> TRUE</a:t>
            </a:r>
            <a:endParaRPr lang="en-CA" sz="2800" dirty="0"/>
          </a:p>
          <a:p>
            <a:pPr marL="0" indent="0">
              <a:buNone/>
            </a:pPr>
            <a:r>
              <a:rPr lang="en-CA" sz="2800" b="1" dirty="0">
                <a:sym typeface="Wingdings" panose="05000000000000000000" pitchFamily="2" charset="2"/>
              </a:rPr>
              <a:t>        FALSE</a:t>
            </a:r>
            <a:endParaRPr lang="en-CA" sz="2800" dirty="0"/>
          </a:p>
        </p:txBody>
      </p:sp>
    </p:spTree>
    <p:extLst>
      <p:ext uri="{BB962C8B-B14F-4D97-AF65-F5344CB8AC3E}">
        <p14:creationId xmlns:p14="http://schemas.microsoft.com/office/powerpoint/2010/main" val="330124442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i="1" dirty="0">
                <a:solidFill>
                  <a:schemeClr val="accent5"/>
                </a:solidFill>
              </a:rPr>
              <a:t>Review – test your knowledge</a:t>
            </a:r>
            <a:endParaRPr lang="en-CA" dirty="0"/>
          </a:p>
        </p:txBody>
      </p:sp>
      <p:sp>
        <p:nvSpPr>
          <p:cNvPr id="11" name="TextBox 10"/>
          <p:cNvSpPr txBox="1"/>
          <p:nvPr/>
        </p:nvSpPr>
        <p:spPr>
          <a:xfrm>
            <a:off x="1097280" y="2738184"/>
            <a:ext cx="2377440" cy="648000"/>
          </a:xfrm>
          <a:prstGeom prst="roundRect">
            <a:avLst/>
          </a:prstGeom>
          <a:gradFill>
            <a:gsLst>
              <a:gs pos="100000">
                <a:schemeClr val="accent5">
                  <a:tint val="96000"/>
                  <a:satMod val="100000"/>
                  <a:lumMod val="104000"/>
                  <a:alpha val="76000"/>
                </a:schemeClr>
              </a:gs>
              <a:gs pos="78000">
                <a:schemeClr val="accent5">
                  <a:shade val="100000"/>
                  <a:satMod val="110000"/>
                  <a:lumMod val="100000"/>
                </a:schemeClr>
              </a:gs>
            </a:gsLst>
          </a:gradFill>
        </p:spPr>
        <p:style>
          <a:lnRef idx="0">
            <a:schemeClr val="accent5"/>
          </a:lnRef>
          <a:fillRef idx="3">
            <a:schemeClr val="accent5"/>
          </a:fillRef>
          <a:effectRef idx="3">
            <a:schemeClr val="accent5"/>
          </a:effectRef>
          <a:fontRef idx="minor">
            <a:schemeClr val="lt1"/>
          </a:fontRef>
        </p:style>
        <p:txBody>
          <a:bodyPr wrap="square" rtlCol="0" anchor="ctr">
            <a:spAutoFit/>
          </a:bodyPr>
          <a:lstStyle/>
          <a:p>
            <a:pPr algn="ctr"/>
            <a:r>
              <a:rPr lang="en-CA" b="1" dirty="0">
                <a:ln w="0"/>
                <a:solidFill>
                  <a:schemeClr val="tx1"/>
                </a:solidFill>
              </a:rPr>
              <a:t>ORGANIZATIONAL CULTURE</a:t>
            </a:r>
          </a:p>
        </p:txBody>
      </p:sp>
      <p:sp>
        <p:nvSpPr>
          <p:cNvPr id="12" name="TextBox 11"/>
          <p:cNvSpPr txBox="1"/>
          <p:nvPr/>
        </p:nvSpPr>
        <p:spPr>
          <a:xfrm>
            <a:off x="6126480" y="2738184"/>
            <a:ext cx="2377440" cy="648000"/>
          </a:xfrm>
          <a:prstGeom prst="roundRect">
            <a:avLst/>
          </a:prstGeom>
        </p:spPr>
        <p:style>
          <a:lnRef idx="0">
            <a:schemeClr val="accent5"/>
          </a:lnRef>
          <a:fillRef idx="3">
            <a:schemeClr val="accent5"/>
          </a:fillRef>
          <a:effectRef idx="3">
            <a:schemeClr val="accent5"/>
          </a:effectRef>
          <a:fontRef idx="minor">
            <a:schemeClr val="lt1"/>
          </a:fontRef>
        </p:style>
        <p:txBody>
          <a:bodyPr wrap="square" rtlCol="0" anchor="ctr">
            <a:spAutoFit/>
          </a:bodyPr>
          <a:lstStyle/>
          <a:p>
            <a:pPr algn="ctr"/>
            <a:r>
              <a:rPr lang="en-CA" b="1" dirty="0">
                <a:ln w="0"/>
                <a:solidFill>
                  <a:schemeClr val="tx1"/>
                </a:solidFill>
              </a:rPr>
              <a:t>RECOGNITION AND REWARD</a:t>
            </a:r>
          </a:p>
        </p:txBody>
      </p:sp>
      <p:sp>
        <p:nvSpPr>
          <p:cNvPr id="13" name="TextBox 12"/>
          <p:cNvSpPr txBox="1"/>
          <p:nvPr/>
        </p:nvSpPr>
        <p:spPr>
          <a:xfrm>
            <a:off x="8641080" y="2738184"/>
            <a:ext cx="2377440" cy="648000"/>
          </a:xfrm>
          <a:prstGeom prst="roundRect">
            <a:avLst/>
          </a:prstGeom>
        </p:spPr>
        <p:style>
          <a:lnRef idx="0">
            <a:schemeClr val="accent5"/>
          </a:lnRef>
          <a:fillRef idx="3">
            <a:schemeClr val="accent5"/>
          </a:fillRef>
          <a:effectRef idx="3">
            <a:schemeClr val="accent5"/>
          </a:effectRef>
          <a:fontRef idx="minor">
            <a:schemeClr val="lt1"/>
          </a:fontRef>
        </p:style>
        <p:txBody>
          <a:bodyPr wrap="square" rtlCol="0" anchor="ctr">
            <a:spAutoFit/>
          </a:bodyPr>
          <a:lstStyle/>
          <a:p>
            <a:pPr algn="ctr"/>
            <a:r>
              <a:rPr lang="en-CA" b="1">
                <a:ln w="0"/>
                <a:solidFill>
                  <a:schemeClr val="tx1"/>
                </a:solidFill>
              </a:rPr>
              <a:t>INVOLVEMENT &amp; INFLUENCE</a:t>
            </a:r>
            <a:endParaRPr lang="en-CA" b="1" dirty="0">
              <a:ln w="0"/>
              <a:solidFill>
                <a:schemeClr val="tx1"/>
              </a:solidFill>
            </a:endParaRPr>
          </a:p>
        </p:txBody>
      </p:sp>
      <p:sp>
        <p:nvSpPr>
          <p:cNvPr id="14" name="TextBox 13"/>
          <p:cNvSpPr txBox="1"/>
          <p:nvPr/>
        </p:nvSpPr>
        <p:spPr>
          <a:xfrm>
            <a:off x="3611880" y="2724839"/>
            <a:ext cx="2377440" cy="648000"/>
          </a:xfrm>
          <a:prstGeom prst="roundRect">
            <a:avLst/>
          </a:prstGeom>
        </p:spPr>
        <p:style>
          <a:lnRef idx="0">
            <a:schemeClr val="accent5"/>
          </a:lnRef>
          <a:fillRef idx="3">
            <a:schemeClr val="accent5"/>
          </a:fillRef>
          <a:effectRef idx="3">
            <a:schemeClr val="accent5"/>
          </a:effectRef>
          <a:fontRef idx="minor">
            <a:schemeClr val="lt1"/>
          </a:fontRef>
        </p:style>
        <p:txBody>
          <a:bodyPr wrap="square" rtlCol="0" anchor="ctr">
            <a:spAutoFit/>
          </a:bodyPr>
          <a:lstStyle/>
          <a:p>
            <a:pPr algn="ctr"/>
            <a:r>
              <a:rPr lang="en-CA" b="1" dirty="0">
                <a:ln w="0"/>
                <a:solidFill>
                  <a:schemeClr val="tx1"/>
                </a:solidFill>
              </a:rPr>
              <a:t>ENGAGEMENT</a:t>
            </a:r>
          </a:p>
        </p:txBody>
      </p:sp>
      <p:sp>
        <p:nvSpPr>
          <p:cNvPr id="15" name="TextBox 14"/>
          <p:cNvSpPr txBox="1"/>
          <p:nvPr/>
        </p:nvSpPr>
        <p:spPr>
          <a:xfrm>
            <a:off x="640080" y="4277839"/>
            <a:ext cx="2520000" cy="2520000"/>
          </a:xfrm>
          <a:prstGeom prst="roundRect">
            <a:avLst/>
          </a:prstGeom>
          <a:solidFill>
            <a:schemeClr val="bg1"/>
          </a:solidFill>
          <a:ln w="38100">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algn="ctr"/>
            <a:r>
              <a:rPr lang="en-CA" sz="1900" b="1" dirty="0">
                <a:ln w="0"/>
                <a:solidFill>
                  <a:schemeClr val="tx1"/>
                </a:solidFill>
              </a:rPr>
              <a:t>Employees enjoy and feel connected to their work and where they feel motivated to do their job well</a:t>
            </a:r>
          </a:p>
        </p:txBody>
      </p:sp>
      <p:sp>
        <p:nvSpPr>
          <p:cNvPr id="16" name="TextBox 15"/>
          <p:cNvSpPr txBox="1"/>
          <p:nvPr/>
        </p:nvSpPr>
        <p:spPr>
          <a:xfrm>
            <a:off x="3442568" y="4277839"/>
            <a:ext cx="2520000" cy="2520000"/>
          </a:xfrm>
          <a:prstGeom prst="roundRect">
            <a:avLst/>
          </a:prstGeom>
          <a:solidFill>
            <a:schemeClr val="bg1"/>
          </a:solidFill>
          <a:ln w="38100">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algn="ctr"/>
            <a:r>
              <a:rPr lang="en-CA" sz="1700" b="1" dirty="0">
                <a:ln w="0"/>
                <a:solidFill>
                  <a:schemeClr val="tx1"/>
                </a:solidFill>
              </a:rPr>
              <a:t>A workplace where there is appropriate acknowledgement and appreciation of employees' efforts in a fair and timely manner.</a:t>
            </a:r>
          </a:p>
        </p:txBody>
      </p:sp>
      <p:sp>
        <p:nvSpPr>
          <p:cNvPr id="17" name="TextBox 16"/>
          <p:cNvSpPr txBox="1"/>
          <p:nvPr/>
        </p:nvSpPr>
        <p:spPr>
          <a:xfrm>
            <a:off x="6293284" y="4277839"/>
            <a:ext cx="2520000" cy="2520000"/>
          </a:xfrm>
          <a:prstGeom prst="roundRect">
            <a:avLst/>
          </a:prstGeom>
          <a:solidFill>
            <a:schemeClr val="bg1"/>
          </a:solidFill>
          <a:ln w="38100">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algn="ctr"/>
            <a:r>
              <a:rPr lang="en-CA" sz="1700" b="1" dirty="0">
                <a:ln w="0"/>
                <a:solidFill>
                  <a:schemeClr val="tx1"/>
                </a:solidFill>
              </a:rPr>
              <a:t>A workplace where employees are included in discussions about how their work is done and how important decisions are made.</a:t>
            </a:r>
          </a:p>
        </p:txBody>
      </p:sp>
      <p:sp>
        <p:nvSpPr>
          <p:cNvPr id="19" name="TextBox 18"/>
          <p:cNvSpPr txBox="1"/>
          <p:nvPr/>
        </p:nvSpPr>
        <p:spPr>
          <a:xfrm>
            <a:off x="9144000" y="4254983"/>
            <a:ext cx="2520000" cy="2520000"/>
          </a:xfrm>
          <a:prstGeom prst="roundRect">
            <a:avLst/>
          </a:prstGeom>
          <a:solidFill>
            <a:schemeClr val="bg1"/>
          </a:solidFill>
          <a:ln w="38100">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algn="ctr"/>
            <a:r>
              <a:rPr lang="en-CA" sz="2000" b="1" dirty="0">
                <a:ln w="0"/>
                <a:solidFill>
                  <a:schemeClr val="tx1"/>
                </a:solidFill>
              </a:rPr>
              <a:t>A workplace characterized by trust, honesty and fairness.</a:t>
            </a:r>
          </a:p>
        </p:txBody>
      </p:sp>
      <p:sp>
        <p:nvSpPr>
          <p:cNvPr id="18" name="Content Placeholder 2"/>
          <p:cNvSpPr>
            <a:spLocks noGrp="1"/>
          </p:cNvSpPr>
          <p:nvPr>
            <p:ph idx="1"/>
          </p:nvPr>
        </p:nvSpPr>
        <p:spPr>
          <a:xfrm>
            <a:off x="807720" y="1989378"/>
            <a:ext cx="10637520" cy="883918"/>
          </a:xfrm>
        </p:spPr>
        <p:txBody>
          <a:bodyPr>
            <a:normAutofit/>
          </a:bodyPr>
          <a:lstStyle/>
          <a:p>
            <a:pPr marL="0" indent="0">
              <a:buNone/>
            </a:pPr>
            <a:r>
              <a:rPr lang="en-CA" sz="3000" b="1" dirty="0"/>
              <a:t>6. Associate the description to the corresponding factor.</a:t>
            </a:r>
          </a:p>
          <a:p>
            <a:pPr marL="0" indent="0">
              <a:buNone/>
            </a:pPr>
            <a:endParaRPr lang="en-CA" sz="3000" b="1" dirty="0">
              <a:sym typeface="Wingdings" panose="05000000000000000000" pitchFamily="2" charset="2"/>
            </a:endParaRPr>
          </a:p>
          <a:p>
            <a:pPr marL="0" indent="0">
              <a:buNone/>
            </a:pPr>
            <a:endParaRPr lang="en-CA" sz="3000" dirty="0"/>
          </a:p>
        </p:txBody>
      </p:sp>
    </p:spTree>
    <p:extLst>
      <p:ext uri="{BB962C8B-B14F-4D97-AF65-F5344CB8AC3E}">
        <p14:creationId xmlns:p14="http://schemas.microsoft.com/office/powerpoint/2010/main" val="60398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strVal val="#ppt_w*0.70"/>
                                          </p:val>
                                        </p:tav>
                                        <p:tav tm="100000">
                                          <p:val>
                                            <p:strVal val="#ppt_w"/>
                                          </p:val>
                                        </p:tav>
                                      </p:tavLst>
                                    </p:anim>
                                    <p:anim calcmode="lin" valueType="num">
                                      <p:cBhvr>
                                        <p:cTn id="15" dur="1000" fill="hold"/>
                                        <p:tgtEl>
                                          <p:spTgt spid="16"/>
                                        </p:tgtEl>
                                        <p:attrNameLst>
                                          <p:attrName>ppt_h</p:attrName>
                                        </p:attrNameLst>
                                      </p:cBhvr>
                                      <p:tavLst>
                                        <p:tav tm="0">
                                          <p:val>
                                            <p:strVal val="#ppt_h"/>
                                          </p:val>
                                        </p:tav>
                                        <p:tav tm="100000">
                                          <p:val>
                                            <p:strVal val="#ppt_h"/>
                                          </p:val>
                                        </p:tav>
                                      </p:tavLst>
                                    </p:anim>
                                    <p:animEffect transition="in" filter="fade">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000" fill="hold"/>
                                        <p:tgtEl>
                                          <p:spTgt spid="17"/>
                                        </p:tgtEl>
                                        <p:attrNameLst>
                                          <p:attrName>ppt_w</p:attrName>
                                        </p:attrNameLst>
                                      </p:cBhvr>
                                      <p:tavLst>
                                        <p:tav tm="0">
                                          <p:val>
                                            <p:strVal val="#ppt_w*0.70"/>
                                          </p:val>
                                        </p:tav>
                                        <p:tav tm="100000">
                                          <p:val>
                                            <p:strVal val="#ppt_w"/>
                                          </p:val>
                                        </p:tav>
                                      </p:tavLst>
                                    </p:anim>
                                    <p:anim calcmode="lin" valueType="num">
                                      <p:cBhvr>
                                        <p:cTn id="22" dur="1000" fill="hold"/>
                                        <p:tgtEl>
                                          <p:spTgt spid="17"/>
                                        </p:tgtEl>
                                        <p:attrNameLst>
                                          <p:attrName>ppt_h</p:attrName>
                                        </p:attrNameLst>
                                      </p:cBhvr>
                                      <p:tavLst>
                                        <p:tav tm="0">
                                          <p:val>
                                            <p:strVal val="#ppt_h"/>
                                          </p:val>
                                        </p:tav>
                                        <p:tav tm="100000">
                                          <p:val>
                                            <p:strVal val="#ppt_h"/>
                                          </p:val>
                                        </p:tav>
                                      </p:tavLst>
                                    </p:anim>
                                    <p:animEffect transition="in" filter="fade">
                                      <p:cBhvr>
                                        <p:cTn id="23" dur="1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strVal val="#ppt_w*0.70"/>
                                          </p:val>
                                        </p:tav>
                                        <p:tav tm="100000">
                                          <p:val>
                                            <p:strVal val="#ppt_w"/>
                                          </p:val>
                                        </p:tav>
                                      </p:tavLst>
                                    </p:anim>
                                    <p:anim calcmode="lin" valueType="num">
                                      <p:cBhvr>
                                        <p:cTn id="29" dur="1000" fill="hold"/>
                                        <p:tgtEl>
                                          <p:spTgt spid="19"/>
                                        </p:tgtEl>
                                        <p:attrNameLst>
                                          <p:attrName>ppt_h</p:attrName>
                                        </p:attrNameLst>
                                      </p:cBhvr>
                                      <p:tavLst>
                                        <p:tav tm="0">
                                          <p:val>
                                            <p:strVal val="#ppt_h"/>
                                          </p:val>
                                        </p:tav>
                                        <p:tav tm="100000">
                                          <p:val>
                                            <p:strVal val="#ppt_h"/>
                                          </p:val>
                                        </p:tav>
                                      </p:tavLst>
                                    </p:anim>
                                    <p:animEffect transition="in" filter="fade">
                                      <p:cBhvr>
                                        <p:cTn id="3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i="1" dirty="0">
                <a:solidFill>
                  <a:schemeClr val="accent5"/>
                </a:solidFill>
              </a:rPr>
              <a:t>Review – test your knowledge</a:t>
            </a:r>
          </a:p>
        </p:txBody>
      </p:sp>
      <p:sp>
        <p:nvSpPr>
          <p:cNvPr id="3" name="Content Placeholder 2"/>
          <p:cNvSpPr>
            <a:spLocks noGrp="1"/>
          </p:cNvSpPr>
          <p:nvPr>
            <p:ph idx="1"/>
          </p:nvPr>
        </p:nvSpPr>
        <p:spPr>
          <a:xfrm>
            <a:off x="868680" y="1889762"/>
            <a:ext cx="10637520" cy="883918"/>
          </a:xfrm>
        </p:spPr>
        <p:txBody>
          <a:bodyPr>
            <a:normAutofit fontScale="77500" lnSpcReduction="20000"/>
          </a:bodyPr>
          <a:lstStyle/>
          <a:p>
            <a:pPr marL="514350" indent="-514350">
              <a:buFont typeface="+mj-lt"/>
              <a:buAutoNum type="arabicPeriod" startAt="7"/>
            </a:pPr>
            <a:r>
              <a:rPr lang="en-CA" sz="3100" b="1" i="1" dirty="0"/>
              <a:t>“A workplace where employees receive encouragement and support in the development of their interpersonal, emotional and job skills”</a:t>
            </a:r>
            <a:r>
              <a:rPr lang="en-CA" sz="3100" b="1" dirty="0"/>
              <a:t> describes which of the following factors?</a:t>
            </a:r>
            <a:endParaRPr lang="en-CA" sz="3100" b="1" dirty="0">
              <a:sym typeface="Wingdings" panose="05000000000000000000" pitchFamily="2" charset="2"/>
            </a:endParaRPr>
          </a:p>
          <a:p>
            <a:pPr marL="514350" indent="-514350">
              <a:buFont typeface="+mj-lt"/>
              <a:buAutoNum type="arabicPeriod" startAt="7"/>
            </a:pPr>
            <a:endParaRPr lang="en-CA" sz="3100" dirty="0"/>
          </a:p>
        </p:txBody>
      </p:sp>
      <p:grpSp>
        <p:nvGrpSpPr>
          <p:cNvPr id="9" name="Group 8"/>
          <p:cNvGrpSpPr/>
          <p:nvPr/>
        </p:nvGrpSpPr>
        <p:grpSpPr>
          <a:xfrm>
            <a:off x="685800" y="2620645"/>
            <a:ext cx="10820400" cy="4024313"/>
            <a:chOff x="685800" y="2620645"/>
            <a:chExt cx="10820400" cy="4024313"/>
          </a:xfrm>
        </p:grpSpPr>
        <p:graphicFrame>
          <p:nvGraphicFramePr>
            <p:cNvPr id="4" name="Content Placeholder 4"/>
            <p:cNvGraphicFramePr>
              <a:graphicFrameLocks/>
            </p:cNvGraphicFramePr>
            <p:nvPr>
              <p:extLst>
                <p:ext uri="{D42A27DB-BD31-4B8C-83A1-F6EECF244321}">
                  <p14:modId xmlns:p14="http://schemas.microsoft.com/office/powerpoint/2010/main" val="670483106"/>
                </p:ext>
              </p:extLst>
            </p:nvPr>
          </p:nvGraphicFramePr>
          <p:xfrm>
            <a:off x="685800" y="2620645"/>
            <a:ext cx="10820400" cy="40243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818151" y="2727325"/>
              <a:ext cx="657552"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a</a:t>
              </a:r>
            </a:p>
          </p:txBody>
        </p:sp>
        <p:sp>
          <p:nvSpPr>
            <p:cNvPr id="6" name="Rectangle 5"/>
            <p:cNvSpPr/>
            <p:nvPr/>
          </p:nvSpPr>
          <p:spPr>
            <a:xfrm>
              <a:off x="1187837" y="3696375"/>
              <a:ext cx="657552"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b</a:t>
              </a:r>
            </a:p>
          </p:txBody>
        </p:sp>
        <p:sp>
          <p:nvSpPr>
            <p:cNvPr id="7" name="Rectangle 6"/>
            <p:cNvSpPr/>
            <p:nvPr/>
          </p:nvSpPr>
          <p:spPr>
            <a:xfrm>
              <a:off x="1195598" y="4596686"/>
              <a:ext cx="635110"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c</a:t>
              </a:r>
            </a:p>
          </p:txBody>
        </p:sp>
        <p:sp>
          <p:nvSpPr>
            <p:cNvPr id="8" name="Rectangle 7"/>
            <p:cNvSpPr/>
            <p:nvPr/>
          </p:nvSpPr>
          <p:spPr>
            <a:xfrm>
              <a:off x="779483" y="5542400"/>
              <a:ext cx="659155"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d</a:t>
              </a:r>
            </a:p>
          </p:txBody>
        </p:sp>
      </p:grpSp>
    </p:spTree>
    <p:extLst>
      <p:ext uri="{BB962C8B-B14F-4D97-AF65-F5344CB8AC3E}">
        <p14:creationId xmlns:p14="http://schemas.microsoft.com/office/powerpoint/2010/main" val="426649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700658"/>
            <a:ext cx="8610600" cy="1293028"/>
          </a:xfrm>
        </p:spPr>
        <p:txBody>
          <a:bodyPr/>
          <a:lstStyle/>
          <a:p>
            <a:r>
              <a:rPr lang="en-CA" b="1" dirty="0"/>
              <a:t>Mental health in </a:t>
            </a:r>
            <a:r>
              <a:rPr lang="en-CA" b="1" dirty="0" err="1"/>
              <a:t>canada</a:t>
            </a:r>
            <a:endParaRPr lang="en-CA" dirty="0"/>
          </a:p>
        </p:txBody>
      </p:sp>
      <p:sp>
        <p:nvSpPr>
          <p:cNvPr id="3" name="Content Placeholder 2"/>
          <p:cNvSpPr>
            <a:spLocks noGrp="1"/>
          </p:cNvSpPr>
          <p:nvPr>
            <p:ph idx="1"/>
          </p:nvPr>
        </p:nvSpPr>
        <p:spPr>
          <a:xfrm>
            <a:off x="685800" y="2147766"/>
            <a:ext cx="10820400" cy="4024125"/>
          </a:xfrm>
        </p:spPr>
        <p:txBody>
          <a:bodyPr>
            <a:noAutofit/>
          </a:bodyPr>
          <a:lstStyle/>
          <a:p>
            <a:r>
              <a:rPr lang="en-CA" sz="2800" dirty="0"/>
              <a:t>In any given year, </a:t>
            </a:r>
            <a:r>
              <a:rPr lang="en-CA" sz="2800" b="1" dirty="0">
                <a:solidFill>
                  <a:schemeClr val="accent6">
                    <a:lumMod val="75000"/>
                  </a:schemeClr>
                </a:solidFill>
              </a:rPr>
              <a:t>1 in 5 people</a:t>
            </a:r>
            <a:r>
              <a:rPr lang="en-CA" sz="2800" dirty="0">
                <a:solidFill>
                  <a:schemeClr val="accent6">
                    <a:lumMod val="75000"/>
                  </a:schemeClr>
                </a:solidFill>
              </a:rPr>
              <a:t> </a:t>
            </a:r>
            <a:r>
              <a:rPr lang="en-CA" sz="2800" dirty="0"/>
              <a:t>in Canada experiences a mental health problem or illness</a:t>
            </a:r>
          </a:p>
          <a:p>
            <a:endParaRPr lang="en-CA" sz="800" dirty="0"/>
          </a:p>
          <a:p>
            <a:r>
              <a:rPr lang="en-CA" sz="2800" dirty="0"/>
              <a:t>More than </a:t>
            </a:r>
            <a:r>
              <a:rPr lang="en-CA" sz="2800" b="1" dirty="0">
                <a:solidFill>
                  <a:schemeClr val="accent6">
                    <a:lumMod val="75000"/>
                  </a:schemeClr>
                </a:solidFill>
              </a:rPr>
              <a:t>6.7 million people </a:t>
            </a:r>
            <a:r>
              <a:rPr lang="en-CA" sz="2800" dirty="0"/>
              <a:t>in Canada are living with a mental health problem or illness today</a:t>
            </a:r>
          </a:p>
          <a:p>
            <a:endParaRPr lang="en-CA" sz="800" dirty="0"/>
          </a:p>
          <a:p>
            <a:r>
              <a:rPr lang="en-CA" sz="2800" dirty="0"/>
              <a:t>By comparison </a:t>
            </a:r>
            <a:r>
              <a:rPr lang="en-CA" sz="2800" b="1" dirty="0">
                <a:solidFill>
                  <a:schemeClr val="accent6">
                    <a:lumMod val="75000"/>
                  </a:schemeClr>
                </a:solidFill>
              </a:rPr>
              <a:t>2.2 million people </a:t>
            </a:r>
            <a:r>
              <a:rPr lang="en-CA" sz="2800" dirty="0"/>
              <a:t>in Canada have type 2 diabetes</a:t>
            </a:r>
          </a:p>
        </p:txBody>
      </p:sp>
      <p:sp>
        <p:nvSpPr>
          <p:cNvPr id="9" name="Rectangle 8"/>
          <p:cNvSpPr/>
          <p:nvPr/>
        </p:nvSpPr>
        <p:spPr>
          <a:xfrm>
            <a:off x="162169" y="6477764"/>
            <a:ext cx="7574509" cy="369332"/>
          </a:xfrm>
          <a:prstGeom prst="rect">
            <a:avLst/>
          </a:prstGeom>
        </p:spPr>
        <p:txBody>
          <a:bodyPr wrap="none">
            <a:spAutoFit/>
          </a:bodyPr>
          <a:lstStyle/>
          <a:p>
            <a:r>
              <a:rPr lang="en-CA" dirty="0"/>
              <a:t>Source: </a:t>
            </a:r>
            <a:r>
              <a:rPr lang="en-CA" i="1" dirty="0"/>
              <a:t>Making the Case for Investing in Mental Health in Canada</a:t>
            </a:r>
            <a:endParaRPr lang="en-CA" dirty="0"/>
          </a:p>
        </p:txBody>
      </p:sp>
      <p:pic>
        <p:nvPicPr>
          <p:cNvPr id="7" name="Picture 6"/>
          <p:cNvPicPr>
            <a:picLocks noChangeAspect="1"/>
          </p:cNvPicPr>
          <p:nvPr/>
        </p:nvPicPr>
        <p:blipFill>
          <a:blip r:embed="rId3"/>
          <a:stretch>
            <a:fillRect/>
          </a:stretch>
        </p:blipFill>
        <p:spPr>
          <a:xfrm>
            <a:off x="8127258" y="5649039"/>
            <a:ext cx="3713133" cy="11031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0019720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i="1" dirty="0">
                <a:solidFill>
                  <a:schemeClr val="accent5"/>
                </a:solidFill>
              </a:rPr>
              <a:t>Review – test your knowledge</a:t>
            </a:r>
          </a:p>
        </p:txBody>
      </p:sp>
      <p:sp>
        <p:nvSpPr>
          <p:cNvPr id="3" name="Content Placeholder 2"/>
          <p:cNvSpPr>
            <a:spLocks noGrp="1"/>
          </p:cNvSpPr>
          <p:nvPr>
            <p:ph idx="1"/>
          </p:nvPr>
        </p:nvSpPr>
        <p:spPr>
          <a:xfrm>
            <a:off x="868680" y="1854837"/>
            <a:ext cx="10637520" cy="883918"/>
          </a:xfrm>
        </p:spPr>
        <p:txBody>
          <a:bodyPr>
            <a:noAutofit/>
          </a:bodyPr>
          <a:lstStyle/>
          <a:p>
            <a:pPr marL="514350" indent="-514350">
              <a:buFont typeface="+mj-lt"/>
              <a:buAutoNum type="arabicPeriod" startAt="8"/>
            </a:pPr>
            <a:r>
              <a:rPr lang="en-CA" sz="2000" b="1" i="1" dirty="0"/>
              <a:t>“A workplace where there is a good fit between employees' interpersonal and emotional competencies, their job skills and the position they hold” </a:t>
            </a:r>
            <a:r>
              <a:rPr lang="en-CA" sz="2000" b="1" dirty="0"/>
              <a:t>describes which of the following factors?</a:t>
            </a:r>
            <a:endParaRPr lang="en-CA" sz="2000" dirty="0"/>
          </a:p>
        </p:txBody>
      </p:sp>
      <p:grpSp>
        <p:nvGrpSpPr>
          <p:cNvPr id="9" name="Group 8"/>
          <p:cNvGrpSpPr/>
          <p:nvPr/>
        </p:nvGrpSpPr>
        <p:grpSpPr>
          <a:xfrm>
            <a:off x="685800" y="2711767"/>
            <a:ext cx="10820400" cy="4024313"/>
            <a:chOff x="685800" y="2620645"/>
            <a:chExt cx="10820400" cy="4024313"/>
          </a:xfrm>
        </p:grpSpPr>
        <p:graphicFrame>
          <p:nvGraphicFramePr>
            <p:cNvPr id="4" name="Content Placeholder 4"/>
            <p:cNvGraphicFramePr>
              <a:graphicFrameLocks/>
            </p:cNvGraphicFramePr>
            <p:nvPr>
              <p:extLst>
                <p:ext uri="{D42A27DB-BD31-4B8C-83A1-F6EECF244321}">
                  <p14:modId xmlns:p14="http://schemas.microsoft.com/office/powerpoint/2010/main" val="3394878239"/>
                </p:ext>
              </p:extLst>
            </p:nvPr>
          </p:nvGraphicFramePr>
          <p:xfrm>
            <a:off x="685800" y="2620645"/>
            <a:ext cx="10820400" cy="40243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818151" y="2727325"/>
              <a:ext cx="657552"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a</a:t>
              </a:r>
            </a:p>
          </p:txBody>
        </p:sp>
        <p:sp>
          <p:nvSpPr>
            <p:cNvPr id="6" name="Rectangle 5"/>
            <p:cNvSpPr/>
            <p:nvPr/>
          </p:nvSpPr>
          <p:spPr>
            <a:xfrm>
              <a:off x="1187837" y="3696375"/>
              <a:ext cx="657552"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b</a:t>
              </a:r>
            </a:p>
          </p:txBody>
        </p:sp>
        <p:sp>
          <p:nvSpPr>
            <p:cNvPr id="7" name="Rectangle 6"/>
            <p:cNvSpPr/>
            <p:nvPr/>
          </p:nvSpPr>
          <p:spPr>
            <a:xfrm>
              <a:off x="1195598" y="4596686"/>
              <a:ext cx="635110"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c</a:t>
              </a:r>
            </a:p>
          </p:txBody>
        </p:sp>
        <p:sp>
          <p:nvSpPr>
            <p:cNvPr id="8" name="Rectangle 7"/>
            <p:cNvSpPr/>
            <p:nvPr/>
          </p:nvSpPr>
          <p:spPr>
            <a:xfrm>
              <a:off x="779483" y="5542400"/>
              <a:ext cx="659155"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d</a:t>
              </a:r>
            </a:p>
          </p:txBody>
        </p:sp>
      </p:grpSp>
    </p:spTree>
    <p:extLst>
      <p:ext uri="{BB962C8B-B14F-4D97-AF65-F5344CB8AC3E}">
        <p14:creationId xmlns:p14="http://schemas.microsoft.com/office/powerpoint/2010/main" val="243404035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400" dirty="0"/>
              <a:t>This concludes the mental health in the workplace module</a:t>
            </a:r>
          </a:p>
        </p:txBody>
      </p:sp>
      <p:sp>
        <p:nvSpPr>
          <p:cNvPr id="3" name="Text Placeholder 2"/>
          <p:cNvSpPr>
            <a:spLocks noGrp="1"/>
          </p:cNvSpPr>
          <p:nvPr>
            <p:ph type="body" idx="1"/>
          </p:nvPr>
        </p:nvSpPr>
        <p:spPr/>
        <p:txBody>
          <a:bodyPr>
            <a:normAutofit/>
          </a:bodyPr>
          <a:lstStyle/>
          <a:p>
            <a:r>
              <a:rPr lang="en-CA" sz="3000" dirty="0"/>
              <a:t>CONGRATULATIONS, YOU’RE DONE!</a:t>
            </a:r>
          </a:p>
        </p:txBody>
      </p:sp>
    </p:spTree>
    <p:extLst>
      <p:ext uri="{BB962C8B-B14F-4D97-AF65-F5344CB8AC3E}">
        <p14:creationId xmlns:p14="http://schemas.microsoft.com/office/powerpoint/2010/main" val="326304431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a:t>acknowledgements</a:t>
            </a:r>
          </a:p>
        </p:txBody>
      </p:sp>
      <p:sp>
        <p:nvSpPr>
          <p:cNvPr id="3" name="Content Placeholder 2"/>
          <p:cNvSpPr>
            <a:spLocks noGrp="1"/>
          </p:cNvSpPr>
          <p:nvPr>
            <p:ph idx="1"/>
          </p:nvPr>
        </p:nvSpPr>
        <p:spPr/>
        <p:txBody>
          <a:bodyPr>
            <a:normAutofit/>
          </a:bodyPr>
          <a:lstStyle/>
          <a:p>
            <a:pPr marL="0" indent="0">
              <a:buNone/>
            </a:pPr>
            <a:r>
              <a:rPr lang="en-CA" sz="2400" b="1" dirty="0"/>
              <a:t>THANK YOU!</a:t>
            </a:r>
          </a:p>
          <a:p>
            <a:pPr marL="0" indent="0">
              <a:buNone/>
            </a:pPr>
            <a:endParaRPr lang="en-CA" sz="1100" dirty="0"/>
          </a:p>
          <a:p>
            <a:r>
              <a:rPr lang="en-CA" sz="2400" dirty="0"/>
              <a:t>MINERVA Safety Management Education Inc.</a:t>
            </a:r>
          </a:p>
          <a:p>
            <a:r>
              <a:rPr lang="en-CA" sz="2400" dirty="0"/>
              <a:t>MIRARCO Mining Innovation</a:t>
            </a:r>
          </a:p>
          <a:p>
            <a:r>
              <a:rPr lang="en-CA" sz="2400" dirty="0"/>
              <a:t>Centre for Research in Occupational Safety and Health (CROSH) at Laurentian University</a:t>
            </a:r>
          </a:p>
          <a:p>
            <a:r>
              <a:rPr lang="en-CA" sz="2400" dirty="0"/>
              <a:t>Vale Canada</a:t>
            </a:r>
          </a:p>
          <a:p>
            <a:r>
              <a:rPr lang="en-CA" sz="2400" dirty="0"/>
              <a:t>Camille </a:t>
            </a:r>
            <a:r>
              <a:rPr lang="en-CA" sz="2400" dirty="0" err="1"/>
              <a:t>Quenneville</a:t>
            </a:r>
            <a:r>
              <a:rPr lang="en-CA" sz="2400" dirty="0"/>
              <a:t> – Canadian Mental Health Association (Ontario)</a:t>
            </a:r>
          </a:p>
        </p:txBody>
      </p:sp>
    </p:spTree>
    <p:extLst>
      <p:ext uri="{BB962C8B-B14F-4D97-AF65-F5344CB8AC3E}">
        <p14:creationId xmlns:p14="http://schemas.microsoft.com/office/powerpoint/2010/main" val="127574039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a:t>REFERences</a:t>
            </a:r>
            <a:endParaRPr lang="en-CA" dirty="0"/>
          </a:p>
        </p:txBody>
      </p:sp>
      <p:sp>
        <p:nvSpPr>
          <p:cNvPr id="3" name="Content Placeholder 2"/>
          <p:cNvSpPr>
            <a:spLocks noGrp="1"/>
          </p:cNvSpPr>
          <p:nvPr>
            <p:ph idx="1"/>
          </p:nvPr>
        </p:nvSpPr>
        <p:spPr/>
        <p:txBody>
          <a:bodyPr>
            <a:noAutofit/>
          </a:bodyPr>
          <a:lstStyle/>
          <a:p>
            <a:pPr marL="0" indent="0">
              <a:buNone/>
            </a:pPr>
            <a:r>
              <a:rPr lang="en-CA" sz="1500" b="1" dirty="0"/>
              <a:t>WORLD HEALTH ORGANIZATION</a:t>
            </a:r>
            <a:endParaRPr lang="en-CA" sz="1500" dirty="0"/>
          </a:p>
          <a:p>
            <a:pPr marL="0" indent="0">
              <a:buNone/>
            </a:pPr>
            <a:r>
              <a:rPr lang="en-CA" sz="1500" u="sng" dirty="0">
                <a:hlinkClick r:id="rId2"/>
              </a:rPr>
              <a:t>http://www.who.int/features/factfiles/mental_health/en/</a:t>
            </a:r>
            <a:endParaRPr lang="en-CA" sz="1500" dirty="0"/>
          </a:p>
          <a:p>
            <a:pPr marL="0" indent="0">
              <a:buNone/>
            </a:pPr>
            <a:r>
              <a:rPr lang="en-CA" sz="1500" u="sng" dirty="0">
                <a:hlinkClick r:id="rId3"/>
              </a:rPr>
              <a:t>http://www.who.int/mediacentre/factsheets/fs220/en/</a:t>
            </a:r>
            <a:endParaRPr lang="en-CA" sz="1500" dirty="0"/>
          </a:p>
          <a:p>
            <a:pPr marL="0" indent="0">
              <a:buNone/>
            </a:pPr>
            <a:r>
              <a:rPr lang="en-CA" sz="1500" dirty="0"/>
              <a:t> </a:t>
            </a:r>
          </a:p>
          <a:p>
            <a:pPr marL="0" indent="0">
              <a:buNone/>
            </a:pPr>
            <a:r>
              <a:rPr lang="en-CA" sz="1500" b="1" dirty="0"/>
              <a:t>MENTAL HEALTH COMMISSION OF CANADA</a:t>
            </a:r>
            <a:endParaRPr lang="en-CA" sz="1500" dirty="0"/>
          </a:p>
          <a:p>
            <a:pPr marL="0" indent="0">
              <a:buNone/>
            </a:pPr>
            <a:r>
              <a:rPr lang="en-CA" sz="1500" i="1" dirty="0"/>
              <a:t>Making the case for investing in mental health in Canada                                                                 </a:t>
            </a:r>
            <a:r>
              <a:rPr lang="en-CA" sz="1500" u="sng" dirty="0">
                <a:hlinkClick r:id="rId4"/>
              </a:rPr>
              <a:t>http://www.mentalhealthcommission.ca/sites/default/files/2016-06/Investing_in_Mental_Health_FINAL_Version_ENG.pdf</a:t>
            </a:r>
            <a:endParaRPr lang="en-CA" sz="1500" dirty="0"/>
          </a:p>
          <a:p>
            <a:pPr marL="0" indent="0">
              <a:buNone/>
            </a:pPr>
            <a:r>
              <a:rPr lang="en-CA" sz="1500" dirty="0"/>
              <a:t> </a:t>
            </a:r>
          </a:p>
          <a:p>
            <a:pPr marL="0" indent="0">
              <a:buNone/>
            </a:pPr>
            <a:r>
              <a:rPr lang="en-CA" sz="1500" u="sng" dirty="0">
                <a:hlinkClick r:id="rId5"/>
              </a:rPr>
              <a:t>http://www.mentalhealthcommission.ca/English/focus-areas/workplace</a:t>
            </a:r>
            <a:endParaRPr lang="en-CA" sz="1500" dirty="0"/>
          </a:p>
          <a:p>
            <a:pPr marL="0" indent="0">
              <a:buNone/>
            </a:pPr>
            <a:r>
              <a:rPr lang="en-CA" sz="1500" u="sng" dirty="0">
                <a:hlinkClick r:id="rId6"/>
              </a:rPr>
              <a:t>http://www.mentalhealthcommission.ca/English/focus-areas/mental-health-matters</a:t>
            </a:r>
            <a:endParaRPr lang="en-CA" sz="1500" dirty="0"/>
          </a:p>
          <a:p>
            <a:pPr marL="0" indent="0">
              <a:buNone/>
            </a:pPr>
            <a:r>
              <a:rPr lang="en-CA" sz="1500" u="sng" dirty="0">
                <a:hlinkClick r:id="rId7"/>
              </a:rPr>
              <a:t>http://www.mentalhealthcommission.ca/English/focus-areas/stigma-and-discrimination</a:t>
            </a:r>
            <a:endParaRPr lang="en-CA" sz="1500" dirty="0"/>
          </a:p>
          <a:p>
            <a:pPr marL="0" indent="0">
              <a:buNone/>
            </a:pPr>
            <a:r>
              <a:rPr lang="en-CA" sz="1500" u="sng" dirty="0">
                <a:hlinkClick r:id="rId8"/>
              </a:rPr>
              <a:t>http://www.mentalhealthcommission.ca/English/national-standard</a:t>
            </a:r>
            <a:endParaRPr lang="en-CA" sz="1500" dirty="0"/>
          </a:p>
        </p:txBody>
      </p:sp>
    </p:spTree>
    <p:extLst>
      <p:ext uri="{BB962C8B-B14F-4D97-AF65-F5344CB8AC3E}">
        <p14:creationId xmlns:p14="http://schemas.microsoft.com/office/powerpoint/2010/main" val="265440667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a:t>REFERences</a:t>
            </a:r>
            <a:endParaRPr lang="en-CA" dirty="0"/>
          </a:p>
        </p:txBody>
      </p:sp>
      <p:sp>
        <p:nvSpPr>
          <p:cNvPr id="3" name="Content Placeholder 2"/>
          <p:cNvSpPr>
            <a:spLocks noGrp="1"/>
          </p:cNvSpPr>
          <p:nvPr>
            <p:ph idx="1"/>
          </p:nvPr>
        </p:nvSpPr>
        <p:spPr>
          <a:xfrm>
            <a:off x="524656" y="2194560"/>
            <a:ext cx="10981544" cy="4476063"/>
          </a:xfrm>
        </p:spPr>
        <p:txBody>
          <a:bodyPr>
            <a:normAutofit fontScale="70000" lnSpcReduction="20000"/>
          </a:bodyPr>
          <a:lstStyle/>
          <a:p>
            <a:pPr marL="0" indent="0">
              <a:buNone/>
            </a:pPr>
            <a:r>
              <a:rPr lang="en-CA" b="1" dirty="0"/>
              <a:t>CANADIAN CENTRE FOR OCCUPATIONAL HEALTH AND SAFETY (CCOHS)</a:t>
            </a:r>
            <a:endParaRPr lang="en-CA" dirty="0"/>
          </a:p>
          <a:p>
            <a:pPr marL="0" indent="0">
              <a:buNone/>
            </a:pPr>
            <a:r>
              <a:rPr lang="en-CA" u="sng" dirty="0">
                <a:hlinkClick r:id="rId3"/>
              </a:rPr>
              <a:t>http://www.ccohs.ca/oshanswers/psychosocial/mentalhealth_work.html</a:t>
            </a:r>
            <a:endParaRPr lang="en-CA" dirty="0"/>
          </a:p>
          <a:p>
            <a:pPr marL="0" indent="0">
              <a:buNone/>
            </a:pPr>
            <a:r>
              <a:rPr lang="en-CA" u="sng" dirty="0">
                <a:hlinkClick r:id="rId4"/>
              </a:rPr>
              <a:t>http://www.ccohs.ca/oshanswers/psychosocial/mentalhealth_risk.html</a:t>
            </a:r>
            <a:endParaRPr lang="en-CA" u="sng" dirty="0"/>
          </a:p>
          <a:p>
            <a:pPr marL="0" indent="0">
              <a:buNone/>
            </a:pPr>
            <a:r>
              <a:rPr lang="en-CA" dirty="0">
                <a:hlinkClick r:id="rId5"/>
              </a:rPr>
              <a:t>http://www.ccohs.ca/oshanswers/information/govt.html</a:t>
            </a:r>
            <a:endParaRPr lang="en-CA" dirty="0"/>
          </a:p>
          <a:p>
            <a:pPr marL="0" indent="0">
              <a:buNone/>
            </a:pPr>
            <a:endParaRPr lang="en-CA" dirty="0"/>
          </a:p>
          <a:p>
            <a:pPr marL="0" indent="0">
              <a:buNone/>
            </a:pPr>
            <a:r>
              <a:rPr lang="en-CA" b="1" dirty="0"/>
              <a:t>INSTITUTE FOR CLINICAL EVALUATIVE SCIENCES (ICES) &amp; PUBLIC HEALTH ONTARIO</a:t>
            </a:r>
            <a:endParaRPr lang="en-CA" dirty="0"/>
          </a:p>
          <a:p>
            <a:pPr marL="0" indent="0">
              <a:buNone/>
            </a:pPr>
            <a:r>
              <a:rPr lang="en-CA" dirty="0"/>
              <a:t>Opening Eyes, Opening Minds </a:t>
            </a:r>
          </a:p>
          <a:p>
            <a:pPr marL="0" indent="0">
              <a:buNone/>
            </a:pPr>
            <a:r>
              <a:rPr lang="en-CA" u="sng" dirty="0">
                <a:hlinkClick r:id="rId6"/>
              </a:rPr>
              <a:t>http://www.publichealthontario.ca/en/eRepository/Opening_Eyes_Report_En_2012.pdf</a:t>
            </a:r>
            <a:endParaRPr lang="en-CA" dirty="0"/>
          </a:p>
          <a:p>
            <a:pPr marL="0" indent="0">
              <a:buNone/>
            </a:pPr>
            <a:r>
              <a:rPr lang="en-CA" dirty="0"/>
              <a:t> </a:t>
            </a:r>
          </a:p>
          <a:p>
            <a:pPr marL="0" indent="0">
              <a:buNone/>
            </a:pPr>
            <a:r>
              <a:rPr lang="fr-CA" b="1" dirty="0"/>
              <a:t>THE STANDARD</a:t>
            </a:r>
            <a:endParaRPr lang="en-CA" dirty="0"/>
          </a:p>
          <a:p>
            <a:pPr marL="0" indent="0">
              <a:buNone/>
            </a:pPr>
            <a:r>
              <a:rPr lang="fr-CA" dirty="0"/>
              <a:t>CSA Group &amp; Bureau de Normalisation du Québec. </a:t>
            </a:r>
            <a:r>
              <a:rPr lang="en-CA" dirty="0"/>
              <a:t>(2013). Psychological health and safety in the workplace - prevention, promotion, and guidance to staged implementation. Retrieved from </a:t>
            </a:r>
            <a:r>
              <a:rPr lang="en-CA" u="sng" dirty="0">
                <a:hlinkClick r:id="rId7"/>
              </a:rPr>
              <a:t>http://shop.csa.ca/en/canada/occupational-health-and-safety-management/cancsa-z1003-13bnq-9700-8032013/invt/z10032013?utm_source=redirect&amp;utm_medium=vanity&amp;utm_content=folder&amp;utm_campaign=z1003</a:t>
            </a:r>
            <a:r>
              <a:rPr lang="en-CA" dirty="0"/>
              <a:t> </a:t>
            </a:r>
          </a:p>
          <a:p>
            <a:pPr marL="0" indent="0">
              <a:buNone/>
            </a:pPr>
            <a:r>
              <a:rPr lang="en-CA" dirty="0"/>
              <a:t> </a:t>
            </a:r>
          </a:p>
          <a:p>
            <a:pPr marL="0" indent="0">
              <a:buNone/>
            </a:pPr>
            <a:r>
              <a:rPr lang="en-CA" b="1" dirty="0"/>
              <a:t>THE OCCUPATIONAL HEALTH AND SAFETY ACT (1990)</a:t>
            </a:r>
            <a:endParaRPr lang="en-CA" dirty="0"/>
          </a:p>
          <a:p>
            <a:pPr marL="0" indent="0">
              <a:buNone/>
            </a:pPr>
            <a:r>
              <a:rPr lang="en-CA" dirty="0">
                <a:hlinkClick r:id="rId8"/>
              </a:rPr>
              <a:t>https://www.ontario.ca/laws/statute/90o01</a:t>
            </a:r>
            <a:endParaRPr lang="en-CA" dirty="0"/>
          </a:p>
          <a:p>
            <a:pPr marL="0" indent="0">
              <a:buNone/>
            </a:pPr>
            <a:endParaRPr lang="en-CA" dirty="0"/>
          </a:p>
          <a:p>
            <a:pPr marL="0" indent="0">
              <a:buNone/>
            </a:pPr>
            <a:endParaRPr lang="en-CA" dirty="0"/>
          </a:p>
        </p:txBody>
      </p:sp>
    </p:spTree>
    <p:extLst>
      <p:ext uri="{BB962C8B-B14F-4D97-AF65-F5344CB8AC3E}">
        <p14:creationId xmlns:p14="http://schemas.microsoft.com/office/powerpoint/2010/main" val="266137586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a:t>REFERences</a:t>
            </a:r>
            <a:endParaRPr lang="en-CA" dirty="0"/>
          </a:p>
        </p:txBody>
      </p:sp>
      <p:sp>
        <p:nvSpPr>
          <p:cNvPr id="3" name="Content Placeholder 2"/>
          <p:cNvSpPr>
            <a:spLocks noGrp="1"/>
          </p:cNvSpPr>
          <p:nvPr>
            <p:ph idx="1"/>
          </p:nvPr>
        </p:nvSpPr>
        <p:spPr/>
        <p:txBody>
          <a:bodyPr>
            <a:normAutofit lnSpcReduction="10000"/>
          </a:bodyPr>
          <a:lstStyle/>
          <a:p>
            <a:pPr marL="0" indent="0">
              <a:buNone/>
            </a:pPr>
            <a:r>
              <a:rPr lang="en-CA" sz="1500" b="1" dirty="0"/>
              <a:t>CANADIAN ASSOCIATION FOR SUICIDE PREVENTION (CASP)</a:t>
            </a:r>
          </a:p>
          <a:p>
            <a:pPr marL="0" indent="0">
              <a:buNone/>
            </a:pPr>
            <a:r>
              <a:rPr lang="en-CA" sz="1500" dirty="0">
                <a:hlinkClick r:id="rId2"/>
              </a:rPr>
              <a:t>http://suicideprevention.ca/understanding/what-is-suicide/</a:t>
            </a:r>
            <a:endParaRPr lang="en-CA" sz="1500" dirty="0"/>
          </a:p>
          <a:p>
            <a:pPr marL="0" indent="0">
              <a:buNone/>
            </a:pPr>
            <a:r>
              <a:rPr lang="en-CA" sz="1600" dirty="0">
                <a:hlinkClick r:id="rId3"/>
              </a:rPr>
              <a:t>http://suicideprevention.ca/understanding/suicide-in-canada/</a:t>
            </a:r>
            <a:endParaRPr lang="en-CA" sz="1600" dirty="0"/>
          </a:p>
          <a:p>
            <a:pPr marL="0" indent="0">
              <a:buNone/>
            </a:pPr>
            <a:endParaRPr lang="en-CA" sz="1500" b="1" dirty="0"/>
          </a:p>
          <a:p>
            <a:pPr marL="0" indent="0">
              <a:buNone/>
            </a:pPr>
            <a:r>
              <a:rPr lang="en-CA" sz="1500" b="1" dirty="0"/>
              <a:t>VARIOUS SCIENTIFIC ARTICLES</a:t>
            </a:r>
            <a:endParaRPr lang="en-CA" sz="1500" dirty="0"/>
          </a:p>
          <a:p>
            <a:pPr marL="0" indent="0">
              <a:buNone/>
            </a:pPr>
            <a:r>
              <a:rPr lang="en-CA" sz="1500" dirty="0"/>
              <a:t>Haslam, C., Atkinson, S., Brown, S., &amp; Haslam, R. (2005). Anxiety and depression in the workplace: Effects on the individual and organisation (a focus group investigation). </a:t>
            </a:r>
            <a:r>
              <a:rPr lang="en-CA" sz="1500" i="1" dirty="0"/>
              <a:t>Journal of Affective Disorders, 88</a:t>
            </a:r>
            <a:r>
              <a:rPr lang="en-CA" sz="1500" dirty="0"/>
              <a:t>(2), 209-215 </a:t>
            </a:r>
          </a:p>
          <a:p>
            <a:pPr marL="0" indent="0">
              <a:buNone/>
            </a:pPr>
            <a:r>
              <a:rPr lang="en-CA" sz="1500" dirty="0"/>
              <a:t> </a:t>
            </a:r>
          </a:p>
          <a:p>
            <a:pPr marL="0" indent="0">
              <a:buNone/>
            </a:pPr>
            <a:r>
              <a:rPr lang="en-CA" sz="1500" dirty="0"/>
              <a:t>Hilton, M. F., &amp; </a:t>
            </a:r>
            <a:r>
              <a:rPr lang="en-CA" sz="1500" dirty="0" err="1"/>
              <a:t>Whiteford</a:t>
            </a:r>
            <a:r>
              <a:rPr lang="en-CA" sz="1500" dirty="0"/>
              <a:t>, H. A. (2010). Associations between psychological distress, workplace accidents, workplace failures and workplace successes. </a:t>
            </a:r>
            <a:r>
              <a:rPr lang="en-CA" sz="1500" i="1" dirty="0"/>
              <a:t>International Archives of Occupational and Environmental Health, 83</a:t>
            </a:r>
            <a:r>
              <a:rPr lang="en-CA" sz="1500" dirty="0"/>
              <a:t>(8), 923-933. </a:t>
            </a:r>
          </a:p>
          <a:p>
            <a:pPr marL="0" indent="0">
              <a:buNone/>
            </a:pPr>
            <a:r>
              <a:rPr lang="en-CA" sz="1500" dirty="0"/>
              <a:t> </a:t>
            </a:r>
          </a:p>
          <a:p>
            <a:pPr marL="0" indent="0">
              <a:buNone/>
            </a:pPr>
            <a:r>
              <a:rPr lang="en-CA" sz="1500" dirty="0"/>
              <a:t>Suzuki, K., </a:t>
            </a:r>
            <a:r>
              <a:rPr lang="en-CA" sz="1500" dirty="0" err="1"/>
              <a:t>Ohida</a:t>
            </a:r>
            <a:r>
              <a:rPr lang="en-CA" sz="1500" dirty="0"/>
              <a:t>, T., </a:t>
            </a:r>
            <a:r>
              <a:rPr lang="en-CA" sz="1500" dirty="0" err="1"/>
              <a:t>Kaneita</a:t>
            </a:r>
            <a:r>
              <a:rPr lang="en-CA" sz="1500" dirty="0"/>
              <a:t>, Y., Yokoyama, E., Miyake, T., </a:t>
            </a:r>
            <a:r>
              <a:rPr lang="en-CA" sz="1500" dirty="0" err="1"/>
              <a:t>Harano</a:t>
            </a:r>
            <a:r>
              <a:rPr lang="en-CA" sz="1500" dirty="0"/>
              <a:t>, S., . . . </a:t>
            </a:r>
            <a:r>
              <a:rPr lang="en-CA" sz="1500" dirty="0" err="1"/>
              <a:t>Tsutsui</a:t>
            </a:r>
            <a:r>
              <a:rPr lang="en-CA" sz="1500" dirty="0"/>
              <a:t>, T. (2004). Mental health status, shift work, and occupational accidents among hospital nurses in Japan. </a:t>
            </a:r>
            <a:r>
              <a:rPr lang="en-CA" sz="1500" i="1" dirty="0"/>
              <a:t>Journal of Occupational Health, 46</a:t>
            </a:r>
            <a:r>
              <a:rPr lang="en-CA" sz="1500" dirty="0"/>
              <a:t>(6), 448-454.</a:t>
            </a:r>
          </a:p>
          <a:p>
            <a:pPr marL="0" indent="0">
              <a:buNone/>
            </a:pPr>
            <a:endParaRPr lang="en-CA" sz="1500" dirty="0"/>
          </a:p>
        </p:txBody>
      </p:sp>
    </p:spTree>
    <p:extLst>
      <p:ext uri="{BB962C8B-B14F-4D97-AF65-F5344CB8AC3E}">
        <p14:creationId xmlns:p14="http://schemas.microsoft.com/office/powerpoint/2010/main" val="64425794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a:t>REFERences</a:t>
            </a:r>
            <a:endParaRPr lang="en-CA" dirty="0"/>
          </a:p>
        </p:txBody>
      </p:sp>
      <p:sp>
        <p:nvSpPr>
          <p:cNvPr id="3" name="Content Placeholder 2"/>
          <p:cNvSpPr>
            <a:spLocks noGrp="1"/>
          </p:cNvSpPr>
          <p:nvPr>
            <p:ph idx="1"/>
          </p:nvPr>
        </p:nvSpPr>
        <p:spPr/>
        <p:txBody>
          <a:bodyPr>
            <a:normAutofit/>
          </a:bodyPr>
          <a:lstStyle/>
          <a:p>
            <a:pPr marL="0" indent="0">
              <a:buNone/>
            </a:pPr>
            <a:r>
              <a:rPr lang="fr-CA" sz="1500" b="1" dirty="0"/>
              <a:t>BELL LET’S TALK</a:t>
            </a:r>
          </a:p>
          <a:p>
            <a:pPr marL="0" indent="0">
              <a:buNone/>
            </a:pPr>
            <a:r>
              <a:rPr lang="en-CA" sz="1600" dirty="0">
                <a:hlinkClick r:id="rId2"/>
              </a:rPr>
              <a:t>http://letstalk.bell.ca/en/ways-to-help</a:t>
            </a:r>
            <a:endParaRPr lang="en-CA" sz="1600" dirty="0"/>
          </a:p>
          <a:p>
            <a:pPr marL="0" indent="0">
              <a:buNone/>
            </a:pPr>
            <a:endParaRPr lang="fr-CA" sz="1500" b="1" dirty="0"/>
          </a:p>
          <a:p>
            <a:pPr marL="0" indent="0">
              <a:buNone/>
            </a:pPr>
            <a:r>
              <a:rPr lang="fr-CA" sz="1500" b="1" dirty="0"/>
              <a:t>IN THE NEWS</a:t>
            </a:r>
          </a:p>
          <a:p>
            <a:pPr marL="0" indent="0">
              <a:buNone/>
            </a:pPr>
            <a:r>
              <a:rPr lang="fr-CA" sz="1500" dirty="0">
                <a:hlinkClick r:id="rId3"/>
              </a:rPr>
              <a:t>https://uwaterloo.ca/engineering/news/engineering-student-breaks-silence-lifelong-struggle</a:t>
            </a:r>
            <a:endParaRPr lang="fr-CA" sz="1500" dirty="0"/>
          </a:p>
          <a:p>
            <a:pPr marL="0" indent="0">
              <a:buNone/>
            </a:pPr>
            <a:r>
              <a:rPr lang="fr-CA" sz="1500" dirty="0">
                <a:hlinkClick r:id="rId4"/>
              </a:rPr>
              <a:t>http://www.thesudburystar.com/2015/07/24/sudbury-study-to-examine-mental-health-of-miners</a:t>
            </a:r>
            <a:endParaRPr lang="fr-CA" sz="1500" dirty="0">
              <a:hlinkClick r:id="rId5"/>
            </a:endParaRPr>
          </a:p>
          <a:p>
            <a:pPr marL="0" indent="0">
              <a:buNone/>
            </a:pPr>
            <a:r>
              <a:rPr lang="fr-CA" sz="1500" dirty="0">
                <a:hlinkClick r:id="rId5"/>
              </a:rPr>
              <a:t>https://www.northernontariobusiness.com/regional-news/sudbury/research-to-study-mental-health-in-miners-371442</a:t>
            </a:r>
            <a:endParaRPr lang="fr-CA" sz="1500" dirty="0"/>
          </a:p>
          <a:p>
            <a:pPr marL="0" indent="0">
              <a:buNone/>
            </a:pPr>
            <a:endParaRPr lang="fr-CA" sz="1500" dirty="0"/>
          </a:p>
          <a:p>
            <a:pPr marL="0" indent="0">
              <a:buNone/>
            </a:pPr>
            <a:r>
              <a:rPr lang="fr-CA" sz="1500" b="1" dirty="0"/>
              <a:t>ANOTHER GOOD RESOURCE – The Mental </a:t>
            </a:r>
            <a:r>
              <a:rPr lang="fr-CA" sz="1500" b="1" dirty="0" err="1"/>
              <a:t>Injury</a:t>
            </a:r>
            <a:r>
              <a:rPr lang="fr-CA" sz="1500" b="1" dirty="0"/>
              <a:t> Toolkit (OHCOW)</a:t>
            </a:r>
          </a:p>
          <a:p>
            <a:pPr marL="0" indent="0">
              <a:buNone/>
            </a:pPr>
            <a:r>
              <a:rPr lang="en-CA" sz="1500" dirty="0">
                <a:hlinkClick r:id="rId6"/>
              </a:rPr>
              <a:t>http://www.ohcow.on.ca/mental-injury-toolkit.html</a:t>
            </a:r>
            <a:endParaRPr lang="en-CA" sz="1500" dirty="0"/>
          </a:p>
          <a:p>
            <a:pPr marL="0" indent="0">
              <a:buNone/>
            </a:pPr>
            <a:endParaRPr lang="en-CA" sz="1500" dirty="0"/>
          </a:p>
          <a:p>
            <a:pPr marL="0" indent="0">
              <a:buNone/>
            </a:pPr>
            <a:endParaRPr lang="en-CA" sz="1500" dirty="0"/>
          </a:p>
        </p:txBody>
      </p:sp>
    </p:spTree>
    <p:extLst>
      <p:ext uri="{BB962C8B-B14F-4D97-AF65-F5344CB8AC3E}">
        <p14:creationId xmlns:p14="http://schemas.microsoft.com/office/powerpoint/2010/main" val="368498064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a:xfrm>
            <a:off x="1009477" y="2914615"/>
            <a:ext cx="10130516" cy="999067"/>
          </a:xfrm>
        </p:spPr>
        <p:txBody>
          <a:bodyPr>
            <a:noAutofit/>
          </a:bodyPr>
          <a:lstStyle/>
          <a:p>
            <a:pPr marL="0" indent="0" algn="ctr">
              <a:buNone/>
            </a:pPr>
            <a:r>
              <a:rPr lang="en-CA" dirty="0"/>
              <a:t>Created by Caroline </a:t>
            </a:r>
            <a:r>
              <a:rPr lang="en-CA" dirty="0" err="1"/>
              <a:t>Dignard</a:t>
            </a:r>
            <a:r>
              <a:rPr lang="en-CA" dirty="0"/>
              <a:t>, M.K.H.</a:t>
            </a:r>
          </a:p>
          <a:p>
            <a:pPr marL="0" indent="0" algn="ctr">
              <a:buNone/>
            </a:pPr>
            <a:r>
              <a:rPr lang="en-CA" dirty="0"/>
              <a:t>Student in the </a:t>
            </a:r>
            <a:r>
              <a:rPr lang="en-CA" i="1" dirty="0"/>
              <a:t>Interdisciplinary PhD in Rural and Northern Health </a:t>
            </a:r>
            <a:r>
              <a:rPr lang="en-CA" dirty="0"/>
              <a:t>program at Laurentian University</a:t>
            </a:r>
          </a:p>
          <a:p>
            <a:pPr marL="0" indent="0" algn="ctr">
              <a:buNone/>
            </a:pPr>
            <a:r>
              <a:rPr lang="en-CA" i="1" dirty="0"/>
              <a:t>&amp;</a:t>
            </a:r>
          </a:p>
          <a:p>
            <a:pPr marL="0" indent="0" algn="ctr">
              <a:buNone/>
            </a:pPr>
            <a:r>
              <a:rPr lang="en-CA" dirty="0"/>
              <a:t>Member of the Centre for Research in Occupational Safety and Health (CROSH)</a:t>
            </a:r>
          </a:p>
          <a:p>
            <a:pPr marL="0" indent="0" algn="ctr">
              <a:buNone/>
            </a:pPr>
            <a:endParaRPr lang="en-CA" sz="2000" dirty="0"/>
          </a:p>
          <a:p>
            <a:pPr marL="0" indent="0" algn="ctr">
              <a:buNone/>
            </a:pPr>
            <a:r>
              <a:rPr lang="en-CA" sz="2000" dirty="0"/>
              <a:t>December 2016</a:t>
            </a:r>
          </a:p>
        </p:txBody>
      </p:sp>
    </p:spTree>
    <p:extLst>
      <p:ext uri="{BB962C8B-B14F-4D97-AF65-F5344CB8AC3E}">
        <p14:creationId xmlns:p14="http://schemas.microsoft.com/office/powerpoint/2010/main" val="633117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593466"/>
            <a:ext cx="8610600" cy="1293028"/>
          </a:xfrm>
        </p:spPr>
        <p:txBody>
          <a:bodyPr/>
          <a:lstStyle/>
          <a:p>
            <a:r>
              <a:rPr lang="en-CA" b="1" dirty="0"/>
              <a:t>Mental health in </a:t>
            </a:r>
            <a:r>
              <a:rPr lang="en-CA" b="1" dirty="0" err="1"/>
              <a:t>canada</a:t>
            </a:r>
            <a:endParaRPr lang="en-CA" dirty="0"/>
          </a:p>
        </p:txBody>
      </p:sp>
      <p:sp>
        <p:nvSpPr>
          <p:cNvPr id="3" name="Content Placeholder 2"/>
          <p:cNvSpPr>
            <a:spLocks noGrp="1"/>
          </p:cNvSpPr>
          <p:nvPr>
            <p:ph idx="1"/>
          </p:nvPr>
        </p:nvSpPr>
        <p:spPr>
          <a:xfrm>
            <a:off x="685800" y="1886494"/>
            <a:ext cx="10820400" cy="4024125"/>
          </a:xfrm>
        </p:spPr>
        <p:txBody>
          <a:bodyPr>
            <a:normAutofit/>
          </a:bodyPr>
          <a:lstStyle/>
          <a:p>
            <a:r>
              <a:rPr lang="en-CA" sz="2800" dirty="0"/>
              <a:t>Mental health problems and illnesses hit early in people’s lives. More than 28% of people aged 20-29 experience a mental illness in a given year</a:t>
            </a:r>
          </a:p>
          <a:p>
            <a:endParaRPr lang="en-CA" sz="800" dirty="0"/>
          </a:p>
          <a:p>
            <a:r>
              <a:rPr lang="en-CA" sz="2800" dirty="0"/>
              <a:t>By the time people reach 40 years of age, 1 in 2 people in Canada will have had or have a mental illness</a:t>
            </a:r>
          </a:p>
          <a:p>
            <a:endParaRPr lang="en-CA" sz="800" dirty="0"/>
          </a:p>
          <a:p>
            <a:r>
              <a:rPr lang="en-CA" sz="2800" dirty="0"/>
              <a:t>If we include families and caregivers, mental health problems and illnesses impact almost everyone in some way</a:t>
            </a:r>
          </a:p>
          <a:p>
            <a:endParaRPr lang="en-CA" dirty="0"/>
          </a:p>
        </p:txBody>
      </p:sp>
      <p:sp>
        <p:nvSpPr>
          <p:cNvPr id="4" name="Rectangle 3"/>
          <p:cNvSpPr/>
          <p:nvPr/>
        </p:nvSpPr>
        <p:spPr>
          <a:xfrm>
            <a:off x="162169" y="6477764"/>
            <a:ext cx="7818166" cy="369332"/>
          </a:xfrm>
          <a:prstGeom prst="rect">
            <a:avLst/>
          </a:prstGeom>
        </p:spPr>
        <p:txBody>
          <a:bodyPr wrap="none">
            <a:spAutoFit/>
          </a:bodyPr>
          <a:lstStyle/>
          <a:p>
            <a:r>
              <a:rPr lang="en-CA" dirty="0"/>
              <a:t>Source: </a:t>
            </a:r>
            <a:r>
              <a:rPr lang="en-CA" i="1" dirty="0"/>
              <a:t>Making the Case for Investing in Mental Health in Canada</a:t>
            </a:r>
            <a:endParaRPr lang="en-CA" dirty="0"/>
          </a:p>
        </p:txBody>
      </p:sp>
      <p:pic>
        <p:nvPicPr>
          <p:cNvPr id="5" name="Picture 4"/>
          <p:cNvPicPr>
            <a:picLocks noChangeAspect="1"/>
          </p:cNvPicPr>
          <p:nvPr/>
        </p:nvPicPr>
        <p:blipFill>
          <a:blip r:embed="rId3"/>
          <a:stretch>
            <a:fillRect/>
          </a:stretch>
        </p:blipFill>
        <p:spPr>
          <a:xfrm>
            <a:off x="8127258" y="5649039"/>
            <a:ext cx="3713133" cy="11031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13719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p:spPr>
        <p:txBody>
          <a:bodyPr>
            <a:normAutofit/>
          </a:bodyPr>
          <a:lstStyle/>
          <a:p>
            <a:r>
              <a:rPr lang="en-CA" b="1" dirty="0"/>
              <a:t>Mental health in </a:t>
            </a:r>
            <a:r>
              <a:rPr lang="en-CA" b="1" dirty="0" err="1"/>
              <a:t>ontario</a:t>
            </a:r>
            <a:endParaRPr lang="en-CA" b="1" dirty="0"/>
          </a:p>
        </p:txBody>
      </p:sp>
      <p:sp>
        <p:nvSpPr>
          <p:cNvPr id="3" name="Content Placeholder 2"/>
          <p:cNvSpPr>
            <a:spLocks noGrp="1"/>
          </p:cNvSpPr>
          <p:nvPr>
            <p:ph idx="1"/>
          </p:nvPr>
        </p:nvSpPr>
        <p:spPr>
          <a:xfrm>
            <a:off x="5811520" y="2522603"/>
            <a:ext cx="5816600" cy="3230880"/>
          </a:xfrm>
        </p:spPr>
        <p:txBody>
          <a:bodyPr>
            <a:normAutofit/>
          </a:bodyPr>
          <a:lstStyle/>
          <a:p>
            <a:pPr fontAlgn="base"/>
            <a:r>
              <a:rPr lang="en-CA" sz="3000" dirty="0"/>
              <a:t>The </a:t>
            </a:r>
            <a:r>
              <a:rPr lang="en-CA" sz="3000" b="1" dirty="0">
                <a:solidFill>
                  <a:schemeClr val="accent1"/>
                </a:solidFill>
              </a:rPr>
              <a:t>burden</a:t>
            </a:r>
            <a:r>
              <a:rPr lang="en-CA" sz="3000" dirty="0"/>
              <a:t> of mental illness and addictions in Ontario is more than 1.5 times that of all cancers, and more than seven times that of all infectious diseases</a:t>
            </a:r>
          </a:p>
          <a:p>
            <a:pPr fontAlgn="base"/>
            <a:endParaRPr lang="en-CA" sz="3000" dirty="0"/>
          </a:p>
        </p:txBody>
      </p:sp>
      <p:pic>
        <p:nvPicPr>
          <p:cNvPr id="11" name="Picture 10"/>
          <p:cNvPicPr/>
          <p:nvPr/>
        </p:nvPicPr>
        <p:blipFill rotWithShape="1">
          <a:blip r:embed="rId3"/>
          <a:srcRect l="22596" t="18530" r="22116" b="7353"/>
          <a:stretch/>
        </p:blipFill>
        <p:spPr bwMode="auto">
          <a:xfrm>
            <a:off x="490537" y="2057401"/>
            <a:ext cx="5168583" cy="4161284"/>
          </a:xfrm>
          <a:prstGeom prst="roundRect">
            <a:avLst>
              <a:gd name="adj" fmla="val 8594"/>
            </a:avLst>
          </a:prstGeom>
          <a:solidFill>
            <a:srgbClr val="FFFFFF">
              <a:shade val="85000"/>
            </a:srgbClr>
          </a:solidFill>
          <a:ln w="38100">
            <a:solidFill>
              <a:schemeClr val="tx1"/>
            </a:solidFill>
          </a:ln>
          <a:effectLst/>
          <a:extLst>
            <a:ext uri="{53640926-AAD7-44D8-BBD7-CCE9431645EC}">
              <a14:shadowObscured xmlns:a14="http://schemas.microsoft.com/office/drawing/2010/main"/>
            </a:ext>
          </a:extLst>
        </p:spPr>
      </p:pic>
      <p:sp>
        <p:nvSpPr>
          <p:cNvPr id="5" name="Rectangle 4"/>
          <p:cNvSpPr/>
          <p:nvPr/>
        </p:nvSpPr>
        <p:spPr>
          <a:xfrm>
            <a:off x="7942119" y="6488668"/>
            <a:ext cx="4249881" cy="369332"/>
          </a:xfrm>
          <a:prstGeom prst="rect">
            <a:avLst/>
          </a:prstGeom>
        </p:spPr>
        <p:txBody>
          <a:bodyPr wrap="none">
            <a:spAutoFit/>
          </a:bodyPr>
          <a:lstStyle/>
          <a:p>
            <a:r>
              <a:rPr lang="en-CA" dirty="0"/>
              <a:t>Source: ICES &amp; Public Health Ontario</a:t>
            </a:r>
          </a:p>
        </p:txBody>
      </p:sp>
    </p:spTree>
    <p:extLst>
      <p:ext uri="{BB962C8B-B14F-4D97-AF65-F5344CB8AC3E}">
        <p14:creationId xmlns:p14="http://schemas.microsoft.com/office/powerpoint/2010/main" val="3415249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718653"/>
            <a:ext cx="8900160" cy="1293028"/>
          </a:xfrm>
        </p:spPr>
        <p:txBody>
          <a:bodyPr/>
          <a:lstStyle/>
          <a:p>
            <a:r>
              <a:rPr lang="en-CA" b="1" dirty="0"/>
              <a:t>Mental health in the workplace</a:t>
            </a:r>
          </a:p>
        </p:txBody>
      </p:sp>
      <p:sp>
        <p:nvSpPr>
          <p:cNvPr id="3" name="Content Placeholder 2"/>
          <p:cNvSpPr>
            <a:spLocks noGrp="1"/>
          </p:cNvSpPr>
          <p:nvPr>
            <p:ph idx="1"/>
          </p:nvPr>
        </p:nvSpPr>
        <p:spPr>
          <a:xfrm>
            <a:off x="685800" y="2011681"/>
            <a:ext cx="11186160" cy="4024125"/>
          </a:xfrm>
        </p:spPr>
        <p:txBody>
          <a:bodyPr>
            <a:normAutofit/>
          </a:bodyPr>
          <a:lstStyle/>
          <a:p>
            <a:r>
              <a:rPr lang="en-CA" sz="3200" dirty="0"/>
              <a:t>The workplace can play an essential part in maintaining positive mental health. Yet it can also be a stressful environment that contributes to the rise of mental health problems and illness. No workplace is immune from these risks and </a:t>
            </a:r>
            <a:r>
              <a:rPr lang="en-CA" sz="3200" b="1" dirty="0">
                <a:solidFill>
                  <a:schemeClr val="accent6">
                    <a:lumMod val="75000"/>
                  </a:schemeClr>
                </a:solidFill>
              </a:rPr>
              <a:t>we can’t afford to limit our definition of occupational health and safety to only the physical</a:t>
            </a:r>
            <a:r>
              <a:rPr lang="en-CA" sz="3200" dirty="0"/>
              <a:t>. Mental health is just as important and must not be overlooked.</a:t>
            </a:r>
          </a:p>
        </p:txBody>
      </p:sp>
      <p:pic>
        <p:nvPicPr>
          <p:cNvPr id="4" name="Picture 3"/>
          <p:cNvPicPr>
            <a:picLocks noChangeAspect="1"/>
          </p:cNvPicPr>
          <p:nvPr/>
        </p:nvPicPr>
        <p:blipFill>
          <a:blip r:embed="rId3"/>
          <a:stretch>
            <a:fillRect/>
          </a:stretch>
        </p:blipFill>
        <p:spPr>
          <a:xfrm>
            <a:off x="7930227" y="5484237"/>
            <a:ext cx="3713133" cy="11031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p:cNvSpPr/>
          <p:nvPr/>
        </p:nvSpPr>
        <p:spPr>
          <a:xfrm>
            <a:off x="162169" y="6477764"/>
            <a:ext cx="5461752" cy="369332"/>
          </a:xfrm>
          <a:prstGeom prst="rect">
            <a:avLst/>
          </a:prstGeom>
        </p:spPr>
        <p:txBody>
          <a:bodyPr wrap="none">
            <a:spAutoFit/>
          </a:bodyPr>
          <a:lstStyle/>
          <a:p>
            <a:r>
              <a:rPr lang="en-CA" dirty="0"/>
              <a:t>Source: Mental Health Commission of Canada</a:t>
            </a:r>
          </a:p>
        </p:txBody>
      </p:sp>
    </p:spTree>
    <p:extLst>
      <p:ext uri="{BB962C8B-B14F-4D97-AF65-F5344CB8AC3E}">
        <p14:creationId xmlns:p14="http://schemas.microsoft.com/office/powerpoint/2010/main" val="828386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5428" y="750305"/>
            <a:ext cx="8610600" cy="1293028"/>
          </a:xfrm>
        </p:spPr>
        <p:txBody>
          <a:bodyPr>
            <a:normAutofit fontScale="90000"/>
          </a:bodyPr>
          <a:lstStyle/>
          <a:p>
            <a:r>
              <a:rPr lang="en-CA" b="1" dirty="0"/>
              <a:t>Consequences of poor mental health on the workplace </a:t>
            </a:r>
          </a:p>
        </p:txBody>
      </p:sp>
      <p:sp>
        <p:nvSpPr>
          <p:cNvPr id="3" name="Content Placeholder 2"/>
          <p:cNvSpPr>
            <a:spLocks noGrp="1"/>
          </p:cNvSpPr>
          <p:nvPr>
            <p:ph idx="1"/>
          </p:nvPr>
        </p:nvSpPr>
        <p:spPr/>
        <p:txBody>
          <a:bodyPr>
            <a:normAutofit/>
          </a:bodyPr>
          <a:lstStyle/>
          <a:p>
            <a:r>
              <a:rPr lang="en-CA" sz="2800" b="1" dirty="0">
                <a:solidFill>
                  <a:schemeClr val="accent6">
                    <a:lumMod val="75000"/>
                  </a:schemeClr>
                </a:solidFill>
              </a:rPr>
              <a:t>500,000 Canadians</a:t>
            </a:r>
            <a:r>
              <a:rPr lang="en-CA" sz="2800" dirty="0"/>
              <a:t>, in any given week, are unable to work due to mental health problems or illnesses</a:t>
            </a:r>
          </a:p>
          <a:p>
            <a:endParaRPr lang="en-CA" sz="800" dirty="0"/>
          </a:p>
          <a:p>
            <a:r>
              <a:rPr lang="en-CA" sz="2800" b="1" dirty="0">
                <a:solidFill>
                  <a:schemeClr val="accent6">
                    <a:lumMod val="75000"/>
                  </a:schemeClr>
                </a:solidFill>
              </a:rPr>
              <a:t>1 in 3 workplace disability claims </a:t>
            </a:r>
            <a:r>
              <a:rPr lang="en-CA" sz="2800" dirty="0"/>
              <a:t>are related to mental health problems or illnesses</a:t>
            </a:r>
          </a:p>
          <a:p>
            <a:pPr marL="0" indent="0">
              <a:buNone/>
            </a:pPr>
            <a:endParaRPr lang="en-CA" sz="800" dirty="0"/>
          </a:p>
          <a:p>
            <a:r>
              <a:rPr lang="en-CA" sz="2800" b="1" dirty="0">
                <a:solidFill>
                  <a:schemeClr val="accent6">
                    <a:lumMod val="75000"/>
                  </a:schemeClr>
                </a:solidFill>
              </a:rPr>
              <a:t>70%</a:t>
            </a:r>
            <a:r>
              <a:rPr lang="en-CA" sz="2800" dirty="0">
                <a:solidFill>
                  <a:schemeClr val="accent6">
                    <a:lumMod val="75000"/>
                  </a:schemeClr>
                </a:solidFill>
              </a:rPr>
              <a:t> </a:t>
            </a:r>
            <a:r>
              <a:rPr lang="en-CA" sz="2800" dirty="0"/>
              <a:t>of Canadian employees are concerned about the psychological health and safety of their workplace</a:t>
            </a:r>
          </a:p>
        </p:txBody>
      </p:sp>
      <p:pic>
        <p:nvPicPr>
          <p:cNvPr id="5" name="Picture 4"/>
          <p:cNvPicPr>
            <a:picLocks noChangeAspect="1"/>
          </p:cNvPicPr>
          <p:nvPr/>
        </p:nvPicPr>
        <p:blipFill>
          <a:blip r:embed="rId3"/>
          <a:stretch>
            <a:fillRect/>
          </a:stretch>
        </p:blipFill>
        <p:spPr>
          <a:xfrm>
            <a:off x="7930227" y="5484237"/>
            <a:ext cx="3713133" cy="11031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162169" y="6477764"/>
            <a:ext cx="5461752" cy="369332"/>
          </a:xfrm>
          <a:prstGeom prst="rect">
            <a:avLst/>
          </a:prstGeom>
        </p:spPr>
        <p:txBody>
          <a:bodyPr wrap="none">
            <a:spAutoFit/>
          </a:bodyPr>
          <a:lstStyle/>
          <a:p>
            <a:r>
              <a:rPr lang="en-CA" dirty="0"/>
              <a:t>Source: Mental Health Commission of Canada</a:t>
            </a:r>
          </a:p>
        </p:txBody>
      </p:sp>
    </p:spTree>
    <p:extLst>
      <p:ext uri="{BB962C8B-B14F-4D97-AF65-F5344CB8AC3E}">
        <p14:creationId xmlns:p14="http://schemas.microsoft.com/office/powerpoint/2010/main" val="2469064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5428" y="750305"/>
            <a:ext cx="8610600" cy="1293028"/>
          </a:xfrm>
        </p:spPr>
        <p:txBody>
          <a:bodyPr>
            <a:normAutofit fontScale="90000"/>
          </a:bodyPr>
          <a:lstStyle/>
          <a:p>
            <a:r>
              <a:rPr lang="en-CA" b="1" dirty="0"/>
              <a:t>Consequences of poor mental health on the workplace </a:t>
            </a:r>
          </a:p>
        </p:txBody>
      </p:sp>
      <p:sp>
        <p:nvSpPr>
          <p:cNvPr id="3" name="Content Placeholder 2"/>
          <p:cNvSpPr>
            <a:spLocks noGrp="1"/>
          </p:cNvSpPr>
          <p:nvPr>
            <p:ph idx="1"/>
          </p:nvPr>
        </p:nvSpPr>
        <p:spPr/>
        <p:txBody>
          <a:bodyPr>
            <a:normAutofit/>
          </a:bodyPr>
          <a:lstStyle/>
          <a:p>
            <a:r>
              <a:rPr lang="en-CA" sz="3200" dirty="0"/>
              <a:t>Of the $51 billion economic cost each year attributed to mental illness in Canada, a staggering </a:t>
            </a:r>
            <a:r>
              <a:rPr lang="en-CA" sz="3200" b="1" dirty="0">
                <a:solidFill>
                  <a:schemeClr val="accent1"/>
                </a:solidFill>
              </a:rPr>
              <a:t>$20 billion stems from workplace losses</a:t>
            </a:r>
          </a:p>
        </p:txBody>
      </p:sp>
      <p:pic>
        <p:nvPicPr>
          <p:cNvPr id="4" name="Picture 3"/>
          <p:cNvPicPr>
            <a:picLocks noChangeAspect="1"/>
          </p:cNvPicPr>
          <p:nvPr/>
        </p:nvPicPr>
        <p:blipFill>
          <a:blip r:embed="rId3"/>
          <a:stretch>
            <a:fillRect/>
          </a:stretch>
        </p:blipFill>
        <p:spPr>
          <a:xfrm>
            <a:off x="820221" y="3916604"/>
            <a:ext cx="10551558" cy="1851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162169" y="6477764"/>
            <a:ext cx="5461752" cy="369332"/>
          </a:xfrm>
          <a:prstGeom prst="rect">
            <a:avLst/>
          </a:prstGeom>
        </p:spPr>
        <p:txBody>
          <a:bodyPr wrap="none">
            <a:spAutoFit/>
          </a:bodyPr>
          <a:lstStyle/>
          <a:p>
            <a:r>
              <a:rPr lang="en-CA" dirty="0"/>
              <a:t>Source: Mental Health Commission of Canada</a:t>
            </a:r>
          </a:p>
        </p:txBody>
      </p:sp>
    </p:spTree>
    <p:extLst>
      <p:ext uri="{BB962C8B-B14F-4D97-AF65-F5344CB8AC3E}">
        <p14:creationId xmlns:p14="http://schemas.microsoft.com/office/powerpoint/2010/main" val="246714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765220" y="2557048"/>
            <a:ext cx="3410926" cy="34109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2909668" y="862847"/>
            <a:ext cx="8610600" cy="1293028"/>
          </a:xfrm>
        </p:spPr>
        <p:txBody>
          <a:bodyPr>
            <a:normAutofit/>
          </a:bodyPr>
          <a:lstStyle/>
          <a:p>
            <a:r>
              <a:rPr lang="en-CA" sz="3700" b="1" dirty="0"/>
              <a:t>Consequences of poor mental health on the workplace </a:t>
            </a:r>
          </a:p>
        </p:txBody>
      </p:sp>
      <p:sp>
        <p:nvSpPr>
          <p:cNvPr id="3" name="Content Placeholder 2"/>
          <p:cNvSpPr>
            <a:spLocks noGrp="1"/>
          </p:cNvSpPr>
          <p:nvPr>
            <p:ph idx="1"/>
          </p:nvPr>
        </p:nvSpPr>
        <p:spPr>
          <a:xfrm>
            <a:off x="393896" y="2307101"/>
            <a:ext cx="7624689" cy="4389120"/>
          </a:xfrm>
        </p:spPr>
        <p:txBody>
          <a:bodyPr>
            <a:normAutofit lnSpcReduction="10000"/>
          </a:bodyPr>
          <a:lstStyle/>
          <a:p>
            <a:r>
              <a:rPr lang="fr-CA" sz="2800" dirty="0" err="1"/>
              <a:t>Some</a:t>
            </a:r>
            <a:r>
              <a:rPr lang="fr-CA" sz="2800" dirty="0"/>
              <a:t> </a:t>
            </a:r>
            <a:r>
              <a:rPr lang="fr-CA" sz="2800" b="1" dirty="0" err="1">
                <a:solidFill>
                  <a:schemeClr val="accent1"/>
                </a:solidFill>
              </a:rPr>
              <a:t>consequences</a:t>
            </a:r>
            <a:r>
              <a:rPr lang="fr-CA" sz="2800" dirty="0"/>
              <a:t> of </a:t>
            </a:r>
            <a:r>
              <a:rPr lang="fr-CA" sz="2800" dirty="0" err="1"/>
              <a:t>poor</a:t>
            </a:r>
            <a:r>
              <a:rPr lang="fr-CA" sz="2800" dirty="0"/>
              <a:t> mental </a:t>
            </a:r>
            <a:r>
              <a:rPr lang="fr-CA" sz="2800" dirty="0" err="1"/>
              <a:t>health</a:t>
            </a:r>
            <a:r>
              <a:rPr lang="fr-CA" sz="2800" dirty="0"/>
              <a:t> in the </a:t>
            </a:r>
            <a:r>
              <a:rPr lang="fr-CA" sz="2800" dirty="0" err="1"/>
              <a:t>workplace</a:t>
            </a:r>
            <a:r>
              <a:rPr lang="fr-CA" sz="2800" dirty="0"/>
              <a:t> </a:t>
            </a:r>
            <a:r>
              <a:rPr lang="fr-CA" sz="2800" dirty="0" err="1"/>
              <a:t>include</a:t>
            </a:r>
            <a:r>
              <a:rPr lang="fr-CA" sz="2800" dirty="0"/>
              <a:t>:</a:t>
            </a:r>
          </a:p>
          <a:p>
            <a:endParaRPr lang="fr-CA" sz="900" dirty="0"/>
          </a:p>
          <a:p>
            <a:pPr lvl="1">
              <a:buClr>
                <a:schemeClr val="tx1"/>
              </a:buClr>
            </a:pPr>
            <a:r>
              <a:rPr lang="fr-CA" sz="2800" b="1" dirty="0" err="1">
                <a:solidFill>
                  <a:schemeClr val="accent1"/>
                </a:solidFill>
              </a:rPr>
              <a:t>Increased</a:t>
            </a:r>
            <a:r>
              <a:rPr lang="fr-CA" sz="2800" b="1" dirty="0">
                <a:solidFill>
                  <a:schemeClr val="accent1"/>
                </a:solidFill>
              </a:rPr>
              <a:t> </a:t>
            </a:r>
            <a:r>
              <a:rPr lang="fr-CA" sz="2800" b="1" dirty="0" err="1">
                <a:solidFill>
                  <a:schemeClr val="accent1"/>
                </a:solidFill>
              </a:rPr>
              <a:t>risk</a:t>
            </a:r>
            <a:r>
              <a:rPr lang="fr-CA" sz="2800" b="1" dirty="0">
                <a:solidFill>
                  <a:schemeClr val="accent1"/>
                </a:solidFill>
              </a:rPr>
              <a:t> of a </a:t>
            </a:r>
            <a:r>
              <a:rPr lang="fr-CA" sz="2800" b="1" dirty="0" err="1">
                <a:solidFill>
                  <a:schemeClr val="accent1"/>
                </a:solidFill>
              </a:rPr>
              <a:t>workplace</a:t>
            </a:r>
            <a:r>
              <a:rPr lang="fr-CA" sz="2800" b="1" dirty="0">
                <a:solidFill>
                  <a:schemeClr val="accent1"/>
                </a:solidFill>
              </a:rPr>
              <a:t> </a:t>
            </a:r>
            <a:r>
              <a:rPr lang="fr-CA" sz="2800" b="1" dirty="0" err="1">
                <a:solidFill>
                  <a:schemeClr val="accent1"/>
                </a:solidFill>
              </a:rPr>
              <a:t>injury</a:t>
            </a:r>
            <a:r>
              <a:rPr lang="fr-CA" sz="2800" b="1" dirty="0">
                <a:solidFill>
                  <a:schemeClr val="accent1"/>
                </a:solidFill>
              </a:rPr>
              <a:t> </a:t>
            </a:r>
          </a:p>
          <a:p>
            <a:pPr marL="457200" lvl="1" indent="0">
              <a:buNone/>
            </a:pPr>
            <a:r>
              <a:rPr lang="fr-CA" sz="2800" b="1" dirty="0">
                <a:solidFill>
                  <a:schemeClr val="accent1"/>
                </a:solidFill>
              </a:rPr>
              <a:t>  or accident</a:t>
            </a:r>
          </a:p>
          <a:p>
            <a:pPr lvl="1"/>
            <a:endParaRPr lang="fr-CA" sz="1300" dirty="0"/>
          </a:p>
          <a:p>
            <a:pPr lvl="1">
              <a:buClr>
                <a:schemeClr val="tx1"/>
              </a:buClr>
            </a:pPr>
            <a:r>
              <a:rPr lang="fr-CA" sz="2800" b="1" dirty="0" err="1">
                <a:solidFill>
                  <a:schemeClr val="accent1"/>
                </a:solidFill>
              </a:rPr>
              <a:t>Decreased</a:t>
            </a:r>
            <a:r>
              <a:rPr lang="fr-CA" sz="2800" b="1" dirty="0">
                <a:solidFill>
                  <a:schemeClr val="accent1"/>
                </a:solidFill>
              </a:rPr>
              <a:t> </a:t>
            </a:r>
            <a:r>
              <a:rPr lang="fr-CA" sz="2800" b="1" dirty="0" err="1">
                <a:solidFill>
                  <a:schemeClr val="accent1"/>
                </a:solidFill>
              </a:rPr>
              <a:t>work</a:t>
            </a:r>
            <a:r>
              <a:rPr lang="fr-CA" sz="2800" b="1" dirty="0">
                <a:solidFill>
                  <a:schemeClr val="accent1"/>
                </a:solidFill>
              </a:rPr>
              <a:t> performance/</a:t>
            </a:r>
            <a:r>
              <a:rPr lang="fr-CA" sz="2800" b="1" dirty="0" err="1">
                <a:solidFill>
                  <a:schemeClr val="accent1"/>
                </a:solidFill>
              </a:rPr>
              <a:t>productivity</a:t>
            </a:r>
            <a:endParaRPr lang="fr-CA" sz="2800" b="1" dirty="0">
              <a:solidFill>
                <a:schemeClr val="accent1"/>
              </a:solidFill>
            </a:endParaRPr>
          </a:p>
          <a:p>
            <a:pPr lvl="1"/>
            <a:endParaRPr lang="fr-CA" sz="1300" b="1" dirty="0">
              <a:solidFill>
                <a:schemeClr val="accent1"/>
              </a:solidFill>
            </a:endParaRPr>
          </a:p>
          <a:p>
            <a:pPr lvl="1">
              <a:buClr>
                <a:schemeClr val="tx1"/>
              </a:buClr>
            </a:pPr>
            <a:r>
              <a:rPr lang="fr-CA" sz="2800" b="1" dirty="0" err="1">
                <a:solidFill>
                  <a:schemeClr val="accent1"/>
                </a:solidFill>
              </a:rPr>
              <a:t>Work</a:t>
            </a:r>
            <a:r>
              <a:rPr lang="fr-CA" sz="2800" b="1" dirty="0">
                <a:solidFill>
                  <a:schemeClr val="accent1"/>
                </a:solidFill>
              </a:rPr>
              <a:t> </a:t>
            </a:r>
            <a:r>
              <a:rPr lang="fr-CA" sz="2800" b="1" dirty="0" err="1">
                <a:solidFill>
                  <a:schemeClr val="accent1"/>
                </a:solidFill>
              </a:rPr>
              <a:t>errors</a:t>
            </a:r>
            <a:r>
              <a:rPr lang="fr-CA" sz="2800" b="1" dirty="0">
                <a:solidFill>
                  <a:schemeClr val="accent1"/>
                </a:solidFill>
              </a:rPr>
              <a:t> </a:t>
            </a:r>
          </a:p>
          <a:p>
            <a:pPr lvl="1">
              <a:buClr>
                <a:schemeClr val="tx1"/>
              </a:buClr>
            </a:pPr>
            <a:endParaRPr lang="fr-CA" sz="1300" b="1" dirty="0">
              <a:solidFill>
                <a:schemeClr val="accent1"/>
              </a:solidFill>
            </a:endParaRPr>
          </a:p>
          <a:p>
            <a:pPr lvl="1">
              <a:buClr>
                <a:schemeClr val="tx1"/>
              </a:buClr>
            </a:pPr>
            <a:r>
              <a:rPr lang="fr-CA" sz="2800" b="1" dirty="0" err="1">
                <a:solidFill>
                  <a:schemeClr val="accent1"/>
                </a:solidFill>
              </a:rPr>
              <a:t>Higher</a:t>
            </a:r>
            <a:r>
              <a:rPr lang="fr-CA" sz="2800" b="1" dirty="0">
                <a:solidFill>
                  <a:schemeClr val="accent1"/>
                </a:solidFill>
              </a:rPr>
              <a:t> turnover rates</a:t>
            </a:r>
          </a:p>
          <a:p>
            <a:endParaRPr lang="en-CA" sz="2800" dirty="0"/>
          </a:p>
        </p:txBody>
      </p:sp>
    </p:spTree>
    <p:extLst>
      <p:ext uri="{BB962C8B-B14F-4D97-AF65-F5344CB8AC3E}">
        <p14:creationId xmlns:p14="http://schemas.microsoft.com/office/powerpoint/2010/main" val="1528297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5089" y="961321"/>
            <a:ext cx="8610600" cy="1293028"/>
          </a:xfrm>
        </p:spPr>
        <p:txBody>
          <a:bodyPr>
            <a:normAutofit/>
          </a:bodyPr>
          <a:lstStyle/>
          <a:p>
            <a:r>
              <a:rPr lang="en-CA" b="1" dirty="0"/>
              <a:t>Effects of </a:t>
            </a:r>
            <a:r>
              <a:rPr lang="en-CA" b="1" u="sng" dirty="0"/>
              <a:t>good</a:t>
            </a:r>
            <a:r>
              <a:rPr lang="en-CA" b="1" dirty="0"/>
              <a:t> workplace mental health</a:t>
            </a:r>
            <a:endParaRPr lang="en-CA" dirty="0"/>
          </a:p>
        </p:txBody>
      </p:sp>
      <p:graphicFrame>
        <p:nvGraphicFramePr>
          <p:cNvPr id="4" name="Content Placeholder 5"/>
          <p:cNvGraphicFramePr>
            <a:graphicFrameLocks/>
          </p:cNvGraphicFramePr>
          <p:nvPr>
            <p:extLst>
              <p:ext uri="{D42A27DB-BD31-4B8C-83A1-F6EECF244321}">
                <p14:modId xmlns:p14="http://schemas.microsoft.com/office/powerpoint/2010/main" val="1035199772"/>
              </p:ext>
            </p:extLst>
          </p:nvPr>
        </p:nvGraphicFramePr>
        <p:xfrm>
          <a:off x="1067330" y="1930400"/>
          <a:ext cx="8596312" cy="44434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842869" y="3223428"/>
            <a:ext cx="1561514" cy="369332"/>
          </a:xfrm>
          <a:prstGeom prst="rect">
            <a:avLst/>
          </a:prstGeom>
          <a:noFill/>
        </p:spPr>
        <p:txBody>
          <a:bodyPr wrap="square" rtlCol="0">
            <a:spAutoFit/>
          </a:bodyPr>
          <a:lstStyle/>
          <a:p>
            <a:r>
              <a:rPr lang="fr-CA" b="1" dirty="0"/>
              <a:t>INCREASE</a:t>
            </a:r>
            <a:endParaRPr lang="en-CA" b="1" dirty="0"/>
          </a:p>
        </p:txBody>
      </p:sp>
      <p:sp>
        <p:nvSpPr>
          <p:cNvPr id="6" name="TextBox 5"/>
          <p:cNvSpPr txBox="1"/>
          <p:nvPr/>
        </p:nvSpPr>
        <p:spPr>
          <a:xfrm>
            <a:off x="2677551" y="4701122"/>
            <a:ext cx="1561514" cy="369332"/>
          </a:xfrm>
          <a:prstGeom prst="rect">
            <a:avLst/>
          </a:prstGeom>
          <a:noFill/>
        </p:spPr>
        <p:txBody>
          <a:bodyPr wrap="square" rtlCol="0">
            <a:spAutoFit/>
          </a:bodyPr>
          <a:lstStyle/>
          <a:p>
            <a:r>
              <a:rPr lang="fr-CA" b="1" dirty="0"/>
              <a:t>DECREASE</a:t>
            </a:r>
            <a:endParaRPr lang="en-CA" b="1" dirty="0"/>
          </a:p>
        </p:txBody>
      </p:sp>
    </p:spTree>
    <p:extLst>
      <p:ext uri="{BB962C8B-B14F-4D97-AF65-F5344CB8AC3E}">
        <p14:creationId xmlns:p14="http://schemas.microsoft.com/office/powerpoint/2010/main" val="1290022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5260" y="764373"/>
            <a:ext cx="8610600" cy="1293028"/>
          </a:xfrm>
        </p:spPr>
        <p:txBody>
          <a:bodyPr>
            <a:normAutofit/>
          </a:bodyPr>
          <a:lstStyle/>
          <a:p>
            <a:r>
              <a:rPr lang="en-CA" sz="4800" b="1" i="1" dirty="0"/>
              <a:t>What to expect </a:t>
            </a:r>
          </a:p>
        </p:txBody>
      </p:sp>
      <p:sp>
        <p:nvSpPr>
          <p:cNvPr id="3" name="Content Placeholder 2"/>
          <p:cNvSpPr>
            <a:spLocks noGrp="1"/>
          </p:cNvSpPr>
          <p:nvPr>
            <p:ph idx="1"/>
          </p:nvPr>
        </p:nvSpPr>
        <p:spPr/>
        <p:txBody>
          <a:bodyPr>
            <a:normAutofit/>
          </a:bodyPr>
          <a:lstStyle/>
          <a:p>
            <a:r>
              <a:rPr lang="en-CA" sz="3300" dirty="0"/>
              <a:t>This module is designed to educate engineers about the importance of mental health in the workplace, and its implications on health and safety and the everyday work life of engineers</a:t>
            </a:r>
          </a:p>
          <a:p>
            <a:endParaRPr lang="en-CA" sz="1800" dirty="0"/>
          </a:p>
          <a:p>
            <a:r>
              <a:rPr lang="en-CA" sz="3300" dirty="0"/>
              <a:t>Completing the module will take approximately    90 – 120 minutes</a:t>
            </a:r>
          </a:p>
        </p:txBody>
      </p:sp>
    </p:spTree>
    <p:extLst>
      <p:ext uri="{BB962C8B-B14F-4D97-AF65-F5344CB8AC3E}">
        <p14:creationId xmlns:p14="http://schemas.microsoft.com/office/powerpoint/2010/main" val="1824355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811317" y="2501159"/>
            <a:ext cx="4270166" cy="3410926"/>
          </a:xfrm>
          <a:prstGeom prst="roundRect">
            <a:avLst>
              <a:gd name="adj" fmla="val 8594"/>
            </a:avLst>
          </a:prstGeom>
          <a:solidFill>
            <a:srgbClr val="FFFFFF">
              <a:shade val="85000"/>
            </a:srgbClr>
          </a:solidFill>
          <a:ln w="38100">
            <a:solidFill>
              <a:schemeClr val="tx1"/>
            </a:solidFill>
          </a:ln>
          <a:effectLst/>
        </p:spPr>
      </p:pic>
      <p:sp>
        <p:nvSpPr>
          <p:cNvPr id="2" name="Title 1"/>
          <p:cNvSpPr>
            <a:spLocks noGrp="1"/>
          </p:cNvSpPr>
          <p:nvPr>
            <p:ph type="title"/>
          </p:nvPr>
        </p:nvSpPr>
        <p:spPr>
          <a:xfrm>
            <a:off x="2475914" y="989456"/>
            <a:ext cx="9438249" cy="1293028"/>
          </a:xfrm>
        </p:spPr>
        <p:txBody>
          <a:bodyPr>
            <a:normAutofit/>
          </a:bodyPr>
          <a:lstStyle/>
          <a:p>
            <a:r>
              <a:rPr lang="fr-CA" b="1" dirty="0"/>
              <a:t>An important challenge : stigma</a:t>
            </a:r>
            <a:endParaRPr lang="en-CA" b="1" dirty="0"/>
          </a:p>
        </p:txBody>
      </p:sp>
      <p:sp>
        <p:nvSpPr>
          <p:cNvPr id="3" name="Content Placeholder 2"/>
          <p:cNvSpPr>
            <a:spLocks noGrp="1"/>
          </p:cNvSpPr>
          <p:nvPr>
            <p:ph idx="1"/>
          </p:nvPr>
        </p:nvSpPr>
        <p:spPr>
          <a:xfrm>
            <a:off x="5464517" y="2585567"/>
            <a:ext cx="6000652" cy="4024125"/>
          </a:xfrm>
        </p:spPr>
        <p:txBody>
          <a:bodyPr>
            <a:noAutofit/>
          </a:bodyPr>
          <a:lstStyle/>
          <a:p>
            <a:r>
              <a:rPr lang="en-CA" sz="2800" dirty="0"/>
              <a:t>Many Canadians fear </a:t>
            </a:r>
            <a:r>
              <a:rPr lang="en-CA" sz="2800" b="1" dirty="0">
                <a:solidFill>
                  <a:schemeClr val="accent1">
                    <a:lumMod val="75000"/>
                  </a:schemeClr>
                </a:solidFill>
              </a:rPr>
              <a:t>judgement</a:t>
            </a:r>
            <a:r>
              <a:rPr lang="en-CA" sz="2800" dirty="0"/>
              <a:t> due to stigma</a:t>
            </a:r>
          </a:p>
          <a:p>
            <a:endParaRPr lang="fr-CA" sz="800" dirty="0"/>
          </a:p>
          <a:p>
            <a:r>
              <a:rPr lang="en-CA" sz="2800" dirty="0"/>
              <a:t>Stigma is among the primary reasons for which </a:t>
            </a:r>
            <a:r>
              <a:rPr lang="en-CA" sz="2800" b="1" dirty="0">
                <a:solidFill>
                  <a:schemeClr val="accent1">
                    <a:lumMod val="75000"/>
                  </a:schemeClr>
                </a:solidFill>
              </a:rPr>
              <a:t>over 60% </a:t>
            </a:r>
            <a:r>
              <a:rPr lang="en-CA" sz="2800" dirty="0"/>
              <a:t>of people struggling with a mental illness or other mental health problem </a:t>
            </a:r>
            <a:r>
              <a:rPr lang="en-CA" sz="2800" b="1" dirty="0">
                <a:solidFill>
                  <a:schemeClr val="accent1">
                    <a:lumMod val="75000"/>
                  </a:schemeClr>
                </a:solidFill>
              </a:rPr>
              <a:t>will not get help </a:t>
            </a:r>
          </a:p>
        </p:txBody>
      </p:sp>
      <p:sp>
        <p:nvSpPr>
          <p:cNvPr id="5" name="Rectangle 4"/>
          <p:cNvSpPr/>
          <p:nvPr/>
        </p:nvSpPr>
        <p:spPr>
          <a:xfrm>
            <a:off x="162169" y="6477764"/>
            <a:ext cx="5461752" cy="369332"/>
          </a:xfrm>
          <a:prstGeom prst="rect">
            <a:avLst/>
          </a:prstGeom>
        </p:spPr>
        <p:txBody>
          <a:bodyPr wrap="none">
            <a:spAutoFit/>
          </a:bodyPr>
          <a:lstStyle/>
          <a:p>
            <a:r>
              <a:rPr lang="en-CA" dirty="0"/>
              <a:t>Source: Mental Health Commission of Canada</a:t>
            </a:r>
          </a:p>
        </p:txBody>
      </p:sp>
      <p:sp>
        <p:nvSpPr>
          <p:cNvPr id="6" name="TextBox 5"/>
          <p:cNvSpPr txBox="1"/>
          <p:nvPr/>
        </p:nvSpPr>
        <p:spPr>
          <a:xfrm>
            <a:off x="5623921" y="6108432"/>
            <a:ext cx="6056026" cy="384721"/>
          </a:xfrm>
          <a:prstGeom prst="rect">
            <a:avLst/>
          </a:prstGeom>
          <a:noFill/>
        </p:spPr>
        <p:txBody>
          <a:bodyPr wrap="square" rtlCol="0">
            <a:spAutoFit/>
          </a:bodyPr>
          <a:lstStyle/>
          <a:p>
            <a:r>
              <a:rPr lang="en-CA" sz="1900" b="1" dirty="0"/>
              <a:t>*Click </a:t>
            </a:r>
            <a:r>
              <a:rPr lang="en-CA" sz="1900" b="1" dirty="0">
                <a:solidFill>
                  <a:srgbClr val="FF0000"/>
                </a:solidFill>
                <a:hlinkClick r:id="rId5"/>
              </a:rPr>
              <a:t>here</a:t>
            </a:r>
            <a:r>
              <a:rPr lang="en-CA" sz="1900" b="1" dirty="0"/>
              <a:t> to learn how you can help end stigma</a:t>
            </a:r>
          </a:p>
        </p:txBody>
      </p:sp>
    </p:spTree>
    <p:extLst>
      <p:ext uri="{BB962C8B-B14F-4D97-AF65-F5344CB8AC3E}">
        <p14:creationId xmlns:p14="http://schemas.microsoft.com/office/powerpoint/2010/main" val="1401667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6508" y="629461"/>
            <a:ext cx="8610600" cy="1293028"/>
          </a:xfrm>
        </p:spPr>
        <p:txBody>
          <a:bodyPr/>
          <a:lstStyle/>
          <a:p>
            <a:r>
              <a:rPr lang="fr-CA" b="1" dirty="0"/>
              <a:t>Mental </a:t>
            </a:r>
            <a:r>
              <a:rPr lang="fr-CA" b="1" dirty="0" err="1"/>
              <a:t>health</a:t>
            </a:r>
            <a:r>
              <a:rPr lang="fr-CA" b="1" dirty="0"/>
              <a:t> in engineering</a:t>
            </a:r>
            <a:endParaRPr lang="en-CA" b="1" dirty="0"/>
          </a:p>
        </p:txBody>
      </p:sp>
      <p:sp>
        <p:nvSpPr>
          <p:cNvPr id="3" name="Content Placeholder 2"/>
          <p:cNvSpPr>
            <a:spLocks noGrp="1"/>
          </p:cNvSpPr>
          <p:nvPr>
            <p:ph idx="1"/>
          </p:nvPr>
        </p:nvSpPr>
        <p:spPr>
          <a:xfrm>
            <a:off x="685800" y="1976445"/>
            <a:ext cx="10820400" cy="5284033"/>
          </a:xfrm>
        </p:spPr>
        <p:txBody>
          <a:bodyPr>
            <a:normAutofit/>
          </a:bodyPr>
          <a:lstStyle/>
          <a:p>
            <a:pPr lvl="1"/>
            <a:r>
              <a:rPr lang="fr-CA" sz="2800" dirty="0"/>
              <a:t>It </a:t>
            </a:r>
            <a:r>
              <a:rPr lang="fr-CA" sz="2800" dirty="0" err="1"/>
              <a:t>is</a:t>
            </a:r>
            <a:r>
              <a:rPr lang="fr-CA" sz="2800" dirty="0"/>
              <a:t> important for </a:t>
            </a:r>
            <a:r>
              <a:rPr lang="fr-CA" sz="2800" dirty="0" err="1"/>
              <a:t>engineers</a:t>
            </a:r>
            <a:r>
              <a:rPr lang="fr-CA" sz="2800" dirty="0"/>
              <a:t> (and engineering </a:t>
            </a:r>
            <a:r>
              <a:rPr lang="fr-CA" sz="2800" dirty="0" err="1"/>
              <a:t>students</a:t>
            </a:r>
            <a:r>
              <a:rPr lang="fr-CA" sz="2800" dirty="0"/>
              <a:t>) to </a:t>
            </a:r>
            <a:r>
              <a:rPr lang="fr-CA" sz="2800" dirty="0" err="1"/>
              <a:t>consider</a:t>
            </a:r>
            <a:r>
              <a:rPr lang="fr-CA" sz="2800" dirty="0"/>
              <a:t> the mental </a:t>
            </a:r>
            <a:r>
              <a:rPr lang="fr-CA" sz="2800" dirty="0" err="1"/>
              <a:t>health</a:t>
            </a:r>
            <a:r>
              <a:rPr lang="fr-CA" sz="2800" dirty="0"/>
              <a:t> implications of </a:t>
            </a:r>
            <a:r>
              <a:rPr lang="fr-CA" sz="2800" dirty="0" err="1"/>
              <a:t>their</a:t>
            </a:r>
            <a:r>
              <a:rPr lang="fr-CA" sz="2800" dirty="0"/>
              <a:t> </a:t>
            </a:r>
            <a:r>
              <a:rPr lang="fr-CA" sz="2800" dirty="0" err="1"/>
              <a:t>work</a:t>
            </a:r>
            <a:r>
              <a:rPr lang="fr-CA" sz="2800" dirty="0"/>
              <a:t> </a:t>
            </a:r>
            <a:r>
              <a:rPr lang="fr-CA" sz="2800" dirty="0" err="1"/>
              <a:t>daily</a:t>
            </a:r>
            <a:r>
              <a:rPr lang="fr-CA" sz="2800" dirty="0"/>
              <a:t> to </a:t>
            </a:r>
            <a:r>
              <a:rPr lang="fr-CA" sz="2800" dirty="0" err="1"/>
              <a:t>ensure</a:t>
            </a:r>
            <a:r>
              <a:rPr lang="fr-CA" sz="2800" dirty="0"/>
              <a:t> effective </a:t>
            </a:r>
            <a:r>
              <a:rPr lang="fr-CA" sz="2800" b="1" dirty="0" err="1">
                <a:solidFill>
                  <a:schemeClr val="accent1"/>
                </a:solidFill>
              </a:rPr>
              <a:t>risk</a:t>
            </a:r>
            <a:r>
              <a:rPr lang="fr-CA" sz="2800" b="1" dirty="0">
                <a:solidFill>
                  <a:schemeClr val="accent1"/>
                </a:solidFill>
              </a:rPr>
              <a:t> management</a:t>
            </a:r>
          </a:p>
          <a:p>
            <a:pPr marL="457200" lvl="1" indent="0">
              <a:buNone/>
            </a:pPr>
            <a:endParaRPr lang="fr-CA" sz="2800" dirty="0"/>
          </a:p>
          <a:p>
            <a:pPr lvl="1"/>
            <a:r>
              <a:rPr lang="fr-CA" sz="2800" dirty="0"/>
              <a:t>In </a:t>
            </a:r>
            <a:r>
              <a:rPr lang="fr-CA" sz="2800" dirty="0" err="1"/>
              <a:t>order</a:t>
            </a:r>
            <a:r>
              <a:rPr lang="fr-CA" sz="2800" dirty="0"/>
              <a:t> to </a:t>
            </a:r>
            <a:r>
              <a:rPr lang="fr-CA" sz="2800" dirty="0" err="1"/>
              <a:t>achieve</a:t>
            </a:r>
            <a:r>
              <a:rPr lang="fr-CA" sz="2800" dirty="0"/>
              <a:t> good mental </a:t>
            </a:r>
            <a:r>
              <a:rPr lang="fr-CA" sz="2800" dirty="0" err="1"/>
              <a:t>health</a:t>
            </a:r>
            <a:r>
              <a:rPr lang="fr-CA" sz="2800" dirty="0"/>
              <a:t> in the </a:t>
            </a:r>
            <a:r>
              <a:rPr lang="fr-CA" sz="2800" dirty="0" err="1"/>
              <a:t>workplace</a:t>
            </a:r>
            <a:r>
              <a:rPr lang="fr-CA" sz="2800" dirty="0"/>
              <a:t>, </a:t>
            </a:r>
            <a:r>
              <a:rPr lang="fr-CA" sz="2800" dirty="0" err="1"/>
              <a:t>engineers</a:t>
            </a:r>
            <a:r>
              <a:rPr lang="fr-CA" sz="2800" dirty="0"/>
              <a:t> must </a:t>
            </a:r>
            <a:r>
              <a:rPr lang="fr-CA" sz="2800" dirty="0" err="1"/>
              <a:t>learn</a:t>
            </a:r>
            <a:r>
              <a:rPr lang="fr-CA" sz="2800" dirty="0"/>
              <a:t> to monitor </a:t>
            </a:r>
            <a:r>
              <a:rPr lang="fr-CA" sz="2800" dirty="0" err="1"/>
              <a:t>their</a:t>
            </a:r>
            <a:r>
              <a:rPr lang="fr-CA" sz="2800" dirty="0"/>
              <a:t> </a:t>
            </a:r>
            <a:r>
              <a:rPr lang="fr-CA" sz="2800" dirty="0" err="1"/>
              <a:t>own</a:t>
            </a:r>
            <a:r>
              <a:rPr lang="fr-CA" sz="2800" dirty="0"/>
              <a:t> mental </a:t>
            </a:r>
            <a:r>
              <a:rPr lang="fr-CA" sz="2800" dirty="0" err="1"/>
              <a:t>health</a:t>
            </a:r>
            <a:r>
              <a:rPr lang="fr-CA" sz="2800" dirty="0"/>
              <a:t>, in addition to </a:t>
            </a:r>
            <a:r>
              <a:rPr lang="fr-CA" sz="2800" dirty="0" err="1"/>
              <a:t>recognizing</a:t>
            </a:r>
            <a:r>
              <a:rPr lang="fr-CA" sz="2800" dirty="0"/>
              <a:t> </a:t>
            </a:r>
            <a:r>
              <a:rPr lang="fr-CA" sz="2800" dirty="0" err="1"/>
              <a:t>when</a:t>
            </a:r>
            <a:r>
              <a:rPr lang="fr-CA" sz="2800" dirty="0"/>
              <a:t> </a:t>
            </a:r>
            <a:r>
              <a:rPr lang="fr-CA" sz="2800" dirty="0" err="1"/>
              <a:t>others</a:t>
            </a:r>
            <a:r>
              <a:rPr lang="fr-CA" sz="2800" dirty="0"/>
              <a:t>’ mental </a:t>
            </a:r>
            <a:r>
              <a:rPr lang="fr-CA" sz="2800" dirty="0" err="1"/>
              <a:t>health</a:t>
            </a:r>
            <a:r>
              <a:rPr lang="fr-CA" sz="2800" dirty="0"/>
              <a:t> </a:t>
            </a:r>
            <a:r>
              <a:rPr lang="fr-CA" sz="2800" dirty="0" err="1"/>
              <a:t>may</a:t>
            </a:r>
            <a:r>
              <a:rPr lang="fr-CA" sz="2800" dirty="0"/>
              <a:t> </a:t>
            </a:r>
            <a:r>
              <a:rPr lang="fr-CA" sz="2800" dirty="0" err="1"/>
              <a:t>be</a:t>
            </a:r>
            <a:r>
              <a:rPr lang="fr-CA" sz="2800" dirty="0"/>
              <a:t> </a:t>
            </a:r>
            <a:r>
              <a:rPr lang="fr-CA" sz="2800" dirty="0" err="1"/>
              <a:t>suffering</a:t>
            </a:r>
            <a:r>
              <a:rPr lang="fr-CA" sz="2800" dirty="0"/>
              <a:t>, </a:t>
            </a:r>
            <a:r>
              <a:rPr lang="fr-CA" sz="2800" dirty="0" err="1"/>
              <a:t>so</a:t>
            </a:r>
            <a:r>
              <a:rPr lang="fr-CA" sz="2800" dirty="0"/>
              <a:t> </a:t>
            </a:r>
            <a:r>
              <a:rPr lang="fr-CA" sz="2800" dirty="0" err="1"/>
              <a:t>that</a:t>
            </a:r>
            <a:r>
              <a:rPr lang="fr-CA" sz="2800" dirty="0"/>
              <a:t> </a:t>
            </a:r>
            <a:r>
              <a:rPr lang="fr-CA" sz="2800" dirty="0" err="1"/>
              <a:t>risks</a:t>
            </a:r>
            <a:r>
              <a:rPr lang="fr-CA" sz="2800" dirty="0"/>
              <a:t> </a:t>
            </a:r>
            <a:r>
              <a:rPr lang="fr-CA" sz="2800" dirty="0" err="1"/>
              <a:t>may</a:t>
            </a:r>
            <a:r>
              <a:rPr lang="fr-CA" sz="2800" dirty="0"/>
              <a:t> </a:t>
            </a:r>
            <a:r>
              <a:rPr lang="fr-CA" sz="2800" dirty="0" err="1"/>
              <a:t>be</a:t>
            </a:r>
            <a:r>
              <a:rPr lang="fr-CA" sz="2800" dirty="0"/>
              <a:t> </a:t>
            </a:r>
            <a:r>
              <a:rPr lang="fr-CA" sz="2800" dirty="0" err="1"/>
              <a:t>mitigated</a:t>
            </a:r>
            <a:r>
              <a:rPr lang="fr-CA" sz="2800" dirty="0"/>
              <a:t> </a:t>
            </a:r>
            <a:r>
              <a:rPr lang="fr-CA" sz="2800" dirty="0" err="1"/>
              <a:t>through</a:t>
            </a:r>
            <a:r>
              <a:rPr lang="fr-CA" sz="2800" dirty="0"/>
              <a:t> effective management</a:t>
            </a:r>
          </a:p>
          <a:p>
            <a:pPr marL="457200" lvl="1" indent="0">
              <a:buNone/>
            </a:pPr>
            <a:endParaRPr lang="fr-CA" sz="2800" dirty="0"/>
          </a:p>
          <a:p>
            <a:pPr lvl="1"/>
            <a:endParaRPr lang="en-CA" sz="2800" dirty="0"/>
          </a:p>
        </p:txBody>
      </p:sp>
    </p:spTree>
    <p:extLst>
      <p:ext uri="{BB962C8B-B14F-4D97-AF65-F5344CB8AC3E}">
        <p14:creationId xmlns:p14="http://schemas.microsoft.com/office/powerpoint/2010/main" val="3130473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p:nvPr/>
        </p:nvPicPr>
        <p:blipFill rotWithShape="1">
          <a:blip r:embed="rId4"/>
          <a:srcRect l="13498" t="11051" r="38051" b="5011"/>
          <a:stretch/>
        </p:blipFill>
        <p:spPr bwMode="auto">
          <a:xfrm>
            <a:off x="4493846" y="1922488"/>
            <a:ext cx="3994048" cy="3982052"/>
          </a:xfrm>
          <a:prstGeom prst="roundRect">
            <a:avLst>
              <a:gd name="adj" fmla="val 8594"/>
            </a:avLst>
          </a:prstGeom>
          <a:solidFill>
            <a:srgbClr val="FFFFFF">
              <a:shade val="85000"/>
            </a:srgbClr>
          </a:solidFill>
          <a:ln w="38100">
            <a:solidFill>
              <a:schemeClr val="tx1"/>
            </a:solidFill>
          </a:ln>
          <a:effectLst>
            <a:glow rad="139700">
              <a:schemeClr val="accent3">
                <a:satMod val="175000"/>
                <a:alpha val="40000"/>
              </a:schemeClr>
            </a:glow>
          </a:effectLst>
          <a:extLst>
            <a:ext uri="{53640926-AAD7-44D8-BBD7-CCE9431645EC}">
              <a14:shadowObscured xmlns:a14="http://schemas.microsoft.com/office/drawing/2010/main"/>
            </a:ext>
          </a:extLst>
        </p:spPr>
      </p:pic>
      <p:sp>
        <p:nvSpPr>
          <p:cNvPr id="2" name="Title 1"/>
          <p:cNvSpPr>
            <a:spLocks noGrp="1"/>
          </p:cNvSpPr>
          <p:nvPr>
            <p:ph type="title"/>
          </p:nvPr>
        </p:nvSpPr>
        <p:spPr>
          <a:xfrm>
            <a:off x="2564705" y="629460"/>
            <a:ext cx="8610600" cy="1293028"/>
          </a:xfrm>
        </p:spPr>
        <p:txBody>
          <a:bodyPr>
            <a:normAutofit/>
          </a:bodyPr>
          <a:lstStyle/>
          <a:p>
            <a:r>
              <a:rPr lang="fr-CA" b="1" dirty="0" err="1"/>
              <a:t>Current</a:t>
            </a:r>
            <a:r>
              <a:rPr lang="fr-CA" b="1" dirty="0"/>
              <a:t> initiatives</a:t>
            </a:r>
            <a:endParaRPr lang="en-CA" b="1" dirty="0"/>
          </a:p>
        </p:txBody>
      </p:sp>
      <p:sp>
        <p:nvSpPr>
          <p:cNvPr id="3" name="Content Placeholder 2"/>
          <p:cNvSpPr>
            <a:spLocks noGrp="1"/>
          </p:cNvSpPr>
          <p:nvPr>
            <p:ph idx="1"/>
          </p:nvPr>
        </p:nvSpPr>
        <p:spPr>
          <a:xfrm>
            <a:off x="8547855" y="3036195"/>
            <a:ext cx="3719096" cy="2622197"/>
          </a:xfrm>
        </p:spPr>
        <p:txBody>
          <a:bodyPr>
            <a:normAutofit/>
          </a:bodyPr>
          <a:lstStyle/>
          <a:p>
            <a:r>
              <a:rPr lang="fr-CA" sz="2100" b="1" dirty="0"/>
              <a:t>Here </a:t>
            </a:r>
            <a:r>
              <a:rPr lang="fr-CA" sz="2100" b="1" dirty="0" err="1"/>
              <a:t>is</a:t>
            </a:r>
            <a:r>
              <a:rPr lang="fr-CA" sz="2100" b="1" dirty="0"/>
              <a:t> an </a:t>
            </a:r>
            <a:r>
              <a:rPr lang="fr-CA" sz="2100" b="1" dirty="0" err="1">
                <a:solidFill>
                  <a:schemeClr val="accent3"/>
                </a:solidFill>
              </a:rPr>
              <a:t>example</a:t>
            </a:r>
            <a:r>
              <a:rPr lang="fr-CA" sz="2100" b="1" dirty="0"/>
              <a:t> of a </a:t>
            </a:r>
            <a:r>
              <a:rPr lang="fr-CA" sz="2100" b="1" dirty="0" err="1"/>
              <a:t>current</a:t>
            </a:r>
            <a:r>
              <a:rPr lang="fr-CA" sz="2100" b="1" dirty="0"/>
              <a:t> mental </a:t>
            </a:r>
            <a:r>
              <a:rPr lang="fr-CA" sz="2100" b="1" dirty="0" err="1"/>
              <a:t>health</a:t>
            </a:r>
            <a:r>
              <a:rPr lang="fr-CA" sz="2100" b="1" dirty="0"/>
              <a:t> in the </a:t>
            </a:r>
            <a:r>
              <a:rPr lang="fr-CA" sz="2100" b="1" dirty="0" err="1"/>
              <a:t>workplace</a:t>
            </a:r>
            <a:r>
              <a:rPr lang="fr-CA" sz="2100" b="1" dirty="0"/>
              <a:t> initiative  in </a:t>
            </a:r>
            <a:r>
              <a:rPr lang="fr-CA" sz="2100" b="1" dirty="0" err="1">
                <a:solidFill>
                  <a:schemeClr val="accent3"/>
                </a:solidFill>
              </a:rPr>
              <a:t>industry</a:t>
            </a:r>
            <a:endParaRPr lang="fr-CA" sz="2100" b="1" dirty="0"/>
          </a:p>
          <a:p>
            <a:pPr marL="0" indent="0" algn="ctr">
              <a:buNone/>
            </a:pPr>
            <a:endParaRPr lang="fr-CA" sz="2100" b="1" dirty="0"/>
          </a:p>
          <a:p>
            <a:pPr marL="0" indent="0" algn="ctr">
              <a:buNone/>
            </a:pPr>
            <a:endParaRPr lang="en-CA" sz="1600" b="1" dirty="0"/>
          </a:p>
        </p:txBody>
      </p:sp>
      <p:pic>
        <p:nvPicPr>
          <p:cNvPr id="5" name="Picture 4">
            <a:hlinkClick r:id="rId5"/>
          </p:cNvPr>
          <p:cNvPicPr>
            <a:picLocks noChangeAspect="1"/>
          </p:cNvPicPr>
          <p:nvPr/>
        </p:nvPicPr>
        <p:blipFill>
          <a:blip r:embed="rId6"/>
          <a:stretch>
            <a:fillRect/>
          </a:stretch>
        </p:blipFill>
        <p:spPr>
          <a:xfrm>
            <a:off x="249001" y="1682646"/>
            <a:ext cx="4001822" cy="4819633"/>
          </a:xfrm>
          <a:prstGeom prst="roundRect">
            <a:avLst>
              <a:gd name="adj" fmla="val 8594"/>
            </a:avLst>
          </a:prstGeom>
          <a:solidFill>
            <a:srgbClr val="FFFFFF">
              <a:shade val="85000"/>
            </a:srgbClr>
          </a:solidFill>
          <a:ln w="38100">
            <a:solidFill>
              <a:schemeClr val="tx1"/>
            </a:solidFill>
          </a:ln>
          <a:effectLst>
            <a:glow rad="139700">
              <a:schemeClr val="accent3">
                <a:satMod val="175000"/>
                <a:alpha val="40000"/>
              </a:schemeClr>
            </a:glow>
          </a:effectLst>
        </p:spPr>
      </p:pic>
      <p:sp>
        <p:nvSpPr>
          <p:cNvPr id="6" name="Rectangle 5"/>
          <p:cNvSpPr/>
          <p:nvPr/>
        </p:nvSpPr>
        <p:spPr>
          <a:xfrm>
            <a:off x="8049519" y="6347593"/>
            <a:ext cx="4142481" cy="369332"/>
          </a:xfrm>
          <a:prstGeom prst="rect">
            <a:avLst/>
          </a:prstGeom>
        </p:spPr>
        <p:txBody>
          <a:bodyPr wrap="none">
            <a:spAutoFit/>
          </a:bodyPr>
          <a:lstStyle/>
          <a:p>
            <a:r>
              <a:rPr lang="fr-CA" dirty="0"/>
              <a:t>(Click on the images to </a:t>
            </a:r>
            <a:r>
              <a:rPr lang="fr-CA" dirty="0" err="1"/>
              <a:t>learn</a:t>
            </a:r>
            <a:r>
              <a:rPr lang="fr-CA" dirty="0"/>
              <a:t> more)</a:t>
            </a:r>
            <a:endParaRPr lang="en-CA" dirty="0"/>
          </a:p>
        </p:txBody>
      </p:sp>
    </p:spTree>
    <p:extLst>
      <p:ext uri="{BB962C8B-B14F-4D97-AF65-F5344CB8AC3E}">
        <p14:creationId xmlns:p14="http://schemas.microsoft.com/office/powerpoint/2010/main" val="26269595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a:blip r:embed="rId4"/>
          <a:stretch>
            <a:fillRect/>
          </a:stretch>
        </p:blipFill>
        <p:spPr>
          <a:xfrm>
            <a:off x="7009860" y="2057401"/>
            <a:ext cx="4346438" cy="4346438"/>
          </a:xfrm>
          <a:prstGeom prst="roundRect">
            <a:avLst>
              <a:gd name="adj" fmla="val 8594"/>
            </a:avLst>
          </a:prstGeom>
          <a:solidFill>
            <a:srgbClr val="FFFFFF">
              <a:shade val="85000"/>
            </a:srgbClr>
          </a:solidFill>
          <a:ln w="38100">
            <a:solidFill>
              <a:schemeClr val="tx1"/>
            </a:solidFill>
          </a:ln>
          <a:effectLst>
            <a:glow rad="228600">
              <a:schemeClr val="accent3">
                <a:satMod val="175000"/>
                <a:alpha val="40000"/>
              </a:schemeClr>
            </a:glow>
          </a:effectLst>
        </p:spPr>
      </p:pic>
      <p:sp>
        <p:nvSpPr>
          <p:cNvPr id="2" name="Title 1"/>
          <p:cNvSpPr>
            <a:spLocks noGrp="1"/>
          </p:cNvSpPr>
          <p:nvPr>
            <p:ph type="title"/>
          </p:nvPr>
        </p:nvSpPr>
        <p:spPr>
          <a:xfrm>
            <a:off x="2895600" y="764373"/>
            <a:ext cx="8610600" cy="1293028"/>
          </a:xfrm>
        </p:spPr>
        <p:txBody>
          <a:bodyPr>
            <a:normAutofit/>
          </a:bodyPr>
          <a:lstStyle/>
          <a:p>
            <a:r>
              <a:rPr lang="fr-CA" b="1" dirty="0"/>
              <a:t>Mental </a:t>
            </a:r>
            <a:r>
              <a:rPr lang="fr-CA" b="1" dirty="0" err="1"/>
              <a:t>health</a:t>
            </a:r>
            <a:r>
              <a:rPr lang="fr-CA" b="1" dirty="0"/>
              <a:t> affects us all</a:t>
            </a:r>
            <a:endParaRPr lang="en-CA" b="1" i="1" dirty="0"/>
          </a:p>
        </p:txBody>
      </p:sp>
      <p:sp>
        <p:nvSpPr>
          <p:cNvPr id="3" name="Content Placeholder 2"/>
          <p:cNvSpPr>
            <a:spLocks noGrp="1"/>
          </p:cNvSpPr>
          <p:nvPr>
            <p:ph idx="1"/>
          </p:nvPr>
        </p:nvSpPr>
        <p:spPr>
          <a:xfrm>
            <a:off x="752284" y="2389432"/>
            <a:ext cx="5618536" cy="4024125"/>
          </a:xfrm>
        </p:spPr>
        <p:txBody>
          <a:bodyPr>
            <a:normAutofit/>
          </a:bodyPr>
          <a:lstStyle/>
          <a:p>
            <a:r>
              <a:rPr lang="fr-CA" sz="2500" b="1" dirty="0"/>
              <a:t>Have a look at </a:t>
            </a:r>
            <a:r>
              <a:rPr lang="fr-CA" sz="2500" b="1" dirty="0" err="1">
                <a:solidFill>
                  <a:schemeClr val="accent3"/>
                </a:solidFill>
              </a:rPr>
              <a:t>Hannah’s</a:t>
            </a:r>
            <a:r>
              <a:rPr lang="fr-CA" sz="2500" b="1" dirty="0">
                <a:solidFill>
                  <a:schemeClr val="accent3"/>
                </a:solidFill>
              </a:rPr>
              <a:t> story</a:t>
            </a:r>
            <a:r>
              <a:rPr lang="fr-CA" sz="2500" b="1" dirty="0"/>
              <a:t>, a </a:t>
            </a:r>
            <a:r>
              <a:rPr lang="fr-CA" sz="2500" b="1" dirty="0" err="1">
                <a:solidFill>
                  <a:schemeClr val="accent3"/>
                </a:solidFill>
              </a:rPr>
              <a:t>University</a:t>
            </a:r>
            <a:r>
              <a:rPr lang="fr-CA" sz="2500" b="1" dirty="0">
                <a:solidFill>
                  <a:schemeClr val="accent3"/>
                </a:solidFill>
              </a:rPr>
              <a:t> of Waterloo Engineering </a:t>
            </a:r>
            <a:r>
              <a:rPr lang="fr-CA" sz="2500" b="1" dirty="0" err="1">
                <a:solidFill>
                  <a:schemeClr val="accent3"/>
                </a:solidFill>
              </a:rPr>
              <a:t>student</a:t>
            </a:r>
            <a:r>
              <a:rPr lang="fr-CA" sz="2500" b="1" dirty="0"/>
              <a:t>, and </a:t>
            </a:r>
            <a:r>
              <a:rPr lang="fr-CA" sz="2500" b="1" dirty="0" err="1"/>
              <a:t>some</a:t>
            </a:r>
            <a:r>
              <a:rPr lang="fr-CA" sz="2500" b="1" dirty="0"/>
              <a:t> of the </a:t>
            </a:r>
            <a:r>
              <a:rPr lang="fr-CA" sz="2500" b="1" dirty="0" err="1"/>
              <a:t>ways</a:t>
            </a:r>
            <a:r>
              <a:rPr lang="fr-CA" sz="2500" b="1" dirty="0"/>
              <a:t> in </a:t>
            </a:r>
            <a:r>
              <a:rPr lang="fr-CA" sz="2500" b="1" dirty="0" err="1"/>
              <a:t>which</a:t>
            </a:r>
            <a:r>
              <a:rPr lang="fr-CA" sz="2500" b="1" dirty="0"/>
              <a:t> </a:t>
            </a:r>
            <a:r>
              <a:rPr lang="fr-CA" sz="2500" b="1" dirty="0" err="1"/>
              <a:t>she</a:t>
            </a:r>
            <a:r>
              <a:rPr lang="fr-CA" sz="2500" b="1" dirty="0"/>
              <a:t> </a:t>
            </a:r>
            <a:r>
              <a:rPr lang="fr-CA" sz="2500" b="1" dirty="0" err="1"/>
              <a:t>is</a:t>
            </a:r>
            <a:r>
              <a:rPr lang="fr-CA" sz="2500" b="1" dirty="0"/>
              <a:t> </a:t>
            </a:r>
            <a:r>
              <a:rPr lang="fr-CA" sz="2500" b="1" dirty="0" err="1"/>
              <a:t>breaking</a:t>
            </a:r>
            <a:r>
              <a:rPr lang="fr-CA" sz="2500" b="1" dirty="0"/>
              <a:t> down </a:t>
            </a:r>
            <a:r>
              <a:rPr lang="fr-CA" sz="2500" b="1" dirty="0" err="1"/>
              <a:t>barriers</a:t>
            </a:r>
            <a:r>
              <a:rPr lang="fr-CA" sz="2500" b="1" dirty="0"/>
              <a:t> </a:t>
            </a:r>
            <a:r>
              <a:rPr lang="fr-CA" sz="2500" b="1" dirty="0" err="1"/>
              <a:t>around</a:t>
            </a:r>
            <a:r>
              <a:rPr lang="fr-CA" sz="2500" b="1" dirty="0"/>
              <a:t> mental </a:t>
            </a:r>
            <a:r>
              <a:rPr lang="fr-CA" sz="2500" b="1" dirty="0" err="1"/>
              <a:t>health</a:t>
            </a:r>
            <a:r>
              <a:rPr lang="fr-CA" sz="2500" b="1" dirty="0"/>
              <a:t> in engineering, as </a:t>
            </a:r>
            <a:r>
              <a:rPr lang="fr-CA" sz="2500" b="1" dirty="0" err="1"/>
              <a:t>well</a:t>
            </a:r>
            <a:r>
              <a:rPr lang="fr-CA" sz="2500" b="1" dirty="0"/>
              <a:t> as in post-</a:t>
            </a:r>
            <a:r>
              <a:rPr lang="fr-CA" sz="2500" b="1" dirty="0" err="1"/>
              <a:t>secondary</a:t>
            </a:r>
            <a:r>
              <a:rPr lang="fr-CA" sz="2500" b="1" dirty="0"/>
              <a:t> </a:t>
            </a:r>
            <a:r>
              <a:rPr lang="fr-CA" sz="2500" b="1" dirty="0" err="1"/>
              <a:t>education</a:t>
            </a:r>
            <a:r>
              <a:rPr lang="fr-CA" sz="2500" b="1" dirty="0"/>
              <a:t> more </a:t>
            </a:r>
            <a:r>
              <a:rPr lang="fr-CA" sz="2500" b="1" dirty="0" err="1"/>
              <a:t>broadly</a:t>
            </a:r>
            <a:endParaRPr lang="fr-CA" sz="2500" b="1" dirty="0"/>
          </a:p>
          <a:p>
            <a:endParaRPr lang="fr-CA" sz="2500" b="1" dirty="0"/>
          </a:p>
          <a:p>
            <a:endParaRPr lang="en-CA" sz="2500" b="1" dirty="0"/>
          </a:p>
        </p:txBody>
      </p:sp>
      <p:sp>
        <p:nvSpPr>
          <p:cNvPr id="9" name="Rectangle 8"/>
          <p:cNvSpPr/>
          <p:nvPr/>
        </p:nvSpPr>
        <p:spPr>
          <a:xfrm>
            <a:off x="2321469" y="4847259"/>
            <a:ext cx="2480166" cy="369332"/>
          </a:xfrm>
          <a:prstGeom prst="rect">
            <a:avLst/>
          </a:prstGeom>
        </p:spPr>
        <p:txBody>
          <a:bodyPr wrap="none">
            <a:spAutoFit/>
          </a:bodyPr>
          <a:lstStyle/>
          <a:p>
            <a:r>
              <a:rPr lang="fr-CA" dirty="0"/>
              <a:t>(</a:t>
            </a:r>
            <a:r>
              <a:rPr lang="fr-CA" dirty="0">
                <a:solidFill>
                  <a:schemeClr val="accent3"/>
                </a:solidFill>
              </a:rPr>
              <a:t>Click on the image</a:t>
            </a:r>
            <a:r>
              <a:rPr lang="fr-CA" dirty="0"/>
              <a:t>)</a:t>
            </a:r>
            <a:endParaRPr lang="en-CA" dirty="0"/>
          </a:p>
        </p:txBody>
      </p:sp>
    </p:spTree>
    <p:extLst>
      <p:ext uri="{BB962C8B-B14F-4D97-AF65-F5344CB8AC3E}">
        <p14:creationId xmlns:p14="http://schemas.microsoft.com/office/powerpoint/2010/main" val="1292242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41324"/>
            <a:ext cx="10820399" cy="1384756"/>
          </a:xfrm>
        </p:spPr>
        <p:txBody>
          <a:bodyPr>
            <a:normAutofit/>
          </a:bodyPr>
          <a:lstStyle/>
          <a:p>
            <a:r>
              <a:rPr lang="en-CA" sz="4400" b="1" dirty="0"/>
              <a:t>This concludes Section 1</a:t>
            </a:r>
          </a:p>
        </p:txBody>
      </p:sp>
      <p:sp>
        <p:nvSpPr>
          <p:cNvPr id="3" name="Text Placeholder 2"/>
          <p:cNvSpPr>
            <a:spLocks noGrp="1"/>
          </p:cNvSpPr>
          <p:nvPr>
            <p:ph type="body" idx="1"/>
          </p:nvPr>
        </p:nvSpPr>
        <p:spPr>
          <a:xfrm>
            <a:off x="1015999" y="3137097"/>
            <a:ext cx="10490200" cy="2459110"/>
          </a:xfrm>
        </p:spPr>
        <p:txBody>
          <a:bodyPr>
            <a:normAutofit/>
          </a:bodyPr>
          <a:lstStyle/>
          <a:p>
            <a:r>
              <a:rPr lang="en-CA" sz="2800" b="1" dirty="0"/>
              <a:t>UP NEXT: IMPACT ON ENGINEERING DESIGN &amp; SUPERVISION</a:t>
            </a:r>
          </a:p>
          <a:p>
            <a:r>
              <a:rPr lang="en-CA" sz="2800" b="1" i="1" dirty="0"/>
              <a:t>MANAGEMENT OF OCCUPATIONAL HEALTH AND SAFETY</a:t>
            </a:r>
          </a:p>
        </p:txBody>
      </p:sp>
    </p:spTree>
    <p:extLst>
      <p:ext uri="{BB962C8B-B14F-4D97-AF65-F5344CB8AC3E}">
        <p14:creationId xmlns:p14="http://schemas.microsoft.com/office/powerpoint/2010/main" val="29260332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063" y="825143"/>
            <a:ext cx="10820399" cy="677702"/>
          </a:xfrm>
        </p:spPr>
        <p:txBody>
          <a:bodyPr anchor="ctr">
            <a:noAutofit/>
          </a:bodyPr>
          <a:lstStyle/>
          <a:p>
            <a:pPr algn="ctr"/>
            <a:r>
              <a:rPr lang="en-CA" sz="4800" b="1" dirty="0"/>
              <a:t>Module overview</a:t>
            </a:r>
          </a:p>
        </p:txBody>
      </p:sp>
      <p:sp>
        <p:nvSpPr>
          <p:cNvPr id="5" name="TextBox 4"/>
          <p:cNvSpPr txBox="1"/>
          <p:nvPr/>
        </p:nvSpPr>
        <p:spPr>
          <a:xfrm>
            <a:off x="155712" y="2316934"/>
            <a:ext cx="2160000" cy="1332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CA" b="1" dirty="0">
                <a:solidFill>
                  <a:schemeClr val="tx1"/>
                </a:solidFill>
              </a:rPr>
              <a:t>INTRODUCTION</a:t>
            </a:r>
          </a:p>
        </p:txBody>
      </p:sp>
      <p:sp>
        <p:nvSpPr>
          <p:cNvPr id="6" name="TextBox 5"/>
          <p:cNvSpPr txBox="1"/>
          <p:nvPr/>
        </p:nvSpPr>
        <p:spPr>
          <a:xfrm>
            <a:off x="2587488" y="2316934"/>
            <a:ext cx="2160000" cy="1332000"/>
          </a:xfrm>
          <a:prstGeom prst="round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algn="ctr"/>
            <a:r>
              <a:rPr lang="en-CA" b="1" dirty="0">
                <a:solidFill>
                  <a:schemeClr val="tx1"/>
                </a:solidFill>
              </a:rPr>
              <a:t>IMPACT ON ENGINEERING DESIGN &amp; SUPERVISION</a:t>
            </a:r>
          </a:p>
        </p:txBody>
      </p:sp>
      <p:sp>
        <p:nvSpPr>
          <p:cNvPr id="7" name="TextBox 6"/>
          <p:cNvSpPr txBox="1"/>
          <p:nvPr/>
        </p:nvSpPr>
        <p:spPr>
          <a:xfrm>
            <a:off x="5016057" y="2316931"/>
            <a:ext cx="2160000" cy="1332000"/>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spAutoFit/>
          </a:bodyPr>
          <a:lstStyle/>
          <a:p>
            <a:pPr algn="ctr"/>
            <a:r>
              <a:rPr lang="en-CA" b="1" dirty="0">
                <a:solidFill>
                  <a:schemeClr val="tx1"/>
                </a:solidFill>
              </a:rPr>
              <a:t>LEGISLATION &amp; REGULATORY REQUIREMENTS</a:t>
            </a:r>
          </a:p>
        </p:txBody>
      </p:sp>
      <p:sp>
        <p:nvSpPr>
          <p:cNvPr id="8" name="TextBox 7"/>
          <p:cNvSpPr txBox="1"/>
          <p:nvPr/>
        </p:nvSpPr>
        <p:spPr>
          <a:xfrm>
            <a:off x="7444626" y="2316931"/>
            <a:ext cx="2160000" cy="1332000"/>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spAutoFit/>
          </a:bodyPr>
          <a:lstStyle/>
          <a:p>
            <a:pPr algn="ctr"/>
            <a:r>
              <a:rPr lang="en-CA" b="1" dirty="0">
                <a:solidFill>
                  <a:schemeClr val="tx1"/>
                </a:solidFill>
              </a:rPr>
              <a:t>STRATEGIES AND BEST PRACTICES</a:t>
            </a:r>
          </a:p>
        </p:txBody>
      </p:sp>
      <p:sp>
        <p:nvSpPr>
          <p:cNvPr id="9" name="TextBox 8"/>
          <p:cNvSpPr txBox="1"/>
          <p:nvPr/>
        </p:nvSpPr>
        <p:spPr>
          <a:xfrm>
            <a:off x="9882813" y="2316931"/>
            <a:ext cx="2160000" cy="1332000"/>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nchor="ctr">
            <a:spAutoFit/>
          </a:bodyPr>
          <a:lstStyle/>
          <a:p>
            <a:pPr algn="ctr"/>
            <a:r>
              <a:rPr lang="en-CA" b="1" dirty="0">
                <a:solidFill>
                  <a:schemeClr val="tx1"/>
                </a:solidFill>
              </a:rPr>
              <a:t>REVIEW</a:t>
            </a:r>
          </a:p>
        </p:txBody>
      </p:sp>
      <p:sp>
        <p:nvSpPr>
          <p:cNvPr id="10" name="Rectangle 9"/>
          <p:cNvSpPr/>
          <p:nvPr/>
        </p:nvSpPr>
        <p:spPr>
          <a:xfrm>
            <a:off x="1869757" y="3325768"/>
            <a:ext cx="449162"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1</a:t>
            </a:r>
          </a:p>
        </p:txBody>
      </p:sp>
      <p:sp>
        <p:nvSpPr>
          <p:cNvPr id="11" name="Rectangle 10"/>
          <p:cNvSpPr/>
          <p:nvPr/>
        </p:nvSpPr>
        <p:spPr>
          <a:xfrm>
            <a:off x="4304738" y="3325767"/>
            <a:ext cx="442750"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2</a:t>
            </a:r>
          </a:p>
        </p:txBody>
      </p:sp>
      <p:sp>
        <p:nvSpPr>
          <p:cNvPr id="12" name="Rectangle 11"/>
          <p:cNvSpPr/>
          <p:nvPr/>
        </p:nvSpPr>
        <p:spPr>
          <a:xfrm>
            <a:off x="6736514" y="3325766"/>
            <a:ext cx="442750"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3</a:t>
            </a:r>
          </a:p>
        </p:txBody>
      </p:sp>
      <p:sp>
        <p:nvSpPr>
          <p:cNvPr id="13" name="Rectangle 12"/>
          <p:cNvSpPr/>
          <p:nvPr/>
        </p:nvSpPr>
        <p:spPr>
          <a:xfrm>
            <a:off x="9168287" y="3325766"/>
            <a:ext cx="442750"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4</a:t>
            </a:r>
          </a:p>
        </p:txBody>
      </p:sp>
      <p:sp>
        <p:nvSpPr>
          <p:cNvPr id="14" name="Rectangle 13"/>
          <p:cNvSpPr/>
          <p:nvPr/>
        </p:nvSpPr>
        <p:spPr>
          <a:xfrm>
            <a:off x="11600063" y="3325766"/>
            <a:ext cx="442750"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5</a:t>
            </a:r>
          </a:p>
        </p:txBody>
      </p:sp>
    </p:spTree>
    <p:extLst>
      <p:ext uri="{BB962C8B-B14F-4D97-AF65-F5344CB8AC3E}">
        <p14:creationId xmlns:p14="http://schemas.microsoft.com/office/powerpoint/2010/main" val="156030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67181" y="797420"/>
            <a:ext cx="8140149" cy="1227600"/>
          </a:xfrm>
          <a:prstGeom prst="round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lvl="0" algn="ctr"/>
            <a:r>
              <a:rPr lang="en-CA" sz="4000" b="1" dirty="0">
                <a:solidFill>
                  <a:schemeClr val="tx1"/>
                </a:solidFill>
              </a:rPr>
              <a:t>IMPACT ON ENGINEERING DESIGN &amp; SUPERVISION</a:t>
            </a:r>
          </a:p>
        </p:txBody>
      </p:sp>
      <p:sp>
        <p:nvSpPr>
          <p:cNvPr id="5" name="Rectangle 4"/>
          <p:cNvSpPr/>
          <p:nvPr/>
        </p:nvSpPr>
        <p:spPr>
          <a:xfrm>
            <a:off x="9491456" y="1547169"/>
            <a:ext cx="615874" cy="1015663"/>
          </a:xfrm>
          <a:prstGeom prst="rect">
            <a:avLst/>
          </a:prstGeom>
          <a:noFill/>
        </p:spPr>
        <p:txBody>
          <a:bodyPr wrap="none" lIns="91440" tIns="45720" rIns="91440" bIns="45720">
            <a:spAutoFit/>
          </a:bodyPr>
          <a:lstStyle/>
          <a:p>
            <a:pPr algn="ctr"/>
            <a:r>
              <a:rPr lang="en-US" sz="6000" b="1" dirty="0">
                <a:ln w="0"/>
                <a:effectLst>
                  <a:outerShdw blurRad="38100" dist="19050" dir="2700000" algn="tl" rotWithShape="0">
                    <a:schemeClr val="dk1">
                      <a:alpha val="40000"/>
                    </a:schemeClr>
                  </a:outerShdw>
                </a:effectLst>
              </a:rPr>
              <a:t>2</a:t>
            </a:r>
          </a:p>
        </p:txBody>
      </p:sp>
      <p:sp>
        <p:nvSpPr>
          <p:cNvPr id="6" name="TextBox 5"/>
          <p:cNvSpPr txBox="1"/>
          <p:nvPr/>
        </p:nvSpPr>
        <p:spPr>
          <a:xfrm>
            <a:off x="1364565" y="2351816"/>
            <a:ext cx="9829341" cy="2585323"/>
          </a:xfrm>
          <a:prstGeom prst="rect">
            <a:avLst/>
          </a:prstGeom>
          <a:noFill/>
        </p:spPr>
        <p:txBody>
          <a:bodyPr wrap="square" rtlCol="0">
            <a:spAutoFit/>
          </a:bodyPr>
          <a:lstStyle/>
          <a:p>
            <a:r>
              <a:rPr lang="en-CA" sz="3200" b="1" dirty="0"/>
              <a:t>In this section:</a:t>
            </a:r>
          </a:p>
          <a:p>
            <a:endParaRPr lang="en-CA" dirty="0"/>
          </a:p>
          <a:p>
            <a:r>
              <a:rPr lang="en-CA" sz="3200" dirty="0"/>
              <a:t>Management of Occupational Health &amp; Safety:</a:t>
            </a:r>
          </a:p>
          <a:p>
            <a:pPr marL="457200" indent="-457200">
              <a:buFont typeface="Wingdings" panose="05000000000000000000" pitchFamily="2" charset="2"/>
              <a:buChar char="§"/>
            </a:pPr>
            <a:r>
              <a:rPr lang="en-CA" sz="3200" b="1" dirty="0">
                <a:solidFill>
                  <a:schemeClr val="accent2"/>
                </a:solidFill>
              </a:rPr>
              <a:t>What is Psychological </a:t>
            </a:r>
            <a:r>
              <a:rPr lang="en-CA" sz="3200" b="1">
                <a:solidFill>
                  <a:schemeClr val="accent2"/>
                </a:solidFill>
              </a:rPr>
              <a:t>Health &amp; Safety</a:t>
            </a:r>
            <a:endParaRPr lang="en-CA" sz="3200" b="1" dirty="0">
              <a:solidFill>
                <a:schemeClr val="accent2"/>
              </a:solidFill>
            </a:endParaRPr>
          </a:p>
          <a:p>
            <a:pPr marL="457200" indent="-457200">
              <a:buFont typeface="Wingdings" panose="05000000000000000000" pitchFamily="2" charset="2"/>
              <a:buChar char="§"/>
            </a:pPr>
            <a:r>
              <a:rPr lang="en-CA" sz="3200" b="1" dirty="0">
                <a:solidFill>
                  <a:schemeClr val="accent2"/>
                </a:solidFill>
              </a:rPr>
              <a:t>Psychosocial Risk Factors</a:t>
            </a:r>
          </a:p>
          <a:p>
            <a:endParaRPr lang="en-CA" sz="1600" dirty="0"/>
          </a:p>
        </p:txBody>
      </p:sp>
    </p:spTree>
    <p:extLst>
      <p:ext uri="{BB962C8B-B14F-4D97-AF65-F5344CB8AC3E}">
        <p14:creationId xmlns:p14="http://schemas.microsoft.com/office/powerpoint/2010/main" val="13388462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468951"/>
            <a:ext cx="8610600" cy="1293028"/>
          </a:xfrm>
        </p:spPr>
        <p:txBody>
          <a:bodyPr/>
          <a:lstStyle/>
          <a:p>
            <a:r>
              <a:rPr lang="en-CA" b="1" dirty="0"/>
              <a:t>Management of occupational health &amp; safety</a:t>
            </a:r>
            <a:endParaRPr lang="en-CA" dirty="0"/>
          </a:p>
        </p:txBody>
      </p:sp>
      <p:sp>
        <p:nvSpPr>
          <p:cNvPr id="3" name="Content Placeholder 2"/>
          <p:cNvSpPr>
            <a:spLocks noGrp="1"/>
          </p:cNvSpPr>
          <p:nvPr>
            <p:ph idx="1"/>
          </p:nvPr>
        </p:nvSpPr>
        <p:spPr>
          <a:xfrm>
            <a:off x="685800" y="1995981"/>
            <a:ext cx="10820400" cy="4024125"/>
          </a:xfrm>
        </p:spPr>
        <p:txBody>
          <a:bodyPr>
            <a:normAutofit/>
          </a:bodyPr>
          <a:lstStyle/>
          <a:p>
            <a:r>
              <a:rPr lang="fr-CA" sz="4000" dirty="0" err="1">
                <a:solidFill>
                  <a:schemeClr val="accent2"/>
                </a:solidFill>
              </a:rPr>
              <a:t>What</a:t>
            </a:r>
            <a:r>
              <a:rPr lang="fr-CA" sz="4000" dirty="0">
                <a:solidFill>
                  <a:schemeClr val="accent2"/>
                </a:solidFill>
              </a:rPr>
              <a:t> </a:t>
            </a:r>
            <a:r>
              <a:rPr lang="fr-CA" sz="4000" dirty="0" err="1">
                <a:solidFill>
                  <a:schemeClr val="accent2"/>
                </a:solidFill>
              </a:rPr>
              <a:t>is</a:t>
            </a:r>
            <a:r>
              <a:rPr lang="fr-CA" sz="4000" dirty="0">
                <a:solidFill>
                  <a:schemeClr val="accent2"/>
                </a:solidFill>
              </a:rPr>
              <a:t> </a:t>
            </a:r>
            <a:r>
              <a:rPr lang="fr-CA" sz="4000" dirty="0" err="1">
                <a:solidFill>
                  <a:schemeClr val="accent2"/>
                </a:solidFill>
              </a:rPr>
              <a:t>Psychological</a:t>
            </a:r>
            <a:r>
              <a:rPr lang="fr-CA" sz="4000" dirty="0">
                <a:solidFill>
                  <a:schemeClr val="accent2"/>
                </a:solidFill>
              </a:rPr>
              <a:t> </a:t>
            </a:r>
            <a:r>
              <a:rPr lang="fr-CA" sz="4000" dirty="0" err="1">
                <a:solidFill>
                  <a:schemeClr val="accent2"/>
                </a:solidFill>
              </a:rPr>
              <a:t>Health</a:t>
            </a:r>
            <a:r>
              <a:rPr lang="fr-CA" sz="4000" dirty="0">
                <a:solidFill>
                  <a:schemeClr val="accent2"/>
                </a:solidFill>
              </a:rPr>
              <a:t> and </a:t>
            </a:r>
            <a:r>
              <a:rPr lang="fr-CA" sz="4000" dirty="0" err="1">
                <a:solidFill>
                  <a:schemeClr val="accent2"/>
                </a:solidFill>
              </a:rPr>
              <a:t>Safety</a:t>
            </a:r>
            <a:r>
              <a:rPr lang="fr-CA" sz="4000" dirty="0">
                <a:solidFill>
                  <a:schemeClr val="accent2"/>
                </a:solidFill>
              </a:rPr>
              <a:t>?</a:t>
            </a:r>
          </a:p>
          <a:p>
            <a:pPr lvl="1"/>
            <a:endParaRPr lang="fr-CA" sz="1600" dirty="0"/>
          </a:p>
          <a:p>
            <a:pPr lvl="1"/>
            <a:r>
              <a:rPr lang="fr-CA" sz="3200" dirty="0" err="1"/>
              <a:t>Let’s</a:t>
            </a:r>
            <a:r>
              <a:rPr lang="fr-CA" sz="3200" dirty="0"/>
              <a:t> have a look! </a:t>
            </a:r>
            <a:r>
              <a:rPr lang="fr-CA" sz="3200" u="sng" dirty="0">
                <a:solidFill>
                  <a:schemeClr val="accent2"/>
                </a:solidFill>
              </a:rPr>
              <a:t>Click the image </a:t>
            </a:r>
            <a:r>
              <a:rPr lang="fr-CA" sz="3200" u="sng" dirty="0" err="1">
                <a:solidFill>
                  <a:schemeClr val="accent2"/>
                </a:solidFill>
              </a:rPr>
              <a:t>below</a:t>
            </a:r>
            <a:r>
              <a:rPr lang="fr-CA" sz="3200" dirty="0">
                <a:solidFill>
                  <a:schemeClr val="accent2"/>
                </a:solidFill>
              </a:rPr>
              <a:t> </a:t>
            </a:r>
            <a:r>
              <a:rPr lang="fr-CA" sz="3200" dirty="0"/>
              <a:t>to </a:t>
            </a:r>
            <a:r>
              <a:rPr lang="fr-CA" sz="3200" dirty="0" err="1"/>
              <a:t>watch</a:t>
            </a:r>
            <a:r>
              <a:rPr lang="fr-CA" sz="3200" dirty="0"/>
              <a:t> a short introduction </a:t>
            </a:r>
            <a:r>
              <a:rPr lang="fr-CA" sz="3200" dirty="0" err="1"/>
              <a:t>video</a:t>
            </a:r>
            <a:endParaRPr lang="fr-CA" sz="3200" dirty="0"/>
          </a:p>
          <a:p>
            <a:pPr marL="457200" lvl="1" indent="0">
              <a:buNone/>
            </a:pPr>
            <a:r>
              <a:rPr lang="fr-CA" sz="3200" dirty="0"/>
              <a:t> </a:t>
            </a:r>
            <a:endParaRPr lang="en-CA" sz="3200" dirty="0"/>
          </a:p>
        </p:txBody>
      </p:sp>
      <p:pic>
        <p:nvPicPr>
          <p:cNvPr id="4" name="Picture 3">
            <a:hlinkClick r:id="rId3"/>
          </p:cNvPr>
          <p:cNvPicPr>
            <a:picLocks noChangeAspect="1"/>
          </p:cNvPicPr>
          <p:nvPr/>
        </p:nvPicPr>
        <p:blipFill>
          <a:blip r:embed="rId4"/>
          <a:stretch>
            <a:fillRect/>
          </a:stretch>
        </p:blipFill>
        <p:spPr>
          <a:xfrm>
            <a:off x="7192400" y="3795052"/>
            <a:ext cx="2866000" cy="2774560"/>
          </a:xfrm>
          <a:prstGeom prst="ellipse">
            <a:avLst/>
          </a:prstGeom>
          <a:ln w="3175" cap="rnd">
            <a:solidFill>
              <a:srgbClr val="333333"/>
            </a:solidFill>
          </a:ln>
          <a:effectLst/>
          <a:scene3d>
            <a:camera prst="orthographicFront"/>
            <a:lightRig rig="contrasting" dir="t">
              <a:rot lat="0" lon="0" rev="3000000"/>
            </a:lightRig>
          </a:scene3d>
          <a:sp3d contourW="7620">
            <a:contourClr>
              <a:srgbClr val="333333"/>
            </a:contourClr>
          </a:sp3d>
        </p:spPr>
      </p:pic>
    </p:spTree>
    <p:extLst>
      <p:ext uri="{BB962C8B-B14F-4D97-AF65-F5344CB8AC3E}">
        <p14:creationId xmlns:p14="http://schemas.microsoft.com/office/powerpoint/2010/main" val="36787184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435867"/>
            <a:ext cx="8610600" cy="1293028"/>
          </a:xfrm>
        </p:spPr>
        <p:txBody>
          <a:bodyPr/>
          <a:lstStyle/>
          <a:p>
            <a:r>
              <a:rPr lang="fr-CA" b="1" i="1" dirty="0">
                <a:solidFill>
                  <a:schemeClr val="accent2"/>
                </a:solidFill>
              </a:rPr>
              <a:t>Test </a:t>
            </a:r>
            <a:r>
              <a:rPr lang="fr-CA" b="1" i="1" dirty="0" err="1">
                <a:solidFill>
                  <a:schemeClr val="accent2"/>
                </a:solidFill>
              </a:rPr>
              <a:t>your</a:t>
            </a:r>
            <a:r>
              <a:rPr lang="fr-CA" b="1" i="1" dirty="0">
                <a:solidFill>
                  <a:schemeClr val="accent2"/>
                </a:solidFill>
              </a:rPr>
              <a:t> </a:t>
            </a:r>
            <a:r>
              <a:rPr lang="fr-CA" b="1" i="1" dirty="0" err="1">
                <a:solidFill>
                  <a:schemeClr val="accent2"/>
                </a:solidFill>
              </a:rPr>
              <a:t>knowledge</a:t>
            </a:r>
            <a:r>
              <a:rPr lang="fr-CA" b="1" i="1" dirty="0">
                <a:solidFill>
                  <a:schemeClr val="accent2"/>
                </a:solidFill>
              </a:rPr>
              <a:t>...</a:t>
            </a:r>
            <a:endParaRPr lang="en-CA" b="1" i="1" dirty="0">
              <a:solidFill>
                <a:schemeClr val="accent2"/>
              </a:solidFill>
            </a:endParaRPr>
          </a:p>
        </p:txBody>
      </p:sp>
      <p:sp>
        <p:nvSpPr>
          <p:cNvPr id="3" name="Content Placeholder 2"/>
          <p:cNvSpPr>
            <a:spLocks noGrp="1"/>
          </p:cNvSpPr>
          <p:nvPr>
            <p:ph idx="1"/>
          </p:nvPr>
        </p:nvSpPr>
        <p:spPr>
          <a:xfrm>
            <a:off x="295422" y="2264899"/>
            <a:ext cx="4543864" cy="3334044"/>
          </a:xfrm>
        </p:spPr>
        <p:txBody>
          <a:bodyPr>
            <a:normAutofit/>
          </a:bodyPr>
          <a:lstStyle/>
          <a:p>
            <a:pPr marL="0" indent="0" algn="ctr">
              <a:buNone/>
            </a:pPr>
            <a:r>
              <a:rPr lang="fr-CA" sz="4900" b="1" dirty="0" err="1">
                <a:solidFill>
                  <a:schemeClr val="accent2"/>
                </a:solidFill>
              </a:rPr>
              <a:t>What</a:t>
            </a:r>
            <a:r>
              <a:rPr lang="fr-CA" sz="4900" b="1" dirty="0">
                <a:solidFill>
                  <a:schemeClr val="accent2"/>
                </a:solidFill>
              </a:rPr>
              <a:t> </a:t>
            </a:r>
            <a:r>
              <a:rPr lang="fr-CA" sz="4900" b="1" dirty="0" err="1">
                <a:solidFill>
                  <a:schemeClr val="accent2"/>
                </a:solidFill>
              </a:rPr>
              <a:t>is</a:t>
            </a:r>
            <a:r>
              <a:rPr lang="fr-CA" sz="4900" b="1" dirty="0">
                <a:solidFill>
                  <a:schemeClr val="accent2"/>
                </a:solidFill>
              </a:rPr>
              <a:t> </a:t>
            </a:r>
            <a:r>
              <a:rPr lang="fr-CA" sz="4900" b="1" dirty="0" err="1">
                <a:solidFill>
                  <a:schemeClr val="accent2"/>
                </a:solidFill>
              </a:rPr>
              <a:t>psychological</a:t>
            </a:r>
            <a:r>
              <a:rPr lang="fr-CA" sz="4900" b="1" dirty="0">
                <a:solidFill>
                  <a:schemeClr val="accent2"/>
                </a:solidFill>
              </a:rPr>
              <a:t> </a:t>
            </a:r>
            <a:r>
              <a:rPr lang="fr-CA" sz="4900" b="1" dirty="0" err="1">
                <a:solidFill>
                  <a:schemeClr val="accent2"/>
                </a:solidFill>
              </a:rPr>
              <a:t>health</a:t>
            </a:r>
            <a:r>
              <a:rPr lang="fr-CA" sz="4900" b="1" dirty="0">
                <a:solidFill>
                  <a:schemeClr val="accent2"/>
                </a:solidFill>
              </a:rPr>
              <a:t> and </a:t>
            </a:r>
            <a:r>
              <a:rPr lang="fr-CA" sz="4900" b="1" dirty="0" err="1">
                <a:solidFill>
                  <a:schemeClr val="accent2"/>
                </a:solidFill>
              </a:rPr>
              <a:t>safety</a:t>
            </a:r>
            <a:r>
              <a:rPr lang="fr-CA" sz="4900" b="1" dirty="0">
                <a:solidFill>
                  <a:schemeClr val="accent2"/>
                </a:solidFill>
              </a:rPr>
              <a:t>?</a:t>
            </a:r>
          </a:p>
        </p:txBody>
      </p:sp>
      <p:graphicFrame>
        <p:nvGraphicFramePr>
          <p:cNvPr id="7" name="Diagram 6"/>
          <p:cNvGraphicFramePr/>
          <p:nvPr>
            <p:extLst>
              <p:ext uri="{D42A27DB-BD31-4B8C-83A1-F6EECF244321}">
                <p14:modId xmlns:p14="http://schemas.microsoft.com/office/powerpoint/2010/main" val="3123199044"/>
              </p:ext>
            </p:extLst>
          </p:nvPr>
        </p:nvGraphicFramePr>
        <p:xfrm>
          <a:off x="5014351" y="1772882"/>
          <a:ext cx="6943188" cy="40210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p:cNvSpPr/>
          <p:nvPr/>
        </p:nvSpPr>
        <p:spPr>
          <a:xfrm>
            <a:off x="5060921" y="1758814"/>
            <a:ext cx="604653" cy="830997"/>
          </a:xfrm>
          <a:prstGeom prst="rect">
            <a:avLst/>
          </a:prstGeom>
          <a:noFill/>
        </p:spPr>
        <p:txBody>
          <a:bodyPr wrap="none" lIns="91440" tIns="45720" rIns="91440" bIns="45720">
            <a:spAutoFit/>
          </a:bodyPr>
          <a:lstStyle/>
          <a:p>
            <a:pPr algn="ctr"/>
            <a:r>
              <a:rPr lang="en-US" sz="4800" dirty="0">
                <a:ln w="0"/>
                <a:effectLst>
                  <a:outerShdw blurRad="38100" dist="19050" dir="2700000" algn="tl" rotWithShape="0">
                    <a:schemeClr val="dk1">
                      <a:alpha val="40000"/>
                    </a:schemeClr>
                  </a:outerShdw>
                </a:effectLst>
              </a:rPr>
              <a:t>a</a:t>
            </a:r>
            <a:endParaRPr lang="en-US" sz="5400" dirty="0">
              <a:ln w="0"/>
              <a:effectLst>
                <a:outerShdw blurRad="38100" dist="19050" dir="2700000" algn="tl" rotWithShape="0">
                  <a:schemeClr val="dk1">
                    <a:alpha val="40000"/>
                  </a:schemeClr>
                </a:outerShdw>
              </a:effectLst>
            </a:endParaRPr>
          </a:p>
        </p:txBody>
      </p:sp>
      <p:sp>
        <p:nvSpPr>
          <p:cNvPr id="9" name="Rectangle 8"/>
          <p:cNvSpPr/>
          <p:nvPr/>
        </p:nvSpPr>
        <p:spPr>
          <a:xfrm>
            <a:off x="5455476" y="2587514"/>
            <a:ext cx="604653" cy="830997"/>
          </a:xfrm>
          <a:prstGeom prst="rect">
            <a:avLst/>
          </a:prstGeom>
          <a:noFill/>
        </p:spPr>
        <p:txBody>
          <a:bodyPr wrap="none" lIns="91440" tIns="45720" rIns="91440" bIns="45720">
            <a:spAutoFit/>
          </a:bodyPr>
          <a:lstStyle/>
          <a:p>
            <a:pPr algn="ctr"/>
            <a:r>
              <a:rPr lang="en-US" sz="4800" dirty="0">
                <a:ln w="0"/>
                <a:effectLst>
                  <a:outerShdw blurRad="38100" dist="19050" dir="2700000" algn="tl" rotWithShape="0">
                    <a:schemeClr val="dk1">
                      <a:alpha val="40000"/>
                    </a:schemeClr>
                  </a:outerShdw>
                </a:effectLst>
              </a:rPr>
              <a:t>b</a:t>
            </a:r>
          </a:p>
        </p:txBody>
      </p:sp>
      <p:sp>
        <p:nvSpPr>
          <p:cNvPr id="10" name="Rectangle 9"/>
          <p:cNvSpPr/>
          <p:nvPr/>
        </p:nvSpPr>
        <p:spPr>
          <a:xfrm>
            <a:off x="5565369" y="3289640"/>
            <a:ext cx="579005" cy="830997"/>
          </a:xfrm>
          <a:prstGeom prst="rect">
            <a:avLst/>
          </a:prstGeom>
          <a:noFill/>
        </p:spPr>
        <p:txBody>
          <a:bodyPr wrap="none" lIns="91440" tIns="45720" rIns="91440" bIns="45720">
            <a:spAutoFit/>
          </a:bodyPr>
          <a:lstStyle/>
          <a:p>
            <a:pPr algn="ctr"/>
            <a:r>
              <a:rPr lang="en-US" sz="4800" dirty="0">
                <a:ln w="0"/>
                <a:effectLst>
                  <a:outerShdw blurRad="38100" dist="19050" dir="2700000" algn="tl" rotWithShape="0">
                    <a:schemeClr val="dk1">
                      <a:alpha val="40000"/>
                    </a:schemeClr>
                  </a:outerShdw>
                </a:effectLst>
              </a:rPr>
              <a:t>c</a:t>
            </a:r>
            <a:endParaRPr lang="en-US" sz="5400" dirty="0">
              <a:ln w="0"/>
              <a:effectLst>
                <a:outerShdw blurRad="38100" dist="19050" dir="2700000" algn="tl" rotWithShape="0">
                  <a:schemeClr val="dk1">
                    <a:alpha val="40000"/>
                  </a:schemeClr>
                </a:outerShdw>
              </a:effectLst>
            </a:endParaRPr>
          </a:p>
        </p:txBody>
      </p:sp>
      <p:sp>
        <p:nvSpPr>
          <p:cNvPr id="11" name="Rectangle 10"/>
          <p:cNvSpPr/>
          <p:nvPr/>
        </p:nvSpPr>
        <p:spPr>
          <a:xfrm>
            <a:off x="5414683" y="4104310"/>
            <a:ext cx="606256" cy="830997"/>
          </a:xfrm>
          <a:prstGeom prst="rect">
            <a:avLst/>
          </a:prstGeom>
          <a:noFill/>
        </p:spPr>
        <p:txBody>
          <a:bodyPr wrap="none" lIns="91440" tIns="45720" rIns="91440" bIns="45720">
            <a:spAutoFit/>
          </a:bodyPr>
          <a:lstStyle/>
          <a:p>
            <a:pPr algn="ctr"/>
            <a:r>
              <a:rPr lang="en-US" sz="4800" dirty="0">
                <a:ln w="0"/>
                <a:effectLst>
                  <a:outerShdw blurRad="38100" dist="19050" dir="2700000" algn="tl" rotWithShape="0">
                    <a:schemeClr val="dk1">
                      <a:alpha val="40000"/>
                    </a:schemeClr>
                  </a:outerShdw>
                </a:effectLst>
              </a:rPr>
              <a:t>d</a:t>
            </a:r>
            <a:endParaRPr lang="en-US" sz="5400" dirty="0">
              <a:ln w="0"/>
              <a:effectLst>
                <a:outerShdw blurRad="38100" dist="19050" dir="2700000" algn="tl" rotWithShape="0">
                  <a:schemeClr val="dk1">
                    <a:alpha val="40000"/>
                  </a:schemeClr>
                </a:outerShdw>
              </a:effectLst>
            </a:endParaRPr>
          </a:p>
        </p:txBody>
      </p:sp>
      <p:sp>
        <p:nvSpPr>
          <p:cNvPr id="12" name="Rectangle 11"/>
          <p:cNvSpPr/>
          <p:nvPr/>
        </p:nvSpPr>
        <p:spPr>
          <a:xfrm>
            <a:off x="5084518" y="4789274"/>
            <a:ext cx="585417" cy="830997"/>
          </a:xfrm>
          <a:prstGeom prst="rect">
            <a:avLst/>
          </a:prstGeom>
          <a:noFill/>
        </p:spPr>
        <p:txBody>
          <a:bodyPr wrap="none" lIns="91440" tIns="45720" rIns="91440" bIns="45720">
            <a:spAutoFit/>
          </a:bodyPr>
          <a:lstStyle/>
          <a:p>
            <a:pPr algn="ctr"/>
            <a:r>
              <a:rPr lang="en-US" sz="4800" dirty="0">
                <a:ln w="0"/>
                <a:effectLst>
                  <a:outerShdw blurRad="38100" dist="19050" dir="2700000" algn="tl" rotWithShape="0">
                    <a:schemeClr val="dk1">
                      <a:alpha val="40000"/>
                    </a:schemeClr>
                  </a:outerShdw>
                </a:effectLst>
              </a:rPr>
              <a:t>e</a:t>
            </a:r>
            <a:endParaRPr lang="en-US" sz="54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08455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fill="hold" grpId="0" nodeType="afterEffect">
                                  <p:stCondLst>
                                    <p:cond delay="0"/>
                                  </p:stCondLst>
                                  <p:iterate type="lt">
                                    <p:tmPct val="10000"/>
                                  </p:iterate>
                                  <p:childTnLst>
                                    <p:animScale>
                                      <p:cBhvr>
                                        <p:cTn id="6" dur="250" autoRev="1" fill="hold">
                                          <p:stCondLst>
                                            <p:cond delay="0"/>
                                          </p:stCondLst>
                                        </p:cTn>
                                        <p:tgtEl>
                                          <p:spTgt spid="2"/>
                                        </p:tgtEl>
                                      </p:cBhvr>
                                      <p:to x="80000" y="100000"/>
                                    </p:animScale>
                                    <p:anim by="(#ppt_w*0.10)" calcmode="lin" valueType="num">
                                      <p:cBhvr>
                                        <p:cTn id="7" dur="250" autoRev="1" fill="hold">
                                          <p:stCondLst>
                                            <p:cond delay="0"/>
                                          </p:stCondLst>
                                        </p:cTn>
                                        <p:tgtEl>
                                          <p:spTgt spid="2"/>
                                        </p:tgtEl>
                                        <p:attrNameLst>
                                          <p:attrName>ppt_x</p:attrName>
                                        </p:attrNameLst>
                                      </p:cBhvr>
                                    </p:anim>
                                    <p:anim by="(-#ppt_w*0.10)" calcmode="lin" valueType="num">
                                      <p:cBhvr>
                                        <p:cTn id="8" dur="250" autoRev="1" fill="hold">
                                          <p:stCondLst>
                                            <p:cond delay="0"/>
                                          </p:stCondLst>
                                        </p:cTn>
                                        <p:tgtEl>
                                          <p:spTgt spid="2"/>
                                        </p:tgtEl>
                                        <p:attrNameLst>
                                          <p:attrName>ppt_y</p:attrName>
                                        </p:attrNameLst>
                                      </p:cBhvr>
                                    </p:anim>
                                    <p:animRot by="-480000">
                                      <p:cBhvr>
                                        <p:cTn id="9" dur="250" autoRev="1"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435867"/>
            <a:ext cx="8610600" cy="1293028"/>
          </a:xfrm>
        </p:spPr>
        <p:txBody>
          <a:bodyPr/>
          <a:lstStyle/>
          <a:p>
            <a:r>
              <a:rPr lang="fr-CA" b="1" i="1" dirty="0">
                <a:solidFill>
                  <a:schemeClr val="accent2"/>
                </a:solidFill>
              </a:rPr>
              <a:t>Test </a:t>
            </a:r>
            <a:r>
              <a:rPr lang="fr-CA" b="1" i="1" dirty="0" err="1">
                <a:solidFill>
                  <a:schemeClr val="accent2"/>
                </a:solidFill>
              </a:rPr>
              <a:t>your</a:t>
            </a:r>
            <a:r>
              <a:rPr lang="fr-CA" b="1" i="1" dirty="0">
                <a:solidFill>
                  <a:schemeClr val="accent2"/>
                </a:solidFill>
              </a:rPr>
              <a:t> </a:t>
            </a:r>
            <a:r>
              <a:rPr lang="fr-CA" b="1" i="1" dirty="0" err="1">
                <a:solidFill>
                  <a:schemeClr val="accent2"/>
                </a:solidFill>
              </a:rPr>
              <a:t>knowledge</a:t>
            </a:r>
            <a:r>
              <a:rPr lang="fr-CA" b="1" i="1" dirty="0">
                <a:solidFill>
                  <a:schemeClr val="accent2"/>
                </a:solidFill>
              </a:rPr>
              <a:t>...</a:t>
            </a:r>
            <a:endParaRPr lang="en-CA" b="1" i="1" dirty="0">
              <a:solidFill>
                <a:schemeClr val="accent2"/>
              </a:solidFill>
            </a:endParaRPr>
          </a:p>
        </p:txBody>
      </p:sp>
      <p:sp>
        <p:nvSpPr>
          <p:cNvPr id="3" name="Content Placeholder 2"/>
          <p:cNvSpPr>
            <a:spLocks noGrp="1"/>
          </p:cNvSpPr>
          <p:nvPr>
            <p:ph idx="1"/>
          </p:nvPr>
        </p:nvSpPr>
        <p:spPr>
          <a:xfrm>
            <a:off x="295422" y="2264899"/>
            <a:ext cx="4543864" cy="3334044"/>
          </a:xfrm>
        </p:spPr>
        <p:txBody>
          <a:bodyPr>
            <a:normAutofit/>
          </a:bodyPr>
          <a:lstStyle/>
          <a:p>
            <a:pPr marL="0" indent="0" algn="ctr">
              <a:buNone/>
            </a:pPr>
            <a:r>
              <a:rPr lang="fr-CA" sz="4900" b="1" dirty="0" err="1">
                <a:solidFill>
                  <a:schemeClr val="accent2"/>
                </a:solidFill>
              </a:rPr>
              <a:t>What</a:t>
            </a:r>
            <a:r>
              <a:rPr lang="fr-CA" sz="4900" b="1" dirty="0">
                <a:solidFill>
                  <a:schemeClr val="accent2"/>
                </a:solidFill>
              </a:rPr>
              <a:t> </a:t>
            </a:r>
            <a:r>
              <a:rPr lang="fr-CA" sz="4900" b="1" dirty="0" err="1">
                <a:solidFill>
                  <a:schemeClr val="accent2"/>
                </a:solidFill>
              </a:rPr>
              <a:t>is</a:t>
            </a:r>
            <a:r>
              <a:rPr lang="fr-CA" sz="4900" b="1" dirty="0">
                <a:solidFill>
                  <a:schemeClr val="accent2"/>
                </a:solidFill>
              </a:rPr>
              <a:t> </a:t>
            </a:r>
            <a:r>
              <a:rPr lang="fr-CA" sz="4900" b="1" dirty="0" err="1">
                <a:solidFill>
                  <a:schemeClr val="accent2"/>
                </a:solidFill>
              </a:rPr>
              <a:t>psychological</a:t>
            </a:r>
            <a:r>
              <a:rPr lang="fr-CA" sz="4900" b="1" dirty="0">
                <a:solidFill>
                  <a:schemeClr val="accent2"/>
                </a:solidFill>
              </a:rPr>
              <a:t> </a:t>
            </a:r>
            <a:r>
              <a:rPr lang="fr-CA" sz="4900" b="1" dirty="0" err="1">
                <a:solidFill>
                  <a:schemeClr val="accent2"/>
                </a:solidFill>
              </a:rPr>
              <a:t>health</a:t>
            </a:r>
            <a:r>
              <a:rPr lang="fr-CA" sz="4900" b="1" dirty="0">
                <a:solidFill>
                  <a:schemeClr val="accent2"/>
                </a:solidFill>
              </a:rPr>
              <a:t> and </a:t>
            </a:r>
            <a:r>
              <a:rPr lang="fr-CA" sz="4900" b="1" dirty="0" err="1">
                <a:solidFill>
                  <a:schemeClr val="accent2"/>
                </a:solidFill>
              </a:rPr>
              <a:t>safety</a:t>
            </a:r>
            <a:r>
              <a:rPr lang="fr-CA" sz="4900" b="1" dirty="0">
                <a:solidFill>
                  <a:schemeClr val="accent2"/>
                </a:solidFill>
              </a:rPr>
              <a:t>?</a:t>
            </a:r>
          </a:p>
        </p:txBody>
      </p:sp>
      <p:graphicFrame>
        <p:nvGraphicFramePr>
          <p:cNvPr id="7" name="Diagram 6"/>
          <p:cNvGraphicFramePr/>
          <p:nvPr>
            <p:extLst>
              <p:ext uri="{D42A27DB-BD31-4B8C-83A1-F6EECF244321}">
                <p14:modId xmlns:p14="http://schemas.microsoft.com/office/powerpoint/2010/main" val="3807933263"/>
              </p:ext>
            </p:extLst>
          </p:nvPr>
        </p:nvGraphicFramePr>
        <p:xfrm>
          <a:off x="5014351" y="1772882"/>
          <a:ext cx="6943188" cy="40210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p:cNvSpPr/>
          <p:nvPr/>
        </p:nvSpPr>
        <p:spPr>
          <a:xfrm>
            <a:off x="5060921" y="1758814"/>
            <a:ext cx="604653" cy="830997"/>
          </a:xfrm>
          <a:prstGeom prst="rect">
            <a:avLst/>
          </a:prstGeom>
          <a:noFill/>
        </p:spPr>
        <p:txBody>
          <a:bodyPr wrap="none" lIns="91440" tIns="45720" rIns="91440" bIns="45720">
            <a:spAutoFit/>
          </a:bodyPr>
          <a:lstStyle/>
          <a:p>
            <a:pPr algn="ctr"/>
            <a:r>
              <a:rPr lang="en-US" sz="4800" dirty="0">
                <a:ln w="0"/>
                <a:effectLst>
                  <a:outerShdw blurRad="38100" dist="19050" dir="2700000" algn="tl" rotWithShape="0">
                    <a:schemeClr val="dk1">
                      <a:alpha val="40000"/>
                    </a:schemeClr>
                  </a:outerShdw>
                </a:effectLst>
              </a:rPr>
              <a:t>a</a:t>
            </a:r>
            <a:endParaRPr lang="en-US" sz="5400" dirty="0">
              <a:ln w="0"/>
              <a:effectLst>
                <a:outerShdw blurRad="38100" dist="19050" dir="2700000" algn="tl" rotWithShape="0">
                  <a:schemeClr val="dk1">
                    <a:alpha val="40000"/>
                  </a:schemeClr>
                </a:outerShdw>
              </a:effectLst>
            </a:endParaRPr>
          </a:p>
        </p:txBody>
      </p:sp>
      <p:sp>
        <p:nvSpPr>
          <p:cNvPr id="9" name="Rectangle 8"/>
          <p:cNvSpPr/>
          <p:nvPr/>
        </p:nvSpPr>
        <p:spPr>
          <a:xfrm>
            <a:off x="5455476" y="2587514"/>
            <a:ext cx="604653" cy="830997"/>
          </a:xfrm>
          <a:prstGeom prst="rect">
            <a:avLst/>
          </a:prstGeom>
          <a:noFill/>
        </p:spPr>
        <p:txBody>
          <a:bodyPr wrap="none" lIns="91440" tIns="45720" rIns="91440" bIns="45720">
            <a:spAutoFit/>
          </a:bodyPr>
          <a:lstStyle/>
          <a:p>
            <a:pPr algn="ctr"/>
            <a:r>
              <a:rPr lang="en-US" sz="4800" dirty="0">
                <a:ln w="0"/>
                <a:effectLst>
                  <a:outerShdw blurRad="38100" dist="19050" dir="2700000" algn="tl" rotWithShape="0">
                    <a:schemeClr val="dk1">
                      <a:alpha val="40000"/>
                    </a:schemeClr>
                  </a:outerShdw>
                </a:effectLst>
              </a:rPr>
              <a:t>b</a:t>
            </a:r>
          </a:p>
        </p:txBody>
      </p:sp>
      <p:sp>
        <p:nvSpPr>
          <p:cNvPr id="10" name="Rectangle 9"/>
          <p:cNvSpPr/>
          <p:nvPr/>
        </p:nvSpPr>
        <p:spPr>
          <a:xfrm>
            <a:off x="5565369" y="3289640"/>
            <a:ext cx="579005" cy="830997"/>
          </a:xfrm>
          <a:prstGeom prst="rect">
            <a:avLst/>
          </a:prstGeom>
          <a:noFill/>
        </p:spPr>
        <p:txBody>
          <a:bodyPr wrap="none" lIns="91440" tIns="45720" rIns="91440" bIns="45720">
            <a:spAutoFit/>
          </a:bodyPr>
          <a:lstStyle/>
          <a:p>
            <a:pPr algn="ctr"/>
            <a:r>
              <a:rPr lang="en-US" sz="4800" dirty="0">
                <a:ln w="0"/>
                <a:effectLst>
                  <a:outerShdw blurRad="38100" dist="19050" dir="2700000" algn="tl" rotWithShape="0">
                    <a:schemeClr val="dk1">
                      <a:alpha val="40000"/>
                    </a:schemeClr>
                  </a:outerShdw>
                </a:effectLst>
              </a:rPr>
              <a:t>c</a:t>
            </a:r>
            <a:endParaRPr lang="en-US" sz="5400" dirty="0">
              <a:ln w="0"/>
              <a:effectLst>
                <a:outerShdw blurRad="38100" dist="19050" dir="2700000" algn="tl" rotWithShape="0">
                  <a:schemeClr val="dk1">
                    <a:alpha val="40000"/>
                  </a:schemeClr>
                </a:outerShdw>
              </a:effectLst>
            </a:endParaRPr>
          </a:p>
        </p:txBody>
      </p:sp>
      <p:sp>
        <p:nvSpPr>
          <p:cNvPr id="11" name="Rectangle 10"/>
          <p:cNvSpPr/>
          <p:nvPr/>
        </p:nvSpPr>
        <p:spPr>
          <a:xfrm>
            <a:off x="5414683" y="4104310"/>
            <a:ext cx="606256" cy="830997"/>
          </a:xfrm>
          <a:prstGeom prst="rect">
            <a:avLst/>
          </a:prstGeom>
          <a:noFill/>
        </p:spPr>
        <p:txBody>
          <a:bodyPr wrap="none" lIns="91440" tIns="45720" rIns="91440" bIns="45720">
            <a:spAutoFit/>
          </a:bodyPr>
          <a:lstStyle/>
          <a:p>
            <a:pPr algn="ctr"/>
            <a:r>
              <a:rPr lang="en-US" sz="4800" dirty="0">
                <a:ln w="0"/>
                <a:effectLst>
                  <a:outerShdw blurRad="38100" dist="19050" dir="2700000" algn="tl" rotWithShape="0">
                    <a:schemeClr val="dk1">
                      <a:alpha val="40000"/>
                    </a:schemeClr>
                  </a:outerShdw>
                </a:effectLst>
              </a:rPr>
              <a:t>d</a:t>
            </a:r>
            <a:endParaRPr lang="en-US" sz="5400" dirty="0">
              <a:ln w="0"/>
              <a:effectLst>
                <a:outerShdw blurRad="38100" dist="19050" dir="2700000" algn="tl" rotWithShape="0">
                  <a:schemeClr val="dk1">
                    <a:alpha val="40000"/>
                  </a:schemeClr>
                </a:outerShdw>
              </a:effectLst>
            </a:endParaRPr>
          </a:p>
        </p:txBody>
      </p:sp>
      <p:sp>
        <p:nvSpPr>
          <p:cNvPr id="12" name="Rectangle 11"/>
          <p:cNvSpPr/>
          <p:nvPr/>
        </p:nvSpPr>
        <p:spPr>
          <a:xfrm>
            <a:off x="5084518" y="4789274"/>
            <a:ext cx="585417" cy="830997"/>
          </a:xfrm>
          <a:prstGeom prst="rect">
            <a:avLst/>
          </a:prstGeom>
          <a:noFill/>
        </p:spPr>
        <p:txBody>
          <a:bodyPr wrap="none" lIns="91440" tIns="45720" rIns="91440" bIns="45720">
            <a:spAutoFit/>
          </a:bodyPr>
          <a:lstStyle/>
          <a:p>
            <a:pPr algn="ctr"/>
            <a:r>
              <a:rPr lang="en-US" sz="4800" dirty="0">
                <a:ln w="0"/>
                <a:effectLst>
                  <a:outerShdw blurRad="38100" dist="19050" dir="2700000" algn="tl" rotWithShape="0">
                    <a:schemeClr val="dk1">
                      <a:alpha val="40000"/>
                    </a:schemeClr>
                  </a:outerShdw>
                </a:effectLst>
              </a:rPr>
              <a:t>e</a:t>
            </a:r>
            <a:endParaRPr lang="en-US" sz="54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937630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7960" y="764373"/>
            <a:ext cx="9311640" cy="1293028"/>
          </a:xfrm>
        </p:spPr>
        <p:txBody>
          <a:bodyPr>
            <a:normAutofit/>
          </a:bodyPr>
          <a:lstStyle/>
          <a:p>
            <a:r>
              <a:rPr lang="en-CA" sz="3600" b="1" dirty="0"/>
              <a:t>Learning objectives and outcomes</a:t>
            </a:r>
          </a:p>
        </p:txBody>
      </p:sp>
      <p:sp>
        <p:nvSpPr>
          <p:cNvPr id="3" name="Content Placeholder 2"/>
          <p:cNvSpPr>
            <a:spLocks noGrp="1"/>
          </p:cNvSpPr>
          <p:nvPr>
            <p:ph idx="1"/>
          </p:nvPr>
        </p:nvSpPr>
        <p:spPr>
          <a:xfrm>
            <a:off x="1249680" y="2057401"/>
            <a:ext cx="9982200" cy="4312920"/>
          </a:xfrm>
        </p:spPr>
        <p:txBody>
          <a:bodyPr>
            <a:normAutofit fontScale="92500" lnSpcReduction="10000"/>
          </a:bodyPr>
          <a:lstStyle/>
          <a:p>
            <a:r>
              <a:rPr lang="en-CA" sz="3200" dirty="0"/>
              <a:t>In this module you will learn about mental health in the workplace</a:t>
            </a:r>
          </a:p>
          <a:p>
            <a:pPr marL="0" indent="0">
              <a:buNone/>
            </a:pPr>
            <a:endParaRPr lang="en-CA" sz="1600" dirty="0"/>
          </a:p>
          <a:p>
            <a:r>
              <a:rPr lang="en-CA" sz="3200" dirty="0"/>
              <a:t>Upon completion of the module, you will know:</a:t>
            </a:r>
          </a:p>
          <a:p>
            <a:pPr lvl="1">
              <a:lnSpc>
                <a:spcPct val="110000"/>
              </a:lnSpc>
            </a:pPr>
            <a:r>
              <a:rPr lang="en-CA" sz="2800" dirty="0"/>
              <a:t>What mental health is and why it is important</a:t>
            </a:r>
          </a:p>
          <a:p>
            <a:pPr lvl="1">
              <a:lnSpc>
                <a:spcPct val="110000"/>
              </a:lnSpc>
            </a:pPr>
            <a:r>
              <a:rPr lang="en-CA" sz="2800" dirty="0"/>
              <a:t>The implications of mental health in the workplace</a:t>
            </a:r>
          </a:p>
          <a:p>
            <a:pPr lvl="1">
              <a:lnSpc>
                <a:spcPct val="110000"/>
              </a:lnSpc>
            </a:pPr>
            <a:r>
              <a:rPr lang="fr-CA" sz="2800" dirty="0"/>
              <a:t>The 13 </a:t>
            </a:r>
            <a:r>
              <a:rPr lang="fr-CA" sz="2800" dirty="0" err="1"/>
              <a:t>psychological</a:t>
            </a:r>
            <a:r>
              <a:rPr lang="fr-CA" sz="2800" dirty="0"/>
              <a:t> and social (or </a:t>
            </a:r>
            <a:r>
              <a:rPr lang="fr-CA" sz="2800" i="1" dirty="0"/>
              <a:t>Psychosocial</a:t>
            </a:r>
            <a:r>
              <a:rPr lang="fr-CA" sz="2800" dirty="0"/>
              <a:t>) </a:t>
            </a:r>
            <a:r>
              <a:rPr lang="fr-CA" sz="2800" dirty="0" err="1"/>
              <a:t>Risk</a:t>
            </a:r>
            <a:r>
              <a:rPr lang="fr-CA" sz="2800" dirty="0"/>
              <a:t> </a:t>
            </a:r>
            <a:r>
              <a:rPr lang="fr-CA" sz="2800" dirty="0" err="1"/>
              <a:t>Factors</a:t>
            </a:r>
            <a:r>
              <a:rPr lang="fr-CA" sz="2800" dirty="0"/>
              <a:t> in the </a:t>
            </a:r>
            <a:r>
              <a:rPr lang="fr-CA" sz="2800" dirty="0" err="1"/>
              <a:t>workplace</a:t>
            </a:r>
            <a:endParaRPr lang="en-CA" sz="2800" dirty="0"/>
          </a:p>
          <a:p>
            <a:pPr lvl="1">
              <a:lnSpc>
                <a:spcPct val="110000"/>
              </a:lnSpc>
            </a:pPr>
            <a:r>
              <a:rPr lang="en-CA" sz="2800" dirty="0"/>
              <a:t>Strategies and best practices for managing to achieve good mental health in the workplace </a:t>
            </a:r>
          </a:p>
        </p:txBody>
      </p:sp>
    </p:spTree>
    <p:extLst>
      <p:ext uri="{BB962C8B-B14F-4D97-AF65-F5344CB8AC3E}">
        <p14:creationId xmlns:p14="http://schemas.microsoft.com/office/powerpoint/2010/main" val="1071637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7589" y="915600"/>
            <a:ext cx="9002151" cy="1293028"/>
          </a:xfrm>
        </p:spPr>
        <p:txBody>
          <a:bodyPr>
            <a:normAutofit/>
          </a:bodyPr>
          <a:lstStyle/>
          <a:p>
            <a:r>
              <a:rPr lang="en-CA" sz="3200" b="1" dirty="0"/>
              <a:t>Management of occupational health &amp; safety: </a:t>
            </a:r>
            <a:r>
              <a:rPr lang="en-CA" sz="3200" b="1" dirty="0">
                <a:solidFill>
                  <a:schemeClr val="accent2"/>
                </a:solidFill>
              </a:rPr>
              <a:t>Psychosocial Risk Factors </a:t>
            </a:r>
          </a:p>
        </p:txBody>
      </p:sp>
      <p:sp>
        <p:nvSpPr>
          <p:cNvPr id="3" name="Content Placeholder 2"/>
          <p:cNvSpPr>
            <a:spLocks noGrp="1"/>
          </p:cNvSpPr>
          <p:nvPr>
            <p:ph idx="1"/>
          </p:nvPr>
        </p:nvSpPr>
        <p:spPr>
          <a:xfrm>
            <a:off x="685800" y="2439571"/>
            <a:ext cx="10820400" cy="4024125"/>
          </a:xfrm>
        </p:spPr>
        <p:txBody>
          <a:bodyPr>
            <a:normAutofit/>
          </a:bodyPr>
          <a:lstStyle/>
          <a:p>
            <a:r>
              <a:rPr lang="en-CA" sz="3200" dirty="0"/>
              <a:t>Researchers at Simon Fraser University have identified </a:t>
            </a:r>
            <a:r>
              <a:rPr lang="en-CA" sz="3200" b="1" dirty="0">
                <a:solidFill>
                  <a:schemeClr val="accent2"/>
                </a:solidFill>
              </a:rPr>
              <a:t>13 Psychosocial Risk Factors </a:t>
            </a:r>
            <a:r>
              <a:rPr lang="en-CA" sz="3200" dirty="0"/>
              <a:t>(PSR)</a:t>
            </a:r>
          </a:p>
          <a:p>
            <a:endParaRPr lang="fr-CA" sz="1600" dirty="0"/>
          </a:p>
          <a:p>
            <a:r>
              <a:rPr lang="fr-CA" sz="3200" dirty="0" err="1"/>
              <a:t>These</a:t>
            </a:r>
            <a:r>
              <a:rPr lang="fr-CA" sz="3200" dirty="0"/>
              <a:t> 13 </a:t>
            </a:r>
            <a:r>
              <a:rPr lang="en-CA" sz="3200" dirty="0"/>
              <a:t>factors impact organizational health, the health of individual employees and the financial bottom line, including the way work is carried out and the context in which work occurs</a:t>
            </a:r>
            <a:endParaRPr lang="en-CA" sz="3600" dirty="0"/>
          </a:p>
          <a:p>
            <a:endParaRPr lang="en-CA" sz="3200" dirty="0"/>
          </a:p>
        </p:txBody>
      </p:sp>
      <p:sp>
        <p:nvSpPr>
          <p:cNvPr id="6" name="Rectangle 5"/>
          <p:cNvSpPr/>
          <p:nvPr/>
        </p:nvSpPr>
        <p:spPr>
          <a:xfrm>
            <a:off x="162169" y="6477764"/>
            <a:ext cx="8230138" cy="369332"/>
          </a:xfrm>
          <a:prstGeom prst="rect">
            <a:avLst/>
          </a:prstGeom>
        </p:spPr>
        <p:txBody>
          <a:bodyPr wrap="none">
            <a:spAutoFit/>
          </a:bodyPr>
          <a:lstStyle/>
          <a:p>
            <a:r>
              <a:rPr lang="en-CA" dirty="0"/>
              <a:t>Source: Canadian Centre for Occupational Health and Safety (CCOHS)</a:t>
            </a:r>
          </a:p>
        </p:txBody>
      </p:sp>
    </p:spTree>
    <p:extLst>
      <p:ext uri="{BB962C8B-B14F-4D97-AF65-F5344CB8AC3E}">
        <p14:creationId xmlns:p14="http://schemas.microsoft.com/office/powerpoint/2010/main" val="27496024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848780"/>
            <a:ext cx="9213166" cy="1293028"/>
          </a:xfrm>
        </p:spPr>
        <p:txBody>
          <a:bodyPr>
            <a:normAutofit/>
          </a:bodyPr>
          <a:lstStyle/>
          <a:p>
            <a:r>
              <a:rPr lang="en-CA" sz="3200" b="1" dirty="0"/>
              <a:t>Management of occupational health &amp; safety: </a:t>
            </a:r>
            <a:r>
              <a:rPr lang="en-CA" sz="3200" b="1" dirty="0">
                <a:solidFill>
                  <a:schemeClr val="accent2"/>
                </a:solidFill>
              </a:rPr>
              <a:t>Psychosocial Risk Factors </a:t>
            </a:r>
            <a:endParaRPr lang="en-CA" sz="3200" dirty="0"/>
          </a:p>
        </p:txBody>
      </p:sp>
      <p:sp>
        <p:nvSpPr>
          <p:cNvPr id="3" name="Content Placeholder 2"/>
          <p:cNvSpPr>
            <a:spLocks noGrp="1"/>
          </p:cNvSpPr>
          <p:nvPr>
            <p:ph idx="1"/>
          </p:nvPr>
        </p:nvSpPr>
        <p:spPr>
          <a:xfrm>
            <a:off x="671732" y="2155876"/>
            <a:ext cx="10820400" cy="531054"/>
          </a:xfrm>
        </p:spPr>
        <p:txBody>
          <a:bodyPr>
            <a:normAutofit/>
          </a:bodyPr>
          <a:lstStyle/>
          <a:p>
            <a:pPr marL="0" indent="0">
              <a:buNone/>
            </a:pPr>
            <a:r>
              <a:rPr lang="fr-CA" sz="2800" b="1" dirty="0">
                <a:solidFill>
                  <a:schemeClr val="accent2"/>
                </a:solidFill>
              </a:rPr>
              <a:t>THE 13 FACTORS ARE:</a:t>
            </a:r>
            <a:endParaRPr lang="en-CA" sz="2800" b="1" dirty="0">
              <a:solidFill>
                <a:schemeClr val="accent2"/>
              </a:solidFill>
            </a:endParaRPr>
          </a:p>
        </p:txBody>
      </p:sp>
      <p:sp>
        <p:nvSpPr>
          <p:cNvPr id="4" name="Content Placeholder 2"/>
          <p:cNvSpPr txBox="1">
            <a:spLocks/>
          </p:cNvSpPr>
          <p:nvPr/>
        </p:nvSpPr>
        <p:spPr>
          <a:xfrm>
            <a:off x="671732" y="2757267"/>
            <a:ext cx="11018520" cy="3826412"/>
          </a:xfrm>
          <a:prstGeom prst="rect">
            <a:avLst/>
          </a:prstGeom>
        </p:spPr>
        <p:txBody>
          <a:bodyPr vert="horz" lIns="91440" tIns="45720" rIns="91440" bIns="45720" numCol="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457200" indent="-457200">
              <a:buClr>
                <a:schemeClr val="accent2"/>
              </a:buClr>
              <a:buFont typeface="+mj-lt"/>
              <a:buAutoNum type="arabicParenR"/>
            </a:pPr>
            <a:r>
              <a:rPr lang="en-CA" sz="2500" dirty="0">
                <a:latin typeface="Helvetica Neue"/>
              </a:rPr>
              <a:t>Organizational Culture</a:t>
            </a:r>
          </a:p>
          <a:p>
            <a:pPr marL="457200" indent="-457200">
              <a:buClr>
                <a:schemeClr val="accent2"/>
              </a:buClr>
              <a:buFont typeface="+mj-lt"/>
              <a:buAutoNum type="arabicParenR"/>
            </a:pPr>
            <a:r>
              <a:rPr lang="en-CA" sz="2500" dirty="0">
                <a:latin typeface="Helvetica Neue"/>
              </a:rPr>
              <a:t>Psychological Support</a:t>
            </a:r>
          </a:p>
          <a:p>
            <a:pPr marL="457200" indent="-457200">
              <a:buClr>
                <a:schemeClr val="accent2"/>
              </a:buClr>
              <a:buFont typeface="+mj-lt"/>
              <a:buAutoNum type="arabicParenR"/>
            </a:pPr>
            <a:r>
              <a:rPr lang="en-CA" sz="2500" dirty="0">
                <a:latin typeface="Helvetica Neue"/>
              </a:rPr>
              <a:t>Clear Leadership &amp; Expectations</a:t>
            </a:r>
          </a:p>
          <a:p>
            <a:pPr marL="457200" indent="-457200">
              <a:buClr>
                <a:schemeClr val="accent2"/>
              </a:buClr>
              <a:buFont typeface="+mj-lt"/>
              <a:buAutoNum type="arabicParenR"/>
            </a:pPr>
            <a:r>
              <a:rPr lang="en-CA" sz="2500" dirty="0">
                <a:latin typeface="Helvetica Neue"/>
              </a:rPr>
              <a:t>Civility &amp; Respect</a:t>
            </a:r>
          </a:p>
          <a:p>
            <a:pPr marL="457200" indent="-457200">
              <a:buClr>
                <a:schemeClr val="accent2"/>
              </a:buClr>
              <a:buFont typeface="+mj-lt"/>
              <a:buAutoNum type="arabicParenR"/>
            </a:pPr>
            <a:r>
              <a:rPr lang="en-CA" sz="2500" dirty="0">
                <a:latin typeface="Helvetica Neue"/>
              </a:rPr>
              <a:t>Psychological Competencies &amp;   Requirements</a:t>
            </a:r>
          </a:p>
          <a:p>
            <a:pPr marL="457200" indent="-457200">
              <a:buClr>
                <a:schemeClr val="accent2"/>
              </a:buClr>
              <a:buFont typeface="+mj-lt"/>
              <a:buAutoNum type="arabicParenR"/>
            </a:pPr>
            <a:r>
              <a:rPr lang="en-CA" sz="2500" dirty="0">
                <a:latin typeface="Helvetica Neue"/>
              </a:rPr>
              <a:t>Growth &amp; Development</a:t>
            </a:r>
          </a:p>
          <a:p>
            <a:pPr marL="457200" indent="-457200">
              <a:buClr>
                <a:schemeClr val="accent2"/>
              </a:buClr>
              <a:buFont typeface="+mj-lt"/>
              <a:buAutoNum type="arabicParenR"/>
            </a:pPr>
            <a:r>
              <a:rPr lang="en-CA" sz="2500" dirty="0">
                <a:latin typeface="Helvetica Neue"/>
              </a:rPr>
              <a:t>Recognition &amp; Reward</a:t>
            </a:r>
          </a:p>
          <a:p>
            <a:pPr marL="457200" indent="-457200">
              <a:buClr>
                <a:schemeClr val="accent2"/>
              </a:buClr>
              <a:buFont typeface="+mj-lt"/>
              <a:buAutoNum type="arabicParenR"/>
            </a:pPr>
            <a:r>
              <a:rPr lang="en-CA" sz="2500" dirty="0">
                <a:latin typeface="Helvetica Neue"/>
              </a:rPr>
              <a:t>Involvement &amp; Influence</a:t>
            </a:r>
          </a:p>
          <a:p>
            <a:pPr marL="457200" indent="-457200">
              <a:buClr>
                <a:schemeClr val="accent2"/>
              </a:buClr>
              <a:buFont typeface="+mj-lt"/>
              <a:buAutoNum type="arabicParenR"/>
            </a:pPr>
            <a:r>
              <a:rPr lang="en-CA" sz="2500" dirty="0">
                <a:latin typeface="Helvetica Neue"/>
              </a:rPr>
              <a:t>Workload Management</a:t>
            </a:r>
          </a:p>
          <a:p>
            <a:pPr marL="457200" indent="-457200">
              <a:buClr>
                <a:schemeClr val="accent2"/>
              </a:buClr>
              <a:buFont typeface="+mj-lt"/>
              <a:buAutoNum type="arabicParenR"/>
            </a:pPr>
            <a:r>
              <a:rPr lang="en-CA" sz="2500" dirty="0">
                <a:latin typeface="Helvetica Neue"/>
              </a:rPr>
              <a:t> Engagement</a:t>
            </a:r>
          </a:p>
          <a:p>
            <a:pPr marL="457200" indent="-457200">
              <a:buClr>
                <a:schemeClr val="accent2"/>
              </a:buClr>
              <a:buFont typeface="+mj-lt"/>
              <a:buAutoNum type="arabicParenR"/>
            </a:pPr>
            <a:r>
              <a:rPr lang="en-CA" sz="2500" dirty="0">
                <a:latin typeface="Helvetica Neue"/>
              </a:rPr>
              <a:t> Balance</a:t>
            </a:r>
          </a:p>
          <a:p>
            <a:pPr marL="457200" indent="-457200">
              <a:buClr>
                <a:schemeClr val="accent2"/>
              </a:buClr>
              <a:buFont typeface="+mj-lt"/>
              <a:buAutoNum type="arabicParenR"/>
            </a:pPr>
            <a:r>
              <a:rPr lang="en-CA" sz="2500" dirty="0">
                <a:latin typeface="Helvetica Neue"/>
              </a:rPr>
              <a:t> Psychological Protection</a:t>
            </a:r>
          </a:p>
          <a:p>
            <a:pPr marL="457200" indent="-457200">
              <a:buClr>
                <a:schemeClr val="accent2"/>
              </a:buClr>
              <a:buFont typeface="+mj-lt"/>
              <a:buAutoNum type="arabicParenR"/>
            </a:pPr>
            <a:r>
              <a:rPr lang="en-CA" sz="2500" dirty="0">
                <a:latin typeface="Helvetica Neue"/>
              </a:rPr>
              <a:t> Protection of Physical Safety</a:t>
            </a:r>
            <a:endParaRPr lang="en-CA" sz="2500" b="0" i="0" dirty="0">
              <a:effectLst/>
              <a:latin typeface="Helvetica Neue"/>
            </a:endParaRPr>
          </a:p>
        </p:txBody>
      </p:sp>
      <p:sp>
        <p:nvSpPr>
          <p:cNvPr id="5" name="Rectangle 4"/>
          <p:cNvSpPr/>
          <p:nvPr/>
        </p:nvSpPr>
        <p:spPr>
          <a:xfrm>
            <a:off x="0" y="6516804"/>
            <a:ext cx="8230138" cy="369332"/>
          </a:xfrm>
          <a:prstGeom prst="rect">
            <a:avLst/>
          </a:prstGeom>
        </p:spPr>
        <p:txBody>
          <a:bodyPr wrap="none">
            <a:spAutoFit/>
          </a:bodyPr>
          <a:lstStyle/>
          <a:p>
            <a:r>
              <a:rPr lang="en-CA" dirty="0"/>
              <a:t>Source: Canadian Centre for Occupational Health and Safety (CCOHS)</a:t>
            </a:r>
          </a:p>
        </p:txBody>
      </p:sp>
    </p:spTree>
    <p:extLst>
      <p:ext uri="{BB962C8B-B14F-4D97-AF65-F5344CB8AC3E}">
        <p14:creationId xmlns:p14="http://schemas.microsoft.com/office/powerpoint/2010/main" val="201529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fade">
                                      <p:cBhvr>
                                        <p:cTn id="47" dur="5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fade">
                                      <p:cBhvr>
                                        <p:cTn id="52" dur="500"/>
                                        <p:tgtEl>
                                          <p:spTgt spid="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xEl>
                                              <p:pRg st="10" end="10"/>
                                            </p:txEl>
                                          </p:spTgt>
                                        </p:tgtEl>
                                        <p:attrNameLst>
                                          <p:attrName>style.visibility</p:attrName>
                                        </p:attrNameLst>
                                      </p:cBhvr>
                                      <p:to>
                                        <p:strVal val="visible"/>
                                      </p:to>
                                    </p:set>
                                    <p:animEffect transition="in" filter="fade">
                                      <p:cBhvr>
                                        <p:cTn id="57" dur="500"/>
                                        <p:tgtEl>
                                          <p:spTgt spid="4">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xEl>
                                              <p:pRg st="11" end="11"/>
                                            </p:txEl>
                                          </p:spTgt>
                                        </p:tgtEl>
                                        <p:attrNameLst>
                                          <p:attrName>style.visibility</p:attrName>
                                        </p:attrNameLst>
                                      </p:cBhvr>
                                      <p:to>
                                        <p:strVal val="visible"/>
                                      </p:to>
                                    </p:set>
                                    <p:animEffect transition="in" filter="fade">
                                      <p:cBhvr>
                                        <p:cTn id="62" dur="500"/>
                                        <p:tgtEl>
                                          <p:spTgt spid="4">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xEl>
                                              <p:pRg st="12" end="12"/>
                                            </p:txEl>
                                          </p:spTgt>
                                        </p:tgtEl>
                                        <p:attrNameLst>
                                          <p:attrName>style.visibility</p:attrName>
                                        </p:attrNameLst>
                                      </p:cBhvr>
                                      <p:to>
                                        <p:strVal val="visible"/>
                                      </p:to>
                                    </p:set>
                                    <p:animEffect transition="in" filter="fade">
                                      <p:cBhvr>
                                        <p:cTn id="67"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0830" y="2512523"/>
            <a:ext cx="10820400" cy="4024125"/>
          </a:xfrm>
        </p:spPr>
        <p:txBody>
          <a:bodyPr>
            <a:normAutofit/>
          </a:bodyPr>
          <a:lstStyle/>
          <a:p>
            <a:r>
              <a:rPr lang="en-CA" sz="4000" dirty="0"/>
              <a:t>Let’s have a closer look at these...</a:t>
            </a:r>
          </a:p>
        </p:txBody>
      </p:sp>
      <p:sp>
        <p:nvSpPr>
          <p:cNvPr id="4" name="Title 1"/>
          <p:cNvSpPr>
            <a:spLocks noGrp="1"/>
          </p:cNvSpPr>
          <p:nvPr>
            <p:ph type="title"/>
          </p:nvPr>
        </p:nvSpPr>
        <p:spPr>
          <a:xfrm>
            <a:off x="2743200" y="848780"/>
            <a:ext cx="9213166" cy="1293028"/>
          </a:xfrm>
        </p:spPr>
        <p:txBody>
          <a:bodyPr>
            <a:normAutofit/>
          </a:bodyPr>
          <a:lstStyle/>
          <a:p>
            <a:r>
              <a:rPr lang="en-CA" sz="3200" b="1" dirty="0"/>
              <a:t>Management of occupational health &amp; safety: </a:t>
            </a:r>
            <a:r>
              <a:rPr lang="en-CA" sz="3200" b="1" dirty="0">
                <a:solidFill>
                  <a:schemeClr val="accent2"/>
                </a:solidFill>
              </a:rPr>
              <a:t>Psychosocial Risk Factors </a:t>
            </a:r>
            <a:endParaRPr lang="en-CA" sz="3200" dirty="0"/>
          </a:p>
        </p:txBody>
      </p:sp>
      <p:pic>
        <p:nvPicPr>
          <p:cNvPr id="5" name="Picture 4"/>
          <p:cNvPicPr>
            <a:picLocks noChangeAspect="1"/>
          </p:cNvPicPr>
          <p:nvPr/>
        </p:nvPicPr>
        <p:blipFill>
          <a:blip r:embed="rId3"/>
          <a:stretch>
            <a:fillRect/>
          </a:stretch>
        </p:blipFill>
        <p:spPr>
          <a:xfrm>
            <a:off x="4622280" y="3349364"/>
            <a:ext cx="2857500" cy="2857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225836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a:solidFill>
                  <a:schemeClr val="accent2"/>
                </a:solidFill>
              </a:rPr>
              <a:t>1. </a:t>
            </a:r>
            <a:r>
              <a:rPr lang="en-CA" b="1" dirty="0"/>
              <a:t>Organizational culture</a:t>
            </a:r>
          </a:p>
        </p:txBody>
      </p:sp>
      <p:sp>
        <p:nvSpPr>
          <p:cNvPr id="3" name="Content Placeholder 2"/>
          <p:cNvSpPr>
            <a:spLocks noGrp="1"/>
          </p:cNvSpPr>
          <p:nvPr>
            <p:ph idx="1"/>
          </p:nvPr>
        </p:nvSpPr>
        <p:spPr>
          <a:xfrm>
            <a:off x="685800" y="2110152"/>
            <a:ext cx="10820400" cy="4024125"/>
          </a:xfrm>
        </p:spPr>
        <p:txBody>
          <a:bodyPr>
            <a:normAutofit/>
          </a:bodyPr>
          <a:lstStyle/>
          <a:p>
            <a:pPr marL="0" indent="0">
              <a:buNone/>
            </a:pPr>
            <a:r>
              <a:rPr lang="en-CA" sz="3400" b="1" dirty="0">
                <a:solidFill>
                  <a:schemeClr val="accent2"/>
                </a:solidFill>
              </a:rPr>
              <a:t>WHAT IS IT?</a:t>
            </a:r>
          </a:p>
          <a:p>
            <a:r>
              <a:rPr lang="en-CA" sz="3000" dirty="0"/>
              <a:t>A workplace characterized by </a:t>
            </a:r>
            <a:r>
              <a:rPr lang="en-CA" sz="3000" b="1" dirty="0">
                <a:solidFill>
                  <a:schemeClr val="accent2"/>
                </a:solidFill>
              </a:rPr>
              <a:t>trust</a:t>
            </a:r>
            <a:r>
              <a:rPr lang="en-CA" sz="3000" dirty="0"/>
              <a:t>, </a:t>
            </a:r>
            <a:r>
              <a:rPr lang="en-CA" sz="3000" b="1" dirty="0">
                <a:solidFill>
                  <a:schemeClr val="accent2"/>
                </a:solidFill>
              </a:rPr>
              <a:t>honesty</a:t>
            </a:r>
            <a:r>
              <a:rPr lang="en-CA" sz="3000" dirty="0"/>
              <a:t> and </a:t>
            </a:r>
            <a:r>
              <a:rPr lang="en-CA" sz="3000" b="1" dirty="0">
                <a:solidFill>
                  <a:schemeClr val="accent2"/>
                </a:solidFill>
              </a:rPr>
              <a:t>fairness</a:t>
            </a:r>
            <a:r>
              <a:rPr lang="en-CA" sz="3000" dirty="0"/>
              <a:t>. Organizational culture, in general, are basic assumptions held by a particular group. These assumptions are a mix of </a:t>
            </a:r>
            <a:r>
              <a:rPr lang="en-CA" sz="3000" b="1" dirty="0">
                <a:solidFill>
                  <a:schemeClr val="accent2"/>
                </a:solidFill>
              </a:rPr>
              <a:t>values</a:t>
            </a:r>
            <a:r>
              <a:rPr lang="en-CA" sz="3000" dirty="0"/>
              <a:t>, </a:t>
            </a:r>
            <a:r>
              <a:rPr lang="en-CA" sz="3000" b="1" dirty="0">
                <a:solidFill>
                  <a:schemeClr val="accent2"/>
                </a:solidFill>
              </a:rPr>
              <a:t>beliefs</a:t>
            </a:r>
            <a:r>
              <a:rPr lang="en-CA" sz="3000" dirty="0"/>
              <a:t>, </a:t>
            </a:r>
            <a:r>
              <a:rPr lang="en-CA" sz="3000" b="1" dirty="0">
                <a:solidFill>
                  <a:schemeClr val="accent2"/>
                </a:solidFill>
              </a:rPr>
              <a:t>meanings</a:t>
            </a:r>
            <a:r>
              <a:rPr lang="en-CA" sz="3000" dirty="0"/>
              <a:t> and </a:t>
            </a:r>
            <a:r>
              <a:rPr lang="en-CA" sz="3000" b="1" dirty="0">
                <a:solidFill>
                  <a:schemeClr val="accent2"/>
                </a:solidFill>
              </a:rPr>
              <a:t>expectations</a:t>
            </a:r>
            <a:r>
              <a:rPr lang="en-CA" sz="3000" dirty="0"/>
              <a:t> that group members hold in common and that they use as cues to what is considered acceptable behaviour and how to solve problems.</a:t>
            </a:r>
          </a:p>
        </p:txBody>
      </p:sp>
      <p:sp>
        <p:nvSpPr>
          <p:cNvPr id="4" name="Rectangle 3"/>
          <p:cNvSpPr/>
          <p:nvPr/>
        </p:nvSpPr>
        <p:spPr>
          <a:xfrm>
            <a:off x="0" y="6516804"/>
            <a:ext cx="8230138" cy="369332"/>
          </a:xfrm>
          <a:prstGeom prst="rect">
            <a:avLst/>
          </a:prstGeom>
        </p:spPr>
        <p:txBody>
          <a:bodyPr wrap="none">
            <a:spAutoFit/>
          </a:bodyPr>
          <a:lstStyle/>
          <a:p>
            <a:r>
              <a:rPr lang="en-CA" dirty="0"/>
              <a:t>Source: Canadian Centre for Occupational Health and Safety (CCOHS)</a:t>
            </a:r>
          </a:p>
        </p:txBody>
      </p:sp>
    </p:spTree>
    <p:extLst>
      <p:ext uri="{BB962C8B-B14F-4D97-AF65-F5344CB8AC3E}">
        <p14:creationId xmlns:p14="http://schemas.microsoft.com/office/powerpoint/2010/main" val="203474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a:solidFill>
                  <a:schemeClr val="accent2"/>
                </a:solidFill>
              </a:rPr>
              <a:t>1. </a:t>
            </a:r>
            <a:r>
              <a:rPr lang="en-CA" b="1" dirty="0"/>
              <a:t>Organizational culture</a:t>
            </a:r>
          </a:p>
        </p:txBody>
      </p:sp>
      <p:sp>
        <p:nvSpPr>
          <p:cNvPr id="3" name="Content Placeholder 2"/>
          <p:cNvSpPr>
            <a:spLocks noGrp="1"/>
          </p:cNvSpPr>
          <p:nvPr>
            <p:ph idx="1"/>
          </p:nvPr>
        </p:nvSpPr>
        <p:spPr>
          <a:xfrm>
            <a:off x="685800" y="1941342"/>
            <a:ext cx="10820400" cy="4417255"/>
          </a:xfrm>
        </p:spPr>
        <p:txBody>
          <a:bodyPr>
            <a:normAutofit fontScale="85000" lnSpcReduction="10000"/>
          </a:bodyPr>
          <a:lstStyle/>
          <a:p>
            <a:pPr marL="0" indent="0">
              <a:buNone/>
            </a:pPr>
            <a:r>
              <a:rPr lang="en-CA" sz="3800" b="1" dirty="0">
                <a:solidFill>
                  <a:schemeClr val="accent2"/>
                </a:solidFill>
              </a:rPr>
              <a:t>WHY IS IT IMPORTANT?</a:t>
            </a:r>
          </a:p>
          <a:p>
            <a:r>
              <a:rPr lang="en-CA" sz="3000" dirty="0"/>
              <a:t>Organizational trust is essential for any positive and productive social processes within any workplace. Trust is a predictor of cooperative behaviour, organizational citizenship behaviours (behaviours of personal choice that benefit the organization), organizational commitment, and employee loyalty. </a:t>
            </a:r>
            <a:r>
              <a:rPr lang="en-CA" sz="3000" b="1" dirty="0">
                <a:solidFill>
                  <a:schemeClr val="accent2"/>
                </a:solidFill>
              </a:rPr>
              <a:t>An organization that has a health-focused culture enhances employee well-being, job satisfaction and organizational commitment</a:t>
            </a:r>
            <a:r>
              <a:rPr lang="en-CA" sz="3000" dirty="0"/>
              <a:t>, which helps to retain and attract employees. A work culture with social support also </a:t>
            </a:r>
            <a:r>
              <a:rPr lang="en-CA" sz="3000" b="1" dirty="0">
                <a:solidFill>
                  <a:schemeClr val="accent2"/>
                </a:solidFill>
              </a:rPr>
              <a:t>enhances employee well-being</a:t>
            </a:r>
            <a:r>
              <a:rPr lang="en-CA" sz="3000" dirty="0"/>
              <a:t> by providing a positive environment for employees who may be experiencing psychological conditions such as depression and anxiety.</a:t>
            </a:r>
          </a:p>
        </p:txBody>
      </p:sp>
      <p:sp>
        <p:nvSpPr>
          <p:cNvPr id="4" name="Rectangle 3"/>
          <p:cNvSpPr/>
          <p:nvPr/>
        </p:nvSpPr>
        <p:spPr>
          <a:xfrm>
            <a:off x="0" y="6516804"/>
            <a:ext cx="8230138" cy="369332"/>
          </a:xfrm>
          <a:prstGeom prst="rect">
            <a:avLst/>
          </a:prstGeom>
        </p:spPr>
        <p:txBody>
          <a:bodyPr wrap="none">
            <a:spAutoFit/>
          </a:bodyPr>
          <a:lstStyle/>
          <a:p>
            <a:r>
              <a:rPr lang="en-CA" dirty="0"/>
              <a:t>Source: Canadian Centre for Occupational Health and Safety (CCOHS)</a:t>
            </a:r>
          </a:p>
        </p:txBody>
      </p:sp>
    </p:spTree>
    <p:extLst>
      <p:ext uri="{BB962C8B-B14F-4D97-AF65-F5344CB8AC3E}">
        <p14:creationId xmlns:p14="http://schemas.microsoft.com/office/powerpoint/2010/main" val="10301588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a:solidFill>
                  <a:schemeClr val="accent2"/>
                </a:solidFill>
              </a:rPr>
              <a:t>1. </a:t>
            </a:r>
            <a:r>
              <a:rPr lang="en-CA" b="1" dirty="0"/>
              <a:t>Organizational culture</a:t>
            </a:r>
          </a:p>
        </p:txBody>
      </p:sp>
      <p:sp>
        <p:nvSpPr>
          <p:cNvPr id="3" name="Content Placeholder 2"/>
          <p:cNvSpPr>
            <a:spLocks noGrp="1"/>
          </p:cNvSpPr>
          <p:nvPr>
            <p:ph idx="1"/>
          </p:nvPr>
        </p:nvSpPr>
        <p:spPr>
          <a:xfrm>
            <a:off x="445477" y="2173463"/>
            <a:ext cx="11343249" cy="4024125"/>
          </a:xfrm>
        </p:spPr>
        <p:txBody>
          <a:bodyPr>
            <a:normAutofit/>
          </a:bodyPr>
          <a:lstStyle/>
          <a:p>
            <a:pPr marL="0" indent="0">
              <a:buNone/>
            </a:pPr>
            <a:r>
              <a:rPr lang="en-CA" sz="3400" b="1" dirty="0">
                <a:solidFill>
                  <a:schemeClr val="accent2"/>
                </a:solidFill>
              </a:rPr>
              <a:t>WHAT HAPPENS WHEN IT IS LACKING?</a:t>
            </a:r>
          </a:p>
          <a:p>
            <a:r>
              <a:rPr lang="en-CA" sz="3000" dirty="0"/>
              <a:t>Culture "sets the tone" for an organization - a negative culture can undermine the effectiveness of the best programs, policies and services intended to support the workforce. An unhealthy culture creates </a:t>
            </a:r>
            <a:r>
              <a:rPr lang="en-CA" sz="3000" b="1" dirty="0">
                <a:solidFill>
                  <a:schemeClr val="accent2"/>
                </a:solidFill>
              </a:rPr>
              <a:t>more stress</a:t>
            </a:r>
            <a:r>
              <a:rPr lang="en-CA" sz="3000" dirty="0"/>
              <a:t>, which lowers employee well-being. A culture of "profit at all costs" and constant chaotic urgency can create an environment in which </a:t>
            </a:r>
            <a:r>
              <a:rPr lang="en-CA" sz="3000" b="1" dirty="0">
                <a:solidFill>
                  <a:schemeClr val="accent2"/>
                </a:solidFill>
              </a:rPr>
              <a:t>burnout</a:t>
            </a:r>
            <a:r>
              <a:rPr lang="en-CA" sz="3000" b="1" dirty="0"/>
              <a:t> </a:t>
            </a:r>
            <a:r>
              <a:rPr lang="en-CA" sz="3000" dirty="0"/>
              <a:t>is the norm.</a:t>
            </a:r>
            <a:endParaRPr lang="en-CA" sz="3000" b="1" dirty="0"/>
          </a:p>
        </p:txBody>
      </p:sp>
      <p:sp>
        <p:nvSpPr>
          <p:cNvPr id="4" name="Rectangle 3"/>
          <p:cNvSpPr/>
          <p:nvPr/>
        </p:nvSpPr>
        <p:spPr>
          <a:xfrm>
            <a:off x="0" y="6516804"/>
            <a:ext cx="8230138" cy="369332"/>
          </a:xfrm>
          <a:prstGeom prst="rect">
            <a:avLst/>
          </a:prstGeom>
        </p:spPr>
        <p:txBody>
          <a:bodyPr wrap="none">
            <a:spAutoFit/>
          </a:bodyPr>
          <a:lstStyle/>
          <a:p>
            <a:r>
              <a:rPr lang="en-CA" dirty="0"/>
              <a:t>Source: Canadian Centre for Occupational Health and Safety (CCOHS)</a:t>
            </a:r>
          </a:p>
        </p:txBody>
      </p:sp>
    </p:spTree>
    <p:extLst>
      <p:ext uri="{BB962C8B-B14F-4D97-AF65-F5344CB8AC3E}">
        <p14:creationId xmlns:p14="http://schemas.microsoft.com/office/powerpoint/2010/main" val="34660090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a:solidFill>
                  <a:schemeClr val="accent2"/>
                </a:solidFill>
              </a:rPr>
              <a:t>1. </a:t>
            </a:r>
            <a:r>
              <a:rPr lang="en-CA" b="1" dirty="0"/>
              <a:t>Organizational culture</a:t>
            </a:r>
          </a:p>
        </p:txBody>
      </p:sp>
      <p:sp>
        <p:nvSpPr>
          <p:cNvPr id="3" name="Content Placeholder 2"/>
          <p:cNvSpPr>
            <a:spLocks noGrp="1"/>
          </p:cNvSpPr>
          <p:nvPr>
            <p:ph idx="1"/>
          </p:nvPr>
        </p:nvSpPr>
        <p:spPr>
          <a:xfrm>
            <a:off x="445477" y="2074987"/>
            <a:ext cx="11746523" cy="4024125"/>
          </a:xfrm>
        </p:spPr>
        <p:txBody>
          <a:bodyPr>
            <a:normAutofit/>
          </a:bodyPr>
          <a:lstStyle/>
          <a:p>
            <a:pPr marL="0" indent="0">
              <a:buNone/>
            </a:pPr>
            <a:r>
              <a:rPr lang="en-CA" sz="3200" b="1" u="sng" dirty="0">
                <a:solidFill>
                  <a:schemeClr val="accent2"/>
                </a:solidFill>
              </a:rPr>
              <a:t>Click on the image below</a:t>
            </a:r>
            <a:r>
              <a:rPr lang="en-CA" sz="3200" b="1" dirty="0">
                <a:solidFill>
                  <a:schemeClr val="accent2"/>
                </a:solidFill>
              </a:rPr>
              <a:t> to learn more</a:t>
            </a:r>
          </a:p>
        </p:txBody>
      </p:sp>
      <p:pic>
        <p:nvPicPr>
          <p:cNvPr id="5" name="Picture 4">
            <a:hlinkClick r:id="rId3"/>
          </p:cNvPr>
          <p:cNvPicPr>
            <a:picLocks noChangeAspect="1"/>
          </p:cNvPicPr>
          <p:nvPr/>
        </p:nvPicPr>
        <p:blipFill rotWithShape="1">
          <a:blip r:embed="rId4"/>
          <a:srcRect t="13290" b="7490"/>
          <a:stretch/>
        </p:blipFill>
        <p:spPr>
          <a:xfrm>
            <a:off x="3834619" y="3188091"/>
            <a:ext cx="4971757" cy="26257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094014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a:solidFill>
                  <a:schemeClr val="accent2"/>
                </a:solidFill>
              </a:rPr>
              <a:t>2. </a:t>
            </a:r>
            <a:r>
              <a:rPr lang="en-CA" b="1" dirty="0"/>
              <a:t>Psychological support </a:t>
            </a:r>
          </a:p>
        </p:txBody>
      </p:sp>
      <p:sp>
        <p:nvSpPr>
          <p:cNvPr id="3" name="Content Placeholder 2"/>
          <p:cNvSpPr>
            <a:spLocks noGrp="1"/>
          </p:cNvSpPr>
          <p:nvPr>
            <p:ph idx="1"/>
          </p:nvPr>
        </p:nvSpPr>
        <p:spPr/>
        <p:txBody>
          <a:bodyPr>
            <a:normAutofit/>
          </a:bodyPr>
          <a:lstStyle/>
          <a:p>
            <a:pPr marL="0" indent="0">
              <a:buNone/>
            </a:pPr>
            <a:r>
              <a:rPr lang="en-CA" sz="3400" b="1" dirty="0">
                <a:solidFill>
                  <a:schemeClr val="accent2"/>
                </a:solidFill>
              </a:rPr>
              <a:t>WHAT IS IT?</a:t>
            </a:r>
          </a:p>
          <a:p>
            <a:r>
              <a:rPr lang="en-CA" sz="3000" dirty="0"/>
              <a:t>A workplace where co-workers and supervisors are </a:t>
            </a:r>
            <a:r>
              <a:rPr lang="en-CA" sz="3000" b="1" dirty="0">
                <a:solidFill>
                  <a:schemeClr val="accent2"/>
                </a:solidFill>
              </a:rPr>
              <a:t>supportive</a:t>
            </a:r>
            <a:r>
              <a:rPr lang="en-CA" sz="3000" dirty="0"/>
              <a:t> of employees' psychological and mental health concerns, and </a:t>
            </a:r>
            <a:r>
              <a:rPr lang="en-CA" sz="3000" b="1" dirty="0">
                <a:solidFill>
                  <a:schemeClr val="accent2"/>
                </a:solidFill>
              </a:rPr>
              <a:t>respond appropriately </a:t>
            </a:r>
            <a:r>
              <a:rPr lang="en-CA" sz="3000" dirty="0"/>
              <a:t>as needed. For some organizations, the most important aspect of psychological support may be to </a:t>
            </a:r>
            <a:r>
              <a:rPr lang="en-CA" sz="3000" b="1" dirty="0">
                <a:solidFill>
                  <a:schemeClr val="accent2"/>
                </a:solidFill>
              </a:rPr>
              <a:t>protect</a:t>
            </a:r>
            <a:r>
              <a:rPr lang="en-CA" sz="3000" dirty="0"/>
              <a:t> against traumatic stressors at work.</a:t>
            </a:r>
          </a:p>
        </p:txBody>
      </p:sp>
      <p:sp>
        <p:nvSpPr>
          <p:cNvPr id="4" name="Rectangle 3"/>
          <p:cNvSpPr/>
          <p:nvPr/>
        </p:nvSpPr>
        <p:spPr>
          <a:xfrm>
            <a:off x="0" y="6516804"/>
            <a:ext cx="8230138" cy="369332"/>
          </a:xfrm>
          <a:prstGeom prst="rect">
            <a:avLst/>
          </a:prstGeom>
        </p:spPr>
        <p:txBody>
          <a:bodyPr wrap="none">
            <a:spAutoFit/>
          </a:bodyPr>
          <a:lstStyle/>
          <a:p>
            <a:r>
              <a:rPr lang="en-CA" dirty="0"/>
              <a:t>Source: Canadian Centre for Occupational Health and Safety (CCOHS)</a:t>
            </a:r>
          </a:p>
        </p:txBody>
      </p:sp>
    </p:spTree>
    <p:extLst>
      <p:ext uri="{BB962C8B-B14F-4D97-AF65-F5344CB8AC3E}">
        <p14:creationId xmlns:p14="http://schemas.microsoft.com/office/powerpoint/2010/main" val="171431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a:solidFill>
                  <a:schemeClr val="accent2"/>
                </a:solidFill>
              </a:rPr>
              <a:t>2. </a:t>
            </a:r>
            <a:r>
              <a:rPr lang="en-CA" b="1" dirty="0"/>
              <a:t>Psychological support </a:t>
            </a:r>
          </a:p>
        </p:txBody>
      </p:sp>
      <p:sp>
        <p:nvSpPr>
          <p:cNvPr id="3" name="Content Placeholder 2"/>
          <p:cNvSpPr>
            <a:spLocks noGrp="1"/>
          </p:cNvSpPr>
          <p:nvPr>
            <p:ph idx="1"/>
          </p:nvPr>
        </p:nvSpPr>
        <p:spPr/>
        <p:txBody>
          <a:bodyPr>
            <a:normAutofit/>
          </a:bodyPr>
          <a:lstStyle/>
          <a:p>
            <a:pPr marL="0" indent="0">
              <a:buNone/>
            </a:pPr>
            <a:r>
              <a:rPr lang="en-CA" sz="3400" b="1" dirty="0">
                <a:solidFill>
                  <a:schemeClr val="accent2"/>
                </a:solidFill>
              </a:rPr>
              <a:t>WHY IS IT IMPORTANT?</a:t>
            </a:r>
          </a:p>
          <a:p>
            <a:r>
              <a:rPr lang="en-CA" sz="3000" dirty="0"/>
              <a:t>Employees that feel they have psychological support have greater job attachment, job commitment, job satisfaction, job involvement, positive work moods, desire to remain with the organization, organizational citizenship behaviours (behaviours of personal choice that benefit the organization), and job performance.</a:t>
            </a:r>
          </a:p>
        </p:txBody>
      </p:sp>
      <p:sp>
        <p:nvSpPr>
          <p:cNvPr id="4" name="Rectangle 3"/>
          <p:cNvSpPr/>
          <p:nvPr/>
        </p:nvSpPr>
        <p:spPr>
          <a:xfrm>
            <a:off x="0" y="6516804"/>
            <a:ext cx="8230138" cy="369332"/>
          </a:xfrm>
          <a:prstGeom prst="rect">
            <a:avLst/>
          </a:prstGeom>
        </p:spPr>
        <p:txBody>
          <a:bodyPr wrap="none">
            <a:spAutoFit/>
          </a:bodyPr>
          <a:lstStyle/>
          <a:p>
            <a:r>
              <a:rPr lang="en-CA" dirty="0"/>
              <a:t>Source: Canadian Centre for Occupational Health and Safety (CCOHS)</a:t>
            </a:r>
          </a:p>
        </p:txBody>
      </p:sp>
    </p:spTree>
    <p:extLst>
      <p:ext uri="{BB962C8B-B14F-4D97-AF65-F5344CB8AC3E}">
        <p14:creationId xmlns:p14="http://schemas.microsoft.com/office/powerpoint/2010/main" val="36904957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a:solidFill>
                  <a:schemeClr val="accent2"/>
                </a:solidFill>
              </a:rPr>
              <a:t>2. </a:t>
            </a:r>
            <a:r>
              <a:rPr lang="en-CA" b="1" dirty="0"/>
              <a:t>Psychological support </a:t>
            </a:r>
          </a:p>
        </p:txBody>
      </p:sp>
      <p:sp>
        <p:nvSpPr>
          <p:cNvPr id="3" name="Content Placeholder 2"/>
          <p:cNvSpPr>
            <a:spLocks noGrp="1"/>
          </p:cNvSpPr>
          <p:nvPr>
            <p:ph idx="1"/>
          </p:nvPr>
        </p:nvSpPr>
        <p:spPr>
          <a:xfrm>
            <a:off x="445477" y="1934310"/>
            <a:ext cx="11746523" cy="4441817"/>
          </a:xfrm>
        </p:spPr>
        <p:txBody>
          <a:bodyPr>
            <a:normAutofit fontScale="92500" lnSpcReduction="10000"/>
          </a:bodyPr>
          <a:lstStyle/>
          <a:p>
            <a:pPr marL="0" indent="0">
              <a:buNone/>
            </a:pPr>
            <a:r>
              <a:rPr lang="en-CA" sz="3700" b="1" dirty="0">
                <a:solidFill>
                  <a:schemeClr val="accent2"/>
                </a:solidFill>
              </a:rPr>
              <a:t>WHAT HAPPENS WHEN IT IS LACKING?</a:t>
            </a:r>
          </a:p>
          <a:p>
            <a:r>
              <a:rPr lang="en-CA" sz="2900" dirty="0"/>
              <a:t>increased </a:t>
            </a:r>
            <a:r>
              <a:rPr lang="en-CA" sz="2900" b="1" dirty="0">
                <a:solidFill>
                  <a:schemeClr val="accent2"/>
                </a:solidFill>
              </a:rPr>
              <a:t>absenteeism</a:t>
            </a:r>
          </a:p>
          <a:p>
            <a:pPr>
              <a:buClr>
                <a:schemeClr val="tx1"/>
              </a:buClr>
            </a:pPr>
            <a:r>
              <a:rPr lang="en-CA" sz="2900" b="1" dirty="0">
                <a:solidFill>
                  <a:schemeClr val="accent2"/>
                </a:solidFill>
              </a:rPr>
              <a:t>withdrawal</a:t>
            </a:r>
            <a:r>
              <a:rPr lang="en-CA" sz="2900" dirty="0"/>
              <a:t> behaviours</a:t>
            </a:r>
          </a:p>
          <a:p>
            <a:pPr>
              <a:buClr>
                <a:schemeClr val="tx1"/>
              </a:buClr>
            </a:pPr>
            <a:r>
              <a:rPr lang="en-CA" sz="2900" b="1" dirty="0">
                <a:solidFill>
                  <a:schemeClr val="accent2"/>
                </a:solidFill>
              </a:rPr>
              <a:t>conflict</a:t>
            </a:r>
          </a:p>
          <a:p>
            <a:pPr>
              <a:buClr>
                <a:schemeClr val="tx1"/>
              </a:buClr>
            </a:pPr>
            <a:r>
              <a:rPr lang="en-CA" sz="2900" dirty="0"/>
              <a:t>strain - which can lead to </a:t>
            </a:r>
            <a:r>
              <a:rPr lang="en-CA" sz="2900" b="1" dirty="0">
                <a:solidFill>
                  <a:schemeClr val="accent2"/>
                </a:solidFill>
              </a:rPr>
              <a:t>fatigue</a:t>
            </a:r>
            <a:r>
              <a:rPr lang="en-CA" sz="2900" dirty="0"/>
              <a:t>, </a:t>
            </a:r>
            <a:r>
              <a:rPr lang="en-CA" sz="2900" b="1" dirty="0">
                <a:solidFill>
                  <a:schemeClr val="accent2"/>
                </a:solidFill>
              </a:rPr>
              <a:t>headaches</a:t>
            </a:r>
            <a:r>
              <a:rPr lang="en-CA" sz="2900" dirty="0"/>
              <a:t>, </a:t>
            </a:r>
            <a:r>
              <a:rPr lang="en-CA" sz="2900" b="1" dirty="0">
                <a:solidFill>
                  <a:schemeClr val="accent2"/>
                </a:solidFill>
              </a:rPr>
              <a:t>burnout</a:t>
            </a:r>
            <a:r>
              <a:rPr lang="en-CA" sz="2900" dirty="0"/>
              <a:t> and </a:t>
            </a:r>
            <a:r>
              <a:rPr lang="en-CA" sz="2900" b="1" dirty="0">
                <a:solidFill>
                  <a:schemeClr val="accent2"/>
                </a:solidFill>
              </a:rPr>
              <a:t>anxiety</a:t>
            </a:r>
          </a:p>
          <a:p>
            <a:pPr>
              <a:buClr>
                <a:schemeClr val="tx1"/>
              </a:buClr>
            </a:pPr>
            <a:r>
              <a:rPr lang="en-CA" sz="2900" b="1" dirty="0">
                <a:solidFill>
                  <a:schemeClr val="accent2"/>
                </a:solidFill>
              </a:rPr>
              <a:t>turnover</a:t>
            </a:r>
          </a:p>
          <a:p>
            <a:r>
              <a:rPr lang="en-CA" sz="2900" dirty="0"/>
              <a:t>loss of </a:t>
            </a:r>
            <a:r>
              <a:rPr lang="en-CA" sz="2900" b="1" dirty="0">
                <a:solidFill>
                  <a:schemeClr val="accent2"/>
                </a:solidFill>
              </a:rPr>
              <a:t>productivity</a:t>
            </a:r>
          </a:p>
          <a:p>
            <a:r>
              <a:rPr lang="en-CA" sz="2900" dirty="0"/>
              <a:t>increased </a:t>
            </a:r>
            <a:r>
              <a:rPr lang="en-CA" sz="2900" b="1" dirty="0">
                <a:solidFill>
                  <a:schemeClr val="accent2"/>
                </a:solidFill>
              </a:rPr>
              <a:t>costs</a:t>
            </a:r>
          </a:p>
          <a:p>
            <a:r>
              <a:rPr lang="en-CA" sz="2900" dirty="0"/>
              <a:t>greater risk of </a:t>
            </a:r>
            <a:r>
              <a:rPr lang="en-CA" sz="2900" b="1" dirty="0">
                <a:solidFill>
                  <a:schemeClr val="accent2"/>
                </a:solidFill>
              </a:rPr>
              <a:t>accidents</a:t>
            </a:r>
            <a:r>
              <a:rPr lang="en-CA" sz="2900" dirty="0"/>
              <a:t>, </a:t>
            </a:r>
            <a:r>
              <a:rPr lang="en-CA" sz="2900" b="1" dirty="0">
                <a:solidFill>
                  <a:schemeClr val="accent2"/>
                </a:solidFill>
              </a:rPr>
              <a:t>incidents</a:t>
            </a:r>
            <a:r>
              <a:rPr lang="en-CA" sz="2900" dirty="0"/>
              <a:t> and </a:t>
            </a:r>
            <a:r>
              <a:rPr lang="en-CA" sz="2900" b="1" dirty="0">
                <a:solidFill>
                  <a:schemeClr val="accent2"/>
                </a:solidFill>
              </a:rPr>
              <a:t>injuries</a:t>
            </a:r>
          </a:p>
        </p:txBody>
      </p:sp>
      <p:sp>
        <p:nvSpPr>
          <p:cNvPr id="4" name="Rectangle 3"/>
          <p:cNvSpPr/>
          <p:nvPr/>
        </p:nvSpPr>
        <p:spPr>
          <a:xfrm>
            <a:off x="0" y="6516804"/>
            <a:ext cx="8230138" cy="369332"/>
          </a:xfrm>
          <a:prstGeom prst="rect">
            <a:avLst/>
          </a:prstGeom>
        </p:spPr>
        <p:txBody>
          <a:bodyPr wrap="none">
            <a:spAutoFit/>
          </a:bodyPr>
          <a:lstStyle/>
          <a:p>
            <a:r>
              <a:rPr lang="en-CA" dirty="0"/>
              <a:t>Source: Canadian Centre for Occupational Health and Safety (CCOHS)</a:t>
            </a:r>
          </a:p>
        </p:txBody>
      </p:sp>
    </p:spTree>
    <p:extLst>
      <p:ext uri="{BB962C8B-B14F-4D97-AF65-F5344CB8AC3E}">
        <p14:creationId xmlns:p14="http://schemas.microsoft.com/office/powerpoint/2010/main" val="596247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3887" y="194527"/>
            <a:ext cx="9873343" cy="1430187"/>
          </a:xfrm>
        </p:spPr>
        <p:txBody>
          <a:bodyPr>
            <a:normAutofit/>
          </a:bodyPr>
          <a:lstStyle/>
          <a:p>
            <a:r>
              <a:rPr lang="fr-CA" sz="3600" b="1" i="1" dirty="0" err="1"/>
              <a:t>BUt</a:t>
            </a:r>
            <a:r>
              <a:rPr lang="fr-CA" sz="3600" b="1" i="1" dirty="0"/>
              <a:t> </a:t>
            </a:r>
            <a:r>
              <a:rPr lang="fr-CA" sz="3600" b="1" i="1" dirty="0" err="1"/>
              <a:t>What</a:t>
            </a:r>
            <a:r>
              <a:rPr lang="fr-CA" sz="3600" b="1" i="1" dirty="0"/>
              <a:t> about </a:t>
            </a:r>
            <a:br>
              <a:rPr lang="fr-CA" sz="3600" b="1" i="1" dirty="0"/>
            </a:br>
            <a:r>
              <a:rPr lang="fr-CA" sz="3600" b="1" i="1" dirty="0" err="1"/>
              <a:t>your</a:t>
            </a:r>
            <a:r>
              <a:rPr lang="fr-CA" sz="3600" b="1" i="1" dirty="0"/>
              <a:t> </a:t>
            </a:r>
            <a:r>
              <a:rPr lang="fr-CA" sz="3600" b="1" i="1" dirty="0" err="1"/>
              <a:t>own</a:t>
            </a:r>
            <a:r>
              <a:rPr lang="fr-CA" sz="3600" b="1" i="1" dirty="0"/>
              <a:t> mental </a:t>
            </a:r>
            <a:r>
              <a:rPr lang="fr-CA" sz="3600" b="1" i="1" dirty="0" err="1"/>
              <a:t>health</a:t>
            </a:r>
            <a:r>
              <a:rPr lang="fr-CA" sz="3600" b="1" i="1" dirty="0"/>
              <a:t>?</a:t>
            </a:r>
            <a:endParaRPr lang="en-CA" sz="3600" b="1" i="1" dirty="0"/>
          </a:p>
        </p:txBody>
      </p:sp>
      <p:sp>
        <p:nvSpPr>
          <p:cNvPr id="3" name="Content Placeholder 2"/>
          <p:cNvSpPr>
            <a:spLocks noGrp="1"/>
          </p:cNvSpPr>
          <p:nvPr>
            <p:ph idx="1"/>
          </p:nvPr>
        </p:nvSpPr>
        <p:spPr>
          <a:xfrm>
            <a:off x="702117" y="1778437"/>
            <a:ext cx="10456213" cy="4961616"/>
          </a:xfrm>
        </p:spPr>
        <p:txBody>
          <a:bodyPr>
            <a:normAutofit lnSpcReduction="10000"/>
          </a:bodyPr>
          <a:lstStyle/>
          <a:p>
            <a:r>
              <a:rPr lang="en-CA" sz="2700" dirty="0"/>
              <a:t>Every individual’s mental health and well-being matters, including your own! </a:t>
            </a:r>
          </a:p>
          <a:p>
            <a:pPr marL="0" indent="0">
              <a:buNone/>
            </a:pPr>
            <a:endParaRPr lang="en-CA" sz="1050" dirty="0"/>
          </a:p>
          <a:p>
            <a:r>
              <a:rPr lang="en-CA" sz="2700" dirty="0"/>
              <a:t>Before beginning this module, please note that although it is intended to be an educational tool, some of the topics discussed are sensitive in nature and may cause you to experience unpleasant emotions. </a:t>
            </a:r>
          </a:p>
          <a:p>
            <a:endParaRPr lang="en-CA" sz="1050" dirty="0"/>
          </a:p>
          <a:p>
            <a:r>
              <a:rPr lang="en-CA" sz="2700" dirty="0"/>
              <a:t>If at any time (while completing the module, or at any other time) you feel that your mental health and well-being are suffering, we urge you to </a:t>
            </a:r>
            <a:r>
              <a:rPr lang="en-CA" sz="2700" b="1" dirty="0"/>
              <a:t>reach out for help</a:t>
            </a:r>
            <a:r>
              <a:rPr lang="en-CA" sz="2700" dirty="0"/>
              <a:t>. Many </a:t>
            </a:r>
            <a:r>
              <a:rPr lang="en-CA" sz="2700" b="1" dirty="0"/>
              <a:t>resources</a:t>
            </a:r>
            <a:r>
              <a:rPr lang="en-CA" sz="2700" dirty="0"/>
              <a:t> are available to you, some of which have been listed on the next slide. Too many people suffer in silence -</a:t>
            </a:r>
            <a:r>
              <a:rPr lang="en-CA" sz="2700" b="1" dirty="0"/>
              <a:t> </a:t>
            </a:r>
            <a:r>
              <a:rPr lang="en-CA" sz="2500" b="1" dirty="0"/>
              <a:t>It’s ok to get help!</a:t>
            </a:r>
          </a:p>
          <a:p>
            <a:endParaRPr lang="en-CA" sz="1100" dirty="0"/>
          </a:p>
        </p:txBody>
      </p:sp>
    </p:spTree>
    <p:extLst>
      <p:ext uri="{BB962C8B-B14F-4D97-AF65-F5344CB8AC3E}">
        <p14:creationId xmlns:p14="http://schemas.microsoft.com/office/powerpoint/2010/main" val="13213083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a:solidFill>
                  <a:schemeClr val="accent2"/>
                </a:solidFill>
              </a:rPr>
              <a:t>2. </a:t>
            </a:r>
            <a:r>
              <a:rPr lang="en-CA" b="1" dirty="0"/>
              <a:t>Psychological support </a:t>
            </a:r>
          </a:p>
        </p:txBody>
      </p:sp>
      <p:sp>
        <p:nvSpPr>
          <p:cNvPr id="3" name="Content Placeholder 2"/>
          <p:cNvSpPr>
            <a:spLocks noGrp="1"/>
          </p:cNvSpPr>
          <p:nvPr>
            <p:ph idx="1"/>
          </p:nvPr>
        </p:nvSpPr>
        <p:spPr>
          <a:xfrm>
            <a:off x="445477" y="2074987"/>
            <a:ext cx="11746523" cy="4024125"/>
          </a:xfrm>
        </p:spPr>
        <p:txBody>
          <a:bodyPr>
            <a:normAutofit/>
          </a:bodyPr>
          <a:lstStyle/>
          <a:p>
            <a:pPr marL="0" indent="0">
              <a:buNone/>
            </a:pPr>
            <a:r>
              <a:rPr lang="en-CA" sz="3200" b="1" u="sng" dirty="0">
                <a:solidFill>
                  <a:schemeClr val="accent2"/>
                </a:solidFill>
              </a:rPr>
              <a:t>Click on the image below</a:t>
            </a:r>
            <a:r>
              <a:rPr lang="en-CA" sz="3200" b="1" dirty="0">
                <a:solidFill>
                  <a:schemeClr val="accent2"/>
                </a:solidFill>
              </a:rPr>
              <a:t> to learn more</a:t>
            </a:r>
          </a:p>
        </p:txBody>
      </p:sp>
      <p:pic>
        <p:nvPicPr>
          <p:cNvPr id="6" name="Picture 5">
            <a:hlinkClick r:id="rId3"/>
          </p:cNvPr>
          <p:cNvPicPr>
            <a:picLocks noChangeAspect="1"/>
          </p:cNvPicPr>
          <p:nvPr/>
        </p:nvPicPr>
        <p:blipFill>
          <a:blip r:embed="rId4"/>
          <a:stretch>
            <a:fillRect/>
          </a:stretch>
        </p:blipFill>
        <p:spPr>
          <a:xfrm>
            <a:off x="3332124" y="3215877"/>
            <a:ext cx="5981494" cy="26081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027715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9642" y="822813"/>
            <a:ext cx="9550791" cy="1293028"/>
          </a:xfrm>
        </p:spPr>
        <p:txBody>
          <a:bodyPr>
            <a:normAutofit/>
          </a:bodyPr>
          <a:lstStyle/>
          <a:p>
            <a:r>
              <a:rPr lang="en-CA" sz="3800" b="1" dirty="0">
                <a:solidFill>
                  <a:schemeClr val="accent2"/>
                </a:solidFill>
              </a:rPr>
              <a:t>3. </a:t>
            </a:r>
            <a:r>
              <a:rPr lang="en-CA" sz="3800" b="1" dirty="0"/>
              <a:t>Clear Leadership &amp; Expectations</a:t>
            </a:r>
          </a:p>
        </p:txBody>
      </p:sp>
      <p:sp>
        <p:nvSpPr>
          <p:cNvPr id="3" name="Content Placeholder 2"/>
          <p:cNvSpPr>
            <a:spLocks noGrp="1"/>
          </p:cNvSpPr>
          <p:nvPr>
            <p:ph idx="1"/>
          </p:nvPr>
        </p:nvSpPr>
        <p:spPr/>
        <p:txBody>
          <a:bodyPr>
            <a:normAutofit/>
          </a:bodyPr>
          <a:lstStyle/>
          <a:p>
            <a:pPr marL="0" indent="0">
              <a:buNone/>
            </a:pPr>
            <a:r>
              <a:rPr lang="en-CA" sz="3200" b="1" dirty="0">
                <a:solidFill>
                  <a:schemeClr val="accent2"/>
                </a:solidFill>
              </a:rPr>
              <a:t>WHAT IS IT?</a:t>
            </a:r>
          </a:p>
          <a:p>
            <a:r>
              <a:rPr lang="en-CA" sz="2800" dirty="0"/>
              <a:t>A workplace where there is effective leadership and support that helps employees know what they need to do, how their work contributes to the organization and whether there are impending changes.</a:t>
            </a:r>
          </a:p>
        </p:txBody>
      </p:sp>
      <p:sp>
        <p:nvSpPr>
          <p:cNvPr id="4" name="Rectangle 3"/>
          <p:cNvSpPr/>
          <p:nvPr/>
        </p:nvSpPr>
        <p:spPr>
          <a:xfrm>
            <a:off x="0" y="6516804"/>
            <a:ext cx="8230138" cy="369332"/>
          </a:xfrm>
          <a:prstGeom prst="rect">
            <a:avLst/>
          </a:prstGeom>
        </p:spPr>
        <p:txBody>
          <a:bodyPr wrap="none">
            <a:spAutoFit/>
          </a:bodyPr>
          <a:lstStyle/>
          <a:p>
            <a:r>
              <a:rPr lang="en-CA" dirty="0"/>
              <a:t>Source: Canadian Centre for Occupational Health and Safety (CCOHS)</a:t>
            </a:r>
          </a:p>
        </p:txBody>
      </p:sp>
    </p:spTree>
    <p:extLst>
      <p:ext uri="{BB962C8B-B14F-4D97-AF65-F5344CB8AC3E}">
        <p14:creationId xmlns:p14="http://schemas.microsoft.com/office/powerpoint/2010/main" val="362517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4.16667E-6 -3.7037E-7 L -4.16667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9477" y="764373"/>
            <a:ext cx="9536723" cy="1293028"/>
          </a:xfrm>
        </p:spPr>
        <p:txBody>
          <a:bodyPr>
            <a:normAutofit/>
          </a:bodyPr>
          <a:lstStyle/>
          <a:p>
            <a:r>
              <a:rPr lang="en-CA" sz="3800" b="1" dirty="0">
                <a:solidFill>
                  <a:schemeClr val="accent2"/>
                </a:solidFill>
              </a:rPr>
              <a:t>3. </a:t>
            </a:r>
            <a:r>
              <a:rPr lang="en-CA" sz="3800" b="1" dirty="0"/>
              <a:t>Clear Leadership &amp; Expectations</a:t>
            </a:r>
          </a:p>
        </p:txBody>
      </p:sp>
      <p:sp>
        <p:nvSpPr>
          <p:cNvPr id="3" name="Content Placeholder 2"/>
          <p:cNvSpPr>
            <a:spLocks noGrp="1"/>
          </p:cNvSpPr>
          <p:nvPr>
            <p:ph idx="1"/>
          </p:nvPr>
        </p:nvSpPr>
        <p:spPr>
          <a:xfrm>
            <a:off x="685800" y="1941342"/>
            <a:ext cx="10820400" cy="4417255"/>
          </a:xfrm>
        </p:spPr>
        <p:txBody>
          <a:bodyPr>
            <a:normAutofit/>
          </a:bodyPr>
          <a:lstStyle/>
          <a:p>
            <a:pPr marL="0" indent="0">
              <a:buNone/>
            </a:pPr>
            <a:r>
              <a:rPr lang="en-CA" sz="3200" b="1" dirty="0">
                <a:solidFill>
                  <a:schemeClr val="accent2"/>
                </a:solidFill>
              </a:rPr>
              <a:t>WHY IS IT IMPORTANT?</a:t>
            </a:r>
          </a:p>
          <a:p>
            <a:r>
              <a:rPr lang="en-CA" sz="2600" dirty="0"/>
              <a:t>Effective leadership </a:t>
            </a:r>
            <a:r>
              <a:rPr lang="en-CA" sz="2600" b="1" dirty="0">
                <a:solidFill>
                  <a:schemeClr val="accent2"/>
                </a:solidFill>
              </a:rPr>
              <a:t>increases</a:t>
            </a:r>
            <a:r>
              <a:rPr lang="en-CA" sz="2600" b="1" dirty="0"/>
              <a:t> </a:t>
            </a:r>
            <a:r>
              <a:rPr lang="en-CA" sz="2600" dirty="0"/>
              <a:t>employee </a:t>
            </a:r>
            <a:r>
              <a:rPr lang="en-CA" sz="2600" b="1" dirty="0">
                <a:solidFill>
                  <a:schemeClr val="accent2"/>
                </a:solidFill>
              </a:rPr>
              <a:t>morale</a:t>
            </a:r>
            <a:r>
              <a:rPr lang="en-CA" sz="2600" dirty="0"/>
              <a:t>, </a:t>
            </a:r>
            <a:r>
              <a:rPr lang="en-CA" sz="2600" b="1" dirty="0">
                <a:solidFill>
                  <a:schemeClr val="accent2"/>
                </a:solidFill>
              </a:rPr>
              <a:t>resiliency</a:t>
            </a:r>
            <a:r>
              <a:rPr lang="en-CA" sz="2600" dirty="0"/>
              <a:t> and </a:t>
            </a:r>
            <a:r>
              <a:rPr lang="en-CA" sz="2600" b="1" dirty="0">
                <a:solidFill>
                  <a:schemeClr val="accent2"/>
                </a:solidFill>
              </a:rPr>
              <a:t>trust</a:t>
            </a:r>
            <a:r>
              <a:rPr lang="en-CA" sz="2600" dirty="0"/>
              <a:t>, and </a:t>
            </a:r>
            <a:r>
              <a:rPr lang="en-CA" sz="2600" b="1" dirty="0">
                <a:solidFill>
                  <a:schemeClr val="accent2"/>
                </a:solidFill>
              </a:rPr>
              <a:t>decreases</a:t>
            </a:r>
            <a:r>
              <a:rPr lang="en-CA" sz="2600" dirty="0"/>
              <a:t> employee </a:t>
            </a:r>
            <a:r>
              <a:rPr lang="en-CA" sz="2600" b="1" dirty="0">
                <a:solidFill>
                  <a:schemeClr val="accent2"/>
                </a:solidFill>
              </a:rPr>
              <a:t>frustration</a:t>
            </a:r>
            <a:r>
              <a:rPr lang="en-CA" sz="2600" dirty="0">
                <a:solidFill>
                  <a:schemeClr val="accent2"/>
                </a:solidFill>
              </a:rPr>
              <a:t> </a:t>
            </a:r>
            <a:r>
              <a:rPr lang="en-CA" sz="2600" dirty="0"/>
              <a:t>and </a:t>
            </a:r>
            <a:r>
              <a:rPr lang="en-CA" sz="2600" b="1" dirty="0">
                <a:solidFill>
                  <a:schemeClr val="accent2"/>
                </a:solidFill>
              </a:rPr>
              <a:t>conflict</a:t>
            </a:r>
            <a:r>
              <a:rPr lang="en-CA" sz="2600" dirty="0"/>
              <a:t>. Good leadership results in employees with higher job well-being, reduced sick leave, and reduced early retirements with disability pensions. A leader who demonstrates a commitment to maintaining his or her own physical and psychological health can influence the health of employees (sickness, </a:t>
            </a:r>
            <a:r>
              <a:rPr lang="en-CA" sz="2600" dirty="0" err="1"/>
              <a:t>presenteeism</a:t>
            </a:r>
            <a:r>
              <a:rPr lang="en-CA" sz="2600" dirty="0"/>
              <a:t>, absenteeism) as well as the health of the organization as a whole (vigour, vitality, productivity).</a:t>
            </a:r>
          </a:p>
        </p:txBody>
      </p:sp>
      <p:sp>
        <p:nvSpPr>
          <p:cNvPr id="4" name="Rectangle 3"/>
          <p:cNvSpPr/>
          <p:nvPr/>
        </p:nvSpPr>
        <p:spPr>
          <a:xfrm>
            <a:off x="0" y="6516804"/>
            <a:ext cx="8230138" cy="369332"/>
          </a:xfrm>
          <a:prstGeom prst="rect">
            <a:avLst/>
          </a:prstGeom>
        </p:spPr>
        <p:txBody>
          <a:bodyPr wrap="none">
            <a:spAutoFit/>
          </a:bodyPr>
          <a:lstStyle/>
          <a:p>
            <a:r>
              <a:rPr lang="en-CA" dirty="0"/>
              <a:t>Source: Canadian Centre for Occupational Health and Safety (CCOHS)</a:t>
            </a:r>
          </a:p>
        </p:txBody>
      </p:sp>
    </p:spTree>
    <p:extLst>
      <p:ext uri="{BB962C8B-B14F-4D97-AF65-F5344CB8AC3E}">
        <p14:creationId xmlns:p14="http://schemas.microsoft.com/office/powerpoint/2010/main" val="19042624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477" y="2074987"/>
            <a:ext cx="11343249" cy="4024125"/>
          </a:xfrm>
        </p:spPr>
        <p:txBody>
          <a:bodyPr>
            <a:normAutofit fontScale="85000" lnSpcReduction="20000"/>
          </a:bodyPr>
          <a:lstStyle/>
          <a:p>
            <a:pPr marL="0" indent="0">
              <a:buNone/>
            </a:pPr>
            <a:r>
              <a:rPr lang="en-CA" sz="3800" b="1" dirty="0">
                <a:solidFill>
                  <a:schemeClr val="accent2"/>
                </a:solidFill>
              </a:rPr>
              <a:t>WHAT HAPPENS WHEN IT IS LACKING?</a:t>
            </a:r>
          </a:p>
          <a:p>
            <a:r>
              <a:rPr lang="en-CA" sz="3000" dirty="0"/>
              <a:t>Leaders who are more "instrumental" in their approach (focusing on producing outcomes, with little attention paid to the "big picture," the psychosocial dynamics within the organization, and the individual employees) are more likely to hear staff health complaints including general feelings of </a:t>
            </a:r>
            <a:r>
              <a:rPr lang="en-CA" sz="3000" b="1" dirty="0">
                <a:solidFill>
                  <a:schemeClr val="accent2"/>
                </a:solidFill>
              </a:rPr>
              <a:t>malaise</a:t>
            </a:r>
            <a:r>
              <a:rPr lang="en-CA" sz="3000" dirty="0"/>
              <a:t>, </a:t>
            </a:r>
            <a:r>
              <a:rPr lang="en-CA" sz="3000" b="1" dirty="0">
                <a:solidFill>
                  <a:schemeClr val="accent2"/>
                </a:solidFill>
              </a:rPr>
              <a:t>irritability</a:t>
            </a:r>
            <a:r>
              <a:rPr lang="en-CA" sz="3000" dirty="0"/>
              <a:t> and </a:t>
            </a:r>
            <a:r>
              <a:rPr lang="en-CA" sz="3000" b="1" dirty="0">
                <a:solidFill>
                  <a:schemeClr val="accent2"/>
                </a:solidFill>
              </a:rPr>
              <a:t>nervousness</a:t>
            </a:r>
            <a:r>
              <a:rPr lang="en-CA" sz="3000" dirty="0"/>
              <a:t>. Similarly, leaders who do not demonstrate visible concern for their own physical and psychological health set a negative example for their staff and can undermine the legitimacy of any organizational program, policy and/or service intended to support employees. Middle managers are at greater risk because they must be leaders and be led simultaneously. This role conflict can lead to feelings of powerlessness and stress.</a:t>
            </a:r>
            <a:endParaRPr lang="en-CA" sz="3000" b="1" dirty="0"/>
          </a:p>
        </p:txBody>
      </p:sp>
      <p:sp>
        <p:nvSpPr>
          <p:cNvPr id="4" name="Rectangle 3"/>
          <p:cNvSpPr/>
          <p:nvPr/>
        </p:nvSpPr>
        <p:spPr>
          <a:xfrm>
            <a:off x="0" y="6516804"/>
            <a:ext cx="8230138" cy="369332"/>
          </a:xfrm>
          <a:prstGeom prst="rect">
            <a:avLst/>
          </a:prstGeom>
        </p:spPr>
        <p:txBody>
          <a:bodyPr wrap="none">
            <a:spAutoFit/>
          </a:bodyPr>
          <a:lstStyle/>
          <a:p>
            <a:r>
              <a:rPr lang="en-CA" dirty="0"/>
              <a:t>Source: Canadian Centre for Occupational Health and Safety (CCOHS)</a:t>
            </a:r>
          </a:p>
        </p:txBody>
      </p:sp>
      <p:sp>
        <p:nvSpPr>
          <p:cNvPr id="7" name="Title 1"/>
          <p:cNvSpPr>
            <a:spLocks noGrp="1"/>
          </p:cNvSpPr>
          <p:nvPr>
            <p:ph type="title"/>
          </p:nvPr>
        </p:nvSpPr>
        <p:spPr>
          <a:xfrm>
            <a:off x="1969477" y="764373"/>
            <a:ext cx="9536723" cy="1293028"/>
          </a:xfrm>
        </p:spPr>
        <p:txBody>
          <a:bodyPr>
            <a:normAutofit/>
          </a:bodyPr>
          <a:lstStyle/>
          <a:p>
            <a:r>
              <a:rPr lang="en-CA" sz="3800" b="1" dirty="0">
                <a:solidFill>
                  <a:schemeClr val="accent2"/>
                </a:solidFill>
              </a:rPr>
              <a:t>3. </a:t>
            </a:r>
            <a:r>
              <a:rPr lang="en-CA" sz="3800" b="1" dirty="0"/>
              <a:t>Clear Leadership &amp; Expectations</a:t>
            </a:r>
          </a:p>
        </p:txBody>
      </p:sp>
    </p:spTree>
    <p:extLst>
      <p:ext uri="{BB962C8B-B14F-4D97-AF65-F5344CB8AC3E}">
        <p14:creationId xmlns:p14="http://schemas.microsoft.com/office/powerpoint/2010/main" val="15265280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477" y="2074987"/>
            <a:ext cx="11746523" cy="4024125"/>
          </a:xfrm>
        </p:spPr>
        <p:txBody>
          <a:bodyPr>
            <a:normAutofit/>
          </a:bodyPr>
          <a:lstStyle/>
          <a:p>
            <a:pPr marL="0" indent="0">
              <a:buNone/>
            </a:pPr>
            <a:r>
              <a:rPr lang="en-CA" sz="3200" b="1" u="sng" dirty="0">
                <a:solidFill>
                  <a:schemeClr val="accent2"/>
                </a:solidFill>
              </a:rPr>
              <a:t>Click on the image below</a:t>
            </a:r>
            <a:r>
              <a:rPr lang="en-CA" sz="3200" b="1" dirty="0">
                <a:solidFill>
                  <a:schemeClr val="accent2"/>
                </a:solidFill>
              </a:rPr>
              <a:t> to learn more</a:t>
            </a:r>
          </a:p>
        </p:txBody>
      </p:sp>
      <p:sp>
        <p:nvSpPr>
          <p:cNvPr id="7" name="Title 1"/>
          <p:cNvSpPr>
            <a:spLocks noGrp="1"/>
          </p:cNvSpPr>
          <p:nvPr>
            <p:ph type="title"/>
          </p:nvPr>
        </p:nvSpPr>
        <p:spPr>
          <a:xfrm>
            <a:off x="1969477" y="764373"/>
            <a:ext cx="9536723" cy="1293028"/>
          </a:xfrm>
        </p:spPr>
        <p:txBody>
          <a:bodyPr>
            <a:normAutofit/>
          </a:bodyPr>
          <a:lstStyle/>
          <a:p>
            <a:r>
              <a:rPr lang="en-CA" sz="3800" b="1" dirty="0">
                <a:solidFill>
                  <a:schemeClr val="accent2"/>
                </a:solidFill>
              </a:rPr>
              <a:t>3. </a:t>
            </a:r>
            <a:r>
              <a:rPr lang="en-CA" sz="3800" b="1" dirty="0"/>
              <a:t>Clear Leadership &amp; Expectations</a:t>
            </a:r>
          </a:p>
        </p:txBody>
      </p:sp>
      <p:pic>
        <p:nvPicPr>
          <p:cNvPr id="8" name="Picture 7">
            <a:hlinkClick r:id="rId3"/>
          </p:cNvPr>
          <p:cNvPicPr>
            <a:picLocks noChangeAspect="1"/>
          </p:cNvPicPr>
          <p:nvPr/>
        </p:nvPicPr>
        <p:blipFill>
          <a:blip r:embed="rId4"/>
          <a:stretch>
            <a:fillRect/>
          </a:stretch>
        </p:blipFill>
        <p:spPr>
          <a:xfrm>
            <a:off x="3996460" y="3080825"/>
            <a:ext cx="4644556" cy="28276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133780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5409" y="752473"/>
            <a:ext cx="9550791" cy="1293028"/>
          </a:xfrm>
        </p:spPr>
        <p:txBody>
          <a:bodyPr>
            <a:normAutofit/>
          </a:bodyPr>
          <a:lstStyle/>
          <a:p>
            <a:r>
              <a:rPr lang="en-CA" sz="3600" b="1" dirty="0">
                <a:solidFill>
                  <a:schemeClr val="accent2"/>
                </a:solidFill>
              </a:rPr>
              <a:t>4. </a:t>
            </a:r>
            <a:r>
              <a:rPr lang="en-CA" sz="3600" b="1" dirty="0"/>
              <a:t>Civility and Respect</a:t>
            </a:r>
          </a:p>
        </p:txBody>
      </p:sp>
      <p:sp>
        <p:nvSpPr>
          <p:cNvPr id="3" name="Content Placeholder 2"/>
          <p:cNvSpPr>
            <a:spLocks noGrp="1"/>
          </p:cNvSpPr>
          <p:nvPr>
            <p:ph idx="1"/>
          </p:nvPr>
        </p:nvSpPr>
        <p:spPr/>
        <p:txBody>
          <a:bodyPr>
            <a:normAutofit/>
          </a:bodyPr>
          <a:lstStyle/>
          <a:p>
            <a:pPr marL="0" indent="0">
              <a:buNone/>
            </a:pPr>
            <a:r>
              <a:rPr lang="en-CA" sz="3200" b="1" dirty="0">
                <a:solidFill>
                  <a:schemeClr val="accent2"/>
                </a:solidFill>
              </a:rPr>
              <a:t>WHAT IS IT?</a:t>
            </a:r>
          </a:p>
          <a:p>
            <a:r>
              <a:rPr lang="en-CA" sz="2800" dirty="0"/>
              <a:t>A workplace where employees are respectful and considerate in their interactions with one another, as well as with customers, clients and the public. Civility and respect are based on showing esteem, care and consideration for others, and acknowledging their dignity.</a:t>
            </a:r>
          </a:p>
        </p:txBody>
      </p:sp>
      <p:sp>
        <p:nvSpPr>
          <p:cNvPr id="4" name="Rectangle 3"/>
          <p:cNvSpPr/>
          <p:nvPr/>
        </p:nvSpPr>
        <p:spPr>
          <a:xfrm>
            <a:off x="0" y="6516804"/>
            <a:ext cx="8230138" cy="369332"/>
          </a:xfrm>
          <a:prstGeom prst="rect">
            <a:avLst/>
          </a:prstGeom>
        </p:spPr>
        <p:txBody>
          <a:bodyPr wrap="none">
            <a:spAutoFit/>
          </a:bodyPr>
          <a:lstStyle/>
          <a:p>
            <a:r>
              <a:rPr lang="en-CA" dirty="0"/>
              <a:t>Source: Canadian Centre for Occupational Health and Safety (CCOHS)</a:t>
            </a:r>
          </a:p>
        </p:txBody>
      </p:sp>
    </p:spTree>
    <p:extLst>
      <p:ext uri="{BB962C8B-B14F-4D97-AF65-F5344CB8AC3E}">
        <p14:creationId xmlns:p14="http://schemas.microsoft.com/office/powerpoint/2010/main" val="160735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4.16667E-6 -3.7037E-7 L -4.16667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9477" y="750305"/>
            <a:ext cx="9536723" cy="1293028"/>
          </a:xfrm>
        </p:spPr>
        <p:txBody>
          <a:bodyPr>
            <a:normAutofit/>
          </a:bodyPr>
          <a:lstStyle/>
          <a:p>
            <a:r>
              <a:rPr lang="en-CA" sz="3600" b="1" dirty="0">
                <a:solidFill>
                  <a:schemeClr val="accent2"/>
                </a:solidFill>
              </a:rPr>
              <a:t>4. </a:t>
            </a:r>
            <a:r>
              <a:rPr lang="en-CA" sz="3600" b="1" dirty="0"/>
              <a:t>Civility and Respect</a:t>
            </a:r>
            <a:endParaRPr lang="en-CA" sz="3800" b="1" dirty="0"/>
          </a:p>
        </p:txBody>
      </p:sp>
      <p:sp>
        <p:nvSpPr>
          <p:cNvPr id="3" name="Content Placeholder 2"/>
          <p:cNvSpPr>
            <a:spLocks noGrp="1"/>
          </p:cNvSpPr>
          <p:nvPr>
            <p:ph idx="1"/>
          </p:nvPr>
        </p:nvSpPr>
        <p:spPr>
          <a:xfrm>
            <a:off x="685800" y="1941342"/>
            <a:ext cx="10820400" cy="4417255"/>
          </a:xfrm>
        </p:spPr>
        <p:txBody>
          <a:bodyPr>
            <a:normAutofit/>
          </a:bodyPr>
          <a:lstStyle/>
          <a:p>
            <a:pPr marL="0" indent="0">
              <a:buNone/>
            </a:pPr>
            <a:r>
              <a:rPr lang="en-CA" sz="3200" b="1" dirty="0">
                <a:solidFill>
                  <a:schemeClr val="accent2"/>
                </a:solidFill>
              </a:rPr>
              <a:t>WHY IS IT IMPORTANT?</a:t>
            </a:r>
          </a:p>
          <a:p>
            <a:r>
              <a:rPr lang="en-CA" sz="2700" dirty="0"/>
              <a:t>A civil and respectful workplace is related to </a:t>
            </a:r>
            <a:r>
              <a:rPr lang="en-CA" sz="2700" b="1" dirty="0">
                <a:solidFill>
                  <a:schemeClr val="accent2"/>
                </a:solidFill>
              </a:rPr>
              <a:t>greater job satisfaction</a:t>
            </a:r>
            <a:r>
              <a:rPr lang="en-CA" sz="2700" dirty="0"/>
              <a:t>, </a:t>
            </a:r>
            <a:r>
              <a:rPr lang="en-CA" sz="2700" b="1" dirty="0">
                <a:solidFill>
                  <a:schemeClr val="accent2"/>
                </a:solidFill>
              </a:rPr>
              <a:t>greater perceptions of fairness</a:t>
            </a:r>
            <a:r>
              <a:rPr lang="en-CA" sz="2700" dirty="0"/>
              <a:t>, a </a:t>
            </a:r>
            <a:r>
              <a:rPr lang="en-CA" sz="2700" b="1" dirty="0">
                <a:solidFill>
                  <a:schemeClr val="accent2"/>
                </a:solidFill>
              </a:rPr>
              <a:t>more positive attitude</a:t>
            </a:r>
            <a:r>
              <a:rPr lang="en-CA" sz="2700" dirty="0"/>
              <a:t>, </a:t>
            </a:r>
            <a:r>
              <a:rPr lang="en-CA" sz="2700" b="1" dirty="0">
                <a:solidFill>
                  <a:schemeClr val="accent2"/>
                </a:solidFill>
              </a:rPr>
              <a:t>improved morale</a:t>
            </a:r>
            <a:r>
              <a:rPr lang="en-CA" sz="2700" dirty="0"/>
              <a:t>, </a:t>
            </a:r>
            <a:r>
              <a:rPr lang="en-CA" sz="2700" b="1" dirty="0">
                <a:solidFill>
                  <a:schemeClr val="accent2"/>
                </a:solidFill>
              </a:rPr>
              <a:t>better teamwork</a:t>
            </a:r>
            <a:r>
              <a:rPr lang="en-CA" sz="2700" dirty="0"/>
              <a:t>, greater interest in personal </a:t>
            </a:r>
            <a:r>
              <a:rPr lang="en-CA" sz="2700" b="1" dirty="0">
                <a:solidFill>
                  <a:schemeClr val="accent2"/>
                </a:solidFill>
              </a:rPr>
              <a:t>development</a:t>
            </a:r>
            <a:r>
              <a:rPr lang="en-CA" sz="2700" dirty="0"/>
              <a:t>, </a:t>
            </a:r>
            <a:r>
              <a:rPr lang="en-CA" sz="2700" b="1" dirty="0">
                <a:solidFill>
                  <a:schemeClr val="accent2"/>
                </a:solidFill>
              </a:rPr>
              <a:t>engagement</a:t>
            </a:r>
            <a:r>
              <a:rPr lang="en-CA" sz="2700" dirty="0"/>
              <a:t> in problem resolution, </a:t>
            </a:r>
            <a:r>
              <a:rPr lang="en-CA" sz="2700" b="1" dirty="0">
                <a:solidFill>
                  <a:schemeClr val="accent2"/>
                </a:solidFill>
              </a:rPr>
              <a:t>enhanced supervisor-staff relationships</a:t>
            </a:r>
            <a:r>
              <a:rPr lang="en-CA" sz="2700" dirty="0"/>
              <a:t>, and </a:t>
            </a:r>
            <a:r>
              <a:rPr lang="en-CA" sz="2700" b="1" dirty="0">
                <a:solidFill>
                  <a:schemeClr val="accent2"/>
                </a:solidFill>
              </a:rPr>
              <a:t>reduction in sick leave and turnover</a:t>
            </a:r>
            <a:r>
              <a:rPr lang="en-CA" sz="2700" dirty="0"/>
              <a:t>. Organizations characterized by civility and respect create a </a:t>
            </a:r>
            <a:r>
              <a:rPr lang="en-CA" sz="2700" b="1" dirty="0">
                <a:solidFill>
                  <a:schemeClr val="accent2"/>
                </a:solidFill>
              </a:rPr>
              <a:t>positive atmosphere </a:t>
            </a:r>
            <a:r>
              <a:rPr lang="en-CA" sz="2700" dirty="0"/>
              <a:t>marked by high spirits and work satisfaction. This allows people to enjoy the environment, whether they are staff, clients or customers.</a:t>
            </a:r>
          </a:p>
        </p:txBody>
      </p:sp>
      <p:sp>
        <p:nvSpPr>
          <p:cNvPr id="4" name="Rectangle 3"/>
          <p:cNvSpPr/>
          <p:nvPr/>
        </p:nvSpPr>
        <p:spPr>
          <a:xfrm>
            <a:off x="0" y="6516804"/>
            <a:ext cx="8230138" cy="369332"/>
          </a:xfrm>
          <a:prstGeom prst="rect">
            <a:avLst/>
          </a:prstGeom>
        </p:spPr>
        <p:txBody>
          <a:bodyPr wrap="none">
            <a:spAutoFit/>
          </a:bodyPr>
          <a:lstStyle/>
          <a:p>
            <a:r>
              <a:rPr lang="en-CA" dirty="0"/>
              <a:t>Source: Canadian Centre for Occupational Health and Safety (CCOHS)</a:t>
            </a:r>
          </a:p>
        </p:txBody>
      </p:sp>
    </p:spTree>
    <p:extLst>
      <p:ext uri="{BB962C8B-B14F-4D97-AF65-F5344CB8AC3E}">
        <p14:creationId xmlns:p14="http://schemas.microsoft.com/office/powerpoint/2010/main" val="42904064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477" y="1751430"/>
            <a:ext cx="11060723" cy="4024125"/>
          </a:xfrm>
        </p:spPr>
        <p:txBody>
          <a:bodyPr>
            <a:noAutofit/>
          </a:bodyPr>
          <a:lstStyle/>
          <a:p>
            <a:pPr marL="0" indent="0">
              <a:buNone/>
            </a:pPr>
            <a:r>
              <a:rPr lang="en-CA" sz="3200" b="1" dirty="0">
                <a:solidFill>
                  <a:schemeClr val="accent2"/>
                </a:solidFill>
              </a:rPr>
              <a:t>WHAT HAPPENS WHEN IT IS LACKING?</a:t>
            </a:r>
          </a:p>
          <a:p>
            <a:r>
              <a:rPr lang="en-CA" sz="2400" dirty="0"/>
              <a:t>A workplace that lacks civility and respect can lead to </a:t>
            </a:r>
            <a:r>
              <a:rPr lang="en-CA" sz="2400" b="1" dirty="0">
                <a:solidFill>
                  <a:schemeClr val="accent2"/>
                </a:solidFill>
              </a:rPr>
              <a:t>emotional exhaustion</a:t>
            </a:r>
            <a:r>
              <a:rPr lang="en-CA" sz="2400" dirty="0"/>
              <a:t> amongst staff, greater </a:t>
            </a:r>
            <a:r>
              <a:rPr lang="en-CA" sz="2400" b="1" dirty="0">
                <a:solidFill>
                  <a:schemeClr val="accent2"/>
                </a:solidFill>
              </a:rPr>
              <a:t>conflicts</a:t>
            </a:r>
            <a:r>
              <a:rPr lang="en-CA" sz="2400" dirty="0"/>
              <a:t>, and </a:t>
            </a:r>
            <a:r>
              <a:rPr lang="en-CA" sz="2400" b="1" dirty="0">
                <a:solidFill>
                  <a:schemeClr val="accent2"/>
                </a:solidFill>
              </a:rPr>
              <a:t>job withdrawal</a:t>
            </a:r>
            <a:r>
              <a:rPr lang="en-CA" sz="2400" dirty="0"/>
              <a:t>. A work environment that is uncivil and disrespectful also exposes organizations to the threat of more </a:t>
            </a:r>
            <a:r>
              <a:rPr lang="en-CA" sz="2400" b="1" dirty="0">
                <a:solidFill>
                  <a:schemeClr val="accent2"/>
                </a:solidFill>
              </a:rPr>
              <a:t>grievances</a:t>
            </a:r>
            <a:r>
              <a:rPr lang="en-CA" sz="2400" dirty="0"/>
              <a:t> and </a:t>
            </a:r>
            <a:r>
              <a:rPr lang="en-CA" sz="2400" b="1" dirty="0">
                <a:solidFill>
                  <a:schemeClr val="accent2"/>
                </a:solidFill>
              </a:rPr>
              <a:t>legal risks</a:t>
            </a:r>
            <a:r>
              <a:rPr lang="en-CA" sz="2400" dirty="0"/>
              <a:t>.</a:t>
            </a:r>
          </a:p>
          <a:p>
            <a:pPr lvl="1"/>
            <a:endParaRPr lang="en-CA" sz="1000" dirty="0"/>
          </a:p>
          <a:p>
            <a:r>
              <a:rPr lang="en-CA" sz="2400" dirty="0"/>
              <a:t>One </a:t>
            </a:r>
            <a:r>
              <a:rPr lang="en-CA" sz="2400" b="1" dirty="0">
                <a:solidFill>
                  <a:schemeClr val="accent2"/>
                </a:solidFill>
              </a:rPr>
              <a:t>example</a:t>
            </a:r>
            <a:r>
              <a:rPr lang="en-CA" sz="2400" b="1" dirty="0"/>
              <a:t> </a:t>
            </a:r>
            <a:r>
              <a:rPr lang="en-CA" sz="2400" dirty="0"/>
              <a:t>of disrespectful behaviour is </a:t>
            </a:r>
            <a:r>
              <a:rPr lang="en-CA" sz="2400" b="1" dirty="0">
                <a:solidFill>
                  <a:schemeClr val="accent2"/>
                </a:solidFill>
              </a:rPr>
              <a:t>bullying</a:t>
            </a:r>
            <a:r>
              <a:rPr lang="en-CA" sz="2400" dirty="0"/>
              <a:t>. Exposure to workplace bullying is associated with psychological complaints, depression, burnout, anxiety, aggression, psychosomatic complaints and musculoskeletal health complaints. Bullying not only affects those directly involved, but also affects bystanders, as they too experience higher levels of stress. A number of provinces currently have legislation to address such behaviours.</a:t>
            </a:r>
            <a:endParaRPr lang="en-CA" sz="2400" b="1" dirty="0"/>
          </a:p>
        </p:txBody>
      </p:sp>
      <p:sp>
        <p:nvSpPr>
          <p:cNvPr id="4" name="Rectangle 3"/>
          <p:cNvSpPr/>
          <p:nvPr/>
        </p:nvSpPr>
        <p:spPr>
          <a:xfrm>
            <a:off x="0" y="6516804"/>
            <a:ext cx="8230138" cy="369332"/>
          </a:xfrm>
          <a:prstGeom prst="rect">
            <a:avLst/>
          </a:prstGeom>
        </p:spPr>
        <p:txBody>
          <a:bodyPr wrap="none">
            <a:spAutoFit/>
          </a:bodyPr>
          <a:lstStyle/>
          <a:p>
            <a:r>
              <a:rPr lang="en-CA" dirty="0"/>
              <a:t>Source: Canadian Centre for Occupational Health and Safety (CCOHS)</a:t>
            </a:r>
          </a:p>
        </p:txBody>
      </p:sp>
      <p:sp>
        <p:nvSpPr>
          <p:cNvPr id="7" name="Title 1"/>
          <p:cNvSpPr>
            <a:spLocks noGrp="1"/>
          </p:cNvSpPr>
          <p:nvPr>
            <p:ph type="title"/>
          </p:nvPr>
        </p:nvSpPr>
        <p:spPr>
          <a:xfrm>
            <a:off x="1969477" y="764373"/>
            <a:ext cx="9536723" cy="1293028"/>
          </a:xfrm>
        </p:spPr>
        <p:txBody>
          <a:bodyPr>
            <a:normAutofit/>
          </a:bodyPr>
          <a:lstStyle/>
          <a:p>
            <a:r>
              <a:rPr lang="en-CA" sz="3600" b="1" dirty="0">
                <a:solidFill>
                  <a:schemeClr val="accent2"/>
                </a:solidFill>
              </a:rPr>
              <a:t>4. </a:t>
            </a:r>
            <a:r>
              <a:rPr lang="en-CA" sz="3600" b="1" dirty="0"/>
              <a:t>Civility and Respect</a:t>
            </a:r>
          </a:p>
        </p:txBody>
      </p:sp>
    </p:spTree>
    <p:extLst>
      <p:ext uri="{BB962C8B-B14F-4D97-AF65-F5344CB8AC3E}">
        <p14:creationId xmlns:p14="http://schemas.microsoft.com/office/powerpoint/2010/main" val="22353708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477" y="2074987"/>
            <a:ext cx="11746523" cy="4024125"/>
          </a:xfrm>
        </p:spPr>
        <p:txBody>
          <a:bodyPr>
            <a:normAutofit/>
          </a:bodyPr>
          <a:lstStyle/>
          <a:p>
            <a:pPr marL="0" indent="0">
              <a:buNone/>
            </a:pPr>
            <a:r>
              <a:rPr lang="en-CA" sz="3200" b="1" u="sng" dirty="0">
                <a:solidFill>
                  <a:schemeClr val="accent2"/>
                </a:solidFill>
              </a:rPr>
              <a:t>Click on the image below</a:t>
            </a:r>
            <a:r>
              <a:rPr lang="en-CA" sz="3200" b="1" dirty="0">
                <a:solidFill>
                  <a:schemeClr val="accent2"/>
                </a:solidFill>
              </a:rPr>
              <a:t> to learn more</a:t>
            </a:r>
          </a:p>
        </p:txBody>
      </p:sp>
      <p:sp>
        <p:nvSpPr>
          <p:cNvPr id="7" name="Title 1"/>
          <p:cNvSpPr>
            <a:spLocks noGrp="1"/>
          </p:cNvSpPr>
          <p:nvPr>
            <p:ph type="title"/>
          </p:nvPr>
        </p:nvSpPr>
        <p:spPr>
          <a:xfrm>
            <a:off x="1969477" y="764373"/>
            <a:ext cx="9536723" cy="1293028"/>
          </a:xfrm>
        </p:spPr>
        <p:txBody>
          <a:bodyPr>
            <a:normAutofit/>
          </a:bodyPr>
          <a:lstStyle/>
          <a:p>
            <a:r>
              <a:rPr lang="en-CA" sz="3600" b="1" dirty="0">
                <a:solidFill>
                  <a:schemeClr val="accent2"/>
                </a:solidFill>
              </a:rPr>
              <a:t>4. </a:t>
            </a:r>
            <a:r>
              <a:rPr lang="en-CA" sz="3600" b="1" dirty="0"/>
              <a:t>Civility and Respect</a:t>
            </a:r>
          </a:p>
        </p:txBody>
      </p:sp>
      <p:pic>
        <p:nvPicPr>
          <p:cNvPr id="2" name="Picture 1">
            <a:hlinkClick r:id="rId3"/>
          </p:cNvPr>
          <p:cNvPicPr>
            <a:picLocks noChangeAspect="1"/>
          </p:cNvPicPr>
          <p:nvPr/>
        </p:nvPicPr>
        <p:blipFill>
          <a:blip r:embed="rId4"/>
          <a:stretch>
            <a:fillRect/>
          </a:stretch>
        </p:blipFill>
        <p:spPr>
          <a:xfrm>
            <a:off x="3204502" y="3092805"/>
            <a:ext cx="5770685" cy="27295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851825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7329" y="1098479"/>
            <a:ext cx="9931791" cy="1293028"/>
          </a:xfrm>
        </p:spPr>
        <p:txBody>
          <a:bodyPr>
            <a:noAutofit/>
          </a:bodyPr>
          <a:lstStyle/>
          <a:p>
            <a:r>
              <a:rPr lang="en-CA" sz="3000" b="1" dirty="0">
                <a:solidFill>
                  <a:schemeClr val="accent2"/>
                </a:solidFill>
              </a:rPr>
              <a:t>5. </a:t>
            </a:r>
            <a:r>
              <a:rPr lang="en-CA" sz="3000" b="1" dirty="0"/>
              <a:t>Psychological Competencies &amp; Requirements</a:t>
            </a:r>
            <a:br>
              <a:rPr lang="en-CA" sz="3000" b="1" dirty="0"/>
            </a:br>
            <a:r>
              <a:rPr lang="en-CA" sz="3000" dirty="0"/>
              <a:t>(Or </a:t>
            </a:r>
            <a:r>
              <a:rPr lang="en-CA" sz="3000" i="1" dirty="0"/>
              <a:t>psychological demands</a:t>
            </a:r>
            <a:r>
              <a:rPr lang="en-CA" sz="3000" dirty="0"/>
              <a:t>)</a:t>
            </a:r>
            <a:endParaRPr lang="en-CA" sz="3000" b="1" dirty="0"/>
          </a:p>
        </p:txBody>
      </p:sp>
      <p:sp>
        <p:nvSpPr>
          <p:cNvPr id="3" name="Content Placeholder 2"/>
          <p:cNvSpPr>
            <a:spLocks noGrp="1"/>
          </p:cNvSpPr>
          <p:nvPr>
            <p:ph idx="1"/>
          </p:nvPr>
        </p:nvSpPr>
        <p:spPr/>
        <p:txBody>
          <a:bodyPr>
            <a:normAutofit fontScale="85000" lnSpcReduction="20000"/>
          </a:bodyPr>
          <a:lstStyle/>
          <a:p>
            <a:pPr marL="0" indent="0">
              <a:buNone/>
            </a:pPr>
            <a:r>
              <a:rPr lang="en-CA" sz="3800" b="1" dirty="0">
                <a:solidFill>
                  <a:schemeClr val="accent2"/>
                </a:solidFill>
              </a:rPr>
              <a:t>WHAT IS IT?</a:t>
            </a:r>
          </a:p>
          <a:p>
            <a:r>
              <a:rPr lang="en-CA" sz="3250" dirty="0"/>
              <a:t>A workplace where there is a good fit between employees' interpersonal and emotional competencies, their job skills and the position they hold. A good fit means that the employees possess the technical skills and knowledge for a particular position as well as the psychological skills and emotional intelligence (self-awareness, impulse control, persistence, self-motivation, empathy and social deftness) to do the job. Note that a subjective job fit (when employees feel they fit their job) can be more important than an objective job fit (when the employee is assessed and matched to the job).</a:t>
            </a:r>
          </a:p>
        </p:txBody>
      </p:sp>
      <p:sp>
        <p:nvSpPr>
          <p:cNvPr id="4" name="Rectangle 3"/>
          <p:cNvSpPr/>
          <p:nvPr/>
        </p:nvSpPr>
        <p:spPr>
          <a:xfrm>
            <a:off x="0" y="6516804"/>
            <a:ext cx="8230138" cy="369332"/>
          </a:xfrm>
          <a:prstGeom prst="rect">
            <a:avLst/>
          </a:prstGeom>
        </p:spPr>
        <p:txBody>
          <a:bodyPr wrap="none">
            <a:spAutoFit/>
          </a:bodyPr>
          <a:lstStyle/>
          <a:p>
            <a:r>
              <a:rPr lang="en-CA" dirty="0"/>
              <a:t>Source: Canadian Centre for Occupational Health and Safety (CCOHS)</a:t>
            </a:r>
          </a:p>
        </p:txBody>
      </p:sp>
    </p:spTree>
    <p:extLst>
      <p:ext uri="{BB962C8B-B14F-4D97-AF65-F5344CB8AC3E}">
        <p14:creationId xmlns:p14="http://schemas.microsoft.com/office/powerpoint/2010/main" val="41009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4.16667E-6 -3.7037E-7 L -4.16667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6904" y="583481"/>
            <a:ext cx="8610600" cy="1293028"/>
          </a:xfrm>
        </p:spPr>
        <p:txBody>
          <a:bodyPr/>
          <a:lstStyle/>
          <a:p>
            <a:r>
              <a:rPr lang="en-CA" b="1" dirty="0"/>
              <a:t>Some Mental health resources</a:t>
            </a:r>
          </a:p>
        </p:txBody>
      </p:sp>
      <p:sp>
        <p:nvSpPr>
          <p:cNvPr id="3" name="Content Placeholder 2"/>
          <p:cNvSpPr>
            <a:spLocks noGrp="1"/>
          </p:cNvSpPr>
          <p:nvPr>
            <p:ph idx="1"/>
          </p:nvPr>
        </p:nvSpPr>
        <p:spPr>
          <a:xfrm>
            <a:off x="672547" y="1876509"/>
            <a:ext cx="10820400" cy="4851760"/>
          </a:xfrm>
        </p:spPr>
        <p:txBody>
          <a:bodyPr>
            <a:normAutofit fontScale="85000" lnSpcReduction="20000"/>
          </a:bodyPr>
          <a:lstStyle/>
          <a:p>
            <a:r>
              <a:rPr lang="en-CA" b="1" dirty="0"/>
              <a:t>Canadian Association for Suicide Prevention (CASP)                </a:t>
            </a:r>
            <a:r>
              <a:rPr lang="en-CA" dirty="0">
                <a:solidFill>
                  <a:schemeClr val="accent1"/>
                </a:solidFill>
                <a:hlinkClick r:id="rId2"/>
              </a:rPr>
              <a:t>http://suicideprevention.ca/need-help/</a:t>
            </a:r>
            <a:endParaRPr lang="en-CA" dirty="0">
              <a:solidFill>
                <a:schemeClr val="accent1"/>
              </a:solidFill>
            </a:endParaRPr>
          </a:p>
          <a:p>
            <a:endParaRPr lang="en-CA" dirty="0"/>
          </a:p>
          <a:p>
            <a:r>
              <a:rPr lang="en-CA" b="1" dirty="0"/>
              <a:t>Mental Health Helpline – 1-866-531-2600                           </a:t>
            </a:r>
            <a:r>
              <a:rPr lang="en-CA" dirty="0">
                <a:hlinkClick r:id="rId3"/>
              </a:rPr>
              <a:t>http://www.mentalhealthhelpline.ca/</a:t>
            </a:r>
            <a:r>
              <a:rPr lang="en-CA" dirty="0"/>
              <a:t> </a:t>
            </a:r>
          </a:p>
          <a:p>
            <a:pPr marL="0" indent="0">
              <a:buNone/>
            </a:pPr>
            <a:endParaRPr lang="en-CA" dirty="0"/>
          </a:p>
          <a:p>
            <a:r>
              <a:rPr lang="en-CA" b="1" dirty="0"/>
              <a:t>Student Services</a:t>
            </a:r>
            <a:r>
              <a:rPr lang="en-CA" dirty="0"/>
              <a:t> </a:t>
            </a:r>
            <a:r>
              <a:rPr lang="en-CA" b="1" dirty="0"/>
              <a:t>at your University </a:t>
            </a:r>
            <a:r>
              <a:rPr lang="en-CA" dirty="0"/>
              <a:t>(student counselling services exist!) </a:t>
            </a:r>
          </a:p>
          <a:p>
            <a:endParaRPr lang="en-CA" dirty="0"/>
          </a:p>
          <a:p>
            <a:r>
              <a:rPr lang="en-CA" b="1" dirty="0"/>
              <a:t>Campus Mental Health                                                                 </a:t>
            </a:r>
            <a:r>
              <a:rPr lang="en-CA" dirty="0">
                <a:hlinkClick r:id="rId4"/>
              </a:rPr>
              <a:t>http://campusmentalhealth.ca/</a:t>
            </a:r>
            <a:r>
              <a:rPr lang="en-CA" dirty="0"/>
              <a:t> </a:t>
            </a:r>
          </a:p>
          <a:p>
            <a:pPr marL="0" indent="0">
              <a:buNone/>
            </a:pPr>
            <a:endParaRPr lang="en-CA" dirty="0"/>
          </a:p>
          <a:p>
            <a:r>
              <a:rPr lang="en-CA" b="1" dirty="0"/>
              <a:t>Canadian Mental Health Association (CMHA)   </a:t>
            </a:r>
          </a:p>
          <a:p>
            <a:pPr marL="0" indent="0">
              <a:buNone/>
            </a:pPr>
            <a:r>
              <a:rPr lang="en-CA" b="1" dirty="0"/>
              <a:t>    </a:t>
            </a:r>
            <a:r>
              <a:rPr lang="en-CA" dirty="0">
                <a:hlinkClick r:id="rId5"/>
              </a:rPr>
              <a:t>http://www.cmha.ca/get-involved/find-your-cmha/</a:t>
            </a:r>
            <a:endParaRPr lang="en-CA" dirty="0"/>
          </a:p>
          <a:p>
            <a:endParaRPr lang="en-CA" dirty="0"/>
          </a:p>
          <a:p>
            <a:r>
              <a:rPr lang="en-CA" b="1" dirty="0"/>
              <a:t>Centre for Addiction and Mental Health (CAMH)</a:t>
            </a:r>
            <a:r>
              <a:rPr lang="en-CA" dirty="0"/>
              <a:t> </a:t>
            </a:r>
            <a:r>
              <a:rPr lang="en-CA" dirty="0">
                <a:hlinkClick r:id="rId6"/>
              </a:rPr>
              <a:t>https://www.camh.ca/en/hospital/Pages/home.aspx</a:t>
            </a:r>
            <a:endParaRPr lang="en-CA" dirty="0"/>
          </a:p>
          <a:p>
            <a:pPr marL="0" indent="0">
              <a:buNone/>
            </a:pPr>
            <a:endParaRPr lang="en-CA" dirty="0"/>
          </a:p>
          <a:p>
            <a:endParaRPr lang="en-CA" dirty="0"/>
          </a:p>
          <a:p>
            <a:endParaRPr lang="en-CA" dirty="0"/>
          </a:p>
        </p:txBody>
      </p:sp>
      <p:sp>
        <p:nvSpPr>
          <p:cNvPr id="4" name="TextBox 3"/>
          <p:cNvSpPr txBox="1"/>
          <p:nvPr/>
        </p:nvSpPr>
        <p:spPr>
          <a:xfrm>
            <a:off x="7134639" y="1769287"/>
            <a:ext cx="4222474" cy="523220"/>
          </a:xfrm>
          <a:prstGeom prst="rect">
            <a:avLst/>
          </a:prstGeom>
          <a:noFill/>
        </p:spPr>
        <p:txBody>
          <a:bodyPr wrap="square" rtlCol="0">
            <a:spAutoFit/>
          </a:bodyPr>
          <a:lstStyle/>
          <a:p>
            <a:r>
              <a:rPr lang="en-CA" sz="2800" b="1" dirty="0">
                <a:solidFill>
                  <a:schemeClr val="accent1"/>
                </a:solidFill>
                <a:sym typeface="Wingdings" panose="05000000000000000000" pitchFamily="2" charset="2"/>
              </a:rPr>
              <a:t></a:t>
            </a:r>
            <a:r>
              <a:rPr lang="en-CA" sz="2800" b="1" dirty="0">
                <a:solidFill>
                  <a:schemeClr val="accent1"/>
                </a:solidFill>
              </a:rPr>
              <a:t> IN CASE OF CRISIS</a:t>
            </a:r>
          </a:p>
        </p:txBody>
      </p:sp>
      <p:sp>
        <p:nvSpPr>
          <p:cNvPr id="5" name="Explosion: 14 Points 4"/>
          <p:cNvSpPr/>
          <p:nvPr/>
        </p:nvSpPr>
        <p:spPr>
          <a:xfrm>
            <a:off x="7240657" y="3557825"/>
            <a:ext cx="5150894" cy="3081130"/>
          </a:xfrm>
          <a:prstGeom prst="irregularSeal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rPr>
              <a:t>IN CASE OF AN EMERGENCY CALL 911</a:t>
            </a:r>
          </a:p>
        </p:txBody>
      </p:sp>
    </p:spTree>
    <p:extLst>
      <p:ext uri="{BB962C8B-B14F-4D97-AF65-F5344CB8AC3E}">
        <p14:creationId xmlns:p14="http://schemas.microsoft.com/office/powerpoint/2010/main" val="39434310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9358" y="2099549"/>
            <a:ext cx="10820400" cy="4417255"/>
          </a:xfrm>
        </p:spPr>
        <p:txBody>
          <a:bodyPr>
            <a:normAutofit/>
          </a:bodyPr>
          <a:lstStyle/>
          <a:p>
            <a:pPr marL="0" indent="0">
              <a:buNone/>
            </a:pPr>
            <a:r>
              <a:rPr lang="en-CA" sz="3200" b="1" dirty="0">
                <a:solidFill>
                  <a:schemeClr val="accent2"/>
                </a:solidFill>
              </a:rPr>
              <a:t>WHY IS IT IMPORTANT?</a:t>
            </a:r>
            <a:endParaRPr lang="en-CA" sz="100" b="1" dirty="0">
              <a:solidFill>
                <a:schemeClr val="accent2"/>
              </a:solidFill>
            </a:endParaRPr>
          </a:p>
          <a:p>
            <a:pPr marL="0" indent="0">
              <a:buNone/>
            </a:pPr>
            <a:r>
              <a:rPr lang="en-CA" sz="2600" dirty="0"/>
              <a:t>A good job fit is associated with:</a:t>
            </a:r>
          </a:p>
          <a:p>
            <a:pPr>
              <a:buClr>
                <a:schemeClr val="accent2"/>
              </a:buClr>
            </a:pPr>
            <a:r>
              <a:rPr lang="en-CA" sz="2300" dirty="0"/>
              <a:t>fewer health complaints</a:t>
            </a:r>
          </a:p>
          <a:p>
            <a:pPr>
              <a:buClr>
                <a:schemeClr val="accent2"/>
              </a:buClr>
            </a:pPr>
            <a:r>
              <a:rPr lang="en-CA" sz="2300" dirty="0"/>
              <a:t>lower levels of depression</a:t>
            </a:r>
          </a:p>
          <a:p>
            <a:pPr>
              <a:buClr>
                <a:schemeClr val="accent2"/>
              </a:buClr>
            </a:pPr>
            <a:r>
              <a:rPr lang="en-CA" sz="2300" dirty="0"/>
              <a:t>greater self-esteem</a:t>
            </a:r>
          </a:p>
          <a:p>
            <a:pPr>
              <a:buClr>
                <a:schemeClr val="accent2"/>
              </a:buClr>
            </a:pPr>
            <a:r>
              <a:rPr lang="en-CA" sz="2300" dirty="0"/>
              <a:t>a more positive self-concept</a:t>
            </a:r>
          </a:p>
          <a:p>
            <a:pPr>
              <a:buClr>
                <a:schemeClr val="accent2"/>
              </a:buClr>
            </a:pPr>
            <a:r>
              <a:rPr lang="en-CA" sz="2300" dirty="0"/>
              <a:t>enhanced performance</a:t>
            </a:r>
          </a:p>
          <a:p>
            <a:pPr>
              <a:buClr>
                <a:schemeClr val="accent2"/>
              </a:buClr>
            </a:pPr>
            <a:r>
              <a:rPr lang="en-CA" sz="2300" dirty="0"/>
              <a:t>job satisfaction</a:t>
            </a:r>
          </a:p>
          <a:p>
            <a:pPr>
              <a:buClr>
                <a:schemeClr val="accent2"/>
              </a:buClr>
            </a:pPr>
            <a:r>
              <a:rPr lang="en-CA" sz="2300" dirty="0"/>
              <a:t>employee retention</a:t>
            </a:r>
          </a:p>
        </p:txBody>
      </p:sp>
      <p:sp>
        <p:nvSpPr>
          <p:cNvPr id="4" name="Rectangle 3"/>
          <p:cNvSpPr/>
          <p:nvPr/>
        </p:nvSpPr>
        <p:spPr>
          <a:xfrm>
            <a:off x="0" y="6516804"/>
            <a:ext cx="8230138" cy="369332"/>
          </a:xfrm>
          <a:prstGeom prst="rect">
            <a:avLst/>
          </a:prstGeom>
        </p:spPr>
        <p:txBody>
          <a:bodyPr wrap="none">
            <a:spAutoFit/>
          </a:bodyPr>
          <a:lstStyle/>
          <a:p>
            <a:r>
              <a:rPr lang="en-CA" dirty="0"/>
              <a:t>Source: Canadian Centre for Occupational Health and Safety (CCOHS)</a:t>
            </a:r>
          </a:p>
        </p:txBody>
      </p:sp>
      <p:sp>
        <p:nvSpPr>
          <p:cNvPr id="6" name="Title 1"/>
          <p:cNvSpPr>
            <a:spLocks noGrp="1"/>
          </p:cNvSpPr>
          <p:nvPr>
            <p:ph type="title"/>
          </p:nvPr>
        </p:nvSpPr>
        <p:spPr>
          <a:xfrm>
            <a:off x="2077329" y="1098479"/>
            <a:ext cx="9931791" cy="1293028"/>
          </a:xfrm>
        </p:spPr>
        <p:txBody>
          <a:bodyPr>
            <a:noAutofit/>
          </a:bodyPr>
          <a:lstStyle/>
          <a:p>
            <a:r>
              <a:rPr lang="en-CA" b="1" dirty="0">
                <a:solidFill>
                  <a:schemeClr val="accent2"/>
                </a:solidFill>
              </a:rPr>
              <a:t>5. </a:t>
            </a:r>
            <a:r>
              <a:rPr lang="en-CA" b="1" dirty="0"/>
              <a:t>Psychological demands</a:t>
            </a:r>
            <a:br>
              <a:rPr lang="en-CA" b="1" dirty="0"/>
            </a:br>
            <a:endParaRPr lang="en-CA" b="1" dirty="0"/>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879103" y="2658794"/>
            <a:ext cx="4382672" cy="25170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91910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477" y="2201599"/>
            <a:ext cx="10639865" cy="4024125"/>
          </a:xfrm>
        </p:spPr>
        <p:txBody>
          <a:bodyPr>
            <a:noAutofit/>
          </a:bodyPr>
          <a:lstStyle/>
          <a:p>
            <a:pPr marL="0" indent="0">
              <a:buNone/>
            </a:pPr>
            <a:r>
              <a:rPr lang="en-CA" sz="3200" b="1" dirty="0">
                <a:solidFill>
                  <a:schemeClr val="accent2"/>
                </a:solidFill>
              </a:rPr>
              <a:t>WHAT HAPPENS WHEN IT IS LACKING?</a:t>
            </a:r>
          </a:p>
          <a:p>
            <a:r>
              <a:rPr lang="en-CA" sz="2800" dirty="0"/>
              <a:t>When there is a poor job fit, employees can experience </a:t>
            </a:r>
            <a:r>
              <a:rPr lang="en-CA" sz="2800" b="1" dirty="0">
                <a:solidFill>
                  <a:schemeClr val="accent2"/>
                </a:solidFill>
              </a:rPr>
              <a:t>job strain</a:t>
            </a:r>
            <a:r>
              <a:rPr lang="en-CA" sz="2800" dirty="0"/>
              <a:t>, which can be expressed as </a:t>
            </a:r>
            <a:r>
              <a:rPr lang="en-CA" sz="2800" b="1" dirty="0">
                <a:solidFill>
                  <a:schemeClr val="accent2"/>
                </a:solidFill>
              </a:rPr>
              <a:t>emotional distress </a:t>
            </a:r>
            <a:r>
              <a:rPr lang="en-CA" sz="2800" dirty="0"/>
              <a:t>and </a:t>
            </a:r>
            <a:r>
              <a:rPr lang="en-CA" sz="2800" b="1" dirty="0">
                <a:solidFill>
                  <a:schemeClr val="accent2"/>
                </a:solidFill>
              </a:rPr>
              <a:t>provocation</a:t>
            </a:r>
            <a:r>
              <a:rPr lang="en-CA" sz="2800" dirty="0"/>
              <a:t>, </a:t>
            </a:r>
            <a:r>
              <a:rPr lang="en-CA" sz="2800" b="1" dirty="0">
                <a:solidFill>
                  <a:schemeClr val="accent2"/>
                </a:solidFill>
              </a:rPr>
              <a:t>excessive dwelling on thoughts</a:t>
            </a:r>
            <a:r>
              <a:rPr lang="en-CA" sz="2800" dirty="0"/>
              <a:t>, </a:t>
            </a:r>
            <a:r>
              <a:rPr lang="en-CA" sz="2800" b="1" dirty="0">
                <a:solidFill>
                  <a:schemeClr val="accent2"/>
                </a:solidFill>
              </a:rPr>
              <a:t>defensiveness</a:t>
            </a:r>
            <a:r>
              <a:rPr lang="en-CA" sz="2800" dirty="0"/>
              <a:t>, </a:t>
            </a:r>
            <a:r>
              <a:rPr lang="en-CA" sz="2800" b="1" dirty="0">
                <a:solidFill>
                  <a:schemeClr val="accent2"/>
                </a:solidFill>
              </a:rPr>
              <a:t>energy depletion </a:t>
            </a:r>
            <a:r>
              <a:rPr lang="en-CA" sz="2800" dirty="0"/>
              <a:t>and </a:t>
            </a:r>
            <a:r>
              <a:rPr lang="en-CA" sz="2800" b="1" dirty="0">
                <a:solidFill>
                  <a:schemeClr val="accent2"/>
                </a:solidFill>
              </a:rPr>
              <a:t>lower mood levels</a:t>
            </a:r>
            <a:r>
              <a:rPr lang="en-CA" sz="2800" dirty="0"/>
              <a:t>. Organizationally, job misfit is linked to fewer applicants in the recruitment and training process, </a:t>
            </a:r>
            <a:r>
              <a:rPr lang="en-CA" sz="2800" b="1" dirty="0">
                <a:solidFill>
                  <a:schemeClr val="accent2"/>
                </a:solidFill>
              </a:rPr>
              <a:t>lack of enjoyment and engagement</a:t>
            </a:r>
            <a:r>
              <a:rPr lang="en-CA" sz="2800" dirty="0"/>
              <a:t>, </a:t>
            </a:r>
            <a:r>
              <a:rPr lang="en-CA" sz="2800" b="1" dirty="0">
                <a:solidFill>
                  <a:schemeClr val="accent2"/>
                </a:solidFill>
              </a:rPr>
              <a:t>poor productivity</a:t>
            </a:r>
            <a:r>
              <a:rPr lang="en-CA" sz="2800" dirty="0"/>
              <a:t>, </a:t>
            </a:r>
            <a:r>
              <a:rPr lang="en-CA" sz="2800" b="1" dirty="0">
                <a:solidFill>
                  <a:schemeClr val="accent2"/>
                </a:solidFill>
              </a:rPr>
              <a:t>conflict</a:t>
            </a:r>
            <a:r>
              <a:rPr lang="en-CA" sz="2800" dirty="0"/>
              <a:t>, and </a:t>
            </a:r>
            <a:r>
              <a:rPr lang="en-CA" sz="2800" b="1" dirty="0">
                <a:solidFill>
                  <a:schemeClr val="accent2"/>
                </a:solidFill>
              </a:rPr>
              <a:t>greater voluntary turnover</a:t>
            </a:r>
            <a:r>
              <a:rPr lang="en-CA" sz="2800" dirty="0"/>
              <a:t>.</a:t>
            </a:r>
          </a:p>
        </p:txBody>
      </p:sp>
      <p:sp>
        <p:nvSpPr>
          <p:cNvPr id="4" name="Rectangle 3"/>
          <p:cNvSpPr/>
          <p:nvPr/>
        </p:nvSpPr>
        <p:spPr>
          <a:xfrm>
            <a:off x="0" y="6516804"/>
            <a:ext cx="8230138" cy="369332"/>
          </a:xfrm>
          <a:prstGeom prst="rect">
            <a:avLst/>
          </a:prstGeom>
        </p:spPr>
        <p:txBody>
          <a:bodyPr wrap="none">
            <a:spAutoFit/>
          </a:bodyPr>
          <a:lstStyle/>
          <a:p>
            <a:r>
              <a:rPr lang="en-CA" dirty="0"/>
              <a:t>Source: Canadian Centre for Occupational Health and Safety (CCOHS)</a:t>
            </a:r>
          </a:p>
        </p:txBody>
      </p:sp>
      <p:sp>
        <p:nvSpPr>
          <p:cNvPr id="6" name="Title 1"/>
          <p:cNvSpPr>
            <a:spLocks noGrp="1"/>
          </p:cNvSpPr>
          <p:nvPr>
            <p:ph type="title"/>
          </p:nvPr>
        </p:nvSpPr>
        <p:spPr>
          <a:xfrm>
            <a:off x="2077329" y="1098479"/>
            <a:ext cx="9931791" cy="1293028"/>
          </a:xfrm>
        </p:spPr>
        <p:txBody>
          <a:bodyPr>
            <a:noAutofit/>
          </a:bodyPr>
          <a:lstStyle/>
          <a:p>
            <a:r>
              <a:rPr lang="en-CA" b="1" dirty="0">
                <a:solidFill>
                  <a:schemeClr val="accent2"/>
                </a:solidFill>
              </a:rPr>
              <a:t>5. </a:t>
            </a:r>
            <a:r>
              <a:rPr lang="en-CA" b="1" dirty="0"/>
              <a:t>Psychological demands</a:t>
            </a:r>
            <a:br>
              <a:rPr lang="en-CA" b="1" dirty="0"/>
            </a:br>
            <a:endParaRPr lang="en-CA" b="1" dirty="0"/>
          </a:p>
        </p:txBody>
      </p:sp>
    </p:spTree>
    <p:extLst>
      <p:ext uri="{BB962C8B-B14F-4D97-AF65-F5344CB8AC3E}">
        <p14:creationId xmlns:p14="http://schemas.microsoft.com/office/powerpoint/2010/main" val="815497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477" y="2074987"/>
            <a:ext cx="11746523" cy="4024125"/>
          </a:xfrm>
        </p:spPr>
        <p:txBody>
          <a:bodyPr>
            <a:normAutofit/>
          </a:bodyPr>
          <a:lstStyle/>
          <a:p>
            <a:pPr marL="0" indent="0">
              <a:buNone/>
            </a:pPr>
            <a:r>
              <a:rPr lang="en-CA" sz="3200" b="1" u="sng" dirty="0">
                <a:solidFill>
                  <a:schemeClr val="accent2"/>
                </a:solidFill>
              </a:rPr>
              <a:t>Click on the image below</a:t>
            </a:r>
            <a:r>
              <a:rPr lang="en-CA" sz="3200" b="1" dirty="0">
                <a:solidFill>
                  <a:schemeClr val="accent2"/>
                </a:solidFill>
              </a:rPr>
              <a:t> to learn more</a:t>
            </a:r>
          </a:p>
        </p:txBody>
      </p:sp>
      <p:pic>
        <p:nvPicPr>
          <p:cNvPr id="9" name="Picture 8">
            <a:hlinkClick r:id="rId3"/>
          </p:cNvPr>
          <p:cNvPicPr>
            <a:picLocks noChangeAspect="1"/>
          </p:cNvPicPr>
          <p:nvPr/>
        </p:nvPicPr>
        <p:blipFill rotWithShape="1">
          <a:blip r:embed="rId4"/>
          <a:srcRect t="3702" b="3622"/>
          <a:stretch/>
        </p:blipFill>
        <p:spPr>
          <a:xfrm>
            <a:off x="4550312" y="3030186"/>
            <a:ext cx="3536852" cy="32777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itle 1"/>
          <p:cNvSpPr>
            <a:spLocks noGrp="1"/>
          </p:cNvSpPr>
          <p:nvPr>
            <p:ph type="title"/>
          </p:nvPr>
        </p:nvSpPr>
        <p:spPr>
          <a:xfrm>
            <a:off x="2077329" y="1098479"/>
            <a:ext cx="9931791" cy="1293028"/>
          </a:xfrm>
        </p:spPr>
        <p:txBody>
          <a:bodyPr>
            <a:noAutofit/>
          </a:bodyPr>
          <a:lstStyle/>
          <a:p>
            <a:r>
              <a:rPr lang="en-CA" b="1" dirty="0">
                <a:solidFill>
                  <a:schemeClr val="accent2"/>
                </a:solidFill>
              </a:rPr>
              <a:t>5. </a:t>
            </a:r>
            <a:r>
              <a:rPr lang="en-CA" b="1" dirty="0"/>
              <a:t>Psychological demands</a:t>
            </a:r>
            <a:br>
              <a:rPr lang="en-CA" b="1" dirty="0"/>
            </a:br>
            <a:endParaRPr lang="en-CA" b="1" dirty="0"/>
          </a:p>
        </p:txBody>
      </p:sp>
    </p:spTree>
    <p:extLst>
      <p:ext uri="{BB962C8B-B14F-4D97-AF65-F5344CB8AC3E}">
        <p14:creationId xmlns:p14="http://schemas.microsoft.com/office/powerpoint/2010/main" val="24448586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7329" y="1098479"/>
            <a:ext cx="9931791" cy="1293028"/>
          </a:xfrm>
        </p:spPr>
        <p:txBody>
          <a:bodyPr>
            <a:noAutofit/>
          </a:bodyPr>
          <a:lstStyle/>
          <a:p>
            <a:r>
              <a:rPr lang="en-CA" sz="3800" b="1" dirty="0">
                <a:solidFill>
                  <a:schemeClr val="accent2"/>
                </a:solidFill>
              </a:rPr>
              <a:t>6. </a:t>
            </a:r>
            <a:r>
              <a:rPr lang="en-CA" sz="3800" b="1" dirty="0"/>
              <a:t>Growth &amp; Development</a:t>
            </a:r>
            <a:br>
              <a:rPr lang="en-CA" sz="3800" b="1" dirty="0"/>
            </a:br>
            <a:endParaRPr lang="en-CA" sz="3800" b="1" dirty="0"/>
          </a:p>
        </p:txBody>
      </p:sp>
      <p:sp>
        <p:nvSpPr>
          <p:cNvPr id="3" name="Content Placeholder 2"/>
          <p:cNvSpPr>
            <a:spLocks noGrp="1"/>
          </p:cNvSpPr>
          <p:nvPr>
            <p:ph idx="1"/>
          </p:nvPr>
        </p:nvSpPr>
        <p:spPr/>
        <p:txBody>
          <a:bodyPr>
            <a:normAutofit/>
          </a:bodyPr>
          <a:lstStyle/>
          <a:p>
            <a:pPr marL="0" indent="0">
              <a:buNone/>
            </a:pPr>
            <a:r>
              <a:rPr lang="en-CA" sz="3200" b="1" dirty="0">
                <a:solidFill>
                  <a:schemeClr val="accent2"/>
                </a:solidFill>
              </a:rPr>
              <a:t>WHAT IS IT?</a:t>
            </a:r>
          </a:p>
          <a:p>
            <a:pPr>
              <a:buClr>
                <a:schemeClr val="tx1"/>
              </a:buClr>
            </a:pPr>
            <a:r>
              <a:rPr lang="en-CA" sz="2800" b="1" dirty="0">
                <a:solidFill>
                  <a:schemeClr val="accent2"/>
                </a:solidFill>
              </a:rPr>
              <a:t>A workplace where employees receive encouragement and support in the development of their interpersonal, emotional and job skills</a:t>
            </a:r>
            <a:r>
              <a:rPr lang="en-CA" sz="2800" dirty="0"/>
              <a:t>. This type of workplace provides a range of internal and external opportunities for employees to build their repertoire of competencies. It helps employees with their current jobs as well as prepares them for possible future positions.</a:t>
            </a:r>
          </a:p>
        </p:txBody>
      </p:sp>
      <p:sp>
        <p:nvSpPr>
          <p:cNvPr id="4" name="Rectangle 3"/>
          <p:cNvSpPr/>
          <p:nvPr/>
        </p:nvSpPr>
        <p:spPr>
          <a:xfrm>
            <a:off x="0" y="6516804"/>
            <a:ext cx="8230138" cy="369332"/>
          </a:xfrm>
          <a:prstGeom prst="rect">
            <a:avLst/>
          </a:prstGeom>
        </p:spPr>
        <p:txBody>
          <a:bodyPr wrap="none">
            <a:spAutoFit/>
          </a:bodyPr>
          <a:lstStyle/>
          <a:p>
            <a:r>
              <a:rPr lang="en-CA" dirty="0"/>
              <a:t>Source: Canadian Centre for Occupational Health and Safety (CCOHS)</a:t>
            </a:r>
          </a:p>
        </p:txBody>
      </p:sp>
    </p:spTree>
    <p:extLst>
      <p:ext uri="{BB962C8B-B14F-4D97-AF65-F5344CB8AC3E}">
        <p14:creationId xmlns:p14="http://schemas.microsoft.com/office/powerpoint/2010/main" val="17821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4.16667E-6 -3.7037E-7 L -4.16667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58872"/>
            <a:ext cx="10820400" cy="4417255"/>
          </a:xfrm>
        </p:spPr>
        <p:txBody>
          <a:bodyPr>
            <a:normAutofit/>
          </a:bodyPr>
          <a:lstStyle/>
          <a:p>
            <a:pPr marL="0" indent="0">
              <a:buNone/>
            </a:pPr>
            <a:r>
              <a:rPr lang="en-CA" sz="3200" b="1" dirty="0">
                <a:solidFill>
                  <a:schemeClr val="accent2"/>
                </a:solidFill>
              </a:rPr>
              <a:t>WHY IS IT IMPORTANT?</a:t>
            </a:r>
          </a:p>
          <a:p>
            <a:pPr marL="0" indent="0">
              <a:buNone/>
            </a:pPr>
            <a:endParaRPr lang="en-CA" sz="100" b="1" dirty="0">
              <a:solidFill>
                <a:schemeClr val="accent2"/>
              </a:solidFill>
            </a:endParaRPr>
          </a:p>
          <a:p>
            <a:r>
              <a:rPr lang="en-CA" sz="2800" dirty="0"/>
              <a:t>Employee development </a:t>
            </a:r>
            <a:r>
              <a:rPr lang="en-CA" sz="2800" b="1" dirty="0">
                <a:solidFill>
                  <a:schemeClr val="accent2"/>
                </a:solidFill>
              </a:rPr>
              <a:t>increases goal commitment</a:t>
            </a:r>
            <a:r>
              <a:rPr lang="en-CA" sz="2800" dirty="0"/>
              <a:t>, </a:t>
            </a:r>
            <a:r>
              <a:rPr lang="en-CA" sz="2800" b="1" dirty="0">
                <a:solidFill>
                  <a:schemeClr val="accent2"/>
                </a:solidFill>
              </a:rPr>
              <a:t>organizational commitment </a:t>
            </a:r>
            <a:r>
              <a:rPr lang="en-CA" sz="2800" dirty="0"/>
              <a:t>and </a:t>
            </a:r>
            <a:r>
              <a:rPr lang="en-CA" sz="2800" b="1" dirty="0">
                <a:solidFill>
                  <a:schemeClr val="accent2"/>
                </a:solidFill>
              </a:rPr>
              <a:t>job satisfaction</a:t>
            </a:r>
            <a:r>
              <a:rPr lang="en-CA" sz="2800" dirty="0"/>
              <a:t>. Employees feel that organizations care when the organization supports growth and development. Skill acquisition and career development directly </a:t>
            </a:r>
            <a:r>
              <a:rPr lang="en-CA" sz="2800" b="1" dirty="0">
                <a:solidFill>
                  <a:schemeClr val="accent2"/>
                </a:solidFill>
              </a:rPr>
              <a:t>enhance employee well-being</a:t>
            </a:r>
            <a:r>
              <a:rPr lang="en-CA" sz="2800" dirty="0"/>
              <a:t>. It is important to ensure that opportunities go beyond learning specific technical skills, and also include opportunities to learn personal and interpersonal skills that are critical to successfully caring for oneself and relating to others.</a:t>
            </a:r>
          </a:p>
        </p:txBody>
      </p:sp>
      <p:sp>
        <p:nvSpPr>
          <p:cNvPr id="4" name="Rectangle 3"/>
          <p:cNvSpPr/>
          <p:nvPr/>
        </p:nvSpPr>
        <p:spPr>
          <a:xfrm>
            <a:off x="0" y="6516804"/>
            <a:ext cx="8230138" cy="369332"/>
          </a:xfrm>
          <a:prstGeom prst="rect">
            <a:avLst/>
          </a:prstGeom>
        </p:spPr>
        <p:txBody>
          <a:bodyPr wrap="none">
            <a:spAutoFit/>
          </a:bodyPr>
          <a:lstStyle/>
          <a:p>
            <a:r>
              <a:rPr lang="en-CA" dirty="0"/>
              <a:t>Source: Canadian Centre for Occupational Health and Safety (CCOHS)</a:t>
            </a:r>
          </a:p>
        </p:txBody>
      </p:sp>
      <p:sp>
        <p:nvSpPr>
          <p:cNvPr id="6" name="Title 1"/>
          <p:cNvSpPr>
            <a:spLocks noGrp="1"/>
          </p:cNvSpPr>
          <p:nvPr>
            <p:ph type="title"/>
          </p:nvPr>
        </p:nvSpPr>
        <p:spPr>
          <a:xfrm>
            <a:off x="2077329" y="1098479"/>
            <a:ext cx="9931791" cy="1293028"/>
          </a:xfrm>
        </p:spPr>
        <p:txBody>
          <a:bodyPr>
            <a:noAutofit/>
          </a:bodyPr>
          <a:lstStyle/>
          <a:p>
            <a:r>
              <a:rPr lang="en-CA" sz="3800" b="1" dirty="0">
                <a:solidFill>
                  <a:schemeClr val="accent2"/>
                </a:solidFill>
              </a:rPr>
              <a:t>6. </a:t>
            </a:r>
            <a:r>
              <a:rPr lang="en-CA" sz="3800" b="1" dirty="0"/>
              <a:t>Growth &amp; Development</a:t>
            </a:r>
            <a:br>
              <a:rPr lang="en-CA" sz="3800" b="1" dirty="0"/>
            </a:br>
            <a:endParaRPr lang="en-CA" sz="3800" b="1" dirty="0"/>
          </a:p>
        </p:txBody>
      </p:sp>
    </p:spTree>
    <p:extLst>
      <p:ext uri="{BB962C8B-B14F-4D97-AF65-F5344CB8AC3E}">
        <p14:creationId xmlns:p14="http://schemas.microsoft.com/office/powerpoint/2010/main" val="6995865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477" y="2201599"/>
            <a:ext cx="10639865" cy="4024125"/>
          </a:xfrm>
        </p:spPr>
        <p:txBody>
          <a:bodyPr>
            <a:noAutofit/>
          </a:bodyPr>
          <a:lstStyle/>
          <a:p>
            <a:pPr marL="0" indent="0">
              <a:buNone/>
            </a:pPr>
            <a:r>
              <a:rPr lang="en-CA" sz="3200" b="1" dirty="0">
                <a:solidFill>
                  <a:schemeClr val="accent2"/>
                </a:solidFill>
              </a:rPr>
              <a:t>WHAT HAPPENS WHEN IT IS LACKING?</a:t>
            </a:r>
          </a:p>
          <a:p>
            <a:pPr marL="0" indent="0">
              <a:buNone/>
            </a:pPr>
            <a:endParaRPr lang="en-CA" sz="100" b="1" dirty="0">
              <a:solidFill>
                <a:schemeClr val="accent2"/>
              </a:solidFill>
            </a:endParaRPr>
          </a:p>
          <a:p>
            <a:r>
              <a:rPr lang="en-CA" sz="2800" dirty="0"/>
              <a:t>Employees who are not challenged by their work will grow </a:t>
            </a:r>
            <a:r>
              <a:rPr lang="en-CA" sz="2800" b="1" dirty="0">
                <a:solidFill>
                  <a:schemeClr val="accent2"/>
                </a:solidFill>
              </a:rPr>
              <a:t>bored</a:t>
            </a:r>
            <a:r>
              <a:rPr lang="en-CA" sz="2800" dirty="0"/>
              <a:t>, their </a:t>
            </a:r>
            <a:r>
              <a:rPr lang="en-CA" sz="2800" b="1" dirty="0">
                <a:solidFill>
                  <a:schemeClr val="accent2"/>
                </a:solidFill>
              </a:rPr>
              <a:t>well-being will suffer</a:t>
            </a:r>
            <a:r>
              <a:rPr lang="en-CA" sz="2800" dirty="0"/>
              <a:t>, and their </a:t>
            </a:r>
            <a:r>
              <a:rPr lang="en-CA" sz="2800" b="1" dirty="0">
                <a:solidFill>
                  <a:schemeClr val="accent2"/>
                </a:solidFill>
              </a:rPr>
              <a:t>performance</a:t>
            </a:r>
            <a:r>
              <a:rPr lang="en-CA" sz="2800" dirty="0">
                <a:solidFill>
                  <a:schemeClr val="accent2"/>
                </a:solidFill>
              </a:rPr>
              <a:t> </a:t>
            </a:r>
            <a:r>
              <a:rPr lang="en-CA" sz="2800" b="1" dirty="0">
                <a:solidFill>
                  <a:schemeClr val="accent2"/>
                </a:solidFill>
              </a:rPr>
              <a:t>will drop</a:t>
            </a:r>
            <a:r>
              <a:rPr lang="en-CA" sz="2800" dirty="0"/>
              <a:t>. When staff do not have opportunities to learn and improve their interpersonal and psychological skills, the result can be </a:t>
            </a:r>
            <a:r>
              <a:rPr lang="en-CA" sz="2800" b="1" dirty="0">
                <a:solidFill>
                  <a:schemeClr val="accent2"/>
                </a:solidFill>
              </a:rPr>
              <a:t>conflict</a:t>
            </a:r>
            <a:r>
              <a:rPr lang="en-CA" sz="2800" dirty="0"/>
              <a:t>, </a:t>
            </a:r>
            <a:r>
              <a:rPr lang="en-CA" sz="2800" b="1" dirty="0">
                <a:solidFill>
                  <a:schemeClr val="accent2"/>
                </a:solidFill>
              </a:rPr>
              <a:t>disengagement </a:t>
            </a:r>
            <a:r>
              <a:rPr lang="en-CA" sz="2800" dirty="0"/>
              <a:t>and </a:t>
            </a:r>
            <a:r>
              <a:rPr lang="en-CA" sz="2800" b="1" dirty="0">
                <a:solidFill>
                  <a:schemeClr val="accent2"/>
                </a:solidFill>
              </a:rPr>
              <a:t>distress</a:t>
            </a:r>
            <a:r>
              <a:rPr lang="en-CA" sz="2800" dirty="0"/>
              <a:t>.</a:t>
            </a:r>
          </a:p>
        </p:txBody>
      </p:sp>
      <p:sp>
        <p:nvSpPr>
          <p:cNvPr id="4" name="Rectangle 3"/>
          <p:cNvSpPr/>
          <p:nvPr/>
        </p:nvSpPr>
        <p:spPr>
          <a:xfrm>
            <a:off x="0" y="6516804"/>
            <a:ext cx="8230138" cy="369332"/>
          </a:xfrm>
          <a:prstGeom prst="rect">
            <a:avLst/>
          </a:prstGeom>
        </p:spPr>
        <p:txBody>
          <a:bodyPr wrap="none">
            <a:spAutoFit/>
          </a:bodyPr>
          <a:lstStyle/>
          <a:p>
            <a:r>
              <a:rPr lang="en-CA" dirty="0"/>
              <a:t>Source: Canadian Centre for Occupational Health and Safety (CCOHS)</a:t>
            </a:r>
          </a:p>
        </p:txBody>
      </p:sp>
      <p:sp>
        <p:nvSpPr>
          <p:cNvPr id="6" name="Title 1"/>
          <p:cNvSpPr>
            <a:spLocks noGrp="1"/>
          </p:cNvSpPr>
          <p:nvPr>
            <p:ph type="title"/>
          </p:nvPr>
        </p:nvSpPr>
        <p:spPr>
          <a:xfrm>
            <a:off x="2077329" y="1098479"/>
            <a:ext cx="9931791" cy="1293028"/>
          </a:xfrm>
        </p:spPr>
        <p:txBody>
          <a:bodyPr>
            <a:noAutofit/>
          </a:bodyPr>
          <a:lstStyle/>
          <a:p>
            <a:r>
              <a:rPr lang="en-CA" sz="3800" b="1" dirty="0">
                <a:solidFill>
                  <a:schemeClr val="accent2"/>
                </a:solidFill>
              </a:rPr>
              <a:t>6. </a:t>
            </a:r>
            <a:r>
              <a:rPr lang="en-CA" sz="3800" b="1" dirty="0"/>
              <a:t>Growth &amp; Development</a:t>
            </a:r>
            <a:br>
              <a:rPr lang="en-CA" sz="3800" b="1" dirty="0"/>
            </a:br>
            <a:endParaRPr lang="en-CA" sz="3800" b="1" dirty="0"/>
          </a:p>
        </p:txBody>
      </p:sp>
    </p:spTree>
    <p:extLst>
      <p:ext uri="{BB962C8B-B14F-4D97-AF65-F5344CB8AC3E}">
        <p14:creationId xmlns:p14="http://schemas.microsoft.com/office/powerpoint/2010/main" val="21562819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477" y="2074987"/>
            <a:ext cx="11746523" cy="4024125"/>
          </a:xfrm>
        </p:spPr>
        <p:txBody>
          <a:bodyPr>
            <a:normAutofit/>
          </a:bodyPr>
          <a:lstStyle/>
          <a:p>
            <a:pPr marL="0" indent="0">
              <a:buNone/>
            </a:pPr>
            <a:r>
              <a:rPr lang="en-CA" sz="3200" b="1" u="sng" dirty="0">
                <a:solidFill>
                  <a:schemeClr val="accent2"/>
                </a:solidFill>
              </a:rPr>
              <a:t>Click on the image below</a:t>
            </a:r>
            <a:r>
              <a:rPr lang="en-CA" sz="3200" b="1" dirty="0">
                <a:solidFill>
                  <a:schemeClr val="accent2"/>
                </a:solidFill>
              </a:rPr>
              <a:t> to learn more</a:t>
            </a:r>
          </a:p>
        </p:txBody>
      </p:sp>
      <p:sp>
        <p:nvSpPr>
          <p:cNvPr id="8" name="Title 1"/>
          <p:cNvSpPr>
            <a:spLocks noGrp="1"/>
          </p:cNvSpPr>
          <p:nvPr>
            <p:ph type="title"/>
          </p:nvPr>
        </p:nvSpPr>
        <p:spPr>
          <a:xfrm>
            <a:off x="2077329" y="1098479"/>
            <a:ext cx="9931791" cy="1293028"/>
          </a:xfrm>
        </p:spPr>
        <p:txBody>
          <a:bodyPr>
            <a:noAutofit/>
          </a:bodyPr>
          <a:lstStyle/>
          <a:p>
            <a:r>
              <a:rPr lang="en-CA" sz="3800" b="1" dirty="0">
                <a:solidFill>
                  <a:schemeClr val="accent2"/>
                </a:solidFill>
              </a:rPr>
              <a:t>6. </a:t>
            </a:r>
            <a:r>
              <a:rPr lang="en-CA" sz="3800" b="1" dirty="0"/>
              <a:t>Growth &amp; Development</a:t>
            </a:r>
            <a:br>
              <a:rPr lang="en-CA" sz="3800" b="1" dirty="0"/>
            </a:br>
            <a:br>
              <a:rPr lang="en-CA" sz="3800" b="1" dirty="0"/>
            </a:br>
            <a:endParaRPr lang="en-CA" sz="3800" b="1" dirty="0"/>
          </a:p>
        </p:txBody>
      </p:sp>
      <p:pic>
        <p:nvPicPr>
          <p:cNvPr id="2" name="Picture 1">
            <a:hlinkClick r:id="rId3"/>
          </p:cNvPr>
          <p:cNvPicPr>
            <a:picLocks noChangeAspect="1"/>
          </p:cNvPicPr>
          <p:nvPr/>
        </p:nvPicPr>
        <p:blipFill>
          <a:blip r:embed="rId4"/>
          <a:stretch>
            <a:fillRect/>
          </a:stretch>
        </p:blipFill>
        <p:spPr>
          <a:xfrm>
            <a:off x="4678973" y="3170678"/>
            <a:ext cx="3279530" cy="29284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749870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7329" y="1098479"/>
            <a:ext cx="9931791" cy="1293028"/>
          </a:xfrm>
        </p:spPr>
        <p:txBody>
          <a:bodyPr>
            <a:noAutofit/>
          </a:bodyPr>
          <a:lstStyle/>
          <a:p>
            <a:r>
              <a:rPr lang="en-CA" sz="3800" b="1" dirty="0">
                <a:solidFill>
                  <a:schemeClr val="accent2"/>
                </a:solidFill>
              </a:rPr>
              <a:t>7. </a:t>
            </a:r>
            <a:r>
              <a:rPr lang="en-CA" sz="3800" b="1" dirty="0"/>
              <a:t>Recognition and reward</a:t>
            </a:r>
            <a:br>
              <a:rPr lang="en-CA" sz="3800" b="1" dirty="0"/>
            </a:br>
            <a:endParaRPr lang="en-CA" sz="3800" b="1" dirty="0"/>
          </a:p>
        </p:txBody>
      </p:sp>
      <p:sp>
        <p:nvSpPr>
          <p:cNvPr id="3" name="Content Placeholder 2"/>
          <p:cNvSpPr>
            <a:spLocks noGrp="1"/>
          </p:cNvSpPr>
          <p:nvPr>
            <p:ph idx="1"/>
          </p:nvPr>
        </p:nvSpPr>
        <p:spPr>
          <a:xfrm>
            <a:off x="685800" y="2194560"/>
            <a:ext cx="10706725" cy="4024125"/>
          </a:xfrm>
        </p:spPr>
        <p:txBody>
          <a:bodyPr>
            <a:normAutofit/>
          </a:bodyPr>
          <a:lstStyle/>
          <a:p>
            <a:pPr marL="0" indent="0">
              <a:buNone/>
            </a:pPr>
            <a:r>
              <a:rPr lang="en-CA" sz="3200" b="1" dirty="0">
                <a:solidFill>
                  <a:schemeClr val="accent2"/>
                </a:solidFill>
              </a:rPr>
              <a:t>WHAT IS IT?</a:t>
            </a:r>
          </a:p>
          <a:p>
            <a:r>
              <a:rPr lang="en-CA" sz="2800" dirty="0"/>
              <a:t>A workplace where there is </a:t>
            </a:r>
            <a:r>
              <a:rPr lang="en-CA" sz="2800" b="1" dirty="0">
                <a:solidFill>
                  <a:schemeClr val="accent2"/>
                </a:solidFill>
              </a:rPr>
              <a:t>appropriate acknowledgement and appreciation </a:t>
            </a:r>
            <a:r>
              <a:rPr lang="en-CA" sz="2800" dirty="0"/>
              <a:t>of employees' efforts in a fair and timely manner. This includes appropriate and regular financial compensation as well as employee or team celebrations, recognition of years served, and/or milestones reached.</a:t>
            </a:r>
          </a:p>
        </p:txBody>
      </p:sp>
      <p:sp>
        <p:nvSpPr>
          <p:cNvPr id="4" name="Rectangle 3"/>
          <p:cNvSpPr/>
          <p:nvPr/>
        </p:nvSpPr>
        <p:spPr>
          <a:xfrm>
            <a:off x="0" y="6516804"/>
            <a:ext cx="8230138" cy="369332"/>
          </a:xfrm>
          <a:prstGeom prst="rect">
            <a:avLst/>
          </a:prstGeom>
        </p:spPr>
        <p:txBody>
          <a:bodyPr wrap="none">
            <a:spAutoFit/>
          </a:bodyPr>
          <a:lstStyle/>
          <a:p>
            <a:r>
              <a:rPr lang="en-CA" dirty="0"/>
              <a:t>Source: Canadian Centre for Occupational Health and Safety (CCOHS)</a:t>
            </a:r>
          </a:p>
        </p:txBody>
      </p:sp>
    </p:spTree>
    <p:extLst>
      <p:ext uri="{BB962C8B-B14F-4D97-AF65-F5344CB8AC3E}">
        <p14:creationId xmlns:p14="http://schemas.microsoft.com/office/powerpoint/2010/main" val="219954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4.16667E-6 -3.7037E-7 L -4.16667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3258" y="1941342"/>
            <a:ext cx="10820400" cy="4575462"/>
          </a:xfrm>
        </p:spPr>
        <p:txBody>
          <a:bodyPr>
            <a:normAutofit fontScale="77500" lnSpcReduction="20000"/>
          </a:bodyPr>
          <a:lstStyle/>
          <a:p>
            <a:pPr marL="0" indent="0">
              <a:buNone/>
            </a:pPr>
            <a:r>
              <a:rPr lang="en-CA" sz="4100" b="1" dirty="0">
                <a:solidFill>
                  <a:schemeClr val="accent2"/>
                </a:solidFill>
              </a:rPr>
              <a:t>WHY IS IT IMPORTANT?</a:t>
            </a:r>
          </a:p>
          <a:p>
            <a:pPr marL="0" indent="0">
              <a:buNone/>
            </a:pPr>
            <a:endParaRPr lang="en-CA" sz="100" b="1" dirty="0">
              <a:solidFill>
                <a:schemeClr val="accent2"/>
              </a:solidFill>
            </a:endParaRPr>
          </a:p>
          <a:p>
            <a:pPr>
              <a:buClr>
                <a:schemeClr val="accent2"/>
              </a:buClr>
            </a:pPr>
            <a:r>
              <a:rPr lang="en-CA" sz="3400" dirty="0"/>
              <a:t>motivates employees</a:t>
            </a:r>
          </a:p>
          <a:p>
            <a:pPr>
              <a:buClr>
                <a:schemeClr val="accent2"/>
              </a:buClr>
            </a:pPr>
            <a:r>
              <a:rPr lang="en-CA" sz="3400" dirty="0"/>
              <a:t>fuels the desire to excel</a:t>
            </a:r>
          </a:p>
          <a:p>
            <a:pPr>
              <a:buClr>
                <a:schemeClr val="accent2"/>
              </a:buClr>
            </a:pPr>
            <a:r>
              <a:rPr lang="en-CA" sz="3400" dirty="0"/>
              <a:t>builds self-esteem</a:t>
            </a:r>
          </a:p>
          <a:p>
            <a:pPr>
              <a:buClr>
                <a:schemeClr val="accent2"/>
              </a:buClr>
            </a:pPr>
            <a:r>
              <a:rPr lang="en-CA" sz="3400" dirty="0"/>
              <a:t>encourages employees to exceed expectations</a:t>
            </a:r>
          </a:p>
          <a:p>
            <a:pPr>
              <a:buClr>
                <a:schemeClr val="accent2"/>
              </a:buClr>
            </a:pPr>
            <a:r>
              <a:rPr lang="en-CA" sz="3400" dirty="0"/>
              <a:t>enhances team success</a:t>
            </a:r>
          </a:p>
          <a:p>
            <a:pPr>
              <a:buClr>
                <a:schemeClr val="accent2"/>
              </a:buClr>
            </a:pPr>
            <a:endParaRPr lang="en-CA" sz="1800" dirty="0"/>
          </a:p>
          <a:p>
            <a:pPr>
              <a:buClr>
                <a:schemeClr val="accent2"/>
              </a:buClr>
            </a:pPr>
            <a:r>
              <a:rPr lang="en-CA" sz="3400" dirty="0"/>
              <a:t>Employees receiving appropriate recognition and reward have </a:t>
            </a:r>
            <a:r>
              <a:rPr lang="en-CA" sz="3400" b="1" dirty="0">
                <a:solidFill>
                  <a:schemeClr val="accent2"/>
                </a:solidFill>
              </a:rPr>
              <a:t>more energy and enthusiasm</a:t>
            </a:r>
            <a:r>
              <a:rPr lang="en-CA" sz="3400" dirty="0"/>
              <a:t>, a </a:t>
            </a:r>
            <a:r>
              <a:rPr lang="en-CA" sz="3400" b="1" dirty="0">
                <a:solidFill>
                  <a:schemeClr val="accent2"/>
                </a:solidFill>
              </a:rPr>
              <a:t>greater sense of pride </a:t>
            </a:r>
            <a:r>
              <a:rPr lang="en-CA" sz="3400" dirty="0"/>
              <a:t>and participation in their work, and are </a:t>
            </a:r>
            <a:r>
              <a:rPr lang="en-CA" sz="3400" b="1" dirty="0">
                <a:solidFill>
                  <a:schemeClr val="accent2"/>
                </a:solidFill>
              </a:rPr>
              <a:t>more likely to treat colleagues and customers with courtesy</a:t>
            </a:r>
            <a:r>
              <a:rPr lang="en-CA" sz="3400" dirty="0"/>
              <a:t>, </a:t>
            </a:r>
            <a:r>
              <a:rPr lang="en-CA" sz="3400" b="1" dirty="0">
                <a:solidFill>
                  <a:schemeClr val="accent2"/>
                </a:solidFill>
              </a:rPr>
              <a:t>respect</a:t>
            </a:r>
            <a:r>
              <a:rPr lang="en-CA" sz="3400" dirty="0"/>
              <a:t> and </a:t>
            </a:r>
            <a:r>
              <a:rPr lang="en-CA" sz="3400" b="1" dirty="0">
                <a:solidFill>
                  <a:schemeClr val="accent2"/>
                </a:solidFill>
              </a:rPr>
              <a:t>understanding</a:t>
            </a:r>
            <a:r>
              <a:rPr lang="en-CA" sz="3400" dirty="0"/>
              <a:t>.</a:t>
            </a:r>
          </a:p>
        </p:txBody>
      </p:sp>
      <p:sp>
        <p:nvSpPr>
          <p:cNvPr id="4" name="Rectangle 3"/>
          <p:cNvSpPr/>
          <p:nvPr/>
        </p:nvSpPr>
        <p:spPr>
          <a:xfrm>
            <a:off x="0" y="6516804"/>
            <a:ext cx="8230138" cy="369332"/>
          </a:xfrm>
          <a:prstGeom prst="rect">
            <a:avLst/>
          </a:prstGeom>
        </p:spPr>
        <p:txBody>
          <a:bodyPr wrap="none">
            <a:spAutoFit/>
          </a:bodyPr>
          <a:lstStyle/>
          <a:p>
            <a:r>
              <a:rPr lang="en-CA" dirty="0"/>
              <a:t>Source: Canadian Centre for Occupational Health and Safety (CCOHS)</a:t>
            </a:r>
          </a:p>
        </p:txBody>
      </p:sp>
      <p:sp>
        <p:nvSpPr>
          <p:cNvPr id="6" name="Title 1"/>
          <p:cNvSpPr>
            <a:spLocks noGrp="1"/>
          </p:cNvSpPr>
          <p:nvPr>
            <p:ph type="title"/>
          </p:nvPr>
        </p:nvSpPr>
        <p:spPr>
          <a:xfrm>
            <a:off x="2077329" y="1098479"/>
            <a:ext cx="9931791" cy="1293028"/>
          </a:xfrm>
        </p:spPr>
        <p:txBody>
          <a:bodyPr>
            <a:noAutofit/>
          </a:bodyPr>
          <a:lstStyle/>
          <a:p>
            <a:r>
              <a:rPr lang="en-CA" sz="3800" b="1" dirty="0">
                <a:solidFill>
                  <a:schemeClr val="accent2"/>
                </a:solidFill>
              </a:rPr>
              <a:t>7. </a:t>
            </a:r>
            <a:r>
              <a:rPr lang="en-CA" sz="3800" b="1" dirty="0"/>
              <a:t>Recognition and reward</a:t>
            </a:r>
            <a:br>
              <a:rPr lang="en-CA" sz="3800" b="1" dirty="0"/>
            </a:br>
            <a:endParaRPr lang="en-CA" sz="3800" b="1" dirty="0"/>
          </a:p>
        </p:txBody>
      </p:sp>
    </p:spTree>
    <p:extLst>
      <p:ext uri="{BB962C8B-B14F-4D97-AF65-F5344CB8AC3E}">
        <p14:creationId xmlns:p14="http://schemas.microsoft.com/office/powerpoint/2010/main" val="38107364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477" y="2201599"/>
            <a:ext cx="10639865" cy="4024125"/>
          </a:xfrm>
        </p:spPr>
        <p:txBody>
          <a:bodyPr>
            <a:noAutofit/>
          </a:bodyPr>
          <a:lstStyle/>
          <a:p>
            <a:pPr marL="0" indent="0">
              <a:buNone/>
            </a:pPr>
            <a:r>
              <a:rPr lang="en-CA" sz="3200" b="1" dirty="0">
                <a:solidFill>
                  <a:schemeClr val="accent2"/>
                </a:solidFill>
              </a:rPr>
              <a:t>WHAT HAPPENS WHEN IT IS LACKING?</a:t>
            </a:r>
            <a:endParaRPr lang="en-CA" sz="200" b="1" dirty="0">
              <a:solidFill>
                <a:schemeClr val="accent2"/>
              </a:solidFill>
            </a:endParaRPr>
          </a:p>
          <a:p>
            <a:r>
              <a:rPr lang="en-CA" sz="2800" dirty="0"/>
              <a:t>Lack of recognition and reward </a:t>
            </a:r>
            <a:r>
              <a:rPr lang="en-CA" sz="2800" b="1" dirty="0">
                <a:solidFill>
                  <a:schemeClr val="accent2"/>
                </a:solidFill>
              </a:rPr>
              <a:t>undermines employee confidence</a:t>
            </a:r>
            <a:r>
              <a:rPr lang="en-CA" sz="2800" dirty="0"/>
              <a:t> in their work and trust in the organization. Employees </a:t>
            </a:r>
            <a:r>
              <a:rPr lang="en-CA" sz="2800" b="1" dirty="0">
                <a:solidFill>
                  <a:schemeClr val="accent2"/>
                </a:solidFill>
              </a:rPr>
              <a:t>may feel demoralized </a:t>
            </a:r>
            <a:r>
              <a:rPr lang="en-CA" sz="2800" dirty="0"/>
              <a:t>or they may quit. An </a:t>
            </a:r>
            <a:r>
              <a:rPr lang="en-CA" sz="2800" b="1" dirty="0">
                <a:solidFill>
                  <a:schemeClr val="accent2"/>
                </a:solidFill>
              </a:rPr>
              <a:t>imbalance between effort and reward is a significant contributor to burnout and emotional distress </a:t>
            </a:r>
            <a:r>
              <a:rPr lang="en-CA" sz="2800" dirty="0"/>
              <a:t>leading to a range of psychological and physical disorders.</a:t>
            </a:r>
          </a:p>
        </p:txBody>
      </p:sp>
      <p:sp>
        <p:nvSpPr>
          <p:cNvPr id="4" name="Rectangle 3"/>
          <p:cNvSpPr/>
          <p:nvPr/>
        </p:nvSpPr>
        <p:spPr>
          <a:xfrm>
            <a:off x="0" y="6516804"/>
            <a:ext cx="8230138" cy="369332"/>
          </a:xfrm>
          <a:prstGeom prst="rect">
            <a:avLst/>
          </a:prstGeom>
        </p:spPr>
        <p:txBody>
          <a:bodyPr wrap="none">
            <a:spAutoFit/>
          </a:bodyPr>
          <a:lstStyle/>
          <a:p>
            <a:r>
              <a:rPr lang="en-CA" dirty="0"/>
              <a:t>Source: Canadian Centre for Occupational Health and Safety (CCOHS)</a:t>
            </a:r>
          </a:p>
        </p:txBody>
      </p:sp>
      <p:sp>
        <p:nvSpPr>
          <p:cNvPr id="6" name="Title 1"/>
          <p:cNvSpPr>
            <a:spLocks noGrp="1"/>
          </p:cNvSpPr>
          <p:nvPr>
            <p:ph type="title"/>
          </p:nvPr>
        </p:nvSpPr>
        <p:spPr>
          <a:xfrm>
            <a:off x="2077329" y="1098479"/>
            <a:ext cx="9931791" cy="1293028"/>
          </a:xfrm>
        </p:spPr>
        <p:txBody>
          <a:bodyPr>
            <a:noAutofit/>
          </a:bodyPr>
          <a:lstStyle/>
          <a:p>
            <a:r>
              <a:rPr lang="en-CA" sz="3800" b="1" dirty="0">
                <a:solidFill>
                  <a:schemeClr val="accent2"/>
                </a:solidFill>
              </a:rPr>
              <a:t>7. </a:t>
            </a:r>
            <a:r>
              <a:rPr lang="en-CA" sz="3800" b="1" dirty="0"/>
              <a:t>Recognition and reward</a:t>
            </a:r>
            <a:br>
              <a:rPr lang="en-CA" sz="3800" b="1" dirty="0"/>
            </a:br>
            <a:endParaRPr lang="en-CA" sz="3800" b="1" dirty="0"/>
          </a:p>
        </p:txBody>
      </p:sp>
    </p:spTree>
    <p:extLst>
      <p:ext uri="{BB962C8B-B14F-4D97-AF65-F5344CB8AC3E}">
        <p14:creationId xmlns:p14="http://schemas.microsoft.com/office/powerpoint/2010/main" val="2033898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063" y="825143"/>
            <a:ext cx="10820399" cy="677702"/>
          </a:xfrm>
        </p:spPr>
        <p:txBody>
          <a:bodyPr anchor="ctr">
            <a:noAutofit/>
          </a:bodyPr>
          <a:lstStyle/>
          <a:p>
            <a:pPr algn="ctr"/>
            <a:r>
              <a:rPr lang="en-CA" sz="4800" b="1" dirty="0"/>
              <a:t>Module overview</a:t>
            </a:r>
          </a:p>
        </p:txBody>
      </p:sp>
      <p:sp>
        <p:nvSpPr>
          <p:cNvPr id="5" name="TextBox 4"/>
          <p:cNvSpPr txBox="1"/>
          <p:nvPr/>
        </p:nvSpPr>
        <p:spPr>
          <a:xfrm>
            <a:off x="155712" y="2316934"/>
            <a:ext cx="2160000" cy="1332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CA" b="1" dirty="0">
                <a:solidFill>
                  <a:schemeClr val="tx1"/>
                </a:solidFill>
              </a:rPr>
              <a:t>INTRODUCTION</a:t>
            </a:r>
          </a:p>
        </p:txBody>
      </p:sp>
      <p:sp>
        <p:nvSpPr>
          <p:cNvPr id="6" name="TextBox 5"/>
          <p:cNvSpPr txBox="1"/>
          <p:nvPr/>
        </p:nvSpPr>
        <p:spPr>
          <a:xfrm>
            <a:off x="2587488" y="2316934"/>
            <a:ext cx="2160000" cy="1332000"/>
          </a:xfrm>
          <a:prstGeom prst="round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algn="ctr"/>
            <a:r>
              <a:rPr lang="en-CA" b="1" dirty="0">
                <a:solidFill>
                  <a:schemeClr val="tx1"/>
                </a:solidFill>
              </a:rPr>
              <a:t>IMPACT ON ENGINEERING DESIGN &amp; SUPERVISION</a:t>
            </a:r>
          </a:p>
        </p:txBody>
      </p:sp>
      <p:sp>
        <p:nvSpPr>
          <p:cNvPr id="7" name="TextBox 6"/>
          <p:cNvSpPr txBox="1"/>
          <p:nvPr/>
        </p:nvSpPr>
        <p:spPr>
          <a:xfrm>
            <a:off x="5019262" y="2316931"/>
            <a:ext cx="2160000" cy="1332000"/>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spAutoFit/>
          </a:bodyPr>
          <a:lstStyle/>
          <a:p>
            <a:pPr algn="ctr"/>
            <a:r>
              <a:rPr lang="en-CA" b="1" dirty="0">
                <a:solidFill>
                  <a:schemeClr val="tx1"/>
                </a:solidFill>
              </a:rPr>
              <a:t>LEGISLATION &amp; REGULATORY REQUIREMENTS</a:t>
            </a:r>
          </a:p>
        </p:txBody>
      </p:sp>
      <p:sp>
        <p:nvSpPr>
          <p:cNvPr id="8" name="TextBox 7"/>
          <p:cNvSpPr txBox="1"/>
          <p:nvPr/>
        </p:nvSpPr>
        <p:spPr>
          <a:xfrm>
            <a:off x="7451037" y="2316931"/>
            <a:ext cx="2160000" cy="1332000"/>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spAutoFit/>
          </a:bodyPr>
          <a:lstStyle/>
          <a:p>
            <a:pPr algn="ctr"/>
            <a:r>
              <a:rPr lang="en-CA" b="1" dirty="0">
                <a:solidFill>
                  <a:schemeClr val="tx1"/>
                </a:solidFill>
              </a:rPr>
              <a:t>STRATEGIES AND BEST PRACTICES</a:t>
            </a:r>
          </a:p>
        </p:txBody>
      </p:sp>
      <p:sp>
        <p:nvSpPr>
          <p:cNvPr id="9" name="TextBox 8"/>
          <p:cNvSpPr txBox="1"/>
          <p:nvPr/>
        </p:nvSpPr>
        <p:spPr>
          <a:xfrm>
            <a:off x="9882810" y="2316931"/>
            <a:ext cx="2160000" cy="1332000"/>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nchor="ctr">
            <a:spAutoFit/>
          </a:bodyPr>
          <a:lstStyle/>
          <a:p>
            <a:pPr algn="ctr"/>
            <a:r>
              <a:rPr lang="en-CA" b="1" dirty="0">
                <a:solidFill>
                  <a:schemeClr val="tx1"/>
                </a:solidFill>
              </a:rPr>
              <a:t>REVIEW</a:t>
            </a:r>
          </a:p>
        </p:txBody>
      </p:sp>
      <p:sp>
        <p:nvSpPr>
          <p:cNvPr id="10" name="Rectangle 9"/>
          <p:cNvSpPr/>
          <p:nvPr/>
        </p:nvSpPr>
        <p:spPr>
          <a:xfrm>
            <a:off x="1869757" y="3325768"/>
            <a:ext cx="449162"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1</a:t>
            </a:r>
          </a:p>
        </p:txBody>
      </p:sp>
      <p:sp>
        <p:nvSpPr>
          <p:cNvPr id="11" name="Rectangle 10"/>
          <p:cNvSpPr/>
          <p:nvPr/>
        </p:nvSpPr>
        <p:spPr>
          <a:xfrm>
            <a:off x="4304738" y="3325767"/>
            <a:ext cx="442750"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2</a:t>
            </a:r>
          </a:p>
        </p:txBody>
      </p:sp>
      <p:sp>
        <p:nvSpPr>
          <p:cNvPr id="12" name="Rectangle 11"/>
          <p:cNvSpPr/>
          <p:nvPr/>
        </p:nvSpPr>
        <p:spPr>
          <a:xfrm>
            <a:off x="6736514" y="3325766"/>
            <a:ext cx="442750"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3</a:t>
            </a:r>
          </a:p>
        </p:txBody>
      </p:sp>
      <p:sp>
        <p:nvSpPr>
          <p:cNvPr id="13" name="Rectangle 12"/>
          <p:cNvSpPr/>
          <p:nvPr/>
        </p:nvSpPr>
        <p:spPr>
          <a:xfrm>
            <a:off x="9168287" y="3325766"/>
            <a:ext cx="442750"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4</a:t>
            </a:r>
          </a:p>
        </p:txBody>
      </p:sp>
      <p:sp>
        <p:nvSpPr>
          <p:cNvPr id="14" name="Rectangle 13"/>
          <p:cNvSpPr/>
          <p:nvPr/>
        </p:nvSpPr>
        <p:spPr>
          <a:xfrm>
            <a:off x="11600063" y="3325766"/>
            <a:ext cx="442750"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5</a:t>
            </a:r>
          </a:p>
        </p:txBody>
      </p:sp>
    </p:spTree>
    <p:extLst>
      <p:ext uri="{BB962C8B-B14F-4D97-AF65-F5344CB8AC3E}">
        <p14:creationId xmlns:p14="http://schemas.microsoft.com/office/powerpoint/2010/main" val="326033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477" y="2074987"/>
            <a:ext cx="11746523" cy="4024125"/>
          </a:xfrm>
        </p:spPr>
        <p:txBody>
          <a:bodyPr>
            <a:normAutofit/>
          </a:bodyPr>
          <a:lstStyle/>
          <a:p>
            <a:pPr marL="0" indent="0">
              <a:buNone/>
            </a:pPr>
            <a:r>
              <a:rPr lang="en-CA" sz="3200" b="1" u="sng" dirty="0">
                <a:solidFill>
                  <a:schemeClr val="accent2"/>
                </a:solidFill>
              </a:rPr>
              <a:t>Click on the image below</a:t>
            </a:r>
            <a:r>
              <a:rPr lang="en-CA" sz="3200" b="1" dirty="0">
                <a:solidFill>
                  <a:schemeClr val="accent2"/>
                </a:solidFill>
              </a:rPr>
              <a:t> to learn more</a:t>
            </a:r>
          </a:p>
        </p:txBody>
      </p:sp>
      <p:sp>
        <p:nvSpPr>
          <p:cNvPr id="8" name="Title 1"/>
          <p:cNvSpPr>
            <a:spLocks noGrp="1"/>
          </p:cNvSpPr>
          <p:nvPr>
            <p:ph type="title"/>
          </p:nvPr>
        </p:nvSpPr>
        <p:spPr>
          <a:xfrm>
            <a:off x="2077329" y="1098479"/>
            <a:ext cx="9931791" cy="1293028"/>
          </a:xfrm>
        </p:spPr>
        <p:txBody>
          <a:bodyPr>
            <a:noAutofit/>
          </a:bodyPr>
          <a:lstStyle/>
          <a:p>
            <a:r>
              <a:rPr lang="en-CA" sz="3800" b="1" dirty="0">
                <a:solidFill>
                  <a:schemeClr val="accent2"/>
                </a:solidFill>
              </a:rPr>
              <a:t>7. </a:t>
            </a:r>
            <a:r>
              <a:rPr lang="en-CA" sz="3800" b="1" dirty="0"/>
              <a:t>Recognition and reward</a:t>
            </a:r>
            <a:br>
              <a:rPr lang="en-CA" sz="3800" b="1" dirty="0"/>
            </a:br>
            <a:endParaRPr lang="en-CA" sz="3800" b="1" dirty="0"/>
          </a:p>
        </p:txBody>
      </p:sp>
      <p:pic>
        <p:nvPicPr>
          <p:cNvPr id="6" name="Picture 5">
            <a:hlinkClick r:id="rId3"/>
          </p:cNvPr>
          <p:cNvPicPr>
            <a:picLocks noChangeAspect="1"/>
          </p:cNvPicPr>
          <p:nvPr/>
        </p:nvPicPr>
        <p:blipFill>
          <a:blip r:embed="rId4"/>
          <a:stretch>
            <a:fillRect/>
          </a:stretch>
        </p:blipFill>
        <p:spPr>
          <a:xfrm>
            <a:off x="4712938" y="2993926"/>
            <a:ext cx="3211600" cy="31051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400794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7329" y="1098479"/>
            <a:ext cx="9931791" cy="1293028"/>
          </a:xfrm>
        </p:spPr>
        <p:txBody>
          <a:bodyPr>
            <a:noAutofit/>
          </a:bodyPr>
          <a:lstStyle/>
          <a:p>
            <a:r>
              <a:rPr lang="en-CA" sz="3800" b="1" dirty="0">
                <a:solidFill>
                  <a:schemeClr val="accent2"/>
                </a:solidFill>
              </a:rPr>
              <a:t>8. </a:t>
            </a:r>
            <a:r>
              <a:rPr lang="en-CA" sz="3800" b="1" dirty="0"/>
              <a:t>Involvement and Influence</a:t>
            </a:r>
            <a:br>
              <a:rPr lang="en-CA" sz="3800" b="1" dirty="0"/>
            </a:br>
            <a:endParaRPr lang="en-CA" sz="3800" b="1" dirty="0"/>
          </a:p>
        </p:txBody>
      </p:sp>
      <p:sp>
        <p:nvSpPr>
          <p:cNvPr id="3" name="Content Placeholder 2"/>
          <p:cNvSpPr>
            <a:spLocks noGrp="1"/>
          </p:cNvSpPr>
          <p:nvPr>
            <p:ph idx="1"/>
          </p:nvPr>
        </p:nvSpPr>
        <p:spPr>
          <a:xfrm>
            <a:off x="685800" y="2194560"/>
            <a:ext cx="10849708" cy="4024125"/>
          </a:xfrm>
        </p:spPr>
        <p:txBody>
          <a:bodyPr>
            <a:normAutofit/>
          </a:bodyPr>
          <a:lstStyle/>
          <a:p>
            <a:pPr marL="0" indent="0">
              <a:buNone/>
            </a:pPr>
            <a:r>
              <a:rPr lang="en-CA" sz="3200" b="1" dirty="0">
                <a:solidFill>
                  <a:schemeClr val="accent2"/>
                </a:solidFill>
              </a:rPr>
              <a:t>WHAT IS IT?</a:t>
            </a:r>
          </a:p>
          <a:p>
            <a:r>
              <a:rPr lang="en-CA" sz="2800" dirty="0"/>
              <a:t>A workplace where employees are included in discussions about how their work is done and how important decisions are made. Opportunities for involvement can relate to an employee's specific job, the activities of a team or department, or issues involving the organization as a whole.</a:t>
            </a:r>
          </a:p>
        </p:txBody>
      </p:sp>
      <p:sp>
        <p:nvSpPr>
          <p:cNvPr id="4" name="Rectangle 3"/>
          <p:cNvSpPr/>
          <p:nvPr/>
        </p:nvSpPr>
        <p:spPr>
          <a:xfrm>
            <a:off x="0" y="6516804"/>
            <a:ext cx="8230138" cy="369332"/>
          </a:xfrm>
          <a:prstGeom prst="rect">
            <a:avLst/>
          </a:prstGeom>
        </p:spPr>
        <p:txBody>
          <a:bodyPr wrap="none">
            <a:spAutoFit/>
          </a:bodyPr>
          <a:lstStyle/>
          <a:p>
            <a:r>
              <a:rPr lang="en-CA" dirty="0"/>
              <a:t>Source: Canadian Centre for Occupational Health and Safety (CCOHS)</a:t>
            </a:r>
          </a:p>
        </p:txBody>
      </p:sp>
    </p:spTree>
    <p:extLst>
      <p:ext uri="{BB962C8B-B14F-4D97-AF65-F5344CB8AC3E}">
        <p14:creationId xmlns:p14="http://schemas.microsoft.com/office/powerpoint/2010/main" val="230954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4.16667E-6 -3.7037E-7 L -4.16667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3258" y="2126008"/>
            <a:ext cx="10820400" cy="4575462"/>
          </a:xfrm>
        </p:spPr>
        <p:txBody>
          <a:bodyPr>
            <a:normAutofit/>
          </a:bodyPr>
          <a:lstStyle/>
          <a:p>
            <a:pPr marL="0" indent="0">
              <a:buNone/>
            </a:pPr>
            <a:r>
              <a:rPr lang="en-CA" sz="3500" b="1" dirty="0">
                <a:solidFill>
                  <a:schemeClr val="accent2"/>
                </a:solidFill>
              </a:rPr>
              <a:t>WHY IS IT IMPORTANT?</a:t>
            </a:r>
          </a:p>
          <a:p>
            <a:pPr marL="0" indent="0">
              <a:buNone/>
            </a:pPr>
            <a:endParaRPr lang="en-CA" sz="100" b="1" dirty="0">
              <a:solidFill>
                <a:schemeClr val="accent2"/>
              </a:solidFill>
            </a:endParaRPr>
          </a:p>
          <a:p>
            <a:r>
              <a:rPr lang="en-CA" sz="3000" dirty="0"/>
              <a:t>When employees feel they have meaningful input into their work they are more likely to be </a:t>
            </a:r>
            <a:r>
              <a:rPr lang="en-CA" sz="3000" b="1" dirty="0">
                <a:solidFill>
                  <a:schemeClr val="accent2"/>
                </a:solidFill>
              </a:rPr>
              <a:t>engaged</a:t>
            </a:r>
            <a:r>
              <a:rPr lang="en-CA" sz="3000" dirty="0"/>
              <a:t>, to have </a:t>
            </a:r>
            <a:r>
              <a:rPr lang="en-CA" sz="3000" b="1" dirty="0">
                <a:solidFill>
                  <a:schemeClr val="accent2"/>
                </a:solidFill>
              </a:rPr>
              <a:t>higher morale</a:t>
            </a:r>
            <a:r>
              <a:rPr lang="en-CA" sz="3000" dirty="0"/>
              <a:t>, and to take </a:t>
            </a:r>
            <a:r>
              <a:rPr lang="en-CA" sz="3000" b="1" dirty="0">
                <a:solidFill>
                  <a:schemeClr val="accent2"/>
                </a:solidFill>
              </a:rPr>
              <a:t>pride in their organization</a:t>
            </a:r>
            <a:r>
              <a:rPr lang="en-CA" sz="3000" dirty="0"/>
              <a:t>. This, in turn, increases the willingness to make extra effort when required. Job involvement is associated with increased psychological </a:t>
            </a:r>
            <a:r>
              <a:rPr lang="en-CA" sz="3000" b="1" dirty="0">
                <a:solidFill>
                  <a:schemeClr val="accent2"/>
                </a:solidFill>
              </a:rPr>
              <a:t>well-being</a:t>
            </a:r>
            <a:r>
              <a:rPr lang="en-CA" sz="3000" dirty="0"/>
              <a:t>, enhanced </a:t>
            </a:r>
            <a:r>
              <a:rPr lang="en-CA" sz="3000" b="1" dirty="0">
                <a:solidFill>
                  <a:schemeClr val="accent2"/>
                </a:solidFill>
              </a:rPr>
              <a:t>innovation</a:t>
            </a:r>
            <a:r>
              <a:rPr lang="en-CA" sz="3000" dirty="0"/>
              <a:t>, and </a:t>
            </a:r>
            <a:r>
              <a:rPr lang="en-CA" sz="3000" b="1" dirty="0">
                <a:solidFill>
                  <a:schemeClr val="accent2"/>
                </a:solidFill>
              </a:rPr>
              <a:t>organizational commitment</a:t>
            </a:r>
            <a:r>
              <a:rPr lang="en-CA" sz="3000" dirty="0"/>
              <a:t>.</a:t>
            </a:r>
          </a:p>
        </p:txBody>
      </p:sp>
      <p:sp>
        <p:nvSpPr>
          <p:cNvPr id="4" name="Rectangle 3"/>
          <p:cNvSpPr/>
          <p:nvPr/>
        </p:nvSpPr>
        <p:spPr>
          <a:xfrm>
            <a:off x="0" y="6516804"/>
            <a:ext cx="8230138" cy="369332"/>
          </a:xfrm>
          <a:prstGeom prst="rect">
            <a:avLst/>
          </a:prstGeom>
        </p:spPr>
        <p:txBody>
          <a:bodyPr wrap="none">
            <a:spAutoFit/>
          </a:bodyPr>
          <a:lstStyle/>
          <a:p>
            <a:r>
              <a:rPr lang="en-CA" dirty="0"/>
              <a:t>Source: Canadian Centre for Occupational Health and Safety (CCOHS)</a:t>
            </a:r>
          </a:p>
        </p:txBody>
      </p:sp>
      <p:sp>
        <p:nvSpPr>
          <p:cNvPr id="6" name="Title 1"/>
          <p:cNvSpPr>
            <a:spLocks noGrp="1"/>
          </p:cNvSpPr>
          <p:nvPr>
            <p:ph type="title"/>
          </p:nvPr>
        </p:nvSpPr>
        <p:spPr>
          <a:xfrm>
            <a:off x="2077329" y="1098479"/>
            <a:ext cx="9931791" cy="1293028"/>
          </a:xfrm>
        </p:spPr>
        <p:txBody>
          <a:bodyPr>
            <a:noAutofit/>
          </a:bodyPr>
          <a:lstStyle/>
          <a:p>
            <a:r>
              <a:rPr lang="en-CA" sz="3800" b="1" dirty="0">
                <a:solidFill>
                  <a:schemeClr val="accent2"/>
                </a:solidFill>
              </a:rPr>
              <a:t>8. </a:t>
            </a:r>
            <a:r>
              <a:rPr lang="en-CA" sz="3800" b="1" dirty="0"/>
              <a:t>Involvement and Influence</a:t>
            </a:r>
            <a:br>
              <a:rPr lang="en-CA" sz="3800" b="1" dirty="0"/>
            </a:br>
            <a:endParaRPr lang="en-CA" sz="3800" b="1" dirty="0"/>
          </a:p>
        </p:txBody>
      </p:sp>
    </p:spTree>
    <p:extLst>
      <p:ext uri="{BB962C8B-B14F-4D97-AF65-F5344CB8AC3E}">
        <p14:creationId xmlns:p14="http://schemas.microsoft.com/office/powerpoint/2010/main" val="14880888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2764" y="2229734"/>
            <a:ext cx="9655125" cy="4024125"/>
          </a:xfrm>
        </p:spPr>
        <p:txBody>
          <a:bodyPr>
            <a:noAutofit/>
          </a:bodyPr>
          <a:lstStyle/>
          <a:p>
            <a:pPr marL="0" indent="0">
              <a:buNone/>
            </a:pPr>
            <a:r>
              <a:rPr lang="en-CA" sz="3200" b="1" dirty="0">
                <a:solidFill>
                  <a:schemeClr val="accent2"/>
                </a:solidFill>
              </a:rPr>
              <a:t>WHAT HAPPENS WHEN IT IS LACKING?</a:t>
            </a:r>
            <a:endParaRPr lang="en-CA" sz="200" b="1" dirty="0">
              <a:solidFill>
                <a:schemeClr val="accent2"/>
              </a:solidFill>
            </a:endParaRPr>
          </a:p>
          <a:p>
            <a:r>
              <a:rPr lang="en-CA" sz="2800" dirty="0"/>
              <a:t>If employees do not believe they have a voice in the affairs of the organization, they tend to feel a sense of indifference or helplessness. Job alienation or non-involvement is associated with cynicism and distress, greater turnover, and burnout.</a:t>
            </a:r>
          </a:p>
        </p:txBody>
      </p:sp>
      <p:sp>
        <p:nvSpPr>
          <p:cNvPr id="4" name="Rectangle 3"/>
          <p:cNvSpPr/>
          <p:nvPr/>
        </p:nvSpPr>
        <p:spPr>
          <a:xfrm>
            <a:off x="0" y="6516804"/>
            <a:ext cx="8230138" cy="369332"/>
          </a:xfrm>
          <a:prstGeom prst="rect">
            <a:avLst/>
          </a:prstGeom>
        </p:spPr>
        <p:txBody>
          <a:bodyPr wrap="none">
            <a:spAutoFit/>
          </a:bodyPr>
          <a:lstStyle/>
          <a:p>
            <a:r>
              <a:rPr lang="en-CA" dirty="0"/>
              <a:t>Source: Canadian Centre for Occupational Health and Safety (CCOHS)</a:t>
            </a:r>
          </a:p>
        </p:txBody>
      </p:sp>
      <p:sp>
        <p:nvSpPr>
          <p:cNvPr id="6" name="Title 1"/>
          <p:cNvSpPr>
            <a:spLocks noGrp="1"/>
          </p:cNvSpPr>
          <p:nvPr>
            <p:ph type="title"/>
          </p:nvPr>
        </p:nvSpPr>
        <p:spPr>
          <a:xfrm>
            <a:off x="2077329" y="1098479"/>
            <a:ext cx="9931791" cy="1293028"/>
          </a:xfrm>
        </p:spPr>
        <p:txBody>
          <a:bodyPr>
            <a:noAutofit/>
          </a:bodyPr>
          <a:lstStyle/>
          <a:p>
            <a:r>
              <a:rPr lang="en-CA" sz="3800" b="1" dirty="0">
                <a:solidFill>
                  <a:schemeClr val="accent2"/>
                </a:solidFill>
              </a:rPr>
              <a:t>8. </a:t>
            </a:r>
            <a:r>
              <a:rPr lang="en-CA" sz="3800" b="1" dirty="0"/>
              <a:t>Involvement and Influence</a:t>
            </a:r>
            <a:br>
              <a:rPr lang="en-CA" sz="3800" b="1" dirty="0"/>
            </a:br>
            <a:endParaRPr lang="en-CA" sz="3800" b="1" dirty="0"/>
          </a:p>
        </p:txBody>
      </p:sp>
    </p:spTree>
    <p:extLst>
      <p:ext uri="{BB962C8B-B14F-4D97-AF65-F5344CB8AC3E}">
        <p14:creationId xmlns:p14="http://schemas.microsoft.com/office/powerpoint/2010/main" val="22647401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477" y="2074987"/>
            <a:ext cx="11746523" cy="4024125"/>
          </a:xfrm>
        </p:spPr>
        <p:txBody>
          <a:bodyPr>
            <a:normAutofit/>
          </a:bodyPr>
          <a:lstStyle/>
          <a:p>
            <a:pPr marL="0" indent="0">
              <a:buNone/>
            </a:pPr>
            <a:r>
              <a:rPr lang="en-CA" sz="3200" b="1" u="sng" dirty="0">
                <a:solidFill>
                  <a:schemeClr val="accent2"/>
                </a:solidFill>
              </a:rPr>
              <a:t>Click on the image below</a:t>
            </a:r>
            <a:r>
              <a:rPr lang="en-CA" sz="3200" b="1" dirty="0">
                <a:solidFill>
                  <a:schemeClr val="accent2"/>
                </a:solidFill>
              </a:rPr>
              <a:t> to learn more</a:t>
            </a:r>
          </a:p>
        </p:txBody>
      </p:sp>
      <p:sp>
        <p:nvSpPr>
          <p:cNvPr id="8" name="Title 1"/>
          <p:cNvSpPr>
            <a:spLocks noGrp="1"/>
          </p:cNvSpPr>
          <p:nvPr>
            <p:ph type="title"/>
          </p:nvPr>
        </p:nvSpPr>
        <p:spPr>
          <a:xfrm>
            <a:off x="2077329" y="1098479"/>
            <a:ext cx="9931791" cy="1293028"/>
          </a:xfrm>
        </p:spPr>
        <p:txBody>
          <a:bodyPr>
            <a:noAutofit/>
          </a:bodyPr>
          <a:lstStyle/>
          <a:p>
            <a:r>
              <a:rPr lang="en-CA" sz="3800" b="1" dirty="0">
                <a:solidFill>
                  <a:schemeClr val="accent2"/>
                </a:solidFill>
              </a:rPr>
              <a:t>8. </a:t>
            </a:r>
            <a:r>
              <a:rPr lang="en-CA" sz="3800" b="1" dirty="0"/>
              <a:t>Involvement and Influence</a:t>
            </a:r>
            <a:br>
              <a:rPr lang="en-CA" sz="3800" b="1" dirty="0"/>
            </a:br>
            <a:endParaRPr lang="en-CA" sz="3800" b="1" dirty="0"/>
          </a:p>
        </p:txBody>
      </p:sp>
      <p:pic>
        <p:nvPicPr>
          <p:cNvPr id="2" name="Picture 1">
            <a:hlinkClick r:id="rId3"/>
          </p:cNvPr>
          <p:cNvPicPr>
            <a:picLocks noChangeAspect="1"/>
          </p:cNvPicPr>
          <p:nvPr/>
        </p:nvPicPr>
        <p:blipFill rotWithShape="1">
          <a:blip r:embed="rId4"/>
          <a:srcRect b="34108"/>
          <a:stretch/>
        </p:blipFill>
        <p:spPr>
          <a:xfrm>
            <a:off x="2984988" y="3033713"/>
            <a:ext cx="6667500" cy="29309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712998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7329" y="1098479"/>
            <a:ext cx="9931791" cy="1293028"/>
          </a:xfrm>
        </p:spPr>
        <p:txBody>
          <a:bodyPr>
            <a:noAutofit/>
          </a:bodyPr>
          <a:lstStyle/>
          <a:p>
            <a:r>
              <a:rPr lang="en-CA" sz="3800" b="1" dirty="0">
                <a:solidFill>
                  <a:schemeClr val="accent2"/>
                </a:solidFill>
              </a:rPr>
              <a:t>9. </a:t>
            </a:r>
            <a:r>
              <a:rPr lang="en-CA" sz="3800" b="1" dirty="0"/>
              <a:t>Workload Management</a:t>
            </a:r>
            <a:br>
              <a:rPr lang="en-CA" sz="3800" b="1" dirty="0"/>
            </a:br>
            <a:endParaRPr lang="en-CA" sz="3800" b="1" dirty="0"/>
          </a:p>
        </p:txBody>
      </p:sp>
      <p:sp>
        <p:nvSpPr>
          <p:cNvPr id="3" name="Content Placeholder 2"/>
          <p:cNvSpPr>
            <a:spLocks noGrp="1"/>
          </p:cNvSpPr>
          <p:nvPr>
            <p:ph idx="1"/>
          </p:nvPr>
        </p:nvSpPr>
        <p:spPr>
          <a:xfrm>
            <a:off x="784274" y="2152357"/>
            <a:ext cx="10596489" cy="4024125"/>
          </a:xfrm>
        </p:spPr>
        <p:txBody>
          <a:bodyPr>
            <a:normAutofit/>
          </a:bodyPr>
          <a:lstStyle/>
          <a:p>
            <a:pPr marL="0" indent="0">
              <a:buNone/>
            </a:pPr>
            <a:r>
              <a:rPr lang="en-CA" sz="3600" b="1" dirty="0">
                <a:solidFill>
                  <a:schemeClr val="accent2"/>
                </a:solidFill>
              </a:rPr>
              <a:t>WHAT IS IT?</a:t>
            </a:r>
          </a:p>
          <a:p>
            <a:r>
              <a:rPr lang="en-CA" sz="2800" dirty="0"/>
              <a:t>A workplace where tasks and responsibilities can be accomplished successfully within the time available. A large workload is often described by employees as being the biggest workplace stressor (i.e., having too much to do and not enough time to do it). It is not only the amount of work that makes a difference but also the extent to which employees have the resources (time, equipment, support) to do the work well.</a:t>
            </a:r>
          </a:p>
        </p:txBody>
      </p:sp>
      <p:sp>
        <p:nvSpPr>
          <p:cNvPr id="4" name="Rectangle 3"/>
          <p:cNvSpPr/>
          <p:nvPr/>
        </p:nvSpPr>
        <p:spPr>
          <a:xfrm>
            <a:off x="0" y="6516804"/>
            <a:ext cx="8230138" cy="369332"/>
          </a:xfrm>
          <a:prstGeom prst="rect">
            <a:avLst/>
          </a:prstGeom>
        </p:spPr>
        <p:txBody>
          <a:bodyPr wrap="none">
            <a:spAutoFit/>
          </a:bodyPr>
          <a:lstStyle/>
          <a:p>
            <a:r>
              <a:rPr lang="en-CA" dirty="0"/>
              <a:t>Source: Canadian Centre for Occupational Health and Safety (CCOHS)</a:t>
            </a:r>
          </a:p>
        </p:txBody>
      </p:sp>
    </p:spTree>
    <p:extLst>
      <p:ext uri="{BB962C8B-B14F-4D97-AF65-F5344CB8AC3E}">
        <p14:creationId xmlns:p14="http://schemas.microsoft.com/office/powerpoint/2010/main" val="366589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4.16667E-6 -3.7037E-7 L -4.16667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3258" y="1871002"/>
            <a:ext cx="10820400" cy="4575462"/>
          </a:xfrm>
        </p:spPr>
        <p:txBody>
          <a:bodyPr>
            <a:normAutofit/>
          </a:bodyPr>
          <a:lstStyle/>
          <a:p>
            <a:pPr marL="0" indent="0">
              <a:buNone/>
            </a:pPr>
            <a:r>
              <a:rPr lang="en-CA" sz="3200" b="1" dirty="0">
                <a:solidFill>
                  <a:schemeClr val="accent2"/>
                </a:solidFill>
              </a:rPr>
              <a:t>WHY IS IT IMPORTANT?</a:t>
            </a:r>
          </a:p>
          <a:p>
            <a:r>
              <a:rPr lang="en-CA" sz="2700" dirty="0"/>
              <a:t>Most employees willingly work hard and feel a "good day's work" is fulfilling and rewarding. Workload management is important because there is a unique relationship between job demands, intellectual demands and job satisfaction. Job demands reduce job satisfaction, while intellectual demands or decision-making latitude, increase job satisfaction. Even when there are high demands, if employees also have high decision-making ability, they will be able to thrive. Having high decision-making latitude also allows for positive coping behaviours to be learned and experienced.</a:t>
            </a:r>
          </a:p>
        </p:txBody>
      </p:sp>
      <p:sp>
        <p:nvSpPr>
          <p:cNvPr id="4" name="Rectangle 3"/>
          <p:cNvSpPr/>
          <p:nvPr/>
        </p:nvSpPr>
        <p:spPr>
          <a:xfrm>
            <a:off x="0" y="6516804"/>
            <a:ext cx="8230138" cy="369332"/>
          </a:xfrm>
          <a:prstGeom prst="rect">
            <a:avLst/>
          </a:prstGeom>
        </p:spPr>
        <p:txBody>
          <a:bodyPr wrap="none">
            <a:spAutoFit/>
          </a:bodyPr>
          <a:lstStyle/>
          <a:p>
            <a:r>
              <a:rPr lang="en-CA" dirty="0"/>
              <a:t>Source: Canadian Centre for Occupational Health and Safety (CCOHS)</a:t>
            </a:r>
          </a:p>
        </p:txBody>
      </p:sp>
      <p:sp>
        <p:nvSpPr>
          <p:cNvPr id="6" name="Title 1"/>
          <p:cNvSpPr>
            <a:spLocks noGrp="1"/>
          </p:cNvSpPr>
          <p:nvPr>
            <p:ph type="title"/>
          </p:nvPr>
        </p:nvSpPr>
        <p:spPr>
          <a:xfrm>
            <a:off x="2077329" y="1098479"/>
            <a:ext cx="9931791" cy="1293028"/>
          </a:xfrm>
        </p:spPr>
        <p:txBody>
          <a:bodyPr>
            <a:noAutofit/>
          </a:bodyPr>
          <a:lstStyle/>
          <a:p>
            <a:r>
              <a:rPr lang="en-CA" sz="3800" b="1" dirty="0">
                <a:solidFill>
                  <a:schemeClr val="accent2"/>
                </a:solidFill>
              </a:rPr>
              <a:t>9. </a:t>
            </a:r>
            <a:r>
              <a:rPr lang="en-CA" sz="3800" b="1" dirty="0"/>
              <a:t>Workload Management</a:t>
            </a:r>
            <a:br>
              <a:rPr lang="en-CA" sz="3800" b="1" dirty="0"/>
            </a:br>
            <a:endParaRPr lang="en-CA" sz="3800" b="1" dirty="0"/>
          </a:p>
        </p:txBody>
      </p:sp>
    </p:spTree>
    <p:extLst>
      <p:ext uri="{BB962C8B-B14F-4D97-AF65-F5344CB8AC3E}">
        <p14:creationId xmlns:p14="http://schemas.microsoft.com/office/powerpoint/2010/main" val="25158959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477" y="2201599"/>
            <a:ext cx="10639865" cy="4024125"/>
          </a:xfrm>
        </p:spPr>
        <p:txBody>
          <a:bodyPr>
            <a:noAutofit/>
          </a:bodyPr>
          <a:lstStyle/>
          <a:p>
            <a:pPr marL="0" indent="0">
              <a:buNone/>
            </a:pPr>
            <a:r>
              <a:rPr lang="en-CA" sz="3200" b="1" dirty="0">
                <a:solidFill>
                  <a:schemeClr val="accent2"/>
                </a:solidFill>
              </a:rPr>
              <a:t>WHAT HAPPENS WHEN IT IS LACKING?</a:t>
            </a:r>
            <a:endParaRPr lang="en-CA" sz="200" b="1" dirty="0">
              <a:solidFill>
                <a:schemeClr val="accent2"/>
              </a:solidFill>
            </a:endParaRPr>
          </a:p>
          <a:p>
            <a:r>
              <a:rPr lang="en-CA" sz="2600" dirty="0"/>
              <a:t>Any system subject to excess load without reprieve will break. This is as true for people as it is for equipment. Increased demands, without opportunities for control, result in </a:t>
            </a:r>
            <a:r>
              <a:rPr lang="en-CA" sz="2600" b="1" dirty="0">
                <a:solidFill>
                  <a:schemeClr val="accent2"/>
                </a:solidFill>
              </a:rPr>
              <a:t>physical, psychological and emotional fatigue</a:t>
            </a:r>
            <a:r>
              <a:rPr lang="en-CA" sz="2600" dirty="0"/>
              <a:t>, and increase </a:t>
            </a:r>
            <a:r>
              <a:rPr lang="en-CA" sz="2600" b="1" dirty="0">
                <a:solidFill>
                  <a:schemeClr val="accent2"/>
                </a:solidFill>
              </a:rPr>
              <a:t>stress</a:t>
            </a:r>
            <a:r>
              <a:rPr lang="en-CA" sz="2600" dirty="0"/>
              <a:t> and </a:t>
            </a:r>
            <a:r>
              <a:rPr lang="en-CA" sz="2600" b="1" dirty="0">
                <a:solidFill>
                  <a:schemeClr val="accent2"/>
                </a:solidFill>
              </a:rPr>
              <a:t>strain</a:t>
            </a:r>
            <a:r>
              <a:rPr lang="en-CA" sz="2600" dirty="0"/>
              <a:t>. Emotionally fatigued individuals also have a diminished sense of personal accomplishment and an increased </a:t>
            </a:r>
            <a:r>
              <a:rPr lang="en-CA" sz="2600" b="1" dirty="0">
                <a:solidFill>
                  <a:schemeClr val="accent2"/>
                </a:solidFill>
              </a:rPr>
              <a:t>sense of inadequacy</a:t>
            </a:r>
            <a:r>
              <a:rPr lang="en-CA" sz="2600" dirty="0"/>
              <a:t>. Excessive workload is one of the main reasons employees are negative about their jobs and their employers.</a:t>
            </a:r>
          </a:p>
        </p:txBody>
      </p:sp>
      <p:sp>
        <p:nvSpPr>
          <p:cNvPr id="4" name="Rectangle 3"/>
          <p:cNvSpPr/>
          <p:nvPr/>
        </p:nvSpPr>
        <p:spPr>
          <a:xfrm>
            <a:off x="0" y="6516804"/>
            <a:ext cx="8230138" cy="369332"/>
          </a:xfrm>
          <a:prstGeom prst="rect">
            <a:avLst/>
          </a:prstGeom>
        </p:spPr>
        <p:txBody>
          <a:bodyPr wrap="none">
            <a:spAutoFit/>
          </a:bodyPr>
          <a:lstStyle/>
          <a:p>
            <a:r>
              <a:rPr lang="en-CA" dirty="0"/>
              <a:t>Source: Canadian Centre for Occupational Health and Safety (CCOHS)</a:t>
            </a:r>
          </a:p>
        </p:txBody>
      </p:sp>
      <p:sp>
        <p:nvSpPr>
          <p:cNvPr id="6" name="Title 1"/>
          <p:cNvSpPr>
            <a:spLocks noGrp="1"/>
          </p:cNvSpPr>
          <p:nvPr>
            <p:ph type="title"/>
          </p:nvPr>
        </p:nvSpPr>
        <p:spPr>
          <a:xfrm>
            <a:off x="2077329" y="1098479"/>
            <a:ext cx="9931791" cy="1293028"/>
          </a:xfrm>
        </p:spPr>
        <p:txBody>
          <a:bodyPr>
            <a:noAutofit/>
          </a:bodyPr>
          <a:lstStyle/>
          <a:p>
            <a:r>
              <a:rPr lang="en-CA" sz="3800" b="1" dirty="0">
                <a:solidFill>
                  <a:schemeClr val="accent2"/>
                </a:solidFill>
              </a:rPr>
              <a:t>9. </a:t>
            </a:r>
            <a:r>
              <a:rPr lang="en-CA" sz="3800" b="1" dirty="0"/>
              <a:t>Workload Management</a:t>
            </a:r>
            <a:br>
              <a:rPr lang="en-CA" sz="3800" b="1" dirty="0"/>
            </a:br>
            <a:endParaRPr lang="en-CA" sz="3800" b="1" dirty="0"/>
          </a:p>
        </p:txBody>
      </p:sp>
    </p:spTree>
    <p:extLst>
      <p:ext uri="{BB962C8B-B14F-4D97-AF65-F5344CB8AC3E}">
        <p14:creationId xmlns:p14="http://schemas.microsoft.com/office/powerpoint/2010/main" val="17423544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477" y="2074987"/>
            <a:ext cx="11746523" cy="4024125"/>
          </a:xfrm>
        </p:spPr>
        <p:txBody>
          <a:bodyPr>
            <a:normAutofit/>
          </a:bodyPr>
          <a:lstStyle/>
          <a:p>
            <a:pPr marL="0" indent="0">
              <a:buNone/>
            </a:pPr>
            <a:r>
              <a:rPr lang="en-CA" sz="3200" b="1" u="sng" dirty="0">
                <a:solidFill>
                  <a:schemeClr val="accent2"/>
                </a:solidFill>
              </a:rPr>
              <a:t>Click on the image below</a:t>
            </a:r>
            <a:r>
              <a:rPr lang="en-CA" sz="3200" b="1" dirty="0">
                <a:solidFill>
                  <a:schemeClr val="accent2"/>
                </a:solidFill>
              </a:rPr>
              <a:t> to learn more</a:t>
            </a:r>
          </a:p>
        </p:txBody>
      </p:sp>
      <p:sp>
        <p:nvSpPr>
          <p:cNvPr id="8" name="Title 1"/>
          <p:cNvSpPr>
            <a:spLocks noGrp="1"/>
          </p:cNvSpPr>
          <p:nvPr>
            <p:ph type="title"/>
          </p:nvPr>
        </p:nvSpPr>
        <p:spPr>
          <a:xfrm>
            <a:off x="2077329" y="1098479"/>
            <a:ext cx="9931791" cy="1293028"/>
          </a:xfrm>
        </p:spPr>
        <p:txBody>
          <a:bodyPr>
            <a:noAutofit/>
          </a:bodyPr>
          <a:lstStyle/>
          <a:p>
            <a:r>
              <a:rPr lang="en-CA" sz="3800" b="1" dirty="0">
                <a:solidFill>
                  <a:schemeClr val="accent2"/>
                </a:solidFill>
              </a:rPr>
              <a:t>9. </a:t>
            </a:r>
            <a:r>
              <a:rPr lang="en-CA" sz="3800" b="1" dirty="0"/>
              <a:t>Workload Management</a:t>
            </a:r>
            <a:br>
              <a:rPr lang="en-CA" sz="3800" b="1" dirty="0"/>
            </a:br>
            <a:endParaRPr lang="en-CA" sz="3800" b="1" dirty="0"/>
          </a:p>
        </p:txBody>
      </p:sp>
      <p:pic>
        <p:nvPicPr>
          <p:cNvPr id="6" name="Picture 5">
            <a:hlinkClick r:id="rId3"/>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4159078" y="3106412"/>
            <a:ext cx="4319320" cy="28795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445163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0498" y="901532"/>
            <a:ext cx="9931791" cy="1293028"/>
          </a:xfrm>
        </p:spPr>
        <p:txBody>
          <a:bodyPr>
            <a:noAutofit/>
          </a:bodyPr>
          <a:lstStyle/>
          <a:p>
            <a:r>
              <a:rPr lang="en-CA" sz="4400" b="1" dirty="0">
                <a:solidFill>
                  <a:schemeClr val="accent2"/>
                </a:solidFill>
              </a:rPr>
              <a:t>10. </a:t>
            </a:r>
            <a:r>
              <a:rPr lang="en-CA" sz="4400" b="1" dirty="0"/>
              <a:t>engagement</a:t>
            </a:r>
            <a:br>
              <a:rPr lang="en-CA" sz="4400" b="1" dirty="0"/>
            </a:br>
            <a:endParaRPr lang="en-CA" sz="4400" b="1" dirty="0"/>
          </a:p>
        </p:txBody>
      </p:sp>
      <p:sp>
        <p:nvSpPr>
          <p:cNvPr id="3" name="Content Placeholder 2"/>
          <p:cNvSpPr>
            <a:spLocks noGrp="1"/>
          </p:cNvSpPr>
          <p:nvPr>
            <p:ph idx="1"/>
          </p:nvPr>
        </p:nvSpPr>
        <p:spPr>
          <a:xfrm>
            <a:off x="685800" y="1941342"/>
            <a:ext cx="10441745" cy="4460223"/>
          </a:xfrm>
        </p:spPr>
        <p:txBody>
          <a:bodyPr>
            <a:normAutofit fontScale="55000" lnSpcReduction="20000"/>
          </a:bodyPr>
          <a:lstStyle/>
          <a:p>
            <a:pPr marL="0" indent="0">
              <a:buNone/>
            </a:pPr>
            <a:r>
              <a:rPr lang="en-CA" sz="5800" b="1" dirty="0">
                <a:solidFill>
                  <a:schemeClr val="accent2"/>
                </a:solidFill>
              </a:rPr>
              <a:t>WHAT IS IT?</a:t>
            </a:r>
          </a:p>
          <a:p>
            <a:r>
              <a:rPr lang="en-CA" sz="4700" dirty="0"/>
              <a:t>Employees enjoy and feel connected to their work and where they feel motivated to do their job well. Employee engagement can be physical (energy exerted), emotional (positive job outlook and passionate about their work) or cognitive (devote more attention to their work and be absorbed in their job).</a:t>
            </a:r>
          </a:p>
          <a:p>
            <a:pPr lvl="1"/>
            <a:endParaRPr lang="en-CA" sz="2200" dirty="0"/>
          </a:p>
          <a:p>
            <a:r>
              <a:rPr lang="en-CA" sz="4700" dirty="0"/>
              <a:t>Engaged employees feel connected to their work because they can relate to, and are committed to, the overall success and mission of their company. Engagement is similar to, but should not be mistaken for job satisfaction, job involvement, organizational commitment, psychological empowerment, and intrinsic motivation.</a:t>
            </a:r>
          </a:p>
        </p:txBody>
      </p:sp>
      <p:sp>
        <p:nvSpPr>
          <p:cNvPr id="4" name="Rectangle 3"/>
          <p:cNvSpPr/>
          <p:nvPr/>
        </p:nvSpPr>
        <p:spPr>
          <a:xfrm>
            <a:off x="0" y="6516804"/>
            <a:ext cx="8230138" cy="369332"/>
          </a:xfrm>
          <a:prstGeom prst="rect">
            <a:avLst/>
          </a:prstGeom>
        </p:spPr>
        <p:txBody>
          <a:bodyPr wrap="none">
            <a:spAutoFit/>
          </a:bodyPr>
          <a:lstStyle/>
          <a:p>
            <a:r>
              <a:rPr lang="en-CA" dirty="0"/>
              <a:t>Source: Canadian Centre for Occupational Health and Safety (CCOHS)</a:t>
            </a:r>
          </a:p>
        </p:txBody>
      </p:sp>
    </p:spTree>
    <p:extLst>
      <p:ext uri="{BB962C8B-B14F-4D97-AF65-F5344CB8AC3E}">
        <p14:creationId xmlns:p14="http://schemas.microsoft.com/office/powerpoint/2010/main" val="365291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1.04167E-6 -4.44444E-6 L 1.04167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25926" y="280493"/>
            <a:ext cx="8140149" cy="12258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CA" sz="6600" b="1" dirty="0">
                <a:solidFill>
                  <a:schemeClr val="tx1"/>
                </a:solidFill>
              </a:rPr>
              <a:t>INTRODUCTION</a:t>
            </a:r>
          </a:p>
        </p:txBody>
      </p:sp>
      <p:sp>
        <p:nvSpPr>
          <p:cNvPr id="5" name="Rectangle 4"/>
          <p:cNvSpPr/>
          <p:nvPr/>
        </p:nvSpPr>
        <p:spPr>
          <a:xfrm>
            <a:off x="9561795" y="998529"/>
            <a:ext cx="615874" cy="1015663"/>
          </a:xfrm>
          <a:prstGeom prst="rect">
            <a:avLst/>
          </a:prstGeom>
          <a:noFill/>
        </p:spPr>
        <p:txBody>
          <a:bodyPr wrap="none" lIns="91440" tIns="45720" rIns="91440" bIns="45720">
            <a:spAutoFit/>
          </a:bodyPr>
          <a:lstStyle/>
          <a:p>
            <a:pPr algn="ctr"/>
            <a:r>
              <a:rPr lang="en-US" sz="6000" b="1" dirty="0">
                <a:ln w="0"/>
                <a:effectLst>
                  <a:outerShdw blurRad="38100" dist="19050" dir="2700000" algn="tl" rotWithShape="0">
                    <a:schemeClr val="dk1">
                      <a:alpha val="40000"/>
                    </a:schemeClr>
                  </a:outerShdw>
                </a:effectLst>
              </a:rPr>
              <a:t>1</a:t>
            </a:r>
          </a:p>
        </p:txBody>
      </p:sp>
      <p:sp>
        <p:nvSpPr>
          <p:cNvPr id="6" name="TextBox 5"/>
          <p:cNvSpPr txBox="1"/>
          <p:nvPr/>
        </p:nvSpPr>
        <p:spPr>
          <a:xfrm>
            <a:off x="2539312" y="1656261"/>
            <a:ext cx="8282608" cy="3724096"/>
          </a:xfrm>
          <a:prstGeom prst="rect">
            <a:avLst/>
          </a:prstGeom>
          <a:noFill/>
        </p:spPr>
        <p:txBody>
          <a:bodyPr wrap="square" rtlCol="0">
            <a:spAutoFit/>
          </a:bodyPr>
          <a:lstStyle/>
          <a:p>
            <a:r>
              <a:rPr lang="en-CA" sz="2800" b="1" dirty="0"/>
              <a:t>In this section:</a:t>
            </a:r>
          </a:p>
          <a:p>
            <a:pPr marL="457200" indent="-457200">
              <a:buFont typeface="Wingdings" panose="05000000000000000000" pitchFamily="2" charset="2"/>
              <a:buChar char="§"/>
            </a:pPr>
            <a:endParaRPr lang="en-CA" sz="800" dirty="0"/>
          </a:p>
          <a:p>
            <a:pPr marL="457200" indent="-457200">
              <a:buFont typeface="Wingdings" panose="05000000000000000000" pitchFamily="2" charset="2"/>
              <a:buChar char="§"/>
            </a:pPr>
            <a:r>
              <a:rPr lang="en-CA" sz="2800" dirty="0"/>
              <a:t>What is mental health?</a:t>
            </a:r>
          </a:p>
          <a:p>
            <a:endParaRPr lang="en-CA" sz="800" dirty="0"/>
          </a:p>
          <a:p>
            <a:pPr marL="457200" indent="-457200">
              <a:buFont typeface="Wingdings" panose="05000000000000000000" pitchFamily="2" charset="2"/>
              <a:buChar char="§"/>
            </a:pPr>
            <a:r>
              <a:rPr lang="en-CA" sz="2800" dirty="0"/>
              <a:t>Mental Health in Canada</a:t>
            </a:r>
          </a:p>
          <a:p>
            <a:endParaRPr lang="en-CA" sz="800" dirty="0"/>
          </a:p>
          <a:p>
            <a:pPr marL="457200" indent="-457200">
              <a:buFont typeface="Wingdings" panose="05000000000000000000" pitchFamily="2" charset="2"/>
              <a:buChar char="§"/>
            </a:pPr>
            <a:r>
              <a:rPr lang="en-CA" sz="2800" dirty="0"/>
              <a:t>Costs and consequences of poor mental health on the workplace</a:t>
            </a:r>
          </a:p>
          <a:p>
            <a:pPr marL="457200" indent="-457200">
              <a:buFont typeface="Wingdings" panose="05000000000000000000" pitchFamily="2" charset="2"/>
              <a:buChar char="§"/>
            </a:pPr>
            <a:endParaRPr lang="fr-CA" sz="800" dirty="0"/>
          </a:p>
          <a:p>
            <a:pPr marL="457200" indent="-457200">
              <a:buFont typeface="Wingdings" panose="05000000000000000000" pitchFamily="2" charset="2"/>
              <a:buChar char="§"/>
            </a:pPr>
            <a:r>
              <a:rPr lang="fr-CA" sz="2800" dirty="0"/>
              <a:t>Mental </a:t>
            </a:r>
            <a:r>
              <a:rPr lang="fr-CA" sz="2800" dirty="0" err="1"/>
              <a:t>Health</a:t>
            </a:r>
            <a:r>
              <a:rPr lang="fr-CA" sz="2800" dirty="0"/>
              <a:t> in Engineering</a:t>
            </a:r>
          </a:p>
          <a:p>
            <a:pPr marL="457200" indent="-457200">
              <a:buFont typeface="Wingdings" panose="05000000000000000000" pitchFamily="2" charset="2"/>
              <a:buChar char="§"/>
            </a:pPr>
            <a:endParaRPr lang="fr-CA" sz="800" dirty="0"/>
          </a:p>
          <a:p>
            <a:pPr marL="457200" indent="-457200">
              <a:buFont typeface="Wingdings" panose="05000000000000000000" pitchFamily="2" charset="2"/>
              <a:buChar char="§"/>
            </a:pPr>
            <a:r>
              <a:rPr lang="fr-CA" sz="2800" dirty="0" err="1"/>
              <a:t>Current</a:t>
            </a:r>
            <a:r>
              <a:rPr lang="fr-CA" sz="2800" dirty="0"/>
              <a:t> Initiatives</a:t>
            </a:r>
            <a:endParaRPr lang="en-CA" sz="2800" dirty="0"/>
          </a:p>
        </p:txBody>
      </p:sp>
    </p:spTree>
    <p:extLst>
      <p:ext uri="{BB962C8B-B14F-4D97-AF65-F5344CB8AC3E}">
        <p14:creationId xmlns:p14="http://schemas.microsoft.com/office/powerpoint/2010/main" val="41818013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3258" y="1871002"/>
            <a:ext cx="10820400" cy="4575462"/>
          </a:xfrm>
        </p:spPr>
        <p:txBody>
          <a:bodyPr>
            <a:normAutofit fontScale="92500" lnSpcReduction="10000"/>
          </a:bodyPr>
          <a:lstStyle/>
          <a:p>
            <a:pPr marL="0" indent="0">
              <a:buNone/>
            </a:pPr>
            <a:r>
              <a:rPr lang="en-CA" sz="3200" b="1" dirty="0">
                <a:solidFill>
                  <a:schemeClr val="accent2"/>
                </a:solidFill>
              </a:rPr>
              <a:t>WHY IS IT IMPORTANT?</a:t>
            </a:r>
          </a:p>
          <a:p>
            <a:pPr marL="0" indent="0">
              <a:buNone/>
            </a:pPr>
            <a:r>
              <a:rPr lang="en-CA" sz="2700" dirty="0"/>
              <a:t>Engagement is important for individual satisfaction and psychological health, and leads to:</a:t>
            </a:r>
          </a:p>
          <a:p>
            <a:pPr marL="0" indent="0">
              <a:buNone/>
            </a:pPr>
            <a:endParaRPr lang="en-CA" sz="400" dirty="0"/>
          </a:p>
          <a:p>
            <a:r>
              <a:rPr lang="en-CA" sz="2700" dirty="0"/>
              <a:t>increased </a:t>
            </a:r>
            <a:r>
              <a:rPr lang="en-CA" sz="2700" b="1" dirty="0">
                <a:solidFill>
                  <a:schemeClr val="accent2"/>
                </a:solidFill>
              </a:rPr>
              <a:t>profitability</a:t>
            </a:r>
            <a:r>
              <a:rPr lang="en-CA" sz="2700" dirty="0"/>
              <a:t> for company</a:t>
            </a:r>
          </a:p>
          <a:p>
            <a:r>
              <a:rPr lang="en-CA" sz="2700" dirty="0"/>
              <a:t>greater </a:t>
            </a:r>
            <a:r>
              <a:rPr lang="en-CA" sz="2700" b="1" dirty="0">
                <a:solidFill>
                  <a:schemeClr val="accent2"/>
                </a:solidFill>
              </a:rPr>
              <a:t>customer satisfaction</a:t>
            </a:r>
          </a:p>
          <a:p>
            <a:r>
              <a:rPr lang="en-CA" sz="2700" dirty="0"/>
              <a:t>enhanced task </a:t>
            </a:r>
            <a:r>
              <a:rPr lang="en-CA" sz="2700" b="1" dirty="0">
                <a:solidFill>
                  <a:schemeClr val="accent2"/>
                </a:solidFill>
              </a:rPr>
              <a:t>performance</a:t>
            </a:r>
          </a:p>
          <a:p>
            <a:r>
              <a:rPr lang="en-CA" sz="2700" dirty="0"/>
              <a:t>greater </a:t>
            </a:r>
            <a:r>
              <a:rPr lang="en-CA" sz="2700" b="1" dirty="0">
                <a:solidFill>
                  <a:schemeClr val="accent2"/>
                </a:solidFill>
              </a:rPr>
              <a:t>morale</a:t>
            </a:r>
          </a:p>
          <a:p>
            <a:r>
              <a:rPr lang="en-CA" sz="2700" dirty="0"/>
              <a:t>greater </a:t>
            </a:r>
            <a:r>
              <a:rPr lang="en-CA" sz="2700" b="1" dirty="0">
                <a:solidFill>
                  <a:schemeClr val="accent2"/>
                </a:solidFill>
              </a:rPr>
              <a:t>motivation</a:t>
            </a:r>
          </a:p>
          <a:p>
            <a:r>
              <a:rPr lang="en-CA" sz="2700" dirty="0"/>
              <a:t>increased </a:t>
            </a:r>
            <a:r>
              <a:rPr lang="en-CA" sz="2700" b="1" dirty="0">
                <a:solidFill>
                  <a:schemeClr val="accent2"/>
                </a:solidFill>
              </a:rPr>
              <a:t>organizational citizenship </a:t>
            </a:r>
            <a:r>
              <a:rPr lang="en-CA" sz="2700" dirty="0"/>
              <a:t>behaviours (behaviours of personal choice that benefit the organization)</a:t>
            </a:r>
          </a:p>
        </p:txBody>
      </p:sp>
      <p:sp>
        <p:nvSpPr>
          <p:cNvPr id="4" name="Rectangle 3"/>
          <p:cNvSpPr/>
          <p:nvPr/>
        </p:nvSpPr>
        <p:spPr>
          <a:xfrm>
            <a:off x="0" y="6516804"/>
            <a:ext cx="8230138" cy="369332"/>
          </a:xfrm>
          <a:prstGeom prst="rect">
            <a:avLst/>
          </a:prstGeom>
        </p:spPr>
        <p:txBody>
          <a:bodyPr wrap="none">
            <a:spAutoFit/>
          </a:bodyPr>
          <a:lstStyle/>
          <a:p>
            <a:r>
              <a:rPr lang="en-CA" dirty="0"/>
              <a:t>Source: Canadian Centre for Occupational Health and Safety (CCOHS)</a:t>
            </a:r>
          </a:p>
        </p:txBody>
      </p:sp>
      <p:sp>
        <p:nvSpPr>
          <p:cNvPr id="7" name="Title 1"/>
          <p:cNvSpPr>
            <a:spLocks noGrp="1"/>
          </p:cNvSpPr>
          <p:nvPr>
            <p:ph type="title"/>
          </p:nvPr>
        </p:nvSpPr>
        <p:spPr>
          <a:xfrm>
            <a:off x="1350498" y="901532"/>
            <a:ext cx="9931791" cy="1293028"/>
          </a:xfrm>
        </p:spPr>
        <p:txBody>
          <a:bodyPr>
            <a:noAutofit/>
          </a:bodyPr>
          <a:lstStyle/>
          <a:p>
            <a:r>
              <a:rPr lang="en-CA" sz="4400" b="1" dirty="0">
                <a:solidFill>
                  <a:schemeClr val="accent2"/>
                </a:solidFill>
              </a:rPr>
              <a:t>10. </a:t>
            </a:r>
            <a:r>
              <a:rPr lang="en-CA" sz="4400" b="1" dirty="0"/>
              <a:t>engagement</a:t>
            </a:r>
            <a:br>
              <a:rPr lang="en-CA" sz="4400" b="1" dirty="0"/>
            </a:br>
            <a:endParaRPr lang="en-CA" sz="4400" b="1" dirty="0"/>
          </a:p>
        </p:txBody>
      </p:sp>
    </p:spTree>
    <p:extLst>
      <p:ext uri="{BB962C8B-B14F-4D97-AF65-F5344CB8AC3E}">
        <p14:creationId xmlns:p14="http://schemas.microsoft.com/office/powerpoint/2010/main" val="40413315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477" y="2201599"/>
            <a:ext cx="10639865" cy="4024125"/>
          </a:xfrm>
        </p:spPr>
        <p:txBody>
          <a:bodyPr>
            <a:noAutofit/>
          </a:bodyPr>
          <a:lstStyle/>
          <a:p>
            <a:pPr marL="0" indent="0">
              <a:buNone/>
            </a:pPr>
            <a:r>
              <a:rPr lang="en-CA" sz="3200" b="1" dirty="0">
                <a:solidFill>
                  <a:schemeClr val="accent2"/>
                </a:solidFill>
              </a:rPr>
              <a:t>WHAT HAPPENS WHEN IT IS LACKING?</a:t>
            </a:r>
            <a:endParaRPr lang="en-CA" sz="200" b="1" dirty="0">
              <a:solidFill>
                <a:schemeClr val="accent2"/>
              </a:solidFill>
            </a:endParaRPr>
          </a:p>
          <a:p>
            <a:pPr marL="0" indent="0">
              <a:buNone/>
            </a:pPr>
            <a:r>
              <a:rPr lang="en-CA" sz="2700" dirty="0"/>
              <a:t>Organizations that do not promote engagement can see:</a:t>
            </a:r>
          </a:p>
          <a:p>
            <a:pPr lvl="1"/>
            <a:endParaRPr lang="en-CA" sz="400" dirty="0"/>
          </a:p>
          <a:p>
            <a:pPr lvl="1"/>
            <a:r>
              <a:rPr lang="en-CA" sz="2700" dirty="0"/>
              <a:t>negative economic impact in </a:t>
            </a:r>
            <a:r>
              <a:rPr lang="en-CA" sz="2700" b="1" dirty="0">
                <a:solidFill>
                  <a:schemeClr val="accent2"/>
                </a:solidFill>
              </a:rPr>
              <a:t>productivity losses</a:t>
            </a:r>
          </a:p>
          <a:p>
            <a:pPr lvl="1"/>
            <a:r>
              <a:rPr lang="en-CA" sz="2700" dirty="0"/>
              <a:t>psychological and medical </a:t>
            </a:r>
            <a:r>
              <a:rPr lang="en-CA" sz="2700" b="1" dirty="0">
                <a:solidFill>
                  <a:schemeClr val="accent2"/>
                </a:solidFill>
              </a:rPr>
              <a:t>consequences</a:t>
            </a:r>
          </a:p>
          <a:p>
            <a:pPr lvl="1"/>
            <a:r>
              <a:rPr lang="en-CA" sz="2700" dirty="0"/>
              <a:t>greater employee </a:t>
            </a:r>
            <a:r>
              <a:rPr lang="en-CA" sz="2700" b="1" dirty="0">
                <a:solidFill>
                  <a:schemeClr val="accent2"/>
                </a:solidFill>
              </a:rPr>
              <a:t>turnover</a:t>
            </a:r>
          </a:p>
          <a:p>
            <a:pPr lvl="1"/>
            <a:r>
              <a:rPr lang="en-CA" sz="2700" dirty="0"/>
              <a:t>workplace </a:t>
            </a:r>
            <a:r>
              <a:rPr lang="en-CA" sz="2700" b="1" dirty="0">
                <a:solidFill>
                  <a:schemeClr val="accent2"/>
                </a:solidFill>
              </a:rPr>
              <a:t>deviance</a:t>
            </a:r>
            <a:r>
              <a:rPr lang="en-CA" sz="2700" dirty="0"/>
              <a:t> (in the form of withholding effort)</a:t>
            </a:r>
          </a:p>
          <a:p>
            <a:pPr lvl="1"/>
            <a:r>
              <a:rPr lang="en-CA" sz="2700" dirty="0"/>
              <a:t>counterproductive behaviour</a:t>
            </a:r>
          </a:p>
          <a:p>
            <a:pPr lvl="1">
              <a:buClr>
                <a:schemeClr val="tx1"/>
              </a:buClr>
            </a:pPr>
            <a:r>
              <a:rPr lang="en-CA" sz="2700" b="1" dirty="0">
                <a:solidFill>
                  <a:schemeClr val="accent2"/>
                </a:solidFill>
              </a:rPr>
              <a:t>withdrawal</a:t>
            </a:r>
            <a:r>
              <a:rPr lang="en-CA" sz="2700" dirty="0"/>
              <a:t> behaviours</a:t>
            </a:r>
          </a:p>
        </p:txBody>
      </p:sp>
      <p:sp>
        <p:nvSpPr>
          <p:cNvPr id="4" name="Rectangle 3"/>
          <p:cNvSpPr/>
          <p:nvPr/>
        </p:nvSpPr>
        <p:spPr>
          <a:xfrm>
            <a:off x="0" y="6516804"/>
            <a:ext cx="8230138" cy="369332"/>
          </a:xfrm>
          <a:prstGeom prst="rect">
            <a:avLst/>
          </a:prstGeom>
        </p:spPr>
        <p:txBody>
          <a:bodyPr wrap="none">
            <a:spAutoFit/>
          </a:bodyPr>
          <a:lstStyle/>
          <a:p>
            <a:r>
              <a:rPr lang="en-CA" dirty="0"/>
              <a:t>Source: Canadian Centre for Occupational Health and Safety (CCOHS)</a:t>
            </a:r>
          </a:p>
        </p:txBody>
      </p:sp>
      <p:sp>
        <p:nvSpPr>
          <p:cNvPr id="7" name="Title 1"/>
          <p:cNvSpPr>
            <a:spLocks noGrp="1"/>
          </p:cNvSpPr>
          <p:nvPr>
            <p:ph type="title"/>
          </p:nvPr>
        </p:nvSpPr>
        <p:spPr>
          <a:xfrm>
            <a:off x="1350498" y="901532"/>
            <a:ext cx="9931791" cy="1293028"/>
          </a:xfrm>
        </p:spPr>
        <p:txBody>
          <a:bodyPr>
            <a:noAutofit/>
          </a:bodyPr>
          <a:lstStyle/>
          <a:p>
            <a:r>
              <a:rPr lang="en-CA" sz="4400" b="1" dirty="0">
                <a:solidFill>
                  <a:schemeClr val="accent2"/>
                </a:solidFill>
              </a:rPr>
              <a:t>10. </a:t>
            </a:r>
            <a:r>
              <a:rPr lang="en-CA" sz="4400" b="1" dirty="0"/>
              <a:t>engagement</a:t>
            </a:r>
            <a:br>
              <a:rPr lang="en-CA" sz="4400" b="1" dirty="0"/>
            </a:br>
            <a:endParaRPr lang="en-CA" sz="4400" b="1" dirty="0"/>
          </a:p>
        </p:txBody>
      </p:sp>
    </p:spTree>
    <p:extLst>
      <p:ext uri="{BB962C8B-B14F-4D97-AF65-F5344CB8AC3E}">
        <p14:creationId xmlns:p14="http://schemas.microsoft.com/office/powerpoint/2010/main" val="9592716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477" y="2074987"/>
            <a:ext cx="11746523" cy="4024125"/>
          </a:xfrm>
        </p:spPr>
        <p:txBody>
          <a:bodyPr>
            <a:normAutofit/>
          </a:bodyPr>
          <a:lstStyle/>
          <a:p>
            <a:pPr marL="0" indent="0">
              <a:buNone/>
            </a:pPr>
            <a:r>
              <a:rPr lang="en-CA" sz="3200" b="1" u="sng" dirty="0">
                <a:solidFill>
                  <a:schemeClr val="accent2"/>
                </a:solidFill>
              </a:rPr>
              <a:t>Click on the image below</a:t>
            </a:r>
            <a:r>
              <a:rPr lang="en-CA" sz="3200" b="1" dirty="0">
                <a:solidFill>
                  <a:schemeClr val="accent2"/>
                </a:solidFill>
              </a:rPr>
              <a:t> to learn more</a:t>
            </a:r>
          </a:p>
        </p:txBody>
      </p:sp>
      <p:sp>
        <p:nvSpPr>
          <p:cNvPr id="7" name="Title 1"/>
          <p:cNvSpPr>
            <a:spLocks noGrp="1"/>
          </p:cNvSpPr>
          <p:nvPr>
            <p:ph type="title"/>
          </p:nvPr>
        </p:nvSpPr>
        <p:spPr>
          <a:xfrm>
            <a:off x="1350498" y="901532"/>
            <a:ext cx="9931791" cy="1293028"/>
          </a:xfrm>
        </p:spPr>
        <p:txBody>
          <a:bodyPr>
            <a:noAutofit/>
          </a:bodyPr>
          <a:lstStyle/>
          <a:p>
            <a:r>
              <a:rPr lang="en-CA" sz="4400" b="1" dirty="0">
                <a:solidFill>
                  <a:schemeClr val="accent2"/>
                </a:solidFill>
              </a:rPr>
              <a:t>10. </a:t>
            </a:r>
            <a:r>
              <a:rPr lang="en-CA" sz="4400" b="1" dirty="0"/>
              <a:t>engagement</a:t>
            </a:r>
            <a:br>
              <a:rPr lang="en-CA" sz="4400" b="1" dirty="0"/>
            </a:br>
            <a:endParaRPr lang="en-CA" sz="4400" b="1" dirty="0"/>
          </a:p>
        </p:txBody>
      </p:sp>
      <p:pic>
        <p:nvPicPr>
          <p:cNvPr id="5" name="Picture 4">
            <a:hlinkClick r:id="rId3"/>
          </p:cNvPr>
          <p:cNvPicPr>
            <a:picLocks noChangeAspect="1"/>
          </p:cNvPicPr>
          <p:nvPr/>
        </p:nvPicPr>
        <p:blipFill rotWithShape="1">
          <a:blip r:embed="rId4"/>
          <a:srcRect l="5960" t="8254" r="1090" b="11728"/>
          <a:stretch/>
        </p:blipFill>
        <p:spPr>
          <a:xfrm>
            <a:off x="2243795" y="3066756"/>
            <a:ext cx="8145195" cy="26447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208604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88991"/>
            <a:ext cx="9931791" cy="1293028"/>
          </a:xfrm>
        </p:spPr>
        <p:txBody>
          <a:bodyPr>
            <a:noAutofit/>
          </a:bodyPr>
          <a:lstStyle/>
          <a:p>
            <a:r>
              <a:rPr lang="en-CA" sz="4800" b="1" dirty="0">
                <a:solidFill>
                  <a:schemeClr val="accent2"/>
                </a:solidFill>
              </a:rPr>
              <a:t>11. </a:t>
            </a:r>
            <a:r>
              <a:rPr lang="en-CA" sz="4800" b="1" dirty="0"/>
              <a:t>balance</a:t>
            </a:r>
            <a:br>
              <a:rPr lang="en-CA" sz="4800" b="1" dirty="0"/>
            </a:br>
            <a:endParaRPr lang="en-CA" sz="4800" b="1" dirty="0"/>
          </a:p>
        </p:txBody>
      </p:sp>
      <p:sp>
        <p:nvSpPr>
          <p:cNvPr id="3" name="Content Placeholder 2"/>
          <p:cNvSpPr>
            <a:spLocks noGrp="1"/>
          </p:cNvSpPr>
          <p:nvPr>
            <p:ph idx="1"/>
          </p:nvPr>
        </p:nvSpPr>
        <p:spPr>
          <a:xfrm>
            <a:off x="685799" y="1689909"/>
            <a:ext cx="10554287" cy="5011561"/>
          </a:xfrm>
        </p:spPr>
        <p:txBody>
          <a:bodyPr>
            <a:normAutofit fontScale="55000" lnSpcReduction="20000"/>
          </a:bodyPr>
          <a:lstStyle/>
          <a:p>
            <a:pPr marL="0" indent="0">
              <a:buNone/>
            </a:pPr>
            <a:r>
              <a:rPr lang="en-CA" sz="5800" b="1" dirty="0">
                <a:solidFill>
                  <a:schemeClr val="accent2"/>
                </a:solidFill>
              </a:rPr>
              <a:t>WHAT IS IT?</a:t>
            </a:r>
          </a:p>
          <a:p>
            <a:r>
              <a:rPr lang="en-CA" sz="4600" dirty="0"/>
              <a:t>Present in a workplace where there is recognition of the need for balance between the demands of work, family and personal life. This factor reflects the fact that everyone has multiple roles employees, parents, partners, etc. These multiple roles can be enriching and allow for fulfillment of individual strengths and responsibilities, but conflicting responsibilities can lead to role conflict or overload. Greater workplace flexibility enables employees to minimize work-life conflict by allowing them to accomplish the tasks necessary in their daily lives.</a:t>
            </a:r>
          </a:p>
          <a:p>
            <a:pPr lvl="1"/>
            <a:endParaRPr lang="en-CA" sz="3600" dirty="0"/>
          </a:p>
          <a:p>
            <a:r>
              <a:rPr lang="en-CA" sz="4600" dirty="0"/>
              <a:t>Work-life balance is a state of well-being that allows a person to effectively manage multiple responsibilities at work, at home and in their community. Work-life balance is different for everyone and it supports physical, emotional, family and community health and does so without grief, stress or negative impact.</a:t>
            </a:r>
          </a:p>
        </p:txBody>
      </p:sp>
      <p:sp>
        <p:nvSpPr>
          <p:cNvPr id="4" name="Rectangle 3"/>
          <p:cNvSpPr/>
          <p:nvPr/>
        </p:nvSpPr>
        <p:spPr>
          <a:xfrm>
            <a:off x="0" y="6516804"/>
            <a:ext cx="8230138" cy="369332"/>
          </a:xfrm>
          <a:prstGeom prst="rect">
            <a:avLst/>
          </a:prstGeom>
        </p:spPr>
        <p:txBody>
          <a:bodyPr wrap="none">
            <a:spAutoFit/>
          </a:bodyPr>
          <a:lstStyle/>
          <a:p>
            <a:r>
              <a:rPr lang="en-CA" dirty="0"/>
              <a:t>Source: Canadian Centre for Occupational Health and Safety (CCOHS)</a:t>
            </a:r>
          </a:p>
        </p:txBody>
      </p:sp>
    </p:spTree>
    <p:extLst>
      <p:ext uri="{BB962C8B-B14F-4D97-AF65-F5344CB8AC3E}">
        <p14:creationId xmlns:p14="http://schemas.microsoft.com/office/powerpoint/2010/main" val="46913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1.66667E-6 7.40741E-7 L -1.66667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3258" y="1871002"/>
            <a:ext cx="10230730" cy="4575462"/>
          </a:xfrm>
        </p:spPr>
        <p:txBody>
          <a:bodyPr>
            <a:normAutofit/>
          </a:bodyPr>
          <a:lstStyle/>
          <a:p>
            <a:pPr marL="0" indent="0">
              <a:buNone/>
            </a:pPr>
            <a:r>
              <a:rPr lang="en-CA" sz="3200" b="1" dirty="0">
                <a:solidFill>
                  <a:schemeClr val="accent2"/>
                </a:solidFill>
              </a:rPr>
              <a:t>WHY IS IT IMPORTANT?</a:t>
            </a:r>
            <a:endParaRPr lang="en-CA" sz="400" dirty="0"/>
          </a:p>
          <a:p>
            <a:pPr marL="0" indent="0">
              <a:buNone/>
            </a:pPr>
            <a:r>
              <a:rPr lang="en-CA" sz="2700" dirty="0"/>
              <a:t>Recognizing the need for work-life balance:</a:t>
            </a:r>
          </a:p>
          <a:p>
            <a:pPr>
              <a:lnSpc>
                <a:spcPct val="100000"/>
              </a:lnSpc>
            </a:pPr>
            <a:r>
              <a:rPr lang="en-CA" dirty="0"/>
              <a:t>makes employees </a:t>
            </a:r>
            <a:r>
              <a:rPr lang="en-CA" b="1" dirty="0">
                <a:solidFill>
                  <a:schemeClr val="accent2"/>
                </a:solidFill>
              </a:rPr>
              <a:t>feel valued </a:t>
            </a:r>
            <a:r>
              <a:rPr lang="en-CA" dirty="0"/>
              <a:t>and </a:t>
            </a:r>
            <a:r>
              <a:rPr lang="en-CA" b="1" dirty="0">
                <a:solidFill>
                  <a:schemeClr val="accent2"/>
                </a:solidFill>
              </a:rPr>
              <a:t>happier</a:t>
            </a:r>
            <a:r>
              <a:rPr lang="en-CA" dirty="0"/>
              <a:t> both at work and at home</a:t>
            </a:r>
          </a:p>
          <a:p>
            <a:pPr>
              <a:lnSpc>
                <a:spcPct val="100000"/>
              </a:lnSpc>
              <a:buClr>
                <a:schemeClr val="tx1"/>
              </a:buClr>
            </a:pPr>
            <a:r>
              <a:rPr lang="en-CA" b="1" dirty="0">
                <a:solidFill>
                  <a:schemeClr val="accent2"/>
                </a:solidFill>
              </a:rPr>
              <a:t>reduces stress</a:t>
            </a:r>
            <a:r>
              <a:rPr lang="en-CA" dirty="0"/>
              <a:t> and the possibility that home issues will spill over into work, or vice versa</a:t>
            </a:r>
          </a:p>
          <a:p>
            <a:pPr>
              <a:lnSpc>
                <a:spcPct val="100000"/>
              </a:lnSpc>
            </a:pPr>
            <a:r>
              <a:rPr lang="en-CA" dirty="0"/>
              <a:t>allows staff to maintain their </a:t>
            </a:r>
            <a:r>
              <a:rPr lang="en-CA" b="1" dirty="0">
                <a:solidFill>
                  <a:schemeClr val="accent2"/>
                </a:solidFill>
              </a:rPr>
              <a:t>concentration</a:t>
            </a:r>
            <a:r>
              <a:rPr lang="en-CA" dirty="0"/>
              <a:t>, </a:t>
            </a:r>
            <a:r>
              <a:rPr lang="en-CA" b="1" dirty="0">
                <a:solidFill>
                  <a:schemeClr val="accent2"/>
                </a:solidFill>
              </a:rPr>
              <a:t>confidence</a:t>
            </a:r>
            <a:r>
              <a:rPr lang="en-CA" dirty="0"/>
              <a:t>, </a:t>
            </a:r>
            <a:r>
              <a:rPr lang="en-CA" b="1" dirty="0">
                <a:solidFill>
                  <a:schemeClr val="accent2"/>
                </a:solidFill>
              </a:rPr>
              <a:t>responsibility</a:t>
            </a:r>
            <a:r>
              <a:rPr lang="en-CA" dirty="0"/>
              <a:t>, and </a:t>
            </a:r>
            <a:r>
              <a:rPr lang="en-CA" b="1" dirty="0">
                <a:solidFill>
                  <a:schemeClr val="accent2"/>
                </a:solidFill>
              </a:rPr>
              <a:t>sense of control </a:t>
            </a:r>
            <a:r>
              <a:rPr lang="en-CA" dirty="0"/>
              <a:t>at work</a:t>
            </a:r>
          </a:p>
          <a:p>
            <a:pPr>
              <a:lnSpc>
                <a:spcPct val="100000"/>
              </a:lnSpc>
            </a:pPr>
            <a:r>
              <a:rPr lang="en-CA" dirty="0"/>
              <a:t>results in enhanced employee </a:t>
            </a:r>
            <a:r>
              <a:rPr lang="en-CA" b="1" dirty="0">
                <a:solidFill>
                  <a:schemeClr val="accent2"/>
                </a:solidFill>
              </a:rPr>
              <a:t>well-being</a:t>
            </a:r>
            <a:r>
              <a:rPr lang="en-CA" dirty="0"/>
              <a:t>, </a:t>
            </a:r>
            <a:r>
              <a:rPr lang="en-CA" b="1" dirty="0">
                <a:solidFill>
                  <a:schemeClr val="accent2"/>
                </a:solidFill>
              </a:rPr>
              <a:t>commitment</a:t>
            </a:r>
            <a:r>
              <a:rPr lang="en-CA" dirty="0"/>
              <a:t>, </a:t>
            </a:r>
            <a:r>
              <a:rPr lang="en-CA" b="1" dirty="0">
                <a:solidFill>
                  <a:schemeClr val="accent2"/>
                </a:solidFill>
              </a:rPr>
              <a:t>job satisfaction</a:t>
            </a:r>
            <a:r>
              <a:rPr lang="en-CA" dirty="0"/>
              <a:t>, </a:t>
            </a:r>
            <a:r>
              <a:rPr lang="en-CA" b="1" dirty="0">
                <a:solidFill>
                  <a:schemeClr val="accent2"/>
                </a:solidFill>
              </a:rPr>
              <a:t>organizational citizenship </a:t>
            </a:r>
            <a:r>
              <a:rPr lang="en-CA" dirty="0"/>
              <a:t>behaviours (behaviours of personal choice that benefit the organization), job </a:t>
            </a:r>
            <a:r>
              <a:rPr lang="en-CA" b="1" dirty="0">
                <a:solidFill>
                  <a:schemeClr val="accent2"/>
                </a:solidFill>
              </a:rPr>
              <a:t>performance</a:t>
            </a:r>
            <a:r>
              <a:rPr lang="en-CA" dirty="0"/>
              <a:t> and </a:t>
            </a:r>
            <a:r>
              <a:rPr lang="en-CA" b="1" dirty="0">
                <a:solidFill>
                  <a:schemeClr val="accent2"/>
                </a:solidFill>
              </a:rPr>
              <a:t>reduced stress</a:t>
            </a:r>
          </a:p>
        </p:txBody>
      </p:sp>
      <p:sp>
        <p:nvSpPr>
          <p:cNvPr id="4" name="Rectangle 3"/>
          <p:cNvSpPr/>
          <p:nvPr/>
        </p:nvSpPr>
        <p:spPr>
          <a:xfrm>
            <a:off x="0" y="6516804"/>
            <a:ext cx="8230138" cy="369332"/>
          </a:xfrm>
          <a:prstGeom prst="rect">
            <a:avLst/>
          </a:prstGeom>
        </p:spPr>
        <p:txBody>
          <a:bodyPr wrap="none">
            <a:spAutoFit/>
          </a:bodyPr>
          <a:lstStyle/>
          <a:p>
            <a:r>
              <a:rPr lang="en-CA" dirty="0"/>
              <a:t>Source: Canadian Centre for Occupational Health and Safety (CCOHS)</a:t>
            </a:r>
          </a:p>
        </p:txBody>
      </p:sp>
      <p:sp>
        <p:nvSpPr>
          <p:cNvPr id="6" name="Title 1"/>
          <p:cNvSpPr>
            <a:spLocks noGrp="1"/>
          </p:cNvSpPr>
          <p:nvPr>
            <p:ph type="title"/>
          </p:nvPr>
        </p:nvSpPr>
        <p:spPr>
          <a:xfrm>
            <a:off x="685800" y="788991"/>
            <a:ext cx="9931791" cy="1293028"/>
          </a:xfrm>
        </p:spPr>
        <p:txBody>
          <a:bodyPr>
            <a:noAutofit/>
          </a:bodyPr>
          <a:lstStyle/>
          <a:p>
            <a:r>
              <a:rPr lang="en-CA" sz="4800" b="1" dirty="0">
                <a:solidFill>
                  <a:schemeClr val="accent2"/>
                </a:solidFill>
              </a:rPr>
              <a:t>11. </a:t>
            </a:r>
            <a:r>
              <a:rPr lang="en-CA" sz="4800" b="1" dirty="0"/>
              <a:t>balance</a:t>
            </a:r>
            <a:br>
              <a:rPr lang="en-CA" sz="4800" b="1" dirty="0"/>
            </a:br>
            <a:endParaRPr lang="en-CA" sz="4800" b="1" dirty="0"/>
          </a:p>
        </p:txBody>
      </p:sp>
    </p:spTree>
    <p:extLst>
      <p:ext uri="{BB962C8B-B14F-4D97-AF65-F5344CB8AC3E}">
        <p14:creationId xmlns:p14="http://schemas.microsoft.com/office/powerpoint/2010/main" val="24562780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25104"/>
            <a:ext cx="10639865" cy="4748616"/>
          </a:xfrm>
        </p:spPr>
        <p:txBody>
          <a:bodyPr>
            <a:noAutofit/>
          </a:bodyPr>
          <a:lstStyle/>
          <a:p>
            <a:pPr marL="0" indent="0">
              <a:buNone/>
            </a:pPr>
            <a:r>
              <a:rPr lang="en-CA" sz="3200" b="1" dirty="0">
                <a:solidFill>
                  <a:schemeClr val="accent2"/>
                </a:solidFill>
              </a:rPr>
              <a:t>WHAT HAPPENS WHEN IT IS LACKING?</a:t>
            </a:r>
          </a:p>
          <a:p>
            <a:pPr marL="0" indent="0">
              <a:buNone/>
            </a:pPr>
            <a:r>
              <a:rPr lang="en-CA" sz="2600" dirty="0"/>
              <a:t>When work-family role conflict occurs (that is, roles within the workplace and outside it are overwhelming to a person or interfering with one another), health and well-being are undermined by accumulating home and job stress. This imbalance can lead to high job stress resulting in dissatisfaction with work and being absent either physically or mentally.</a:t>
            </a:r>
          </a:p>
          <a:p>
            <a:pPr marL="0" indent="0">
              <a:buNone/>
            </a:pPr>
            <a:endParaRPr lang="en-CA" sz="2400" dirty="0"/>
          </a:p>
          <a:p>
            <a:pPr marL="0" indent="0">
              <a:buNone/>
            </a:pPr>
            <a:endParaRPr lang="en-CA" sz="800" dirty="0"/>
          </a:p>
        </p:txBody>
      </p:sp>
      <p:sp>
        <p:nvSpPr>
          <p:cNvPr id="4" name="Rectangle 3"/>
          <p:cNvSpPr/>
          <p:nvPr/>
        </p:nvSpPr>
        <p:spPr>
          <a:xfrm>
            <a:off x="0" y="6516804"/>
            <a:ext cx="8230138" cy="369332"/>
          </a:xfrm>
          <a:prstGeom prst="rect">
            <a:avLst/>
          </a:prstGeom>
        </p:spPr>
        <p:txBody>
          <a:bodyPr wrap="none">
            <a:spAutoFit/>
          </a:bodyPr>
          <a:lstStyle/>
          <a:p>
            <a:r>
              <a:rPr lang="en-CA" dirty="0"/>
              <a:t>Source: Canadian Centre for Occupational Health and Safety (CCOHS)</a:t>
            </a:r>
          </a:p>
        </p:txBody>
      </p:sp>
      <p:sp>
        <p:nvSpPr>
          <p:cNvPr id="6" name="Title 1"/>
          <p:cNvSpPr>
            <a:spLocks noGrp="1"/>
          </p:cNvSpPr>
          <p:nvPr>
            <p:ph type="title"/>
          </p:nvPr>
        </p:nvSpPr>
        <p:spPr>
          <a:xfrm>
            <a:off x="685800" y="788991"/>
            <a:ext cx="9931791" cy="1293028"/>
          </a:xfrm>
        </p:spPr>
        <p:txBody>
          <a:bodyPr>
            <a:noAutofit/>
          </a:bodyPr>
          <a:lstStyle/>
          <a:p>
            <a:r>
              <a:rPr lang="en-CA" sz="4800" b="1" dirty="0">
                <a:solidFill>
                  <a:schemeClr val="accent2"/>
                </a:solidFill>
              </a:rPr>
              <a:t>11. </a:t>
            </a:r>
            <a:r>
              <a:rPr lang="en-CA" sz="4800" b="1" dirty="0"/>
              <a:t>balance</a:t>
            </a:r>
            <a:br>
              <a:rPr lang="en-CA" sz="4800" b="1" dirty="0"/>
            </a:br>
            <a:endParaRPr lang="en-CA" sz="4800" b="1" dirty="0"/>
          </a:p>
        </p:txBody>
      </p:sp>
    </p:spTree>
    <p:extLst>
      <p:ext uri="{BB962C8B-B14F-4D97-AF65-F5344CB8AC3E}">
        <p14:creationId xmlns:p14="http://schemas.microsoft.com/office/powerpoint/2010/main" val="28683776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25104"/>
            <a:ext cx="9859714" cy="4748616"/>
          </a:xfrm>
        </p:spPr>
        <p:txBody>
          <a:bodyPr>
            <a:noAutofit/>
          </a:bodyPr>
          <a:lstStyle/>
          <a:p>
            <a:pPr marL="0" indent="0">
              <a:buNone/>
            </a:pPr>
            <a:r>
              <a:rPr lang="en-CA" sz="3200" b="1" dirty="0">
                <a:solidFill>
                  <a:schemeClr val="accent2"/>
                </a:solidFill>
              </a:rPr>
              <a:t>WHAT HAPPENS WHEN IT IS LACKING? (continued)</a:t>
            </a:r>
            <a:endParaRPr lang="en-CA" sz="1800" dirty="0"/>
          </a:p>
          <a:p>
            <a:pPr marL="0" indent="0">
              <a:buNone/>
            </a:pPr>
            <a:r>
              <a:rPr lang="en-CA" sz="2600" dirty="0"/>
              <a:t>These effects can then lead to additional stress-related illness, as well as higher cholesterol, depressive symptoms, and overall decreased health. The impact on the organization can include increased costs due to benefit payouts, absenteeism, disability, and turnover.</a:t>
            </a:r>
          </a:p>
          <a:p>
            <a:endParaRPr lang="en-CA" sz="2400" dirty="0"/>
          </a:p>
        </p:txBody>
      </p:sp>
      <p:sp>
        <p:nvSpPr>
          <p:cNvPr id="4" name="Rectangle 3"/>
          <p:cNvSpPr/>
          <p:nvPr/>
        </p:nvSpPr>
        <p:spPr>
          <a:xfrm>
            <a:off x="0" y="6516804"/>
            <a:ext cx="8230138" cy="369332"/>
          </a:xfrm>
          <a:prstGeom prst="rect">
            <a:avLst/>
          </a:prstGeom>
        </p:spPr>
        <p:txBody>
          <a:bodyPr wrap="none">
            <a:spAutoFit/>
          </a:bodyPr>
          <a:lstStyle/>
          <a:p>
            <a:r>
              <a:rPr lang="en-CA" dirty="0"/>
              <a:t>Source: Canadian Centre for Occupational Health and Safety (CCOHS)</a:t>
            </a:r>
          </a:p>
        </p:txBody>
      </p:sp>
      <p:sp>
        <p:nvSpPr>
          <p:cNvPr id="6" name="Title 1"/>
          <p:cNvSpPr>
            <a:spLocks noGrp="1"/>
          </p:cNvSpPr>
          <p:nvPr>
            <p:ph type="title"/>
          </p:nvPr>
        </p:nvSpPr>
        <p:spPr>
          <a:xfrm>
            <a:off x="685800" y="788991"/>
            <a:ext cx="9931791" cy="1293028"/>
          </a:xfrm>
        </p:spPr>
        <p:txBody>
          <a:bodyPr>
            <a:noAutofit/>
          </a:bodyPr>
          <a:lstStyle/>
          <a:p>
            <a:r>
              <a:rPr lang="en-CA" sz="4800" b="1" dirty="0">
                <a:solidFill>
                  <a:schemeClr val="accent2"/>
                </a:solidFill>
              </a:rPr>
              <a:t>11. </a:t>
            </a:r>
            <a:r>
              <a:rPr lang="en-CA" sz="4800" b="1" dirty="0"/>
              <a:t>balance</a:t>
            </a:r>
            <a:br>
              <a:rPr lang="en-CA" sz="4800" b="1" dirty="0"/>
            </a:br>
            <a:endParaRPr lang="en-CA" sz="4800" b="1" dirty="0"/>
          </a:p>
        </p:txBody>
      </p:sp>
      <p:pic>
        <p:nvPicPr>
          <p:cNvPr id="5" name="Picture 4"/>
          <p:cNvPicPr>
            <a:picLocks noChangeAspect="1"/>
          </p:cNvPicPr>
          <p:nvPr/>
        </p:nvPicPr>
        <p:blipFill>
          <a:blip r:embed="rId3"/>
          <a:stretch>
            <a:fillRect/>
          </a:stretch>
        </p:blipFill>
        <p:spPr>
          <a:xfrm>
            <a:off x="8699291" y="4600432"/>
            <a:ext cx="3067987" cy="2073288"/>
          </a:xfrm>
          <a:prstGeom prst="rect">
            <a:avLst/>
          </a:prstGeom>
        </p:spPr>
      </p:pic>
    </p:spTree>
    <p:extLst>
      <p:ext uri="{BB962C8B-B14F-4D97-AF65-F5344CB8AC3E}">
        <p14:creationId xmlns:p14="http://schemas.microsoft.com/office/powerpoint/2010/main" val="29506839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477" y="1835836"/>
            <a:ext cx="11746523" cy="4024125"/>
          </a:xfrm>
        </p:spPr>
        <p:txBody>
          <a:bodyPr>
            <a:normAutofit/>
          </a:bodyPr>
          <a:lstStyle/>
          <a:p>
            <a:pPr marL="0" indent="0">
              <a:buNone/>
            </a:pPr>
            <a:r>
              <a:rPr lang="en-CA" sz="3200" b="1" u="sng" dirty="0">
                <a:solidFill>
                  <a:schemeClr val="accent2"/>
                </a:solidFill>
              </a:rPr>
              <a:t>Click on the image below</a:t>
            </a:r>
            <a:r>
              <a:rPr lang="en-CA" sz="3200" b="1" dirty="0">
                <a:solidFill>
                  <a:schemeClr val="accent2"/>
                </a:solidFill>
              </a:rPr>
              <a:t> to learn more</a:t>
            </a:r>
          </a:p>
        </p:txBody>
      </p:sp>
      <p:sp>
        <p:nvSpPr>
          <p:cNvPr id="8" name="Title 1"/>
          <p:cNvSpPr>
            <a:spLocks noGrp="1"/>
          </p:cNvSpPr>
          <p:nvPr>
            <p:ph type="title"/>
          </p:nvPr>
        </p:nvSpPr>
        <p:spPr>
          <a:xfrm>
            <a:off x="685800" y="788991"/>
            <a:ext cx="9931791" cy="1293028"/>
          </a:xfrm>
        </p:spPr>
        <p:txBody>
          <a:bodyPr>
            <a:noAutofit/>
          </a:bodyPr>
          <a:lstStyle/>
          <a:p>
            <a:r>
              <a:rPr lang="en-CA" sz="4800" b="1" dirty="0">
                <a:solidFill>
                  <a:schemeClr val="accent2"/>
                </a:solidFill>
              </a:rPr>
              <a:t>11. </a:t>
            </a:r>
            <a:r>
              <a:rPr lang="en-CA" sz="4800" b="1" dirty="0"/>
              <a:t>balance</a:t>
            </a:r>
            <a:br>
              <a:rPr lang="en-CA" sz="4800" b="1" dirty="0"/>
            </a:br>
            <a:endParaRPr lang="en-CA" sz="4800" b="1" dirty="0"/>
          </a:p>
        </p:txBody>
      </p:sp>
      <p:pic>
        <p:nvPicPr>
          <p:cNvPr id="6" name="Picture 5">
            <a:hlinkClick r:id="rId3"/>
          </p:cNvPr>
          <p:cNvPicPr>
            <a:picLocks noChangeAspect="1"/>
          </p:cNvPicPr>
          <p:nvPr/>
        </p:nvPicPr>
        <p:blipFill>
          <a:blip r:embed="rId4"/>
          <a:stretch>
            <a:fillRect/>
          </a:stretch>
        </p:blipFill>
        <p:spPr>
          <a:xfrm>
            <a:off x="4593321" y="2838627"/>
            <a:ext cx="3453399" cy="30494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065523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0328" y="929667"/>
            <a:ext cx="9931791" cy="1293028"/>
          </a:xfrm>
        </p:spPr>
        <p:txBody>
          <a:bodyPr>
            <a:noAutofit/>
          </a:bodyPr>
          <a:lstStyle/>
          <a:p>
            <a:r>
              <a:rPr lang="en-CA" sz="3600" b="1" dirty="0">
                <a:solidFill>
                  <a:schemeClr val="accent2"/>
                </a:solidFill>
              </a:rPr>
              <a:t>12. </a:t>
            </a:r>
            <a:r>
              <a:rPr lang="en-CA" sz="3600" b="1" dirty="0"/>
              <a:t>Psychological Protection</a:t>
            </a:r>
            <a:br>
              <a:rPr lang="en-CA" sz="3600" b="1" dirty="0"/>
            </a:br>
            <a:endParaRPr lang="en-CA" sz="3600" b="1" dirty="0"/>
          </a:p>
        </p:txBody>
      </p:sp>
      <p:sp>
        <p:nvSpPr>
          <p:cNvPr id="3" name="Content Placeholder 2"/>
          <p:cNvSpPr>
            <a:spLocks noGrp="1"/>
          </p:cNvSpPr>
          <p:nvPr>
            <p:ph idx="1"/>
          </p:nvPr>
        </p:nvSpPr>
        <p:spPr>
          <a:xfrm>
            <a:off x="1023426" y="1955408"/>
            <a:ext cx="9907172" cy="4460223"/>
          </a:xfrm>
        </p:spPr>
        <p:txBody>
          <a:bodyPr>
            <a:normAutofit/>
          </a:bodyPr>
          <a:lstStyle/>
          <a:p>
            <a:pPr marL="0" indent="0">
              <a:buNone/>
            </a:pPr>
            <a:r>
              <a:rPr lang="en-CA" sz="3400" b="1" dirty="0">
                <a:solidFill>
                  <a:schemeClr val="accent2"/>
                </a:solidFill>
              </a:rPr>
              <a:t>WHAT IS IT?</a:t>
            </a:r>
          </a:p>
          <a:p>
            <a:r>
              <a:rPr lang="en-CA" sz="2800" dirty="0"/>
              <a:t>Workplace psychological safety is demonstrated when employees feel able to put themselves on the line, ask questions, seek feedback, report mistakes and problems, or propose a new idea without fearing negative consequences to themselves, their job or their career. </a:t>
            </a:r>
            <a:r>
              <a:rPr lang="en-CA" sz="2800" b="1" dirty="0">
                <a:solidFill>
                  <a:schemeClr val="accent2"/>
                </a:solidFill>
              </a:rPr>
              <a:t>A psychologically safe and healthy workplace actively promotes emotional well-being </a:t>
            </a:r>
            <a:r>
              <a:rPr lang="en-CA" sz="2800" dirty="0"/>
              <a:t>among employees while taking all reasonable steps to </a:t>
            </a:r>
            <a:r>
              <a:rPr lang="en-CA" sz="2800" b="1" dirty="0">
                <a:solidFill>
                  <a:schemeClr val="accent2"/>
                </a:solidFill>
              </a:rPr>
              <a:t>minimize threats to employee mental health</a:t>
            </a:r>
            <a:r>
              <a:rPr lang="en-CA" sz="2800" dirty="0"/>
              <a:t>.</a:t>
            </a:r>
          </a:p>
        </p:txBody>
      </p:sp>
      <p:sp>
        <p:nvSpPr>
          <p:cNvPr id="4" name="Rectangle 3"/>
          <p:cNvSpPr/>
          <p:nvPr/>
        </p:nvSpPr>
        <p:spPr>
          <a:xfrm>
            <a:off x="0" y="6516804"/>
            <a:ext cx="8230138" cy="369332"/>
          </a:xfrm>
          <a:prstGeom prst="rect">
            <a:avLst/>
          </a:prstGeom>
        </p:spPr>
        <p:txBody>
          <a:bodyPr wrap="none">
            <a:spAutoFit/>
          </a:bodyPr>
          <a:lstStyle/>
          <a:p>
            <a:r>
              <a:rPr lang="en-CA" dirty="0"/>
              <a:t>Source: Canadian Centre for Occupational Health and Safety (CCOHS)</a:t>
            </a:r>
          </a:p>
        </p:txBody>
      </p:sp>
    </p:spTree>
    <p:extLst>
      <p:ext uri="{BB962C8B-B14F-4D97-AF65-F5344CB8AC3E}">
        <p14:creationId xmlns:p14="http://schemas.microsoft.com/office/powerpoint/2010/main" val="366770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1.25E-6 -1.11111E-6 L 1.25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3243" y="1983546"/>
            <a:ext cx="10820400" cy="4575462"/>
          </a:xfrm>
        </p:spPr>
        <p:txBody>
          <a:bodyPr>
            <a:normAutofit/>
          </a:bodyPr>
          <a:lstStyle/>
          <a:p>
            <a:pPr marL="0" indent="0">
              <a:buNone/>
            </a:pPr>
            <a:r>
              <a:rPr lang="en-CA" sz="3200" b="1" dirty="0">
                <a:solidFill>
                  <a:schemeClr val="accent2"/>
                </a:solidFill>
              </a:rPr>
              <a:t>WHY IS IT IMPORTANT?</a:t>
            </a:r>
          </a:p>
          <a:p>
            <a:r>
              <a:rPr lang="en-CA" sz="2700" dirty="0"/>
              <a:t>When employees are psychologically protected they demonstrate greater </a:t>
            </a:r>
            <a:r>
              <a:rPr lang="en-CA" sz="2700" b="1" dirty="0">
                <a:solidFill>
                  <a:schemeClr val="accent2"/>
                </a:solidFill>
              </a:rPr>
              <a:t>job satisfaction</a:t>
            </a:r>
            <a:r>
              <a:rPr lang="en-CA" sz="2700" dirty="0"/>
              <a:t>, enhanced </a:t>
            </a:r>
            <a:r>
              <a:rPr lang="en-CA" sz="2700" b="1" dirty="0">
                <a:solidFill>
                  <a:schemeClr val="accent2"/>
                </a:solidFill>
              </a:rPr>
              <a:t>team learning behaviour</a:t>
            </a:r>
            <a:r>
              <a:rPr lang="en-CA" sz="2700" dirty="0"/>
              <a:t> and improved </a:t>
            </a:r>
            <a:r>
              <a:rPr lang="en-CA" sz="2700" b="1" dirty="0">
                <a:solidFill>
                  <a:schemeClr val="accent2"/>
                </a:solidFill>
              </a:rPr>
              <a:t>performance</a:t>
            </a:r>
            <a:r>
              <a:rPr lang="en-CA" sz="2700" dirty="0"/>
              <a:t>. Employees are more likely to speak up and become involved. They show increased </a:t>
            </a:r>
            <a:r>
              <a:rPr lang="en-CA" sz="2700" b="1" dirty="0">
                <a:solidFill>
                  <a:schemeClr val="accent2"/>
                </a:solidFill>
              </a:rPr>
              <a:t>morale</a:t>
            </a:r>
            <a:r>
              <a:rPr lang="en-CA" sz="2700" dirty="0"/>
              <a:t> and </a:t>
            </a:r>
            <a:r>
              <a:rPr lang="en-CA" sz="2700" b="1" dirty="0">
                <a:solidFill>
                  <a:schemeClr val="accent2"/>
                </a:solidFill>
              </a:rPr>
              <a:t>engagement</a:t>
            </a:r>
            <a:r>
              <a:rPr lang="en-CA" sz="2700" dirty="0"/>
              <a:t> and are less likely to experience stress-related illness. Psychologically protected workplaces also experience </a:t>
            </a:r>
            <a:r>
              <a:rPr lang="en-CA" sz="2700" b="1" dirty="0">
                <a:solidFill>
                  <a:schemeClr val="accent2"/>
                </a:solidFill>
              </a:rPr>
              <a:t>fewer grievances, conflicts and liability risks</a:t>
            </a:r>
            <a:r>
              <a:rPr lang="en-CA" sz="2700" dirty="0"/>
              <a:t>.</a:t>
            </a:r>
          </a:p>
        </p:txBody>
      </p:sp>
      <p:sp>
        <p:nvSpPr>
          <p:cNvPr id="4" name="Rectangle 3"/>
          <p:cNvSpPr/>
          <p:nvPr/>
        </p:nvSpPr>
        <p:spPr>
          <a:xfrm>
            <a:off x="0" y="6516804"/>
            <a:ext cx="8230138" cy="369332"/>
          </a:xfrm>
          <a:prstGeom prst="rect">
            <a:avLst/>
          </a:prstGeom>
        </p:spPr>
        <p:txBody>
          <a:bodyPr wrap="none">
            <a:spAutoFit/>
          </a:bodyPr>
          <a:lstStyle/>
          <a:p>
            <a:r>
              <a:rPr lang="en-CA" dirty="0"/>
              <a:t>Source: Canadian Centre for Occupational Health and Safety (CCOHS)</a:t>
            </a:r>
          </a:p>
        </p:txBody>
      </p:sp>
      <p:sp>
        <p:nvSpPr>
          <p:cNvPr id="6" name="Title 1"/>
          <p:cNvSpPr>
            <a:spLocks noGrp="1"/>
          </p:cNvSpPr>
          <p:nvPr>
            <p:ph type="title"/>
          </p:nvPr>
        </p:nvSpPr>
        <p:spPr>
          <a:xfrm>
            <a:off x="1730328" y="929667"/>
            <a:ext cx="9931791" cy="1293028"/>
          </a:xfrm>
        </p:spPr>
        <p:txBody>
          <a:bodyPr>
            <a:noAutofit/>
          </a:bodyPr>
          <a:lstStyle/>
          <a:p>
            <a:r>
              <a:rPr lang="en-CA" sz="3600" b="1" dirty="0">
                <a:solidFill>
                  <a:schemeClr val="accent2"/>
                </a:solidFill>
              </a:rPr>
              <a:t>12. </a:t>
            </a:r>
            <a:r>
              <a:rPr lang="en-CA" sz="3600" b="1" dirty="0"/>
              <a:t>Psychological Protection</a:t>
            </a:r>
            <a:br>
              <a:rPr lang="en-CA" sz="3600" b="1" dirty="0"/>
            </a:br>
            <a:endParaRPr lang="en-CA" sz="3600" b="1" dirty="0"/>
          </a:p>
        </p:txBody>
      </p:sp>
    </p:spTree>
    <p:extLst>
      <p:ext uri="{BB962C8B-B14F-4D97-AF65-F5344CB8AC3E}">
        <p14:creationId xmlns:p14="http://schemas.microsoft.com/office/powerpoint/2010/main" val="3895808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895600" y="631853"/>
            <a:ext cx="8610600" cy="1293028"/>
          </a:xfrm>
        </p:spPr>
        <p:txBody>
          <a:bodyPr/>
          <a:lstStyle/>
          <a:p>
            <a:r>
              <a:rPr lang="en-CA" b="1" dirty="0"/>
              <a:t>What is mental health?</a:t>
            </a:r>
          </a:p>
        </p:txBody>
      </p:sp>
      <p:sp>
        <p:nvSpPr>
          <p:cNvPr id="9" name="Content Placeholder 8"/>
          <p:cNvSpPr>
            <a:spLocks noGrp="1"/>
          </p:cNvSpPr>
          <p:nvPr>
            <p:ph idx="1"/>
          </p:nvPr>
        </p:nvSpPr>
        <p:spPr>
          <a:xfrm>
            <a:off x="685800" y="1991141"/>
            <a:ext cx="10820400" cy="2223051"/>
          </a:xfrm>
        </p:spPr>
        <p:txBody>
          <a:bodyPr>
            <a:normAutofit/>
          </a:bodyPr>
          <a:lstStyle/>
          <a:p>
            <a:r>
              <a:rPr lang="en-CA" sz="2300" dirty="0"/>
              <a:t>Mental health is defined as a </a:t>
            </a:r>
            <a:r>
              <a:rPr lang="en-CA" sz="2300" b="1" dirty="0">
                <a:solidFill>
                  <a:schemeClr val="accent1"/>
                </a:solidFill>
              </a:rPr>
              <a:t>state of well-being </a:t>
            </a:r>
            <a:r>
              <a:rPr lang="en-CA" sz="2300" dirty="0"/>
              <a:t>in which every individual realizes his or her own potential, can cope with the normal stresses of life, can work productively and fruitfully, and is able to make a contribution to her or his community (World Health Organization)</a:t>
            </a:r>
          </a:p>
          <a:p>
            <a:endParaRPr lang="en-CA" sz="1100" dirty="0"/>
          </a:p>
          <a:p>
            <a:r>
              <a:rPr lang="en-CA" sz="2400" dirty="0"/>
              <a:t>Examples of mental health problems &amp; disorders include:</a:t>
            </a:r>
          </a:p>
          <a:p>
            <a:endParaRPr lang="en-CA" dirty="0"/>
          </a:p>
        </p:txBody>
      </p:sp>
      <p:sp>
        <p:nvSpPr>
          <p:cNvPr id="10" name="Content Placeholder 8"/>
          <p:cNvSpPr txBox="1">
            <a:spLocks/>
          </p:cNvSpPr>
          <p:nvPr/>
        </p:nvSpPr>
        <p:spPr>
          <a:xfrm>
            <a:off x="685800" y="4147932"/>
            <a:ext cx="10820400" cy="2329069"/>
          </a:xfrm>
          <a:prstGeom prst="rect">
            <a:avLst/>
          </a:prstGeom>
        </p:spPr>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lvl="1"/>
            <a:r>
              <a:rPr lang="en-CA" sz="2400" dirty="0"/>
              <a:t>Depression</a:t>
            </a:r>
          </a:p>
          <a:p>
            <a:pPr lvl="1"/>
            <a:r>
              <a:rPr lang="en-CA" sz="2400" dirty="0"/>
              <a:t>Anxiety</a:t>
            </a:r>
          </a:p>
          <a:p>
            <a:pPr lvl="1"/>
            <a:r>
              <a:rPr lang="en-CA" sz="2400" dirty="0"/>
              <a:t>Burnout</a:t>
            </a:r>
          </a:p>
          <a:p>
            <a:pPr lvl="1"/>
            <a:r>
              <a:rPr lang="en-CA" sz="2400" dirty="0"/>
              <a:t>Sleep disorders</a:t>
            </a:r>
          </a:p>
          <a:p>
            <a:pPr lvl="1"/>
            <a:r>
              <a:rPr lang="en-CA" sz="2400" dirty="0"/>
              <a:t>Substance abuse</a:t>
            </a:r>
          </a:p>
          <a:p>
            <a:pPr lvl="1"/>
            <a:r>
              <a:rPr lang="en-CA" sz="2400" dirty="0"/>
              <a:t>Eating disorders</a:t>
            </a:r>
          </a:p>
          <a:p>
            <a:pPr lvl="1"/>
            <a:r>
              <a:rPr lang="en-CA" sz="2400" dirty="0"/>
              <a:t>Bipolar disorders</a:t>
            </a:r>
          </a:p>
          <a:p>
            <a:pPr lvl="1"/>
            <a:r>
              <a:rPr lang="en-CA" sz="2400" dirty="0"/>
              <a:t>Schizophrenia and other psychotic disorders</a:t>
            </a:r>
          </a:p>
        </p:txBody>
      </p:sp>
    </p:spTree>
    <p:extLst>
      <p:ext uri="{BB962C8B-B14F-4D97-AF65-F5344CB8AC3E}">
        <p14:creationId xmlns:p14="http://schemas.microsoft.com/office/powerpoint/2010/main" val="17919961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477" y="2032787"/>
            <a:ext cx="10639865" cy="4024125"/>
          </a:xfrm>
        </p:spPr>
        <p:txBody>
          <a:bodyPr>
            <a:noAutofit/>
          </a:bodyPr>
          <a:lstStyle/>
          <a:p>
            <a:pPr marL="0" indent="0">
              <a:buNone/>
            </a:pPr>
            <a:r>
              <a:rPr lang="en-CA" sz="3200" b="1" dirty="0">
                <a:solidFill>
                  <a:schemeClr val="accent2"/>
                </a:solidFill>
              </a:rPr>
              <a:t>WHAT HAPPENS WHEN IT IS LACKING?</a:t>
            </a:r>
            <a:endParaRPr lang="en-CA" sz="200" b="1" dirty="0">
              <a:solidFill>
                <a:schemeClr val="accent2"/>
              </a:solidFill>
            </a:endParaRPr>
          </a:p>
          <a:p>
            <a:r>
              <a:rPr lang="en-CA" sz="2600" dirty="0"/>
              <a:t>When employees are not psychologically safe, they experience </a:t>
            </a:r>
            <a:r>
              <a:rPr lang="en-CA" sz="2600" b="1" dirty="0">
                <a:solidFill>
                  <a:schemeClr val="accent2"/>
                </a:solidFill>
              </a:rPr>
              <a:t>demoralization</a:t>
            </a:r>
            <a:r>
              <a:rPr lang="en-CA" sz="2600" dirty="0"/>
              <a:t>, a </a:t>
            </a:r>
            <a:r>
              <a:rPr lang="en-CA" sz="2600" b="1" dirty="0">
                <a:solidFill>
                  <a:schemeClr val="accent2"/>
                </a:solidFill>
              </a:rPr>
              <a:t>sense of threat</a:t>
            </a:r>
            <a:r>
              <a:rPr lang="en-CA" sz="2600" dirty="0"/>
              <a:t>, </a:t>
            </a:r>
            <a:r>
              <a:rPr lang="en-CA" sz="2600" b="1" dirty="0">
                <a:solidFill>
                  <a:schemeClr val="accent2"/>
                </a:solidFill>
              </a:rPr>
              <a:t>disengagement</a:t>
            </a:r>
            <a:r>
              <a:rPr lang="en-CA" sz="2600" dirty="0"/>
              <a:t>, and </a:t>
            </a:r>
            <a:r>
              <a:rPr lang="en-CA" sz="2600" b="1" dirty="0">
                <a:solidFill>
                  <a:schemeClr val="accent2"/>
                </a:solidFill>
              </a:rPr>
              <a:t>strain</a:t>
            </a:r>
            <a:r>
              <a:rPr lang="en-CA" sz="2600" dirty="0"/>
              <a:t>. They perceive workplace conditions as </a:t>
            </a:r>
            <a:r>
              <a:rPr lang="en-CA" sz="2600" b="1" dirty="0">
                <a:solidFill>
                  <a:schemeClr val="accent2"/>
                </a:solidFill>
              </a:rPr>
              <a:t>ambiguous</a:t>
            </a:r>
            <a:r>
              <a:rPr lang="en-CA" sz="2600" dirty="0"/>
              <a:t> and </a:t>
            </a:r>
            <a:r>
              <a:rPr lang="en-CA" sz="2600" b="1" dirty="0">
                <a:solidFill>
                  <a:schemeClr val="accent2"/>
                </a:solidFill>
              </a:rPr>
              <a:t>unpredictable</a:t>
            </a:r>
            <a:r>
              <a:rPr lang="en-CA" sz="2600" dirty="0"/>
              <a:t>. This can, in turn, undermine shareholder, consumer, and public confidence in the organization.</a:t>
            </a:r>
          </a:p>
        </p:txBody>
      </p:sp>
      <p:sp>
        <p:nvSpPr>
          <p:cNvPr id="4" name="Rectangle 3"/>
          <p:cNvSpPr/>
          <p:nvPr/>
        </p:nvSpPr>
        <p:spPr>
          <a:xfrm>
            <a:off x="0" y="6516804"/>
            <a:ext cx="8230138" cy="369332"/>
          </a:xfrm>
          <a:prstGeom prst="rect">
            <a:avLst/>
          </a:prstGeom>
        </p:spPr>
        <p:txBody>
          <a:bodyPr wrap="none">
            <a:spAutoFit/>
          </a:bodyPr>
          <a:lstStyle/>
          <a:p>
            <a:r>
              <a:rPr lang="en-CA" dirty="0"/>
              <a:t>Source: Canadian Centre for Occupational Health and Safety (CCOHS)</a:t>
            </a:r>
          </a:p>
        </p:txBody>
      </p:sp>
      <p:sp>
        <p:nvSpPr>
          <p:cNvPr id="6" name="Title 1"/>
          <p:cNvSpPr>
            <a:spLocks noGrp="1"/>
          </p:cNvSpPr>
          <p:nvPr>
            <p:ph type="title"/>
          </p:nvPr>
        </p:nvSpPr>
        <p:spPr>
          <a:xfrm>
            <a:off x="1730328" y="929667"/>
            <a:ext cx="9931791" cy="1293028"/>
          </a:xfrm>
        </p:spPr>
        <p:txBody>
          <a:bodyPr>
            <a:noAutofit/>
          </a:bodyPr>
          <a:lstStyle/>
          <a:p>
            <a:r>
              <a:rPr lang="en-CA" sz="3600" b="1" dirty="0">
                <a:solidFill>
                  <a:schemeClr val="accent2"/>
                </a:solidFill>
              </a:rPr>
              <a:t>12. </a:t>
            </a:r>
            <a:r>
              <a:rPr lang="en-CA" sz="3600" b="1" dirty="0"/>
              <a:t>Psychological Protection</a:t>
            </a:r>
            <a:br>
              <a:rPr lang="en-CA" sz="3600" b="1" dirty="0"/>
            </a:br>
            <a:endParaRPr lang="en-CA" sz="3600" b="1" dirty="0"/>
          </a:p>
        </p:txBody>
      </p:sp>
    </p:spTree>
    <p:extLst>
      <p:ext uri="{BB962C8B-B14F-4D97-AF65-F5344CB8AC3E}">
        <p14:creationId xmlns:p14="http://schemas.microsoft.com/office/powerpoint/2010/main" val="37985289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477" y="2074987"/>
            <a:ext cx="11746523" cy="4024125"/>
          </a:xfrm>
        </p:spPr>
        <p:txBody>
          <a:bodyPr>
            <a:normAutofit/>
          </a:bodyPr>
          <a:lstStyle/>
          <a:p>
            <a:pPr marL="0" indent="0">
              <a:buNone/>
            </a:pPr>
            <a:r>
              <a:rPr lang="en-CA" sz="3200" b="1" u="sng" dirty="0">
                <a:solidFill>
                  <a:schemeClr val="accent2"/>
                </a:solidFill>
              </a:rPr>
              <a:t>Click on the image below</a:t>
            </a:r>
            <a:r>
              <a:rPr lang="en-CA" sz="3200" b="1" dirty="0">
                <a:solidFill>
                  <a:schemeClr val="accent2"/>
                </a:solidFill>
              </a:rPr>
              <a:t> to learn more</a:t>
            </a:r>
          </a:p>
        </p:txBody>
      </p:sp>
      <p:sp>
        <p:nvSpPr>
          <p:cNvPr id="8" name="Title 1"/>
          <p:cNvSpPr>
            <a:spLocks noGrp="1"/>
          </p:cNvSpPr>
          <p:nvPr>
            <p:ph type="title"/>
          </p:nvPr>
        </p:nvSpPr>
        <p:spPr>
          <a:xfrm>
            <a:off x="1730328" y="929667"/>
            <a:ext cx="9931791" cy="1293028"/>
          </a:xfrm>
        </p:spPr>
        <p:txBody>
          <a:bodyPr>
            <a:noAutofit/>
          </a:bodyPr>
          <a:lstStyle/>
          <a:p>
            <a:r>
              <a:rPr lang="en-CA" sz="3600" b="1" dirty="0">
                <a:solidFill>
                  <a:schemeClr val="accent2"/>
                </a:solidFill>
              </a:rPr>
              <a:t>12. </a:t>
            </a:r>
            <a:r>
              <a:rPr lang="en-CA" sz="3600" b="1" dirty="0"/>
              <a:t>Psychological Protection</a:t>
            </a:r>
            <a:br>
              <a:rPr lang="en-CA" sz="3600" b="1" dirty="0"/>
            </a:br>
            <a:endParaRPr lang="en-CA" sz="3600" b="1" dirty="0"/>
          </a:p>
        </p:txBody>
      </p:sp>
      <p:pic>
        <p:nvPicPr>
          <p:cNvPr id="6" name="Picture 5">
            <a:hlinkClick r:id="rId3"/>
          </p:cNvPr>
          <p:cNvPicPr>
            <a:picLocks noChangeAspect="1"/>
          </p:cNvPicPr>
          <p:nvPr/>
        </p:nvPicPr>
        <p:blipFill>
          <a:blip r:embed="rId4"/>
          <a:stretch>
            <a:fillRect/>
          </a:stretch>
        </p:blipFill>
        <p:spPr>
          <a:xfrm>
            <a:off x="1831730" y="3258534"/>
            <a:ext cx="8974015" cy="21986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809354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5411" y="929667"/>
            <a:ext cx="9931791" cy="1293028"/>
          </a:xfrm>
        </p:spPr>
        <p:txBody>
          <a:bodyPr>
            <a:noAutofit/>
          </a:bodyPr>
          <a:lstStyle/>
          <a:p>
            <a:r>
              <a:rPr lang="en-CA" sz="3600" b="1" dirty="0">
                <a:solidFill>
                  <a:schemeClr val="accent2"/>
                </a:solidFill>
              </a:rPr>
              <a:t>13. </a:t>
            </a:r>
            <a:r>
              <a:rPr lang="en-CA" sz="3600" b="1" dirty="0"/>
              <a:t>Protection of Physical Safety</a:t>
            </a:r>
            <a:br>
              <a:rPr lang="en-CA" sz="3600" b="1" dirty="0"/>
            </a:br>
            <a:endParaRPr lang="en-CA" sz="3600" b="1" dirty="0"/>
          </a:p>
        </p:txBody>
      </p:sp>
      <p:sp>
        <p:nvSpPr>
          <p:cNvPr id="3" name="Content Placeholder 2"/>
          <p:cNvSpPr>
            <a:spLocks noGrp="1"/>
          </p:cNvSpPr>
          <p:nvPr>
            <p:ph idx="1"/>
          </p:nvPr>
        </p:nvSpPr>
        <p:spPr>
          <a:xfrm>
            <a:off x="1023426" y="1955408"/>
            <a:ext cx="9907172" cy="4460223"/>
          </a:xfrm>
        </p:spPr>
        <p:txBody>
          <a:bodyPr>
            <a:normAutofit/>
          </a:bodyPr>
          <a:lstStyle/>
          <a:p>
            <a:pPr marL="0" indent="0">
              <a:buNone/>
            </a:pPr>
            <a:r>
              <a:rPr lang="en-CA" sz="3400" b="1" dirty="0">
                <a:solidFill>
                  <a:schemeClr val="accent2"/>
                </a:solidFill>
              </a:rPr>
              <a:t>WHAT IS IT?</a:t>
            </a:r>
          </a:p>
          <a:p>
            <a:r>
              <a:rPr lang="en-CA" sz="2800" dirty="0"/>
              <a:t>This factor includes the work environment itself. Steps can be taken by management to protect the physical safety of employees. Examples include policies, training, appropriate response to incidents or situations identified as risks, and a demonstrated concern for employees' physical safety.</a:t>
            </a:r>
          </a:p>
        </p:txBody>
      </p:sp>
      <p:sp>
        <p:nvSpPr>
          <p:cNvPr id="4" name="Rectangle 3"/>
          <p:cNvSpPr/>
          <p:nvPr/>
        </p:nvSpPr>
        <p:spPr>
          <a:xfrm>
            <a:off x="0" y="6516804"/>
            <a:ext cx="8230138" cy="369332"/>
          </a:xfrm>
          <a:prstGeom prst="rect">
            <a:avLst/>
          </a:prstGeom>
        </p:spPr>
        <p:txBody>
          <a:bodyPr wrap="none">
            <a:spAutoFit/>
          </a:bodyPr>
          <a:lstStyle/>
          <a:p>
            <a:r>
              <a:rPr lang="en-CA" dirty="0"/>
              <a:t>Source: Canadian Centre for Occupational Health and Safety (CCOHS)</a:t>
            </a:r>
          </a:p>
        </p:txBody>
      </p:sp>
    </p:spTree>
    <p:extLst>
      <p:ext uri="{BB962C8B-B14F-4D97-AF65-F5344CB8AC3E}">
        <p14:creationId xmlns:p14="http://schemas.microsoft.com/office/powerpoint/2010/main" val="128135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1.66667E-6 -1.11111E-6 L 1.66667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3243" y="1983546"/>
            <a:ext cx="10820400" cy="4575462"/>
          </a:xfrm>
        </p:spPr>
        <p:txBody>
          <a:bodyPr>
            <a:normAutofit/>
          </a:bodyPr>
          <a:lstStyle/>
          <a:p>
            <a:pPr marL="0" indent="0">
              <a:buNone/>
            </a:pPr>
            <a:r>
              <a:rPr lang="en-CA" sz="3400" b="1" dirty="0">
                <a:solidFill>
                  <a:schemeClr val="accent2"/>
                </a:solidFill>
              </a:rPr>
              <a:t>WHY IS IT IMPORTANT?</a:t>
            </a:r>
          </a:p>
          <a:p>
            <a:r>
              <a:rPr lang="en-CA" sz="2700" dirty="0"/>
              <a:t>Employees who work in an environment that is perceived as physically safe will </a:t>
            </a:r>
            <a:r>
              <a:rPr lang="en-CA" sz="2700" b="1" dirty="0">
                <a:solidFill>
                  <a:schemeClr val="accent2"/>
                </a:solidFill>
              </a:rPr>
              <a:t>feel more secure</a:t>
            </a:r>
            <a:r>
              <a:rPr lang="en-CA" sz="2700" b="1" dirty="0"/>
              <a:t> </a:t>
            </a:r>
            <a:r>
              <a:rPr lang="en-CA" sz="2700" dirty="0"/>
              <a:t>and </a:t>
            </a:r>
            <a:r>
              <a:rPr lang="en-CA" sz="2700" b="1" dirty="0">
                <a:solidFill>
                  <a:schemeClr val="accent2"/>
                </a:solidFill>
              </a:rPr>
              <a:t>engaged</a:t>
            </a:r>
            <a:r>
              <a:rPr lang="en-CA" sz="2700" dirty="0"/>
              <a:t>. Higher levels in the confidence of the safety protection at work results in </a:t>
            </a:r>
            <a:r>
              <a:rPr lang="en-CA" sz="2700" b="1" dirty="0">
                <a:solidFill>
                  <a:schemeClr val="accent2"/>
                </a:solidFill>
              </a:rPr>
              <a:t>lower rates of psychological distress and mental health issues</a:t>
            </a:r>
            <a:r>
              <a:rPr lang="en-CA" sz="2700" dirty="0"/>
              <a:t>. Safety is enhanced through minimizing hazards, training, response to incidents, and the opportunity to have meaningful input into the workplace policies and practices. The concept of 'safety climate' is linked to this factor as they both relate to the larger culture or climate of the organization.</a:t>
            </a:r>
          </a:p>
        </p:txBody>
      </p:sp>
      <p:sp>
        <p:nvSpPr>
          <p:cNvPr id="4" name="Rectangle 3"/>
          <p:cNvSpPr/>
          <p:nvPr/>
        </p:nvSpPr>
        <p:spPr>
          <a:xfrm>
            <a:off x="0" y="6516804"/>
            <a:ext cx="8230138" cy="369332"/>
          </a:xfrm>
          <a:prstGeom prst="rect">
            <a:avLst/>
          </a:prstGeom>
        </p:spPr>
        <p:txBody>
          <a:bodyPr wrap="none">
            <a:spAutoFit/>
          </a:bodyPr>
          <a:lstStyle/>
          <a:p>
            <a:r>
              <a:rPr lang="en-CA" dirty="0"/>
              <a:t>Source: Canadian Centre for Occupational Health and Safety (CCOHS)</a:t>
            </a:r>
          </a:p>
        </p:txBody>
      </p:sp>
      <p:sp>
        <p:nvSpPr>
          <p:cNvPr id="7" name="Title 1"/>
          <p:cNvSpPr>
            <a:spLocks noGrp="1"/>
          </p:cNvSpPr>
          <p:nvPr>
            <p:ph type="title"/>
          </p:nvPr>
        </p:nvSpPr>
        <p:spPr>
          <a:xfrm>
            <a:off x="1955411" y="929667"/>
            <a:ext cx="9931791" cy="1293028"/>
          </a:xfrm>
        </p:spPr>
        <p:txBody>
          <a:bodyPr>
            <a:noAutofit/>
          </a:bodyPr>
          <a:lstStyle/>
          <a:p>
            <a:r>
              <a:rPr lang="en-CA" sz="3600" b="1" dirty="0">
                <a:solidFill>
                  <a:schemeClr val="accent2"/>
                </a:solidFill>
              </a:rPr>
              <a:t>13. </a:t>
            </a:r>
            <a:r>
              <a:rPr lang="en-CA" sz="3600" b="1" dirty="0"/>
              <a:t>Protection of Physical Safety</a:t>
            </a:r>
            <a:br>
              <a:rPr lang="en-CA" sz="3600" b="1" dirty="0"/>
            </a:br>
            <a:endParaRPr lang="en-CA" sz="3600" b="1" dirty="0"/>
          </a:p>
        </p:txBody>
      </p:sp>
    </p:spTree>
    <p:extLst>
      <p:ext uri="{BB962C8B-B14F-4D97-AF65-F5344CB8AC3E}">
        <p14:creationId xmlns:p14="http://schemas.microsoft.com/office/powerpoint/2010/main" val="22392871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477" y="2032787"/>
            <a:ext cx="10639865" cy="4024125"/>
          </a:xfrm>
        </p:spPr>
        <p:txBody>
          <a:bodyPr>
            <a:noAutofit/>
          </a:bodyPr>
          <a:lstStyle/>
          <a:p>
            <a:pPr marL="0" indent="0">
              <a:buNone/>
            </a:pPr>
            <a:r>
              <a:rPr lang="en-CA" sz="3400" b="1" dirty="0">
                <a:solidFill>
                  <a:schemeClr val="accent2"/>
                </a:solidFill>
              </a:rPr>
              <a:t>WHAT HAPPENS WHEN IT IS LACKING?</a:t>
            </a:r>
          </a:p>
          <a:p>
            <a:r>
              <a:rPr lang="en-CA" sz="3000" dirty="0"/>
              <a:t>Failure to protect physical safety results in workplaces that are likely to be more </a:t>
            </a:r>
            <a:r>
              <a:rPr lang="en-CA" sz="3000" b="1" dirty="0">
                <a:solidFill>
                  <a:schemeClr val="accent2"/>
                </a:solidFill>
              </a:rPr>
              <a:t>dangerous</a:t>
            </a:r>
            <a:r>
              <a:rPr lang="en-CA" sz="3000" dirty="0"/>
              <a:t>. Not only could employees be injured or develop illnesses, those who do not see their workplace as physically safe will feel </a:t>
            </a:r>
            <a:r>
              <a:rPr lang="en-CA" sz="3000" b="1" dirty="0">
                <a:solidFill>
                  <a:schemeClr val="accent2"/>
                </a:solidFill>
              </a:rPr>
              <a:t>less secure </a:t>
            </a:r>
            <a:r>
              <a:rPr lang="en-CA" sz="3000" dirty="0"/>
              <a:t>and </a:t>
            </a:r>
            <a:r>
              <a:rPr lang="en-CA" sz="3000" b="1" dirty="0">
                <a:solidFill>
                  <a:schemeClr val="accent2"/>
                </a:solidFill>
              </a:rPr>
              <a:t>less engaged</a:t>
            </a:r>
            <a:r>
              <a:rPr lang="en-CA" sz="3000" dirty="0"/>
              <a:t>.</a:t>
            </a:r>
          </a:p>
          <a:p>
            <a:endParaRPr lang="en-CA" sz="2600" dirty="0"/>
          </a:p>
        </p:txBody>
      </p:sp>
      <p:sp>
        <p:nvSpPr>
          <p:cNvPr id="4" name="Rectangle 3"/>
          <p:cNvSpPr/>
          <p:nvPr/>
        </p:nvSpPr>
        <p:spPr>
          <a:xfrm>
            <a:off x="0" y="6516804"/>
            <a:ext cx="8230138" cy="369332"/>
          </a:xfrm>
          <a:prstGeom prst="rect">
            <a:avLst/>
          </a:prstGeom>
        </p:spPr>
        <p:txBody>
          <a:bodyPr wrap="none">
            <a:spAutoFit/>
          </a:bodyPr>
          <a:lstStyle/>
          <a:p>
            <a:r>
              <a:rPr lang="en-CA" dirty="0"/>
              <a:t>Source: Canadian Centre for Occupational Health and Safety (CCOHS)</a:t>
            </a:r>
          </a:p>
        </p:txBody>
      </p:sp>
      <p:sp>
        <p:nvSpPr>
          <p:cNvPr id="7" name="Title 1"/>
          <p:cNvSpPr>
            <a:spLocks noGrp="1"/>
          </p:cNvSpPr>
          <p:nvPr>
            <p:ph type="title"/>
          </p:nvPr>
        </p:nvSpPr>
        <p:spPr>
          <a:xfrm>
            <a:off x="1955411" y="929667"/>
            <a:ext cx="9931791" cy="1293028"/>
          </a:xfrm>
        </p:spPr>
        <p:txBody>
          <a:bodyPr>
            <a:noAutofit/>
          </a:bodyPr>
          <a:lstStyle/>
          <a:p>
            <a:r>
              <a:rPr lang="en-CA" sz="3600" b="1" dirty="0">
                <a:solidFill>
                  <a:schemeClr val="accent2"/>
                </a:solidFill>
              </a:rPr>
              <a:t>13. </a:t>
            </a:r>
            <a:r>
              <a:rPr lang="en-CA" sz="3600" b="1" dirty="0"/>
              <a:t>Protection of Physical Safety</a:t>
            </a:r>
            <a:br>
              <a:rPr lang="en-CA" sz="3600" b="1" dirty="0"/>
            </a:br>
            <a:endParaRPr lang="en-CA" sz="3600" b="1" dirty="0"/>
          </a:p>
        </p:txBody>
      </p:sp>
    </p:spTree>
    <p:extLst>
      <p:ext uri="{BB962C8B-B14F-4D97-AF65-F5344CB8AC3E}">
        <p14:creationId xmlns:p14="http://schemas.microsoft.com/office/powerpoint/2010/main" val="12389216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477" y="2074987"/>
            <a:ext cx="11746523" cy="4024125"/>
          </a:xfrm>
        </p:spPr>
        <p:txBody>
          <a:bodyPr>
            <a:normAutofit/>
          </a:bodyPr>
          <a:lstStyle/>
          <a:p>
            <a:pPr marL="0" indent="0">
              <a:buNone/>
            </a:pPr>
            <a:r>
              <a:rPr lang="en-CA" sz="3200" b="1" u="sng" dirty="0">
                <a:solidFill>
                  <a:schemeClr val="accent2"/>
                </a:solidFill>
              </a:rPr>
              <a:t>Click on the image below</a:t>
            </a:r>
            <a:r>
              <a:rPr lang="en-CA" sz="3200" b="1" dirty="0">
                <a:solidFill>
                  <a:schemeClr val="accent2"/>
                </a:solidFill>
              </a:rPr>
              <a:t> to learn more</a:t>
            </a:r>
          </a:p>
        </p:txBody>
      </p:sp>
      <p:sp>
        <p:nvSpPr>
          <p:cNvPr id="7" name="Title 1"/>
          <p:cNvSpPr>
            <a:spLocks noGrp="1"/>
          </p:cNvSpPr>
          <p:nvPr>
            <p:ph type="title"/>
          </p:nvPr>
        </p:nvSpPr>
        <p:spPr>
          <a:xfrm>
            <a:off x="1955411" y="929667"/>
            <a:ext cx="9931791" cy="1293028"/>
          </a:xfrm>
        </p:spPr>
        <p:txBody>
          <a:bodyPr>
            <a:noAutofit/>
          </a:bodyPr>
          <a:lstStyle/>
          <a:p>
            <a:r>
              <a:rPr lang="en-CA" sz="3600" b="1" dirty="0">
                <a:solidFill>
                  <a:schemeClr val="accent2"/>
                </a:solidFill>
              </a:rPr>
              <a:t>13. </a:t>
            </a:r>
            <a:r>
              <a:rPr lang="en-CA" sz="3600" b="1" dirty="0"/>
              <a:t>Protection of Physical Safety</a:t>
            </a:r>
            <a:br>
              <a:rPr lang="en-CA" sz="3600" b="1" dirty="0"/>
            </a:br>
            <a:endParaRPr lang="en-CA" sz="3600" b="1" dirty="0"/>
          </a:p>
        </p:txBody>
      </p:sp>
      <p:pic>
        <p:nvPicPr>
          <p:cNvPr id="1026" name="Picture 2" descr="Image result for safety">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0043" y="2074987"/>
            <a:ext cx="8698523" cy="4892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09620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400" b="1" dirty="0"/>
              <a:t>This concludes Section 2</a:t>
            </a:r>
          </a:p>
        </p:txBody>
      </p:sp>
      <p:sp>
        <p:nvSpPr>
          <p:cNvPr id="3" name="Text Placeholder 2"/>
          <p:cNvSpPr>
            <a:spLocks noGrp="1"/>
          </p:cNvSpPr>
          <p:nvPr>
            <p:ph type="body" idx="1"/>
          </p:nvPr>
        </p:nvSpPr>
        <p:spPr/>
        <p:txBody>
          <a:bodyPr>
            <a:normAutofit/>
          </a:bodyPr>
          <a:lstStyle/>
          <a:p>
            <a:r>
              <a:rPr lang="en-CA" sz="2800" b="1" dirty="0"/>
              <a:t>UP NEXT: LEGISLATION AND REGULATORY REQUIREMENTS </a:t>
            </a:r>
          </a:p>
        </p:txBody>
      </p:sp>
    </p:spTree>
    <p:extLst>
      <p:ext uri="{BB962C8B-B14F-4D97-AF65-F5344CB8AC3E}">
        <p14:creationId xmlns:p14="http://schemas.microsoft.com/office/powerpoint/2010/main" val="33052290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063" y="825143"/>
            <a:ext cx="10820399" cy="677702"/>
          </a:xfrm>
        </p:spPr>
        <p:txBody>
          <a:bodyPr anchor="ctr">
            <a:noAutofit/>
          </a:bodyPr>
          <a:lstStyle/>
          <a:p>
            <a:pPr algn="ctr"/>
            <a:r>
              <a:rPr lang="en-CA" sz="4800" b="1" dirty="0"/>
              <a:t>Module overview</a:t>
            </a:r>
          </a:p>
        </p:txBody>
      </p:sp>
      <p:sp>
        <p:nvSpPr>
          <p:cNvPr id="5" name="TextBox 4"/>
          <p:cNvSpPr txBox="1"/>
          <p:nvPr/>
        </p:nvSpPr>
        <p:spPr>
          <a:xfrm>
            <a:off x="158920" y="2316934"/>
            <a:ext cx="2160000" cy="1332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CA" b="1" dirty="0">
                <a:solidFill>
                  <a:schemeClr val="tx1"/>
                </a:solidFill>
              </a:rPr>
              <a:t>INTRODUCTION</a:t>
            </a:r>
          </a:p>
        </p:txBody>
      </p:sp>
      <p:sp>
        <p:nvSpPr>
          <p:cNvPr id="6" name="TextBox 5"/>
          <p:cNvSpPr txBox="1"/>
          <p:nvPr/>
        </p:nvSpPr>
        <p:spPr>
          <a:xfrm>
            <a:off x="2587488" y="2316934"/>
            <a:ext cx="2160000" cy="1332000"/>
          </a:xfrm>
          <a:prstGeom prst="round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algn="ctr"/>
            <a:r>
              <a:rPr lang="en-CA" b="1" dirty="0">
                <a:solidFill>
                  <a:schemeClr val="tx1"/>
                </a:solidFill>
              </a:rPr>
              <a:t>IMPACT ON ENGINEERING DESIGN &amp; SUPERVISION</a:t>
            </a:r>
          </a:p>
        </p:txBody>
      </p:sp>
      <p:sp>
        <p:nvSpPr>
          <p:cNvPr id="7" name="TextBox 6"/>
          <p:cNvSpPr txBox="1"/>
          <p:nvPr/>
        </p:nvSpPr>
        <p:spPr>
          <a:xfrm>
            <a:off x="5019262" y="2316934"/>
            <a:ext cx="2160000" cy="1332000"/>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spAutoFit/>
          </a:bodyPr>
          <a:lstStyle/>
          <a:p>
            <a:pPr algn="ctr"/>
            <a:r>
              <a:rPr lang="en-CA" b="1" dirty="0">
                <a:solidFill>
                  <a:schemeClr val="tx1"/>
                </a:solidFill>
              </a:rPr>
              <a:t>LEGISLATION &amp; REGULATORY REQUIREMENTS</a:t>
            </a:r>
          </a:p>
        </p:txBody>
      </p:sp>
      <p:sp>
        <p:nvSpPr>
          <p:cNvPr id="8" name="TextBox 7"/>
          <p:cNvSpPr txBox="1"/>
          <p:nvPr/>
        </p:nvSpPr>
        <p:spPr>
          <a:xfrm>
            <a:off x="7457393" y="2316934"/>
            <a:ext cx="2160000" cy="1332000"/>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spAutoFit/>
          </a:bodyPr>
          <a:lstStyle/>
          <a:p>
            <a:pPr algn="ctr"/>
            <a:r>
              <a:rPr lang="en-CA" b="1" dirty="0">
                <a:solidFill>
                  <a:schemeClr val="tx1"/>
                </a:solidFill>
              </a:rPr>
              <a:t>STRATEGIES AND BEST PRACTICES</a:t>
            </a:r>
          </a:p>
        </p:txBody>
      </p:sp>
      <p:sp>
        <p:nvSpPr>
          <p:cNvPr id="9" name="TextBox 8"/>
          <p:cNvSpPr txBox="1"/>
          <p:nvPr/>
        </p:nvSpPr>
        <p:spPr>
          <a:xfrm>
            <a:off x="9882813" y="2316931"/>
            <a:ext cx="2160000" cy="1332000"/>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nchor="ctr">
            <a:spAutoFit/>
          </a:bodyPr>
          <a:lstStyle/>
          <a:p>
            <a:pPr algn="ctr"/>
            <a:r>
              <a:rPr lang="en-CA" b="1" dirty="0">
                <a:solidFill>
                  <a:schemeClr val="tx1"/>
                </a:solidFill>
              </a:rPr>
              <a:t>REVIEW</a:t>
            </a:r>
          </a:p>
        </p:txBody>
      </p:sp>
      <p:sp>
        <p:nvSpPr>
          <p:cNvPr id="10" name="Rectangle 9"/>
          <p:cNvSpPr/>
          <p:nvPr/>
        </p:nvSpPr>
        <p:spPr>
          <a:xfrm>
            <a:off x="1869757" y="3325768"/>
            <a:ext cx="449162"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1</a:t>
            </a:r>
          </a:p>
        </p:txBody>
      </p:sp>
      <p:sp>
        <p:nvSpPr>
          <p:cNvPr id="11" name="Rectangle 10"/>
          <p:cNvSpPr/>
          <p:nvPr/>
        </p:nvSpPr>
        <p:spPr>
          <a:xfrm>
            <a:off x="4304738" y="3325767"/>
            <a:ext cx="442750"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2</a:t>
            </a:r>
          </a:p>
        </p:txBody>
      </p:sp>
      <p:sp>
        <p:nvSpPr>
          <p:cNvPr id="12" name="Rectangle 11"/>
          <p:cNvSpPr/>
          <p:nvPr/>
        </p:nvSpPr>
        <p:spPr>
          <a:xfrm>
            <a:off x="6736514" y="3325766"/>
            <a:ext cx="442750"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3</a:t>
            </a:r>
          </a:p>
        </p:txBody>
      </p:sp>
      <p:sp>
        <p:nvSpPr>
          <p:cNvPr id="13" name="Rectangle 12"/>
          <p:cNvSpPr/>
          <p:nvPr/>
        </p:nvSpPr>
        <p:spPr>
          <a:xfrm>
            <a:off x="9168287" y="3325766"/>
            <a:ext cx="442750"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4</a:t>
            </a:r>
          </a:p>
        </p:txBody>
      </p:sp>
      <p:sp>
        <p:nvSpPr>
          <p:cNvPr id="14" name="Rectangle 13"/>
          <p:cNvSpPr/>
          <p:nvPr/>
        </p:nvSpPr>
        <p:spPr>
          <a:xfrm>
            <a:off x="11600063" y="3325766"/>
            <a:ext cx="442750"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5</a:t>
            </a:r>
          </a:p>
        </p:txBody>
      </p:sp>
    </p:spTree>
    <p:extLst>
      <p:ext uri="{BB962C8B-B14F-4D97-AF65-F5344CB8AC3E}">
        <p14:creationId xmlns:p14="http://schemas.microsoft.com/office/powerpoint/2010/main" val="146045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2"/>
                                        </p:tgtEl>
                                        <p:attrNameLst>
                                          <p:attrName>r</p:attrName>
                                        </p:attrNameLst>
                                      </p:cBhvr>
                                    </p:animRot>
                                    <p:animRot by="-240000">
                                      <p:cBhvr>
                                        <p:cTn id="13" dur="200" fill="hold">
                                          <p:stCondLst>
                                            <p:cond delay="200"/>
                                          </p:stCondLst>
                                        </p:cTn>
                                        <p:tgtEl>
                                          <p:spTgt spid="12"/>
                                        </p:tgtEl>
                                        <p:attrNameLst>
                                          <p:attrName>r</p:attrName>
                                        </p:attrNameLst>
                                      </p:cBhvr>
                                    </p:animRot>
                                    <p:animRot by="240000">
                                      <p:cBhvr>
                                        <p:cTn id="14" dur="200" fill="hold">
                                          <p:stCondLst>
                                            <p:cond delay="400"/>
                                          </p:stCondLst>
                                        </p:cTn>
                                        <p:tgtEl>
                                          <p:spTgt spid="12"/>
                                        </p:tgtEl>
                                        <p:attrNameLst>
                                          <p:attrName>r</p:attrName>
                                        </p:attrNameLst>
                                      </p:cBhvr>
                                    </p:animRot>
                                    <p:animRot by="-240000">
                                      <p:cBhvr>
                                        <p:cTn id="15" dur="200" fill="hold">
                                          <p:stCondLst>
                                            <p:cond delay="600"/>
                                          </p:stCondLst>
                                        </p:cTn>
                                        <p:tgtEl>
                                          <p:spTgt spid="12"/>
                                        </p:tgtEl>
                                        <p:attrNameLst>
                                          <p:attrName>r</p:attrName>
                                        </p:attrNameLst>
                                      </p:cBhvr>
                                    </p:animRot>
                                    <p:animRot by="120000">
                                      <p:cBhvr>
                                        <p:cTn id="16"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37520" y="521242"/>
            <a:ext cx="8140149" cy="1227600"/>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spAutoFit/>
          </a:bodyPr>
          <a:lstStyle/>
          <a:p>
            <a:pPr algn="ctr"/>
            <a:r>
              <a:rPr lang="en-CA" sz="4000" b="1" dirty="0">
                <a:solidFill>
                  <a:schemeClr val="tx1"/>
                </a:solidFill>
              </a:rPr>
              <a:t>LEGISLATION &amp; </a:t>
            </a:r>
          </a:p>
          <a:p>
            <a:pPr algn="ctr"/>
            <a:r>
              <a:rPr lang="en-CA" sz="4000" b="1" dirty="0">
                <a:solidFill>
                  <a:schemeClr val="tx1"/>
                </a:solidFill>
              </a:rPr>
              <a:t>REGULATORY REQUIREMENTS</a:t>
            </a:r>
          </a:p>
        </p:txBody>
      </p:sp>
      <p:sp>
        <p:nvSpPr>
          <p:cNvPr id="5" name="Rectangle 4"/>
          <p:cNvSpPr/>
          <p:nvPr/>
        </p:nvSpPr>
        <p:spPr>
          <a:xfrm>
            <a:off x="9561795" y="1265820"/>
            <a:ext cx="615874" cy="1015663"/>
          </a:xfrm>
          <a:prstGeom prst="rect">
            <a:avLst/>
          </a:prstGeom>
          <a:noFill/>
        </p:spPr>
        <p:txBody>
          <a:bodyPr wrap="none" lIns="91440" tIns="45720" rIns="91440" bIns="45720">
            <a:spAutoFit/>
          </a:bodyPr>
          <a:lstStyle/>
          <a:p>
            <a:pPr algn="ctr"/>
            <a:r>
              <a:rPr lang="en-US" sz="6000" b="1" dirty="0">
                <a:ln w="0"/>
                <a:effectLst>
                  <a:outerShdw blurRad="38100" dist="19050" dir="2700000" algn="tl" rotWithShape="0">
                    <a:schemeClr val="dk1">
                      <a:alpha val="40000"/>
                    </a:schemeClr>
                  </a:outerShdw>
                </a:effectLst>
              </a:rPr>
              <a:t>3</a:t>
            </a:r>
          </a:p>
        </p:txBody>
      </p:sp>
      <p:sp>
        <p:nvSpPr>
          <p:cNvPr id="6" name="TextBox 5"/>
          <p:cNvSpPr txBox="1"/>
          <p:nvPr/>
        </p:nvSpPr>
        <p:spPr>
          <a:xfrm>
            <a:off x="1378633" y="1929787"/>
            <a:ext cx="9829341" cy="4801314"/>
          </a:xfrm>
          <a:prstGeom prst="rect">
            <a:avLst/>
          </a:prstGeom>
          <a:noFill/>
        </p:spPr>
        <p:txBody>
          <a:bodyPr wrap="square" rtlCol="0">
            <a:spAutoFit/>
          </a:bodyPr>
          <a:lstStyle/>
          <a:p>
            <a:r>
              <a:rPr lang="en-CA" sz="3200" b="1" dirty="0"/>
              <a:t>In this section:</a:t>
            </a:r>
          </a:p>
          <a:p>
            <a:r>
              <a:rPr lang="en-CA" sz="3200" b="1" dirty="0">
                <a:solidFill>
                  <a:schemeClr val="accent3"/>
                </a:solidFill>
              </a:rPr>
              <a:t>Occupational Health and Safety Legislation</a:t>
            </a:r>
          </a:p>
          <a:p>
            <a:pPr marL="514350" indent="-514350">
              <a:buAutoNum type="arabicParenR"/>
            </a:pPr>
            <a:r>
              <a:rPr lang="fr-CA" sz="3200" dirty="0"/>
              <a:t>In Canada</a:t>
            </a:r>
            <a:endParaRPr lang="en-CA" sz="3200" dirty="0"/>
          </a:p>
          <a:p>
            <a:pPr marL="514350" indent="-514350">
              <a:buAutoNum type="arabicParenR"/>
            </a:pPr>
            <a:r>
              <a:rPr lang="en-CA" sz="3200" dirty="0"/>
              <a:t>Example from Ontario: </a:t>
            </a:r>
          </a:p>
          <a:p>
            <a:pPr marL="914400" lvl="1" indent="-457200">
              <a:buFont typeface="Arial" panose="020B0604020202020204" pitchFamily="34" charset="0"/>
              <a:buChar char="•"/>
            </a:pPr>
            <a:r>
              <a:rPr lang="en-CA" sz="2800" dirty="0"/>
              <a:t>Duties and responsibilities of:</a:t>
            </a:r>
          </a:p>
          <a:p>
            <a:pPr marL="1371600" lvl="2" indent="-457200">
              <a:buClr>
                <a:schemeClr val="accent3"/>
              </a:buClr>
              <a:buFont typeface="Arial" panose="020B0604020202020204" pitchFamily="34" charset="0"/>
              <a:buChar char="•"/>
            </a:pPr>
            <a:r>
              <a:rPr lang="en-CA" sz="2800" dirty="0"/>
              <a:t>Employers</a:t>
            </a:r>
          </a:p>
          <a:p>
            <a:pPr marL="1371600" lvl="2" indent="-457200">
              <a:buClr>
                <a:schemeClr val="accent3"/>
              </a:buClr>
              <a:buFont typeface="Arial" panose="020B0604020202020204" pitchFamily="34" charset="0"/>
              <a:buChar char="•"/>
            </a:pPr>
            <a:r>
              <a:rPr lang="en-CA" sz="2800" dirty="0"/>
              <a:t>Supervisors</a:t>
            </a:r>
          </a:p>
          <a:p>
            <a:pPr marL="1371600" lvl="2" indent="-457200">
              <a:buClr>
                <a:schemeClr val="accent3"/>
              </a:buClr>
              <a:buFont typeface="Arial" panose="020B0604020202020204" pitchFamily="34" charset="0"/>
              <a:buChar char="•"/>
            </a:pPr>
            <a:r>
              <a:rPr lang="en-CA" sz="2800" dirty="0"/>
              <a:t>Workers</a:t>
            </a:r>
          </a:p>
          <a:p>
            <a:endParaRPr lang="en-CA" sz="3200" b="1" dirty="0"/>
          </a:p>
          <a:p>
            <a:endParaRPr lang="en-CA" dirty="0"/>
          </a:p>
          <a:p>
            <a:endParaRPr lang="en-CA" sz="1600" dirty="0"/>
          </a:p>
        </p:txBody>
      </p:sp>
    </p:spTree>
    <p:extLst>
      <p:ext uri="{BB962C8B-B14F-4D97-AF65-F5344CB8AC3E}">
        <p14:creationId xmlns:p14="http://schemas.microsoft.com/office/powerpoint/2010/main" val="32755412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15964" t="2385" r="15899" b="2545"/>
          <a:stretch/>
        </p:blipFill>
        <p:spPr>
          <a:xfrm>
            <a:off x="8413017" y="2094737"/>
            <a:ext cx="3027203" cy="4223770"/>
          </a:xfrm>
          <a:prstGeom prst="rect">
            <a:avLst/>
          </a:prstGeom>
        </p:spPr>
      </p:pic>
      <p:sp>
        <p:nvSpPr>
          <p:cNvPr id="2" name="Title 1"/>
          <p:cNvSpPr>
            <a:spLocks noGrp="1"/>
          </p:cNvSpPr>
          <p:nvPr>
            <p:ph type="title"/>
          </p:nvPr>
        </p:nvSpPr>
        <p:spPr>
          <a:xfrm>
            <a:off x="619759" y="764373"/>
            <a:ext cx="11225237" cy="1293028"/>
          </a:xfrm>
        </p:spPr>
        <p:txBody>
          <a:bodyPr>
            <a:normAutofit/>
          </a:bodyPr>
          <a:lstStyle/>
          <a:p>
            <a:pPr>
              <a:lnSpc>
                <a:spcPct val="70000"/>
              </a:lnSpc>
            </a:pPr>
            <a:r>
              <a:rPr lang="en-CA" sz="3700" b="1" dirty="0">
                <a:solidFill>
                  <a:schemeClr val="accent3"/>
                </a:solidFill>
              </a:rPr>
              <a:t>Occupational Health and Safety Legislation in </a:t>
            </a:r>
            <a:r>
              <a:rPr lang="en-CA" sz="3700" b="1" dirty="0" err="1">
                <a:solidFill>
                  <a:schemeClr val="accent3"/>
                </a:solidFill>
              </a:rPr>
              <a:t>canada</a:t>
            </a:r>
            <a:endParaRPr lang="en-CA" sz="3700" dirty="0">
              <a:solidFill>
                <a:schemeClr val="accent3"/>
              </a:solidFill>
            </a:endParaRPr>
          </a:p>
        </p:txBody>
      </p:sp>
      <p:sp>
        <p:nvSpPr>
          <p:cNvPr id="3" name="Content Placeholder 2"/>
          <p:cNvSpPr>
            <a:spLocks noGrp="1"/>
          </p:cNvSpPr>
          <p:nvPr>
            <p:ph idx="1"/>
          </p:nvPr>
        </p:nvSpPr>
        <p:spPr>
          <a:xfrm>
            <a:off x="704166" y="2194559"/>
            <a:ext cx="7793257" cy="4024125"/>
          </a:xfrm>
        </p:spPr>
        <p:txBody>
          <a:bodyPr>
            <a:normAutofit lnSpcReduction="10000"/>
          </a:bodyPr>
          <a:lstStyle/>
          <a:p>
            <a:r>
              <a:rPr lang="en-CA" sz="2700" dirty="0"/>
              <a:t>Various agencies across Canada are responsible for occupational health and safety in the federal, provincial and territorial jurisdictions</a:t>
            </a:r>
          </a:p>
          <a:p>
            <a:endParaRPr lang="fr-CA" sz="800" dirty="0"/>
          </a:p>
          <a:p>
            <a:r>
              <a:rPr lang="fr-CA" sz="2700" dirty="0"/>
              <a:t>E</a:t>
            </a:r>
            <a:r>
              <a:rPr lang="en-CA" sz="2700" dirty="0" err="1"/>
              <a:t>ach</a:t>
            </a:r>
            <a:r>
              <a:rPr lang="en-CA" sz="2700" dirty="0"/>
              <a:t> of these jurisdictions have their own OH&amp;S legislation such as the </a:t>
            </a:r>
            <a:r>
              <a:rPr lang="en-CA" sz="2700" i="1" dirty="0"/>
              <a:t>Canada Labour Code (1985) </a:t>
            </a:r>
            <a:r>
              <a:rPr lang="en-CA" sz="2700" dirty="0"/>
              <a:t>at the federal level</a:t>
            </a:r>
            <a:endParaRPr lang="fr-CA" sz="2700" dirty="0"/>
          </a:p>
          <a:p>
            <a:endParaRPr lang="fr-CA" sz="900" dirty="0"/>
          </a:p>
          <a:p>
            <a:r>
              <a:rPr lang="fr-CA" sz="2700" dirty="0"/>
              <a:t>If </a:t>
            </a:r>
            <a:r>
              <a:rPr lang="fr-CA" sz="2700" dirty="0" err="1"/>
              <a:t>you</a:t>
            </a:r>
            <a:r>
              <a:rPr lang="fr-CA" sz="2700" dirty="0"/>
              <a:t> </a:t>
            </a:r>
            <a:r>
              <a:rPr lang="fr-CA" sz="2700" dirty="0" err="1"/>
              <a:t>wish</a:t>
            </a:r>
            <a:r>
              <a:rPr lang="fr-CA" sz="2700" dirty="0"/>
              <a:t> to </a:t>
            </a:r>
            <a:r>
              <a:rPr lang="fr-CA" sz="2700" dirty="0" err="1"/>
              <a:t>learn</a:t>
            </a:r>
            <a:r>
              <a:rPr lang="fr-CA" sz="2700" dirty="0"/>
              <a:t> more about </a:t>
            </a:r>
            <a:r>
              <a:rPr lang="en-CA" sz="2700" dirty="0"/>
              <a:t>OH&amp;S legislation in Canada, click </a:t>
            </a:r>
            <a:r>
              <a:rPr lang="en-CA" sz="2700" dirty="0">
                <a:hlinkClick r:id="rId4"/>
              </a:rPr>
              <a:t>here</a:t>
            </a:r>
            <a:endParaRPr lang="fr-CA" sz="2700" dirty="0"/>
          </a:p>
          <a:p>
            <a:pPr marL="0" indent="0">
              <a:buNone/>
            </a:pPr>
            <a:endParaRPr lang="en-CA" sz="2800" dirty="0"/>
          </a:p>
        </p:txBody>
      </p:sp>
      <p:sp>
        <p:nvSpPr>
          <p:cNvPr id="9" name="Rectangle 8"/>
          <p:cNvSpPr/>
          <p:nvPr/>
        </p:nvSpPr>
        <p:spPr>
          <a:xfrm>
            <a:off x="0" y="6516804"/>
            <a:ext cx="8230138" cy="369332"/>
          </a:xfrm>
          <a:prstGeom prst="rect">
            <a:avLst/>
          </a:prstGeom>
        </p:spPr>
        <p:txBody>
          <a:bodyPr wrap="none">
            <a:spAutoFit/>
          </a:bodyPr>
          <a:lstStyle/>
          <a:p>
            <a:r>
              <a:rPr lang="en-CA" dirty="0"/>
              <a:t>Source: Canadian Centre for Occupational Health and Safety (CCOHS)</a:t>
            </a:r>
          </a:p>
        </p:txBody>
      </p:sp>
    </p:spTree>
    <p:extLst>
      <p:ext uri="{BB962C8B-B14F-4D97-AF65-F5344CB8AC3E}">
        <p14:creationId xmlns:p14="http://schemas.microsoft.com/office/powerpoint/2010/main" val="4081254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637761"/>
            <a:ext cx="8610600" cy="1293028"/>
          </a:xfrm>
        </p:spPr>
        <p:txBody>
          <a:bodyPr/>
          <a:lstStyle/>
          <a:p>
            <a:r>
              <a:rPr lang="en-CA" b="1" dirty="0"/>
              <a:t>What is mental health?</a:t>
            </a:r>
            <a:endParaRPr lang="en-CA" dirty="0"/>
          </a:p>
        </p:txBody>
      </p:sp>
      <p:sp>
        <p:nvSpPr>
          <p:cNvPr id="3" name="Content Placeholder 2"/>
          <p:cNvSpPr>
            <a:spLocks noGrp="1"/>
          </p:cNvSpPr>
          <p:nvPr>
            <p:ph idx="1"/>
          </p:nvPr>
        </p:nvSpPr>
        <p:spPr>
          <a:xfrm>
            <a:off x="685800" y="1752190"/>
            <a:ext cx="10820400" cy="4258995"/>
          </a:xfrm>
        </p:spPr>
        <p:txBody>
          <a:bodyPr>
            <a:normAutofit fontScale="85000" lnSpcReduction="20000"/>
          </a:bodyPr>
          <a:lstStyle/>
          <a:p>
            <a:pPr marL="0" indent="0" fontAlgn="base">
              <a:buNone/>
            </a:pPr>
            <a:r>
              <a:rPr lang="en-CA" sz="3300" b="1" dirty="0"/>
              <a:t>BUT</a:t>
            </a:r>
          </a:p>
          <a:p>
            <a:pPr fontAlgn="base"/>
            <a:r>
              <a:rPr lang="en-CA" sz="2800" dirty="0"/>
              <a:t>Mental health is </a:t>
            </a:r>
            <a:r>
              <a:rPr lang="en-CA" sz="2800" b="1" dirty="0">
                <a:solidFill>
                  <a:schemeClr val="accent1"/>
                </a:solidFill>
              </a:rPr>
              <a:t>more than the absence of mental disorders</a:t>
            </a:r>
          </a:p>
          <a:p>
            <a:pPr lvl="1" fontAlgn="base"/>
            <a:r>
              <a:rPr lang="fr-CA" sz="2700" dirty="0" err="1"/>
              <a:t>Everyone</a:t>
            </a:r>
            <a:r>
              <a:rPr lang="fr-CA" sz="2700" dirty="0"/>
              <a:t> </a:t>
            </a:r>
            <a:r>
              <a:rPr lang="fr-CA" sz="2700" dirty="0" err="1"/>
              <a:t>experiences</a:t>
            </a:r>
            <a:r>
              <a:rPr lang="fr-CA" sz="2700" dirty="0"/>
              <a:t> </a:t>
            </a:r>
            <a:r>
              <a:rPr lang="fr-CA" sz="2700" dirty="0" err="1"/>
              <a:t>struggles</a:t>
            </a:r>
            <a:r>
              <a:rPr lang="fr-CA" sz="2700" dirty="0"/>
              <a:t> in life </a:t>
            </a:r>
            <a:r>
              <a:rPr lang="fr-CA" sz="2700" dirty="0" err="1"/>
              <a:t>that</a:t>
            </a:r>
            <a:r>
              <a:rPr lang="fr-CA" sz="2700" dirty="0"/>
              <a:t> </a:t>
            </a:r>
            <a:r>
              <a:rPr lang="fr-CA" sz="2700" dirty="0" err="1"/>
              <a:t>may</a:t>
            </a:r>
            <a:r>
              <a:rPr lang="fr-CA" sz="2700" dirty="0"/>
              <a:t> affect </a:t>
            </a:r>
            <a:r>
              <a:rPr lang="fr-CA" sz="2700" dirty="0" err="1"/>
              <a:t>their</a:t>
            </a:r>
            <a:r>
              <a:rPr lang="fr-CA" sz="2700" dirty="0"/>
              <a:t> mental </a:t>
            </a:r>
            <a:r>
              <a:rPr lang="fr-CA" sz="2700" dirty="0" err="1"/>
              <a:t>health</a:t>
            </a:r>
            <a:r>
              <a:rPr lang="fr-CA" sz="2700" dirty="0"/>
              <a:t> to </a:t>
            </a:r>
            <a:r>
              <a:rPr lang="fr-CA" sz="2700" dirty="0" err="1"/>
              <a:t>different</a:t>
            </a:r>
            <a:r>
              <a:rPr lang="fr-CA" sz="2700" dirty="0"/>
              <a:t> </a:t>
            </a:r>
            <a:r>
              <a:rPr lang="fr-CA" sz="2700" dirty="0" err="1"/>
              <a:t>severities</a:t>
            </a:r>
            <a:r>
              <a:rPr lang="fr-CA" sz="2700" dirty="0"/>
              <a:t> and for </a:t>
            </a:r>
            <a:r>
              <a:rPr lang="fr-CA" sz="2700" dirty="0" err="1"/>
              <a:t>varying</a:t>
            </a:r>
            <a:r>
              <a:rPr lang="fr-CA" sz="2700" dirty="0"/>
              <a:t> </a:t>
            </a:r>
            <a:r>
              <a:rPr lang="fr-CA" sz="2700" dirty="0" err="1"/>
              <a:t>lengths</a:t>
            </a:r>
            <a:r>
              <a:rPr lang="fr-CA" sz="2700" dirty="0"/>
              <a:t> of time. This </a:t>
            </a:r>
            <a:r>
              <a:rPr lang="fr-CA" sz="2700" dirty="0" err="1"/>
              <a:t>is</a:t>
            </a:r>
            <a:r>
              <a:rPr lang="fr-CA" sz="2700" dirty="0"/>
              <a:t> a </a:t>
            </a:r>
            <a:r>
              <a:rPr lang="fr-CA" sz="2700" dirty="0" err="1"/>
              <a:t>result</a:t>
            </a:r>
            <a:r>
              <a:rPr lang="fr-CA" sz="2700" dirty="0"/>
              <a:t> of the normal </a:t>
            </a:r>
            <a:r>
              <a:rPr lang="fr-CA" sz="2700" dirty="0" err="1"/>
              <a:t>ups</a:t>
            </a:r>
            <a:r>
              <a:rPr lang="fr-CA" sz="2700" dirty="0"/>
              <a:t> and </a:t>
            </a:r>
            <a:r>
              <a:rPr lang="fr-CA" sz="2700" dirty="0" err="1"/>
              <a:t>downs</a:t>
            </a:r>
            <a:r>
              <a:rPr lang="fr-CA" sz="2700" dirty="0"/>
              <a:t> of life. A </a:t>
            </a:r>
            <a:r>
              <a:rPr lang="fr-CA" sz="2700" dirty="0" err="1"/>
              <a:t>person’s</a:t>
            </a:r>
            <a:r>
              <a:rPr lang="fr-CA" sz="2700" dirty="0"/>
              <a:t> mental </a:t>
            </a:r>
            <a:r>
              <a:rPr lang="fr-CA" sz="2700" dirty="0" err="1"/>
              <a:t>health</a:t>
            </a:r>
            <a:r>
              <a:rPr lang="fr-CA" sz="2700" dirty="0"/>
              <a:t> </a:t>
            </a:r>
            <a:r>
              <a:rPr lang="fr-CA" sz="2700" dirty="0" err="1"/>
              <a:t>may</a:t>
            </a:r>
            <a:r>
              <a:rPr lang="fr-CA" sz="2700" dirty="0"/>
              <a:t> </a:t>
            </a:r>
            <a:r>
              <a:rPr lang="fr-CA" sz="2700" dirty="0" err="1"/>
              <a:t>be</a:t>
            </a:r>
            <a:r>
              <a:rPr lang="fr-CA" sz="2700" dirty="0"/>
              <a:t> </a:t>
            </a:r>
            <a:r>
              <a:rPr lang="fr-CA" sz="2700" dirty="0" err="1"/>
              <a:t>suffering</a:t>
            </a:r>
            <a:r>
              <a:rPr lang="fr-CA" sz="2700" dirty="0"/>
              <a:t> </a:t>
            </a:r>
            <a:r>
              <a:rPr lang="fr-CA" sz="2700" dirty="0" err="1"/>
              <a:t>even</a:t>
            </a:r>
            <a:r>
              <a:rPr lang="fr-CA" sz="2700" dirty="0"/>
              <a:t> if </a:t>
            </a:r>
            <a:r>
              <a:rPr lang="fr-CA" sz="2700" dirty="0" err="1"/>
              <a:t>they</a:t>
            </a:r>
            <a:r>
              <a:rPr lang="fr-CA" sz="2700" dirty="0"/>
              <a:t> do not have a </a:t>
            </a:r>
            <a:r>
              <a:rPr lang="fr-CA" sz="2700" dirty="0" err="1"/>
              <a:t>diagnosed</a:t>
            </a:r>
            <a:r>
              <a:rPr lang="fr-CA" sz="2700" dirty="0"/>
              <a:t> mental </a:t>
            </a:r>
            <a:r>
              <a:rPr lang="fr-CA" sz="2700" dirty="0" err="1"/>
              <a:t>health</a:t>
            </a:r>
            <a:r>
              <a:rPr lang="fr-CA" sz="2700" dirty="0"/>
              <a:t> </a:t>
            </a:r>
            <a:r>
              <a:rPr lang="fr-CA" sz="2700" dirty="0" err="1"/>
              <a:t>problem</a:t>
            </a:r>
            <a:r>
              <a:rPr lang="fr-CA" sz="2700" dirty="0"/>
              <a:t> or </a:t>
            </a:r>
            <a:r>
              <a:rPr lang="fr-CA" sz="2700" dirty="0" err="1"/>
              <a:t>illness</a:t>
            </a:r>
            <a:r>
              <a:rPr lang="fr-CA" sz="2700" dirty="0"/>
              <a:t>. </a:t>
            </a:r>
            <a:r>
              <a:rPr lang="fr-CA" sz="2700" dirty="0" err="1"/>
              <a:t>Things</a:t>
            </a:r>
            <a:r>
              <a:rPr lang="fr-CA" sz="2700" dirty="0"/>
              <a:t> </a:t>
            </a:r>
            <a:r>
              <a:rPr lang="fr-CA" sz="2700" dirty="0" err="1"/>
              <a:t>such</a:t>
            </a:r>
            <a:r>
              <a:rPr lang="fr-CA" sz="2700" dirty="0"/>
              <a:t> as </a:t>
            </a:r>
            <a:r>
              <a:rPr lang="fr-CA" sz="2700" dirty="0" err="1"/>
              <a:t>death</a:t>
            </a:r>
            <a:r>
              <a:rPr lang="fr-CA" sz="2700" dirty="0"/>
              <a:t> or stress, for </a:t>
            </a:r>
            <a:r>
              <a:rPr lang="fr-CA" sz="2700" dirty="0" err="1"/>
              <a:t>example</a:t>
            </a:r>
            <a:r>
              <a:rPr lang="fr-CA" sz="2700" dirty="0"/>
              <a:t>, affect </a:t>
            </a:r>
            <a:r>
              <a:rPr lang="fr-CA" sz="2700" dirty="0" err="1"/>
              <a:t>our</a:t>
            </a:r>
            <a:r>
              <a:rPr lang="fr-CA" sz="2700" dirty="0"/>
              <a:t> mental </a:t>
            </a:r>
            <a:r>
              <a:rPr lang="fr-CA" sz="2700" dirty="0" err="1"/>
              <a:t>health</a:t>
            </a:r>
            <a:r>
              <a:rPr lang="fr-CA" sz="2700" dirty="0"/>
              <a:t>.</a:t>
            </a:r>
          </a:p>
          <a:p>
            <a:pPr fontAlgn="base"/>
            <a:endParaRPr lang="fr-CA" sz="1600" dirty="0"/>
          </a:p>
          <a:p>
            <a:pPr fontAlgn="base"/>
            <a:r>
              <a:rPr lang="en-CA" sz="2800" dirty="0"/>
              <a:t>Mental health is an </a:t>
            </a:r>
            <a:r>
              <a:rPr lang="en-CA" sz="2800" b="1" dirty="0">
                <a:solidFill>
                  <a:schemeClr val="accent1"/>
                </a:solidFill>
              </a:rPr>
              <a:t>integral part of health</a:t>
            </a:r>
            <a:r>
              <a:rPr lang="en-CA" sz="2800" dirty="0"/>
              <a:t>; indeed, there is </a:t>
            </a:r>
            <a:r>
              <a:rPr lang="en-CA" sz="2800" b="1" dirty="0">
                <a:solidFill>
                  <a:schemeClr val="accent1"/>
                </a:solidFill>
              </a:rPr>
              <a:t>no health without mental health</a:t>
            </a:r>
          </a:p>
          <a:p>
            <a:pPr fontAlgn="base"/>
            <a:endParaRPr lang="en-CA" sz="1600" dirty="0"/>
          </a:p>
          <a:p>
            <a:pPr fontAlgn="base"/>
            <a:r>
              <a:rPr lang="en-CA" sz="2800" dirty="0"/>
              <a:t>Mental health is determined by a range of socioeconomic, biological and environmental factors</a:t>
            </a:r>
          </a:p>
          <a:p>
            <a:endParaRPr lang="en-CA" sz="2800" dirty="0"/>
          </a:p>
        </p:txBody>
      </p:sp>
      <p:pic>
        <p:nvPicPr>
          <p:cNvPr id="1026" name="Picture 2" descr="Image result for world health organization logo png"/>
          <p:cNvPicPr>
            <a:picLocks noChangeAspect="1" noChangeArrowheads="1"/>
          </p:cNvPicPr>
          <p:nvPr/>
        </p:nvPicPr>
        <p:blipFill rotWithShape="1">
          <a:blip r:embed="rId3">
            <a:extLst>
              <a:ext uri="{28A0092B-C50C-407E-A947-70E740481C1C}">
                <a14:useLocalDpi xmlns:a14="http://schemas.microsoft.com/office/drawing/2010/main" val="0"/>
              </a:ext>
            </a:extLst>
          </a:blip>
          <a:srcRect l="10347" t="17346" r="10696" b="21196"/>
          <a:stretch/>
        </p:blipFill>
        <p:spPr bwMode="auto">
          <a:xfrm>
            <a:off x="8746227" y="5743436"/>
            <a:ext cx="2985052" cy="9294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8184613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29220"/>
            <a:ext cx="10820399" cy="3191088"/>
          </a:xfrm>
        </p:spPr>
        <p:txBody>
          <a:bodyPr>
            <a:normAutofit/>
          </a:bodyPr>
          <a:lstStyle/>
          <a:p>
            <a:pPr algn="ctr"/>
            <a:r>
              <a:rPr lang="fr-CA" sz="5400" b="1" dirty="0" err="1">
                <a:solidFill>
                  <a:srgbClr val="002060"/>
                </a:solidFill>
              </a:rPr>
              <a:t>Example</a:t>
            </a:r>
            <a:r>
              <a:rPr lang="fr-CA" sz="5400" b="1" dirty="0">
                <a:solidFill>
                  <a:srgbClr val="002060"/>
                </a:solidFill>
              </a:rPr>
              <a:t> </a:t>
            </a:r>
            <a:r>
              <a:rPr lang="fr-CA" sz="5400" b="1" dirty="0" err="1">
                <a:solidFill>
                  <a:srgbClr val="002060"/>
                </a:solidFill>
              </a:rPr>
              <a:t>from</a:t>
            </a:r>
            <a:r>
              <a:rPr lang="fr-CA" sz="5400" b="1" dirty="0">
                <a:solidFill>
                  <a:srgbClr val="002060"/>
                </a:solidFill>
              </a:rPr>
              <a:t> </a:t>
            </a:r>
            <a:r>
              <a:rPr lang="fr-CA" sz="5400" b="1" dirty="0" err="1">
                <a:solidFill>
                  <a:srgbClr val="002060"/>
                </a:solidFill>
              </a:rPr>
              <a:t>ontario</a:t>
            </a:r>
            <a:r>
              <a:rPr lang="fr-CA" sz="5400" b="1" dirty="0">
                <a:solidFill>
                  <a:srgbClr val="002060"/>
                </a:solidFill>
              </a:rPr>
              <a:t>:</a:t>
            </a:r>
            <a:br>
              <a:rPr lang="fr-CA" sz="5400" b="1" dirty="0">
                <a:solidFill>
                  <a:srgbClr val="002060"/>
                </a:solidFill>
              </a:rPr>
            </a:br>
            <a:br>
              <a:rPr lang="fr-CA" sz="5400" b="1" dirty="0">
                <a:solidFill>
                  <a:srgbClr val="002060"/>
                </a:solidFill>
              </a:rPr>
            </a:br>
            <a:r>
              <a:rPr lang="en-CA" sz="5400" b="1" dirty="0">
                <a:solidFill>
                  <a:srgbClr val="002060"/>
                </a:solidFill>
              </a:rPr>
              <a:t>The occupational health and safety act  (1990)</a:t>
            </a:r>
          </a:p>
        </p:txBody>
      </p:sp>
    </p:spTree>
    <p:extLst>
      <p:ext uri="{BB962C8B-B14F-4D97-AF65-F5344CB8AC3E}">
        <p14:creationId xmlns:p14="http://schemas.microsoft.com/office/powerpoint/2010/main" val="280081898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7464" y="736237"/>
            <a:ext cx="8610600" cy="1293028"/>
          </a:xfrm>
        </p:spPr>
        <p:txBody>
          <a:bodyPr>
            <a:normAutofit/>
          </a:bodyPr>
          <a:lstStyle/>
          <a:p>
            <a:r>
              <a:rPr lang="en-CA" sz="3600" b="1" dirty="0">
                <a:solidFill>
                  <a:schemeClr val="accent3"/>
                </a:solidFill>
              </a:rPr>
              <a:t>The occupational health and safety act  (1990)</a:t>
            </a:r>
          </a:p>
        </p:txBody>
      </p:sp>
      <p:sp>
        <p:nvSpPr>
          <p:cNvPr id="3" name="Content Placeholder 2"/>
          <p:cNvSpPr>
            <a:spLocks noGrp="1"/>
          </p:cNvSpPr>
          <p:nvPr>
            <p:ph idx="1"/>
          </p:nvPr>
        </p:nvSpPr>
        <p:spPr>
          <a:xfrm>
            <a:off x="657664" y="2162906"/>
            <a:ext cx="10820400" cy="4024125"/>
          </a:xfrm>
        </p:spPr>
        <p:txBody>
          <a:bodyPr>
            <a:normAutofit/>
          </a:bodyPr>
          <a:lstStyle/>
          <a:p>
            <a:pPr>
              <a:buClr>
                <a:schemeClr val="accent3"/>
              </a:buClr>
            </a:pPr>
            <a:r>
              <a:rPr lang="en-CA" sz="2800" dirty="0"/>
              <a:t>In </a:t>
            </a:r>
            <a:r>
              <a:rPr lang="en-CA" sz="2800" b="1" dirty="0">
                <a:solidFill>
                  <a:schemeClr val="accent3"/>
                </a:solidFill>
              </a:rPr>
              <a:t>Ontario</a:t>
            </a:r>
            <a:r>
              <a:rPr lang="en-CA" sz="2800" dirty="0"/>
              <a:t>, workplaces must comply with the Occupational Health and Safety Act (1990)</a:t>
            </a:r>
          </a:p>
          <a:p>
            <a:pPr marL="0" indent="0">
              <a:buNone/>
            </a:pPr>
            <a:endParaRPr lang="en-CA" sz="400" dirty="0"/>
          </a:p>
          <a:p>
            <a:pPr>
              <a:buClr>
                <a:schemeClr val="accent3"/>
              </a:buClr>
            </a:pPr>
            <a:r>
              <a:rPr lang="en-CA" sz="2800" dirty="0"/>
              <a:t>Under this legislation, employers, supervisors and workers all have duties and responsibilities.</a:t>
            </a:r>
          </a:p>
          <a:p>
            <a:endParaRPr lang="en-CA" sz="400" dirty="0"/>
          </a:p>
          <a:p>
            <a:pPr>
              <a:buClr>
                <a:schemeClr val="accent3"/>
              </a:buClr>
            </a:pPr>
            <a:r>
              <a:rPr lang="en-CA" sz="2800" dirty="0"/>
              <a:t>Although mental health and wellbeing are not explicitly mentioned in the Act, the general duty of care of employers, supervisors, and workers require consideration of Psychosocial Risk Factors in the workplace</a:t>
            </a:r>
          </a:p>
        </p:txBody>
      </p:sp>
      <p:pic>
        <p:nvPicPr>
          <p:cNvPr id="4" name="Picture 3"/>
          <p:cNvPicPr>
            <a:picLocks noChangeAspect="1"/>
          </p:cNvPicPr>
          <p:nvPr/>
        </p:nvPicPr>
        <p:blipFill rotWithShape="1">
          <a:blip r:embed="rId2"/>
          <a:srcRect l="6677" t="17495" r="6607" b="16361"/>
          <a:stretch/>
        </p:blipFill>
        <p:spPr>
          <a:xfrm>
            <a:off x="9451146" y="5737068"/>
            <a:ext cx="2533356" cy="8999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786534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4612" y="2644727"/>
            <a:ext cx="10820400" cy="4024125"/>
          </a:xfrm>
        </p:spPr>
        <p:txBody>
          <a:bodyPr>
            <a:normAutofit/>
          </a:bodyPr>
          <a:lstStyle/>
          <a:p>
            <a:r>
              <a:rPr lang="en-CA" sz="3200" b="1" dirty="0"/>
              <a:t>Let’s have a look at </a:t>
            </a:r>
            <a:r>
              <a:rPr lang="en-CA" sz="3200" b="1" u="sng" dirty="0"/>
              <a:t>some of the duties and responsibilities of</a:t>
            </a:r>
            <a:r>
              <a:rPr lang="en-CA" sz="3200" b="1" dirty="0"/>
              <a:t>:</a:t>
            </a:r>
          </a:p>
          <a:p>
            <a:pPr lvl="1"/>
            <a:endParaRPr lang="en-CA" sz="1800" b="1" dirty="0"/>
          </a:p>
          <a:p>
            <a:pPr marL="971550" lvl="1" indent="-514350">
              <a:buClr>
                <a:schemeClr val="tx1"/>
              </a:buClr>
              <a:buFont typeface="+mj-lt"/>
              <a:buAutoNum type="arabicParenR"/>
            </a:pPr>
            <a:r>
              <a:rPr lang="en-CA" sz="3600" b="1" dirty="0">
                <a:solidFill>
                  <a:schemeClr val="accent3"/>
                </a:solidFill>
              </a:rPr>
              <a:t>Employers</a:t>
            </a:r>
          </a:p>
          <a:p>
            <a:pPr marL="971550" lvl="1" indent="-514350">
              <a:buClr>
                <a:schemeClr val="tx1"/>
              </a:buClr>
              <a:buFont typeface="+mj-lt"/>
              <a:buAutoNum type="arabicParenR"/>
            </a:pPr>
            <a:r>
              <a:rPr lang="en-CA" sz="3600" b="1" dirty="0">
                <a:solidFill>
                  <a:schemeClr val="accent3"/>
                </a:solidFill>
              </a:rPr>
              <a:t>Supervisors</a:t>
            </a:r>
          </a:p>
          <a:p>
            <a:pPr marL="971550" lvl="1" indent="-514350">
              <a:buClr>
                <a:schemeClr val="tx1"/>
              </a:buClr>
              <a:buFont typeface="+mj-lt"/>
              <a:buAutoNum type="arabicParenR"/>
            </a:pPr>
            <a:r>
              <a:rPr lang="en-CA" sz="3600" b="1" dirty="0">
                <a:solidFill>
                  <a:schemeClr val="accent3"/>
                </a:solidFill>
              </a:rPr>
              <a:t>Workers</a:t>
            </a:r>
          </a:p>
          <a:p>
            <a:endParaRPr lang="en-CA" sz="3600" b="1" dirty="0"/>
          </a:p>
        </p:txBody>
      </p:sp>
      <p:sp>
        <p:nvSpPr>
          <p:cNvPr id="4" name="Title 1"/>
          <p:cNvSpPr>
            <a:spLocks noGrp="1"/>
          </p:cNvSpPr>
          <p:nvPr>
            <p:ph type="title"/>
          </p:nvPr>
        </p:nvSpPr>
        <p:spPr>
          <a:xfrm>
            <a:off x="2753750" y="975388"/>
            <a:ext cx="8610600" cy="1293028"/>
          </a:xfrm>
        </p:spPr>
        <p:txBody>
          <a:bodyPr>
            <a:normAutofit/>
          </a:bodyPr>
          <a:lstStyle/>
          <a:p>
            <a:r>
              <a:rPr lang="en-CA" sz="3600" b="1" dirty="0">
                <a:solidFill>
                  <a:schemeClr val="accent3"/>
                </a:solidFill>
              </a:rPr>
              <a:t>The occupational health and safety act  (1990)</a:t>
            </a:r>
          </a:p>
        </p:txBody>
      </p:sp>
      <p:pic>
        <p:nvPicPr>
          <p:cNvPr id="5" name="Picture 4"/>
          <p:cNvPicPr>
            <a:picLocks noChangeAspect="1"/>
          </p:cNvPicPr>
          <p:nvPr/>
        </p:nvPicPr>
        <p:blipFill rotWithShape="1">
          <a:blip r:embed="rId2"/>
          <a:srcRect l="6677" t="17495" r="6607" b="16361"/>
          <a:stretch/>
        </p:blipFill>
        <p:spPr>
          <a:xfrm>
            <a:off x="9451146" y="5737068"/>
            <a:ext cx="2533356" cy="8999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088128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0492" y="1116065"/>
            <a:ext cx="9325708" cy="1293028"/>
          </a:xfrm>
        </p:spPr>
        <p:txBody>
          <a:bodyPr>
            <a:noAutofit/>
          </a:bodyPr>
          <a:lstStyle/>
          <a:p>
            <a:r>
              <a:rPr lang="en-CA" sz="3200" b="1" dirty="0">
                <a:solidFill>
                  <a:schemeClr val="accent3"/>
                </a:solidFill>
              </a:rPr>
              <a:t>1) </a:t>
            </a:r>
            <a:r>
              <a:rPr lang="en-CA" sz="3200" b="1" dirty="0"/>
              <a:t>Duties and responsibilities of </a:t>
            </a:r>
            <a:r>
              <a:rPr lang="en-CA" sz="3200" b="1" dirty="0">
                <a:solidFill>
                  <a:schemeClr val="accent3"/>
                </a:solidFill>
              </a:rPr>
              <a:t>employers</a:t>
            </a:r>
            <a:br>
              <a:rPr lang="en-CA" sz="3200" b="1" dirty="0">
                <a:solidFill>
                  <a:schemeClr val="accent3"/>
                </a:solidFill>
              </a:rPr>
            </a:br>
            <a:endParaRPr lang="en-CA" sz="3200" b="1" dirty="0"/>
          </a:p>
        </p:txBody>
      </p:sp>
      <p:sp>
        <p:nvSpPr>
          <p:cNvPr id="3" name="Content Placeholder 2"/>
          <p:cNvSpPr>
            <a:spLocks noGrp="1"/>
          </p:cNvSpPr>
          <p:nvPr>
            <p:ph idx="1"/>
          </p:nvPr>
        </p:nvSpPr>
        <p:spPr>
          <a:xfrm>
            <a:off x="685800" y="2194560"/>
            <a:ext cx="10820400" cy="4389120"/>
          </a:xfrm>
        </p:spPr>
        <p:txBody>
          <a:bodyPr>
            <a:normAutofit/>
          </a:bodyPr>
          <a:lstStyle/>
          <a:p>
            <a:pPr marL="0" indent="0">
              <a:buNone/>
            </a:pPr>
            <a:r>
              <a:rPr lang="en-CA" sz="3000" dirty="0"/>
              <a:t>An employer shall</a:t>
            </a:r>
          </a:p>
          <a:p>
            <a:pPr>
              <a:buClr>
                <a:schemeClr val="accent3"/>
              </a:buClr>
            </a:pPr>
            <a:r>
              <a:rPr lang="en-CA" sz="2800" dirty="0"/>
              <a:t>provide information, instruction and supervision to a worker to </a:t>
            </a:r>
            <a:r>
              <a:rPr lang="en-CA" sz="2800" b="1" dirty="0">
                <a:solidFill>
                  <a:schemeClr val="accent3"/>
                </a:solidFill>
              </a:rPr>
              <a:t>protect the health or safety of the worker</a:t>
            </a:r>
          </a:p>
          <a:p>
            <a:endParaRPr lang="en-CA" sz="800" dirty="0">
              <a:solidFill>
                <a:srgbClr val="FFC000"/>
              </a:solidFill>
            </a:endParaRPr>
          </a:p>
          <a:p>
            <a:pPr>
              <a:buClr>
                <a:schemeClr val="accent3"/>
              </a:buClr>
            </a:pPr>
            <a:r>
              <a:rPr lang="en-CA" sz="2800" dirty="0"/>
              <a:t>take every </a:t>
            </a:r>
            <a:r>
              <a:rPr lang="en-CA" sz="2800" b="1" dirty="0">
                <a:solidFill>
                  <a:schemeClr val="accent3"/>
                </a:solidFill>
              </a:rPr>
              <a:t>precaution</a:t>
            </a:r>
            <a:r>
              <a:rPr lang="en-CA" sz="2800" b="1" dirty="0"/>
              <a:t> </a:t>
            </a:r>
            <a:r>
              <a:rPr lang="en-CA" sz="2800" dirty="0"/>
              <a:t>reasonable in the circumstances for the protection of a worker</a:t>
            </a:r>
          </a:p>
          <a:p>
            <a:endParaRPr lang="en-CA" sz="800" dirty="0"/>
          </a:p>
          <a:p>
            <a:pPr>
              <a:buClr>
                <a:schemeClr val="accent3"/>
              </a:buClr>
            </a:pPr>
            <a:r>
              <a:rPr lang="en-CA" sz="2800" dirty="0"/>
              <a:t>prepare and review at least annually a written </a:t>
            </a:r>
            <a:r>
              <a:rPr lang="en-CA" sz="2800" b="1" dirty="0">
                <a:solidFill>
                  <a:schemeClr val="accent3"/>
                </a:solidFill>
              </a:rPr>
              <a:t>occupational health and safety policy </a:t>
            </a:r>
            <a:r>
              <a:rPr lang="en-CA" sz="2800" dirty="0"/>
              <a:t>and develop and maintain a program to implement that policy</a:t>
            </a:r>
          </a:p>
          <a:p>
            <a:endParaRPr lang="en-CA" sz="2800" dirty="0"/>
          </a:p>
        </p:txBody>
      </p:sp>
    </p:spTree>
    <p:extLst>
      <p:ext uri="{BB962C8B-B14F-4D97-AF65-F5344CB8AC3E}">
        <p14:creationId xmlns:p14="http://schemas.microsoft.com/office/powerpoint/2010/main" val="19323482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5575" y="1101997"/>
            <a:ext cx="9592994" cy="1293028"/>
          </a:xfrm>
        </p:spPr>
        <p:txBody>
          <a:bodyPr>
            <a:noAutofit/>
          </a:bodyPr>
          <a:lstStyle/>
          <a:p>
            <a:r>
              <a:rPr lang="en-CA" sz="3200" b="1" dirty="0">
                <a:solidFill>
                  <a:schemeClr val="accent3"/>
                </a:solidFill>
              </a:rPr>
              <a:t>2)</a:t>
            </a:r>
            <a:r>
              <a:rPr lang="en-CA" sz="3200" b="1" dirty="0"/>
              <a:t> Duties and responsibilities of </a:t>
            </a:r>
            <a:r>
              <a:rPr lang="en-CA" sz="3200" b="1" dirty="0">
                <a:solidFill>
                  <a:schemeClr val="accent3"/>
                </a:solidFill>
              </a:rPr>
              <a:t>supervisors</a:t>
            </a:r>
            <a:br>
              <a:rPr lang="en-CA" sz="3200" b="1" dirty="0">
                <a:solidFill>
                  <a:srgbClr val="FFC000"/>
                </a:solidFill>
              </a:rPr>
            </a:br>
            <a:endParaRPr lang="en-CA" sz="3200" b="1" dirty="0">
              <a:solidFill>
                <a:srgbClr val="FFC000"/>
              </a:solidFill>
            </a:endParaRPr>
          </a:p>
        </p:txBody>
      </p:sp>
      <p:sp>
        <p:nvSpPr>
          <p:cNvPr id="3" name="Content Placeholder 2"/>
          <p:cNvSpPr>
            <a:spLocks noGrp="1"/>
          </p:cNvSpPr>
          <p:nvPr>
            <p:ph idx="1"/>
          </p:nvPr>
        </p:nvSpPr>
        <p:spPr>
          <a:xfrm>
            <a:off x="685800" y="2039816"/>
            <a:ext cx="10820400" cy="4930726"/>
          </a:xfrm>
        </p:spPr>
        <p:txBody>
          <a:bodyPr>
            <a:normAutofit fontScale="85000" lnSpcReduction="20000"/>
          </a:bodyPr>
          <a:lstStyle/>
          <a:p>
            <a:pPr marL="0" indent="0">
              <a:buNone/>
            </a:pPr>
            <a:r>
              <a:rPr lang="en-CA" sz="3800" dirty="0"/>
              <a:t>A supervisor shall</a:t>
            </a:r>
          </a:p>
          <a:p>
            <a:pPr>
              <a:buClr>
                <a:schemeClr val="accent3"/>
              </a:buClr>
            </a:pPr>
            <a:r>
              <a:rPr lang="en-CA" sz="3100" dirty="0"/>
              <a:t>ensure that a worker works in the manner and with the </a:t>
            </a:r>
            <a:r>
              <a:rPr lang="en-CA" sz="3100" b="1" dirty="0">
                <a:solidFill>
                  <a:schemeClr val="accent3"/>
                </a:solidFill>
              </a:rPr>
              <a:t>protective devices</a:t>
            </a:r>
            <a:r>
              <a:rPr lang="en-CA" sz="3100" dirty="0"/>
              <a:t>, </a:t>
            </a:r>
            <a:r>
              <a:rPr lang="en-CA" sz="3100" b="1" dirty="0">
                <a:solidFill>
                  <a:schemeClr val="accent3"/>
                </a:solidFill>
              </a:rPr>
              <a:t>measures</a:t>
            </a:r>
            <a:r>
              <a:rPr lang="en-CA" sz="3100" dirty="0"/>
              <a:t> and </a:t>
            </a:r>
            <a:r>
              <a:rPr lang="en-CA" sz="3100" b="1" dirty="0">
                <a:solidFill>
                  <a:schemeClr val="accent3"/>
                </a:solidFill>
              </a:rPr>
              <a:t>procedures</a:t>
            </a:r>
            <a:r>
              <a:rPr lang="en-CA" sz="3100" dirty="0"/>
              <a:t> required by this Act and the regulations; </a:t>
            </a:r>
          </a:p>
          <a:p>
            <a:pPr>
              <a:buClr>
                <a:schemeClr val="accent3"/>
              </a:buClr>
            </a:pPr>
            <a:endParaRPr lang="en-CA" sz="1000" dirty="0"/>
          </a:p>
          <a:p>
            <a:pPr>
              <a:buClr>
                <a:schemeClr val="accent3"/>
              </a:buClr>
            </a:pPr>
            <a:r>
              <a:rPr lang="en-CA" sz="3100" b="1" dirty="0">
                <a:solidFill>
                  <a:schemeClr val="accent3"/>
                </a:solidFill>
              </a:rPr>
              <a:t>advise</a:t>
            </a:r>
            <a:r>
              <a:rPr lang="en-CA" sz="3100" dirty="0"/>
              <a:t> a worker of the existence of any </a:t>
            </a:r>
            <a:r>
              <a:rPr lang="en-CA" sz="3100" b="1" dirty="0">
                <a:solidFill>
                  <a:schemeClr val="accent3"/>
                </a:solidFill>
              </a:rPr>
              <a:t>potential or actual danger</a:t>
            </a:r>
            <a:r>
              <a:rPr lang="en-CA" sz="3100" dirty="0"/>
              <a:t> to the health or safety of the worker of which the supervisor is aware;</a:t>
            </a:r>
          </a:p>
          <a:p>
            <a:pPr>
              <a:buClr>
                <a:schemeClr val="accent3"/>
              </a:buClr>
            </a:pPr>
            <a:endParaRPr lang="en-CA" sz="1000" dirty="0"/>
          </a:p>
          <a:p>
            <a:pPr>
              <a:buClr>
                <a:schemeClr val="accent3"/>
              </a:buClr>
            </a:pPr>
            <a:r>
              <a:rPr lang="en-CA" sz="3100" dirty="0"/>
              <a:t>where so prescribed, provide a worker with </a:t>
            </a:r>
            <a:r>
              <a:rPr lang="en-CA" sz="3100" b="1" dirty="0">
                <a:solidFill>
                  <a:schemeClr val="accent3"/>
                </a:solidFill>
              </a:rPr>
              <a:t>written instructions </a:t>
            </a:r>
            <a:r>
              <a:rPr lang="en-CA" sz="3100" dirty="0"/>
              <a:t>as to the </a:t>
            </a:r>
            <a:r>
              <a:rPr lang="en-CA" sz="3100" b="1" dirty="0">
                <a:solidFill>
                  <a:schemeClr val="accent3"/>
                </a:solidFill>
              </a:rPr>
              <a:t>measures</a:t>
            </a:r>
            <a:r>
              <a:rPr lang="en-CA" sz="3100" b="1" dirty="0">
                <a:solidFill>
                  <a:srgbClr val="FFC000"/>
                </a:solidFill>
              </a:rPr>
              <a:t> </a:t>
            </a:r>
            <a:r>
              <a:rPr lang="en-CA" sz="3100" dirty="0"/>
              <a:t>and </a:t>
            </a:r>
            <a:r>
              <a:rPr lang="en-CA" sz="3100" b="1" dirty="0">
                <a:solidFill>
                  <a:schemeClr val="accent3"/>
                </a:solidFill>
              </a:rPr>
              <a:t>procedures</a:t>
            </a:r>
            <a:r>
              <a:rPr lang="en-CA" sz="3100" dirty="0"/>
              <a:t> to be taken for protection of the worker; and</a:t>
            </a:r>
          </a:p>
          <a:p>
            <a:pPr>
              <a:buClr>
                <a:schemeClr val="accent3"/>
              </a:buClr>
            </a:pPr>
            <a:endParaRPr lang="en-CA" sz="900" dirty="0"/>
          </a:p>
          <a:p>
            <a:pPr>
              <a:buClr>
                <a:schemeClr val="accent3"/>
              </a:buClr>
            </a:pPr>
            <a:r>
              <a:rPr lang="en-CA" sz="3100" dirty="0"/>
              <a:t>take every </a:t>
            </a:r>
            <a:r>
              <a:rPr lang="en-CA" sz="3100" b="1" dirty="0">
                <a:solidFill>
                  <a:schemeClr val="accent3"/>
                </a:solidFill>
              </a:rPr>
              <a:t>precaution</a:t>
            </a:r>
            <a:r>
              <a:rPr lang="en-CA" sz="3100" dirty="0"/>
              <a:t> reasonable in the circumstances for the </a:t>
            </a:r>
            <a:r>
              <a:rPr lang="en-CA" sz="3100" b="1" dirty="0">
                <a:solidFill>
                  <a:schemeClr val="accent3"/>
                </a:solidFill>
              </a:rPr>
              <a:t>protection of a worker</a:t>
            </a:r>
          </a:p>
          <a:p>
            <a:endParaRPr lang="en-CA" sz="2800" dirty="0"/>
          </a:p>
        </p:txBody>
      </p:sp>
    </p:spTree>
    <p:extLst>
      <p:ext uri="{BB962C8B-B14F-4D97-AF65-F5344CB8AC3E}">
        <p14:creationId xmlns:p14="http://schemas.microsoft.com/office/powerpoint/2010/main" val="322149864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0492" y="1116065"/>
            <a:ext cx="9325708" cy="1293028"/>
          </a:xfrm>
        </p:spPr>
        <p:txBody>
          <a:bodyPr>
            <a:noAutofit/>
          </a:bodyPr>
          <a:lstStyle/>
          <a:p>
            <a:r>
              <a:rPr lang="en-CA" sz="3200" b="1" dirty="0">
                <a:solidFill>
                  <a:schemeClr val="accent3"/>
                </a:solidFill>
              </a:rPr>
              <a:t>3)</a:t>
            </a:r>
            <a:r>
              <a:rPr lang="en-CA" sz="3200" b="1" dirty="0"/>
              <a:t> Duties and responsibilities of </a:t>
            </a:r>
            <a:r>
              <a:rPr lang="en-CA" sz="3200" b="1" dirty="0">
                <a:solidFill>
                  <a:schemeClr val="accent3"/>
                </a:solidFill>
              </a:rPr>
              <a:t>workers</a:t>
            </a:r>
            <a:br>
              <a:rPr lang="en-CA" sz="3200" b="1" dirty="0">
                <a:solidFill>
                  <a:srgbClr val="FFC000"/>
                </a:solidFill>
              </a:rPr>
            </a:br>
            <a:endParaRPr lang="en-CA" sz="3200" b="1" dirty="0">
              <a:solidFill>
                <a:srgbClr val="FFC000"/>
              </a:solidFill>
            </a:endParaRPr>
          </a:p>
        </p:txBody>
      </p:sp>
      <p:sp>
        <p:nvSpPr>
          <p:cNvPr id="3" name="Content Placeholder 2"/>
          <p:cNvSpPr>
            <a:spLocks noGrp="1"/>
          </p:cNvSpPr>
          <p:nvPr>
            <p:ph idx="1"/>
          </p:nvPr>
        </p:nvSpPr>
        <p:spPr>
          <a:xfrm>
            <a:off x="867508" y="2166425"/>
            <a:ext cx="10638692" cy="4529797"/>
          </a:xfrm>
        </p:spPr>
        <p:txBody>
          <a:bodyPr>
            <a:normAutofit lnSpcReduction="10000"/>
          </a:bodyPr>
          <a:lstStyle/>
          <a:p>
            <a:pPr marL="0" indent="0">
              <a:buNone/>
            </a:pPr>
            <a:r>
              <a:rPr lang="en-CA" sz="3200" dirty="0"/>
              <a:t>A worker shall</a:t>
            </a:r>
          </a:p>
          <a:p>
            <a:pPr>
              <a:buClr>
                <a:schemeClr val="accent3"/>
              </a:buClr>
            </a:pPr>
            <a:r>
              <a:rPr lang="en-CA" sz="2700" dirty="0"/>
              <a:t>work in </a:t>
            </a:r>
            <a:r>
              <a:rPr lang="en-CA" sz="2700" b="1" dirty="0">
                <a:solidFill>
                  <a:schemeClr val="accent3"/>
                </a:solidFill>
              </a:rPr>
              <a:t>compliance</a:t>
            </a:r>
            <a:r>
              <a:rPr lang="en-CA" sz="2700" dirty="0"/>
              <a:t> with the provisions of this </a:t>
            </a:r>
            <a:r>
              <a:rPr lang="en-CA" sz="2700" b="1" dirty="0">
                <a:solidFill>
                  <a:schemeClr val="accent3"/>
                </a:solidFill>
              </a:rPr>
              <a:t>Act</a:t>
            </a:r>
            <a:r>
              <a:rPr lang="en-CA" sz="2700" b="1" dirty="0">
                <a:solidFill>
                  <a:srgbClr val="FFC000"/>
                </a:solidFill>
              </a:rPr>
              <a:t> </a:t>
            </a:r>
            <a:r>
              <a:rPr lang="en-CA" sz="2700" dirty="0"/>
              <a:t>and the </a:t>
            </a:r>
            <a:r>
              <a:rPr lang="en-CA" sz="2700" b="1" dirty="0">
                <a:solidFill>
                  <a:schemeClr val="accent3"/>
                </a:solidFill>
              </a:rPr>
              <a:t>regulations</a:t>
            </a:r>
            <a:r>
              <a:rPr lang="en-CA" sz="2700" dirty="0"/>
              <a:t>;</a:t>
            </a:r>
          </a:p>
          <a:p>
            <a:pPr>
              <a:buClr>
                <a:schemeClr val="accent3"/>
              </a:buClr>
            </a:pPr>
            <a:endParaRPr lang="en-CA" sz="800" dirty="0"/>
          </a:p>
          <a:p>
            <a:pPr>
              <a:buClr>
                <a:schemeClr val="accent3"/>
              </a:buClr>
            </a:pPr>
            <a:r>
              <a:rPr lang="en-CA" sz="2700" b="1" dirty="0">
                <a:solidFill>
                  <a:schemeClr val="accent3"/>
                </a:solidFill>
              </a:rPr>
              <a:t>report</a:t>
            </a:r>
            <a:r>
              <a:rPr lang="en-CA" sz="2700" b="1" dirty="0">
                <a:solidFill>
                  <a:srgbClr val="FFC000"/>
                </a:solidFill>
              </a:rPr>
              <a:t> </a:t>
            </a:r>
            <a:r>
              <a:rPr lang="en-CA" sz="2700" dirty="0"/>
              <a:t>to his or her employer or supervisor the absence of or defect in any equipment or protective device of which the worker is aware and </a:t>
            </a:r>
            <a:r>
              <a:rPr lang="en-CA" sz="2700" b="1" dirty="0">
                <a:solidFill>
                  <a:schemeClr val="accent3"/>
                </a:solidFill>
              </a:rPr>
              <a:t>which may endanger </a:t>
            </a:r>
            <a:r>
              <a:rPr lang="en-CA" sz="2700" dirty="0"/>
              <a:t>himself, herself or another worker; and</a:t>
            </a:r>
          </a:p>
          <a:p>
            <a:pPr>
              <a:buClr>
                <a:schemeClr val="accent3"/>
              </a:buClr>
            </a:pPr>
            <a:endParaRPr lang="en-CA" sz="900" dirty="0"/>
          </a:p>
          <a:p>
            <a:pPr>
              <a:buClr>
                <a:schemeClr val="accent3"/>
              </a:buClr>
            </a:pPr>
            <a:r>
              <a:rPr lang="en-CA" sz="2700" b="1" dirty="0">
                <a:solidFill>
                  <a:schemeClr val="accent3"/>
                </a:solidFill>
              </a:rPr>
              <a:t>report</a:t>
            </a:r>
            <a:r>
              <a:rPr lang="en-CA" sz="2700" b="1" dirty="0">
                <a:solidFill>
                  <a:srgbClr val="FFC000"/>
                </a:solidFill>
              </a:rPr>
              <a:t> </a:t>
            </a:r>
            <a:r>
              <a:rPr lang="en-CA" sz="2700" dirty="0"/>
              <a:t>to his or her employer or supervisor any </a:t>
            </a:r>
            <a:r>
              <a:rPr lang="en-CA" sz="2700" b="1" dirty="0">
                <a:solidFill>
                  <a:schemeClr val="accent3"/>
                </a:solidFill>
              </a:rPr>
              <a:t>contravention</a:t>
            </a:r>
            <a:r>
              <a:rPr lang="en-CA" sz="2700" dirty="0">
                <a:solidFill>
                  <a:schemeClr val="accent3"/>
                </a:solidFill>
              </a:rPr>
              <a:t> </a:t>
            </a:r>
            <a:r>
              <a:rPr lang="en-CA" sz="2700" dirty="0"/>
              <a:t>of this Act or the </a:t>
            </a:r>
            <a:r>
              <a:rPr lang="en-CA" sz="2700" b="1" dirty="0">
                <a:solidFill>
                  <a:schemeClr val="accent3"/>
                </a:solidFill>
              </a:rPr>
              <a:t>regulations</a:t>
            </a:r>
            <a:r>
              <a:rPr lang="en-CA" sz="2700" dirty="0"/>
              <a:t> or the existence of any </a:t>
            </a:r>
            <a:r>
              <a:rPr lang="en-CA" sz="2700" b="1" dirty="0">
                <a:solidFill>
                  <a:schemeClr val="accent3"/>
                </a:solidFill>
              </a:rPr>
              <a:t>hazard</a:t>
            </a:r>
            <a:r>
              <a:rPr lang="en-CA" sz="2700" dirty="0"/>
              <a:t> of which he or she knows.</a:t>
            </a:r>
          </a:p>
          <a:p>
            <a:endParaRPr lang="en-CA" sz="2800" dirty="0"/>
          </a:p>
        </p:txBody>
      </p:sp>
    </p:spTree>
    <p:extLst>
      <p:ext uri="{BB962C8B-B14F-4D97-AF65-F5344CB8AC3E}">
        <p14:creationId xmlns:p14="http://schemas.microsoft.com/office/powerpoint/2010/main" val="17269742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400" b="1" dirty="0"/>
              <a:t>This concludes Section 3</a:t>
            </a:r>
          </a:p>
        </p:txBody>
      </p:sp>
      <p:sp>
        <p:nvSpPr>
          <p:cNvPr id="3" name="Text Placeholder 2"/>
          <p:cNvSpPr>
            <a:spLocks noGrp="1"/>
          </p:cNvSpPr>
          <p:nvPr>
            <p:ph type="body" idx="1"/>
          </p:nvPr>
        </p:nvSpPr>
        <p:spPr/>
        <p:txBody>
          <a:bodyPr>
            <a:normAutofit/>
          </a:bodyPr>
          <a:lstStyle/>
          <a:p>
            <a:r>
              <a:rPr lang="en-CA" sz="3000" b="1" dirty="0"/>
              <a:t>UP NEXT: STRATEGIES AND BEST PRACTICES</a:t>
            </a:r>
          </a:p>
        </p:txBody>
      </p:sp>
    </p:spTree>
    <p:extLst>
      <p:ext uri="{BB962C8B-B14F-4D97-AF65-F5344CB8AC3E}">
        <p14:creationId xmlns:p14="http://schemas.microsoft.com/office/powerpoint/2010/main" val="276693295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063" y="825143"/>
            <a:ext cx="10820399" cy="677702"/>
          </a:xfrm>
        </p:spPr>
        <p:txBody>
          <a:bodyPr anchor="ctr">
            <a:noAutofit/>
          </a:bodyPr>
          <a:lstStyle/>
          <a:p>
            <a:pPr algn="ctr"/>
            <a:r>
              <a:rPr lang="en-CA" sz="4800" b="1" dirty="0"/>
              <a:t>Module overview</a:t>
            </a:r>
          </a:p>
        </p:txBody>
      </p:sp>
      <p:sp>
        <p:nvSpPr>
          <p:cNvPr id="5" name="TextBox 4"/>
          <p:cNvSpPr txBox="1"/>
          <p:nvPr/>
        </p:nvSpPr>
        <p:spPr>
          <a:xfrm>
            <a:off x="155714" y="2316931"/>
            <a:ext cx="2160000" cy="1332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CA" b="1" dirty="0">
                <a:solidFill>
                  <a:schemeClr val="tx1"/>
                </a:solidFill>
              </a:rPr>
              <a:t>INTRODUCTION</a:t>
            </a:r>
          </a:p>
        </p:txBody>
      </p:sp>
      <p:sp>
        <p:nvSpPr>
          <p:cNvPr id="6" name="TextBox 5"/>
          <p:cNvSpPr txBox="1"/>
          <p:nvPr/>
        </p:nvSpPr>
        <p:spPr>
          <a:xfrm>
            <a:off x="2587488" y="2316934"/>
            <a:ext cx="2160000" cy="1332000"/>
          </a:xfrm>
          <a:prstGeom prst="round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algn="ctr"/>
            <a:r>
              <a:rPr lang="en-CA" b="1" dirty="0">
                <a:solidFill>
                  <a:schemeClr val="tx1"/>
                </a:solidFill>
              </a:rPr>
              <a:t>IMPACT ON ENGINEERING DESIGN &amp; SUPERVISION</a:t>
            </a:r>
          </a:p>
        </p:txBody>
      </p:sp>
      <p:sp>
        <p:nvSpPr>
          <p:cNvPr id="7" name="TextBox 6"/>
          <p:cNvSpPr txBox="1"/>
          <p:nvPr/>
        </p:nvSpPr>
        <p:spPr>
          <a:xfrm>
            <a:off x="5022468" y="2316931"/>
            <a:ext cx="2160000" cy="1332000"/>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spAutoFit/>
          </a:bodyPr>
          <a:lstStyle/>
          <a:p>
            <a:pPr algn="ctr"/>
            <a:r>
              <a:rPr lang="en-CA" b="1" dirty="0">
                <a:solidFill>
                  <a:schemeClr val="tx1"/>
                </a:solidFill>
              </a:rPr>
              <a:t>LEGISLATION &amp; REGULATORY REQUIREMENTS</a:t>
            </a:r>
          </a:p>
        </p:txBody>
      </p:sp>
      <p:sp>
        <p:nvSpPr>
          <p:cNvPr id="8" name="TextBox 7"/>
          <p:cNvSpPr txBox="1"/>
          <p:nvPr/>
        </p:nvSpPr>
        <p:spPr>
          <a:xfrm>
            <a:off x="7451037" y="2316931"/>
            <a:ext cx="2160000" cy="1332000"/>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spAutoFit/>
          </a:bodyPr>
          <a:lstStyle/>
          <a:p>
            <a:pPr algn="ctr"/>
            <a:r>
              <a:rPr lang="en-CA" b="1" dirty="0">
                <a:solidFill>
                  <a:schemeClr val="tx1"/>
                </a:solidFill>
              </a:rPr>
              <a:t>STRATEGIES AND BEST PRACTICES</a:t>
            </a:r>
          </a:p>
        </p:txBody>
      </p:sp>
      <p:sp>
        <p:nvSpPr>
          <p:cNvPr id="9" name="TextBox 8"/>
          <p:cNvSpPr txBox="1"/>
          <p:nvPr/>
        </p:nvSpPr>
        <p:spPr>
          <a:xfrm>
            <a:off x="9879606" y="2316931"/>
            <a:ext cx="2160000" cy="1332000"/>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nchor="ctr">
            <a:spAutoFit/>
          </a:bodyPr>
          <a:lstStyle/>
          <a:p>
            <a:pPr algn="ctr"/>
            <a:r>
              <a:rPr lang="en-CA" b="1" dirty="0">
                <a:solidFill>
                  <a:schemeClr val="tx1"/>
                </a:solidFill>
              </a:rPr>
              <a:t>REVIEW</a:t>
            </a:r>
          </a:p>
        </p:txBody>
      </p:sp>
      <p:sp>
        <p:nvSpPr>
          <p:cNvPr id="10" name="Rectangle 9"/>
          <p:cNvSpPr/>
          <p:nvPr/>
        </p:nvSpPr>
        <p:spPr>
          <a:xfrm>
            <a:off x="1869757" y="3325768"/>
            <a:ext cx="449162"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1</a:t>
            </a:r>
          </a:p>
        </p:txBody>
      </p:sp>
      <p:sp>
        <p:nvSpPr>
          <p:cNvPr id="11" name="Rectangle 10"/>
          <p:cNvSpPr/>
          <p:nvPr/>
        </p:nvSpPr>
        <p:spPr>
          <a:xfrm>
            <a:off x="4304738" y="3325767"/>
            <a:ext cx="442750"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2</a:t>
            </a:r>
          </a:p>
        </p:txBody>
      </p:sp>
      <p:sp>
        <p:nvSpPr>
          <p:cNvPr id="12" name="Rectangle 11"/>
          <p:cNvSpPr/>
          <p:nvPr/>
        </p:nvSpPr>
        <p:spPr>
          <a:xfrm>
            <a:off x="6736514" y="3325766"/>
            <a:ext cx="442750"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3</a:t>
            </a:r>
          </a:p>
        </p:txBody>
      </p:sp>
      <p:sp>
        <p:nvSpPr>
          <p:cNvPr id="13" name="Rectangle 12"/>
          <p:cNvSpPr/>
          <p:nvPr/>
        </p:nvSpPr>
        <p:spPr>
          <a:xfrm>
            <a:off x="9168287" y="3325766"/>
            <a:ext cx="442750"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4</a:t>
            </a:r>
          </a:p>
        </p:txBody>
      </p:sp>
      <p:sp>
        <p:nvSpPr>
          <p:cNvPr id="14" name="Rectangle 13"/>
          <p:cNvSpPr/>
          <p:nvPr/>
        </p:nvSpPr>
        <p:spPr>
          <a:xfrm>
            <a:off x="11600063" y="3325766"/>
            <a:ext cx="442750"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5</a:t>
            </a:r>
          </a:p>
        </p:txBody>
      </p:sp>
    </p:spTree>
    <p:extLst>
      <p:ext uri="{BB962C8B-B14F-4D97-AF65-F5344CB8AC3E}">
        <p14:creationId xmlns:p14="http://schemas.microsoft.com/office/powerpoint/2010/main" val="3661684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37520" y="389686"/>
            <a:ext cx="8140149" cy="1227600"/>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spAutoFit/>
          </a:bodyPr>
          <a:lstStyle/>
          <a:p>
            <a:pPr algn="ctr"/>
            <a:r>
              <a:rPr lang="en-CA" sz="4000" b="1" dirty="0">
                <a:solidFill>
                  <a:schemeClr val="tx1"/>
                </a:solidFill>
              </a:rPr>
              <a:t>STRATEGIES AND BEST PRACTICES</a:t>
            </a:r>
          </a:p>
        </p:txBody>
      </p:sp>
      <p:sp>
        <p:nvSpPr>
          <p:cNvPr id="5" name="Rectangle 4"/>
          <p:cNvSpPr/>
          <p:nvPr/>
        </p:nvSpPr>
        <p:spPr>
          <a:xfrm>
            <a:off x="9561795" y="1109134"/>
            <a:ext cx="615874" cy="1015663"/>
          </a:xfrm>
          <a:prstGeom prst="rect">
            <a:avLst/>
          </a:prstGeom>
          <a:noFill/>
        </p:spPr>
        <p:txBody>
          <a:bodyPr wrap="none" lIns="91440" tIns="45720" rIns="91440" bIns="45720">
            <a:spAutoFit/>
          </a:bodyPr>
          <a:lstStyle/>
          <a:p>
            <a:pPr algn="ctr"/>
            <a:r>
              <a:rPr lang="en-US" sz="6000" b="1" dirty="0">
                <a:ln w="0"/>
                <a:effectLst>
                  <a:outerShdw blurRad="38100" dist="19050" dir="2700000" algn="tl" rotWithShape="0">
                    <a:schemeClr val="dk1">
                      <a:alpha val="40000"/>
                    </a:schemeClr>
                  </a:outerShdw>
                </a:effectLst>
              </a:rPr>
              <a:t>4</a:t>
            </a:r>
          </a:p>
        </p:txBody>
      </p:sp>
      <p:sp>
        <p:nvSpPr>
          <p:cNvPr id="6" name="TextBox 5"/>
          <p:cNvSpPr txBox="1"/>
          <p:nvPr/>
        </p:nvSpPr>
        <p:spPr>
          <a:xfrm>
            <a:off x="1378633" y="1942682"/>
            <a:ext cx="9829341" cy="4247317"/>
          </a:xfrm>
          <a:prstGeom prst="rect">
            <a:avLst/>
          </a:prstGeom>
          <a:noFill/>
        </p:spPr>
        <p:txBody>
          <a:bodyPr wrap="square" rtlCol="0">
            <a:spAutoFit/>
          </a:bodyPr>
          <a:lstStyle/>
          <a:p>
            <a:r>
              <a:rPr lang="en-CA" sz="3200" b="1" dirty="0"/>
              <a:t>In this section:</a:t>
            </a:r>
          </a:p>
          <a:p>
            <a:r>
              <a:rPr lang="en-CA" sz="2800" b="1" dirty="0">
                <a:solidFill>
                  <a:schemeClr val="accent4"/>
                </a:solidFill>
              </a:rPr>
              <a:t>Strategies and best practices for promoting workplace mental health and wellbeing, and minimizing risk</a:t>
            </a:r>
          </a:p>
          <a:p>
            <a:pPr marL="457200" indent="-457200">
              <a:buFont typeface="Arial" panose="020B0604020202020204" pitchFamily="34" charset="0"/>
              <a:buChar char="•"/>
            </a:pPr>
            <a:endParaRPr lang="en-CA" sz="600" i="1" dirty="0"/>
          </a:p>
          <a:p>
            <a:pPr marL="457200" indent="-457200">
              <a:buFont typeface="Arial" panose="020B0604020202020204" pitchFamily="34" charset="0"/>
              <a:buChar char="•"/>
            </a:pPr>
            <a:r>
              <a:rPr lang="en-CA" sz="2400" i="1" dirty="0"/>
              <a:t>The National Standard of Canada for Psychological Health and Safety in the Workplace</a:t>
            </a:r>
          </a:p>
          <a:p>
            <a:pPr marL="457200" indent="-457200">
              <a:buFont typeface="Arial" panose="020B0604020202020204" pitchFamily="34" charset="0"/>
              <a:buChar char="•"/>
            </a:pPr>
            <a:endParaRPr lang="en-CA" sz="600" i="1" dirty="0"/>
          </a:p>
          <a:p>
            <a:pPr marL="457200" indent="-457200">
              <a:buFont typeface="Arial" panose="020B0604020202020204" pitchFamily="34" charset="0"/>
              <a:buChar char="•"/>
            </a:pPr>
            <a:r>
              <a:rPr lang="en-CA" sz="2400" i="1" dirty="0"/>
              <a:t>What else can employers do?</a:t>
            </a:r>
          </a:p>
          <a:p>
            <a:endParaRPr lang="en-CA" sz="3200" b="1" dirty="0">
              <a:solidFill>
                <a:schemeClr val="accent4"/>
              </a:solidFill>
            </a:endParaRPr>
          </a:p>
          <a:p>
            <a:endParaRPr lang="en-CA" sz="3200" b="1" dirty="0"/>
          </a:p>
          <a:p>
            <a:endParaRPr lang="en-CA" dirty="0"/>
          </a:p>
          <a:p>
            <a:endParaRPr lang="en-CA" sz="1600" dirty="0"/>
          </a:p>
        </p:txBody>
      </p:sp>
    </p:spTree>
    <p:extLst>
      <p:ext uri="{BB962C8B-B14F-4D97-AF65-F5344CB8AC3E}">
        <p14:creationId xmlns:p14="http://schemas.microsoft.com/office/powerpoint/2010/main" val="25970111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a:solidFill>
                  <a:schemeClr val="accent4"/>
                </a:solidFill>
              </a:rPr>
              <a:t>Strategies &amp; best practices</a:t>
            </a:r>
          </a:p>
        </p:txBody>
      </p:sp>
      <p:sp>
        <p:nvSpPr>
          <p:cNvPr id="3" name="Content Placeholder 2"/>
          <p:cNvSpPr>
            <a:spLocks noGrp="1"/>
          </p:cNvSpPr>
          <p:nvPr>
            <p:ph idx="1"/>
          </p:nvPr>
        </p:nvSpPr>
        <p:spPr>
          <a:xfrm>
            <a:off x="853440" y="2362200"/>
            <a:ext cx="10820400" cy="4024125"/>
          </a:xfrm>
        </p:spPr>
        <p:txBody>
          <a:bodyPr>
            <a:normAutofit/>
          </a:bodyPr>
          <a:lstStyle/>
          <a:p>
            <a:r>
              <a:rPr lang="en-CA" sz="2800" dirty="0"/>
              <a:t>Many strategies and best practices were presented in the videos about the 13 psychosocial risk factors in section 2, including what </a:t>
            </a:r>
            <a:r>
              <a:rPr lang="en-CA" sz="2800" b="1" dirty="0">
                <a:solidFill>
                  <a:schemeClr val="accent4"/>
                </a:solidFill>
              </a:rPr>
              <a:t>workers</a:t>
            </a:r>
            <a:r>
              <a:rPr lang="en-CA" sz="2800" dirty="0"/>
              <a:t> can do to </a:t>
            </a:r>
            <a:r>
              <a:rPr lang="en-CA" sz="2800" b="1" dirty="0">
                <a:solidFill>
                  <a:schemeClr val="accent4"/>
                </a:solidFill>
              </a:rPr>
              <a:t>minimize risk</a:t>
            </a:r>
            <a:r>
              <a:rPr lang="en-CA" sz="2800" dirty="0"/>
              <a:t>.</a:t>
            </a:r>
          </a:p>
          <a:p>
            <a:endParaRPr lang="en-CA" sz="2800" dirty="0"/>
          </a:p>
          <a:p>
            <a:r>
              <a:rPr lang="en-CA" sz="2800" dirty="0"/>
              <a:t>Other strategies include those that should be adopted by </a:t>
            </a:r>
            <a:r>
              <a:rPr lang="en-CA" sz="2800" b="1" dirty="0">
                <a:solidFill>
                  <a:schemeClr val="accent4"/>
                </a:solidFill>
              </a:rPr>
              <a:t>engineers, supervisors, and employers</a:t>
            </a:r>
            <a:r>
              <a:rPr lang="en-CA" sz="2800" dirty="0"/>
              <a:t>. Some of these will now be presented. </a:t>
            </a:r>
          </a:p>
          <a:p>
            <a:endParaRPr lang="en-CA" sz="2800" dirty="0"/>
          </a:p>
          <a:p>
            <a:endParaRPr lang="en-CA" sz="2800" dirty="0"/>
          </a:p>
        </p:txBody>
      </p:sp>
    </p:spTree>
    <p:extLst>
      <p:ext uri="{BB962C8B-B14F-4D97-AF65-F5344CB8AC3E}">
        <p14:creationId xmlns:p14="http://schemas.microsoft.com/office/powerpoint/2010/main" val="361834281"/>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1_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TM04033937[[fn=Vapor Trail]]</Template>
  <TotalTime>6593</TotalTime>
  <Words>9572</Words>
  <Application>Microsoft Office PowerPoint</Application>
  <PresentationFormat>Widescreen</PresentationFormat>
  <Paragraphs>940</Paragraphs>
  <Slides>127</Slides>
  <Notes>83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127</vt:i4>
      </vt:variant>
    </vt:vector>
  </HeadingPairs>
  <TitlesOfParts>
    <vt:vector size="135" baseType="lpstr">
      <vt:lpstr>Arial</vt:lpstr>
      <vt:lpstr>Calibri</vt:lpstr>
      <vt:lpstr>Century Gothic</vt:lpstr>
      <vt:lpstr>Franklin Gothic Demi</vt:lpstr>
      <vt:lpstr>Helvetica Neue</vt:lpstr>
      <vt:lpstr>Wingdings</vt:lpstr>
      <vt:lpstr>Vapor Trail</vt:lpstr>
      <vt:lpstr>1_Vapor Trail</vt:lpstr>
      <vt:lpstr>PowerPoint Presentation</vt:lpstr>
      <vt:lpstr>What to expect </vt:lpstr>
      <vt:lpstr>Learning objectives and outcomes</vt:lpstr>
      <vt:lpstr>BUt What about  your own mental health?</vt:lpstr>
      <vt:lpstr>Some Mental health resources</vt:lpstr>
      <vt:lpstr>Module overview</vt:lpstr>
      <vt:lpstr>PowerPoint Presentation</vt:lpstr>
      <vt:lpstr>What is mental health?</vt:lpstr>
      <vt:lpstr>What is mental health?</vt:lpstr>
      <vt:lpstr>PowerPoint Presentation</vt:lpstr>
      <vt:lpstr>PowerPoint Presentation</vt:lpstr>
      <vt:lpstr>Mental health in canada</vt:lpstr>
      <vt:lpstr>Mental health in canada</vt:lpstr>
      <vt:lpstr>Mental health in ontario</vt:lpstr>
      <vt:lpstr>Mental health in the workplace</vt:lpstr>
      <vt:lpstr>Consequences of poor mental health on the workplace </vt:lpstr>
      <vt:lpstr>Consequences of poor mental health on the workplace </vt:lpstr>
      <vt:lpstr>Consequences of poor mental health on the workplace </vt:lpstr>
      <vt:lpstr>Effects of good workplace mental health</vt:lpstr>
      <vt:lpstr>An important challenge : stigma</vt:lpstr>
      <vt:lpstr>Mental health in engineering</vt:lpstr>
      <vt:lpstr>Current initiatives</vt:lpstr>
      <vt:lpstr>Mental health affects us all</vt:lpstr>
      <vt:lpstr>This concludes Section 1</vt:lpstr>
      <vt:lpstr>Module overview</vt:lpstr>
      <vt:lpstr>PowerPoint Presentation</vt:lpstr>
      <vt:lpstr>Management of occupational health &amp; safety</vt:lpstr>
      <vt:lpstr>Test your knowledge...</vt:lpstr>
      <vt:lpstr>Test your knowledge...</vt:lpstr>
      <vt:lpstr>Management of occupational health &amp; safety: Psychosocial Risk Factors </vt:lpstr>
      <vt:lpstr>Management of occupational health &amp; safety: Psychosocial Risk Factors </vt:lpstr>
      <vt:lpstr>Management of occupational health &amp; safety: Psychosocial Risk Factors </vt:lpstr>
      <vt:lpstr>1. Organizational culture</vt:lpstr>
      <vt:lpstr>1. Organizational culture</vt:lpstr>
      <vt:lpstr>1. Organizational culture</vt:lpstr>
      <vt:lpstr>1. Organizational culture</vt:lpstr>
      <vt:lpstr>2. Psychological support </vt:lpstr>
      <vt:lpstr>2. Psychological support </vt:lpstr>
      <vt:lpstr>2. Psychological support </vt:lpstr>
      <vt:lpstr>2. Psychological support </vt:lpstr>
      <vt:lpstr>3. Clear Leadership &amp; Expectations</vt:lpstr>
      <vt:lpstr>3. Clear Leadership &amp; Expectations</vt:lpstr>
      <vt:lpstr>3. Clear Leadership &amp; Expectations</vt:lpstr>
      <vt:lpstr>3. Clear Leadership &amp; Expectations</vt:lpstr>
      <vt:lpstr>4. Civility and Respect</vt:lpstr>
      <vt:lpstr>4. Civility and Respect</vt:lpstr>
      <vt:lpstr>4. Civility and Respect</vt:lpstr>
      <vt:lpstr>4. Civility and Respect</vt:lpstr>
      <vt:lpstr>5. Psychological Competencies &amp; Requirements (Or psychological demands)</vt:lpstr>
      <vt:lpstr>5. Psychological demands </vt:lpstr>
      <vt:lpstr>5. Psychological demands </vt:lpstr>
      <vt:lpstr>5. Psychological demands </vt:lpstr>
      <vt:lpstr>6. Growth &amp; Development </vt:lpstr>
      <vt:lpstr>6. Growth &amp; Development </vt:lpstr>
      <vt:lpstr>6. Growth &amp; Development </vt:lpstr>
      <vt:lpstr>6. Growth &amp; Development  </vt:lpstr>
      <vt:lpstr>7. Recognition and reward </vt:lpstr>
      <vt:lpstr>7. Recognition and reward </vt:lpstr>
      <vt:lpstr>7. Recognition and reward </vt:lpstr>
      <vt:lpstr>7. Recognition and reward </vt:lpstr>
      <vt:lpstr>8. Involvement and Influence </vt:lpstr>
      <vt:lpstr>8. Involvement and Influence </vt:lpstr>
      <vt:lpstr>8. Involvement and Influence </vt:lpstr>
      <vt:lpstr>8. Involvement and Influence </vt:lpstr>
      <vt:lpstr>9. Workload Management </vt:lpstr>
      <vt:lpstr>9. Workload Management </vt:lpstr>
      <vt:lpstr>9. Workload Management </vt:lpstr>
      <vt:lpstr>9. Workload Management </vt:lpstr>
      <vt:lpstr>10. engagement </vt:lpstr>
      <vt:lpstr>10. engagement </vt:lpstr>
      <vt:lpstr>10. engagement </vt:lpstr>
      <vt:lpstr>10. engagement </vt:lpstr>
      <vt:lpstr>11. balance </vt:lpstr>
      <vt:lpstr>11. balance </vt:lpstr>
      <vt:lpstr>11. balance </vt:lpstr>
      <vt:lpstr>11. balance </vt:lpstr>
      <vt:lpstr>11. balance </vt:lpstr>
      <vt:lpstr>12. Psychological Protection </vt:lpstr>
      <vt:lpstr>12. Psychological Protection </vt:lpstr>
      <vt:lpstr>12. Psychological Protection </vt:lpstr>
      <vt:lpstr>12. Psychological Protection </vt:lpstr>
      <vt:lpstr>13. Protection of Physical Safety </vt:lpstr>
      <vt:lpstr>13. Protection of Physical Safety </vt:lpstr>
      <vt:lpstr>13. Protection of Physical Safety </vt:lpstr>
      <vt:lpstr>13. Protection of Physical Safety </vt:lpstr>
      <vt:lpstr>This concludes Section 2</vt:lpstr>
      <vt:lpstr>Module overview</vt:lpstr>
      <vt:lpstr>PowerPoint Presentation</vt:lpstr>
      <vt:lpstr>Occupational Health and Safety Legislation in canada</vt:lpstr>
      <vt:lpstr>Example from ontario:  The occupational health and safety act  (1990)</vt:lpstr>
      <vt:lpstr>The occupational health and safety act  (1990)</vt:lpstr>
      <vt:lpstr>The occupational health and safety act  (1990)</vt:lpstr>
      <vt:lpstr>1) Duties and responsibilities of employers </vt:lpstr>
      <vt:lpstr>2) Duties and responsibilities of supervisors </vt:lpstr>
      <vt:lpstr>3) Duties and responsibilities of workers </vt:lpstr>
      <vt:lpstr>This concludes Section 3</vt:lpstr>
      <vt:lpstr>Module overview</vt:lpstr>
      <vt:lpstr>PowerPoint Presentation</vt:lpstr>
      <vt:lpstr>Strategies &amp; best practices</vt:lpstr>
      <vt:lpstr>Strategies &amp; best practices</vt:lpstr>
      <vt:lpstr>Strategies &amp; best practices</vt:lpstr>
      <vt:lpstr>Strategies &amp; best practices</vt:lpstr>
      <vt:lpstr>Strategies &amp; best practices</vt:lpstr>
      <vt:lpstr>Strategies &amp; best practices</vt:lpstr>
      <vt:lpstr>Strategies &amp; best practices</vt:lpstr>
      <vt:lpstr>Strategies &amp; best practices</vt:lpstr>
      <vt:lpstr>Strategies &amp; best practices</vt:lpstr>
      <vt:lpstr>To conclude...</vt:lpstr>
      <vt:lpstr>To conclude...</vt:lpstr>
      <vt:lpstr>PowerPoint Presentation</vt:lpstr>
      <vt:lpstr>This concludes Section 4</vt:lpstr>
      <vt:lpstr>Module overview</vt:lpstr>
      <vt:lpstr>Review – test your knowledge</vt:lpstr>
      <vt:lpstr>Review – test your knowledge</vt:lpstr>
      <vt:lpstr>Review – test your knowledge</vt:lpstr>
      <vt:lpstr>Review – test your knowledge</vt:lpstr>
      <vt:lpstr>Review – test your knowledge</vt:lpstr>
      <vt:lpstr>Review – test your knowledge</vt:lpstr>
      <vt:lpstr>Review – test your knowledge</vt:lpstr>
      <vt:lpstr>Review – test your knowledge</vt:lpstr>
      <vt:lpstr>This concludes the mental health in the workplace module</vt:lpstr>
      <vt:lpstr>acknowledgements</vt:lpstr>
      <vt:lpstr>REFERences</vt:lpstr>
      <vt:lpstr>REFERences</vt:lpstr>
      <vt:lpstr>REFERences</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MENTAL HEALTH IN THE WORKPLACE</dc:title>
  <dc:creator>Caroline</dc:creator>
  <cp:lastModifiedBy>Caroline</cp:lastModifiedBy>
  <cp:revision>465</cp:revision>
  <dcterms:created xsi:type="dcterms:W3CDTF">2016-12-20T16:10:12Z</dcterms:created>
  <dcterms:modified xsi:type="dcterms:W3CDTF">2017-03-25T14:15:04Z</dcterms:modified>
</cp:coreProperties>
</file>