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Default Extension="mp4" ContentType="video/mp4"/>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handoutMasterIdLst>
    <p:handoutMasterId r:id="rId64"/>
  </p:handoutMasterIdLst>
  <p:sldIdLst>
    <p:sldId id="359" r:id="rId2"/>
    <p:sldId id="303" r:id="rId3"/>
    <p:sldId id="401" r:id="rId4"/>
    <p:sldId id="408" r:id="rId5"/>
    <p:sldId id="402" r:id="rId6"/>
    <p:sldId id="403" r:id="rId7"/>
    <p:sldId id="404" r:id="rId8"/>
    <p:sldId id="305" r:id="rId9"/>
    <p:sldId id="369" r:id="rId10"/>
    <p:sldId id="360" r:id="rId11"/>
    <p:sldId id="372" r:id="rId12"/>
    <p:sldId id="373" r:id="rId13"/>
    <p:sldId id="367" r:id="rId14"/>
    <p:sldId id="309" r:id="rId15"/>
    <p:sldId id="376" r:id="rId16"/>
    <p:sldId id="379" r:id="rId17"/>
    <p:sldId id="380" r:id="rId18"/>
    <p:sldId id="378" r:id="rId19"/>
    <p:sldId id="414" r:id="rId20"/>
    <p:sldId id="392" r:id="rId21"/>
    <p:sldId id="385" r:id="rId22"/>
    <p:sldId id="386" r:id="rId23"/>
    <p:sldId id="418" r:id="rId24"/>
    <p:sldId id="419" r:id="rId25"/>
    <p:sldId id="420" r:id="rId26"/>
    <p:sldId id="421" r:id="rId27"/>
    <p:sldId id="422" r:id="rId28"/>
    <p:sldId id="423" r:id="rId29"/>
    <p:sldId id="424" r:id="rId30"/>
    <p:sldId id="425" r:id="rId31"/>
    <p:sldId id="426" r:id="rId32"/>
    <p:sldId id="391" r:id="rId33"/>
    <p:sldId id="390" r:id="rId34"/>
    <p:sldId id="388" r:id="rId35"/>
    <p:sldId id="416" r:id="rId36"/>
    <p:sldId id="432" r:id="rId37"/>
    <p:sldId id="433" r:id="rId38"/>
    <p:sldId id="435" r:id="rId39"/>
    <p:sldId id="434" r:id="rId40"/>
    <p:sldId id="436" r:id="rId41"/>
    <p:sldId id="396" r:id="rId42"/>
    <p:sldId id="406" r:id="rId43"/>
    <p:sldId id="415" r:id="rId44"/>
    <p:sldId id="407" r:id="rId45"/>
    <p:sldId id="437" r:id="rId46"/>
    <p:sldId id="429" r:id="rId47"/>
    <p:sldId id="295" r:id="rId48"/>
    <p:sldId id="409" r:id="rId49"/>
    <p:sldId id="430" r:id="rId50"/>
    <p:sldId id="427" r:id="rId51"/>
    <p:sldId id="382" r:id="rId52"/>
    <p:sldId id="410" r:id="rId53"/>
    <p:sldId id="411" r:id="rId54"/>
    <p:sldId id="412" r:id="rId55"/>
    <p:sldId id="383" r:id="rId56"/>
    <p:sldId id="384" r:id="rId57"/>
    <p:sldId id="431" r:id="rId58"/>
    <p:sldId id="394" r:id="rId59"/>
    <p:sldId id="428" r:id="rId60"/>
    <p:sldId id="413" r:id="rId61"/>
    <p:sldId id="395" r:id="rId62"/>
  </p:sldIdLst>
  <p:sldSz cx="24384000" cy="13716000"/>
  <p:notesSz cx="6858000" cy="9144000"/>
  <p:defaultTex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46" userDrawn="1">
          <p15:clr>
            <a:srgbClr val="A4A3A4"/>
          </p15:clr>
        </p15:guide>
        <p15:guide id="2" pos="4709" userDrawn="1">
          <p15:clr>
            <a:srgbClr val="A4A3A4"/>
          </p15:clr>
        </p15:guide>
        <p15:guide id="3" orient="horz" pos="6338" userDrawn="1">
          <p15:clr>
            <a:srgbClr val="A4A3A4"/>
          </p15:clr>
        </p15:guide>
        <p15:guide id="4" pos="10674" userDrawn="1">
          <p15:clr>
            <a:srgbClr val="A4A3A4"/>
          </p15:clr>
        </p15:guide>
        <p15:guide id="5" orient="horz" pos="3310">
          <p15:clr>
            <a:srgbClr val="A4A3A4"/>
          </p15:clr>
        </p15:guide>
        <p15:guide id="6" pos="7672">
          <p15:clr>
            <a:srgbClr val="A4A3A4"/>
          </p15:clr>
        </p15:guide>
        <p15:guide id="7" pos="3352">
          <p15:clr>
            <a:srgbClr val="A4A3A4"/>
          </p15:clr>
        </p15:guide>
        <p15:guide id="8" orient="horz" pos="3519">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leen Baker" initials="KB" lastIdx="12" clrIdx="0">
    <p:extLst/>
  </p:cmAuthor>
  <p:cmAuthor id="2" name="Vivian" initials="V" lastIdx="10" clrIdx="1">
    <p:extLst/>
  </p:cmAuthor>
  <p:cmAuthor id="3" name="Patrick"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AA85B"/>
    <a:srgbClr val="2D6F96"/>
    <a:srgbClr val="160601"/>
    <a:srgbClr val="CA2027"/>
    <a:srgbClr val="CA205D"/>
    <a:srgbClr val="D7585D"/>
    <a:srgbClr val="C5A27C"/>
    <a:srgbClr val="CCD4D6"/>
    <a:srgbClr val="BCC8C8"/>
    <a:srgbClr val="EEF4F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52" autoAdjust="0"/>
    <p:restoredTop sz="85885" autoAdjust="0"/>
  </p:normalViewPr>
  <p:slideViewPr>
    <p:cSldViewPr snapToGrid="0">
      <p:cViewPr varScale="1">
        <p:scale>
          <a:sx n="48" d="100"/>
          <a:sy n="48" d="100"/>
        </p:scale>
        <p:origin x="-756" y="-90"/>
      </p:cViewPr>
      <p:guideLst>
        <p:guide orient="horz" pos="2846"/>
        <p:guide orient="horz" pos="6338"/>
        <p:guide orient="horz" pos="3310"/>
        <p:guide orient="horz" pos="3519"/>
        <p:guide pos="4709"/>
        <p:guide pos="10674"/>
        <p:guide pos="7672"/>
        <p:guide pos="3352"/>
      </p:guideLst>
    </p:cSldViewPr>
  </p:slideViewPr>
  <p:outlineViewPr>
    <p:cViewPr>
      <p:scale>
        <a:sx n="33" d="100"/>
        <a:sy n="33" d="100"/>
      </p:scale>
      <p:origin x="0" y="0"/>
    </p:cViewPr>
  </p:outlineViewPr>
  <p:notesTextViewPr>
    <p:cViewPr>
      <p:scale>
        <a:sx n="1" d="1"/>
        <a:sy n="1" d="1"/>
      </p:scale>
      <p:origin x="0" y="0"/>
    </p:cViewPr>
  </p:notesTextViewPr>
  <p:sorterViewPr>
    <p:cViewPr>
      <p:scale>
        <a:sx n="37" d="100"/>
        <a:sy n="37" d="100"/>
      </p:scale>
      <p:origin x="0" y="408"/>
    </p:cViewPr>
  </p:sorterViewPr>
  <p:notesViewPr>
    <p:cSldViewPr snapToGrid="0">
      <p:cViewPr varScale="1">
        <p:scale>
          <a:sx n="87" d="100"/>
          <a:sy n="87" d="100"/>
        </p:scale>
        <p:origin x="3840" y="84"/>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B007AD8-2C18-3748-993C-E43842A4DC40}" type="datetimeFigureOut">
              <a:rPr lang="en-US" smtClean="0"/>
              <a:pPr/>
              <a:t>6/28/2018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659EBF-2778-7C40-A894-87920DAC8944}" type="slidenum">
              <a:rPr lang="en-US" smtClean="0"/>
              <a:pPr/>
              <a:t>‹#›</a:t>
            </a:fld>
            <a:endParaRPr lang="en-US"/>
          </a:p>
        </p:txBody>
      </p:sp>
    </p:spTree>
    <p:extLst>
      <p:ext uri="{BB962C8B-B14F-4D97-AF65-F5344CB8AC3E}">
        <p14:creationId xmlns:p14="http://schemas.microsoft.com/office/powerpoint/2010/main" xmlns="" val="24991049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051A69-C562-4FC5-92DC-994CDC1376A2}" type="datetimeFigureOut">
              <a:rPr lang="en-US" smtClean="0"/>
              <a:pPr/>
              <a:t>6/28/2018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47B73-6B03-4EF3-AD40-683CE00DABF6}" type="slidenum">
              <a:rPr lang="en-US" smtClean="0"/>
              <a:pPr/>
              <a:t>‹#›</a:t>
            </a:fld>
            <a:endParaRPr lang="en-US"/>
          </a:p>
        </p:txBody>
      </p:sp>
    </p:spTree>
    <p:extLst>
      <p:ext uri="{BB962C8B-B14F-4D97-AF65-F5344CB8AC3E}">
        <p14:creationId xmlns:p14="http://schemas.microsoft.com/office/powerpoint/2010/main" xmlns="" val="1300632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Good morning and welcome to our lecture on risk communication. We would like to thank Minerva Canada, Methanex Corporation, </a:t>
            </a:r>
            <a:r>
              <a:rPr lang="en-CA" sz="1200" kern="1200" dirty="0">
                <a:solidFill>
                  <a:schemeClr val="tx1"/>
                </a:solidFill>
                <a:effectLst/>
                <a:latin typeface="+mn-lt"/>
                <a:ea typeface="+mn-ea"/>
                <a:cs typeface="+mn-cs"/>
              </a:rPr>
              <a:t>the Canadian Rail Research Laboratory (</a:t>
            </a:r>
            <a:r>
              <a:rPr lang="en-CA" sz="1200" kern="1200" dirty="0" err="1">
                <a:solidFill>
                  <a:schemeClr val="tx1"/>
                </a:solidFill>
                <a:effectLst/>
                <a:latin typeface="+mn-lt"/>
                <a:ea typeface="+mn-ea"/>
                <a:cs typeface="+mn-cs"/>
              </a:rPr>
              <a:t>CaRRL</a:t>
            </a:r>
            <a:r>
              <a:rPr lang="en-CA"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Transport Canada, CANUTEC and </a:t>
            </a:r>
            <a:r>
              <a:rPr lang="en-US" sz="1200" kern="1200" dirty="0" err="1">
                <a:solidFill>
                  <a:schemeClr val="tx1"/>
                </a:solidFill>
                <a:effectLst/>
                <a:latin typeface="+mn-lt"/>
                <a:ea typeface="+mn-ea"/>
                <a:cs typeface="+mn-cs"/>
              </a:rPr>
              <a:t>InnoTech</a:t>
            </a:r>
            <a:r>
              <a:rPr lang="en-US" sz="1200" kern="1200" dirty="0">
                <a:solidFill>
                  <a:schemeClr val="tx1"/>
                </a:solidFill>
                <a:effectLst/>
                <a:latin typeface="+mn-lt"/>
                <a:ea typeface="+mn-ea"/>
                <a:cs typeface="+mn-cs"/>
              </a:rPr>
              <a:t> Alberta for their support of this project. The goal of this module is to provide you with an understanding of what risk communication is by looking at three popular theories and discuss the importance of communication to both internal and external audiences.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Much of the literature surrounding risk communication focuses on open two-way communication with external stakeholders, like communities, but the communication of risks to internal stakeholders, like workers, is important as well. You will be provided with some tips and tricks for effective risk communication and practice drafting your own communication to a group of stakeholders.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1</a:t>
            </a:fld>
            <a:endParaRPr lang="en-US"/>
          </a:p>
        </p:txBody>
      </p:sp>
    </p:spTree>
    <p:extLst>
      <p:ext uri="{BB962C8B-B14F-4D97-AF65-F5344CB8AC3E}">
        <p14:creationId xmlns:p14="http://schemas.microsoft.com/office/powerpoint/2010/main" xmlns="" val="4124219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know where the derailment occurred, what happened and what the products are. You have identified a crude oil spill and a pin hole methanol leak which are being contained by first responders.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let’s learn about some risk communication theory. At the end of this lecture, you will have to communicate this situation to different groups of people, much like you would have to in the real world.</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Although this situation is made up, every single day risks need to be communicated to different groups of people. This could be internal communication within a company to workers regarding hazards in their work place; it could also be external communication to communities about the proposal for new mines in Northern Canada, the risks of smoking or tsunami warnings on Vancouver Island.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Every situation is unique and has different consequences and risk levels. This lecture will provide you with an understanding of what risk communication is and some rules of thumb on how to effectively communicate to different groups of people.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Every company will also have their own risk communication strategy. It is important for you to know the plan and your role. In most cases, there will be a Public Relations specialist who will interface with the public. However, we live in a technological age and everyone needs to be aware of their comments and who could over hear them or record them when dealing with an incident.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10</a:t>
            </a:fld>
            <a:endParaRPr lang="en-US"/>
          </a:p>
        </p:txBody>
      </p:sp>
    </p:spTree>
    <p:extLst>
      <p:ext uri="{BB962C8B-B14F-4D97-AF65-F5344CB8AC3E}">
        <p14:creationId xmlns:p14="http://schemas.microsoft.com/office/powerpoint/2010/main" xmlns="" val="4162309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start the theory section off, we need to define risk. What does risk mean to you? (</a:t>
            </a:r>
            <a:r>
              <a:rPr lang="en-US" sz="1200" i="1" kern="1200" dirty="0">
                <a:solidFill>
                  <a:schemeClr val="tx1"/>
                </a:solidFill>
                <a:effectLst/>
                <a:latin typeface="+mn-lt"/>
                <a:ea typeface="+mn-ea"/>
                <a:cs typeface="+mn-cs"/>
              </a:rPr>
              <a:t>Allow time for a few students to answer the question.</a:t>
            </a:r>
            <a:r>
              <a:rPr lang="en-U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many different definitions of risk depending on what industry you are in, who you are talking to and what you are talking about. There are technical definitions, which are the ones we will discuss here, but there are also economic perspectives, perceptual perspectives, cultural perspectives, etc. When you are communicating risk, you need to make sure you understand your audience and ensure that you have the same definition of what risk is. If you do not have the same understanding of risk, it is going to be very challenging to be an effective communicator.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us in the technical world and for this lecture, we define risk as: “Probability of loss or injury and the degree of probability of such a loss” (Kaplan and Garrick, 1980). The loss could be anything related to life, assets, environment, economy and productivity.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Simply put, we say that risk is the likelihood of an event multiplied by the consequence of an event. For the train derailment example, it was a very unlikely event as the appropriate engineered controls were in place, the crossing arms, but the incident still occurred and it was a high consequence event. This will then still be a high-risk event.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11</a:t>
            </a:fld>
            <a:endParaRPr lang="en-US"/>
          </a:p>
        </p:txBody>
      </p:sp>
    </p:spTree>
    <p:extLst>
      <p:ext uri="{BB962C8B-B14F-4D97-AF65-F5344CB8AC3E}">
        <p14:creationId xmlns:p14="http://schemas.microsoft.com/office/powerpoint/2010/main" xmlns="" val="3294446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that we know what risk is, we need to talk about what risk communication is. Organizations view risk communication in different ways. Here is an example definition. (</a:t>
            </a:r>
            <a:r>
              <a:rPr lang="en-US" sz="1200" i="1" kern="1200" dirty="0">
                <a:solidFill>
                  <a:schemeClr val="tx1"/>
                </a:solidFill>
                <a:effectLst/>
                <a:latin typeface="+mn-lt"/>
                <a:ea typeface="+mn-ea"/>
                <a:cs typeface="+mn-cs"/>
              </a:rPr>
              <a:t>Read definition aloud or have a learner do it</a:t>
            </a:r>
            <a:r>
              <a:rPr lang="en-US" sz="1200" kern="1200" dirty="0">
                <a:solidFill>
                  <a:schemeClr val="tx1"/>
                </a:solidFill>
                <a:effectLst/>
                <a:latin typeface="+mn-lt"/>
                <a:ea typeface="+mn-ea"/>
                <a:cs typeface="+mn-cs"/>
              </a:rPr>
              <a:t>). Are there any elements that you would add to this definition (e.g. should “prioritizing” audiences or information be included)? Risk communication is something that every organization can and should prepare to do.</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12</a:t>
            </a:fld>
            <a:endParaRPr lang="en-US"/>
          </a:p>
        </p:txBody>
      </p:sp>
    </p:spTree>
    <p:extLst>
      <p:ext uri="{BB962C8B-B14F-4D97-AF65-F5344CB8AC3E}">
        <p14:creationId xmlns:p14="http://schemas.microsoft.com/office/powerpoint/2010/main" xmlns="" val="1769514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will talk about definitions of risk communication and crisis communication; they seem straightforward but there is of course some overlap. Simply put, risk communication is what could happen.</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there could be a train derailment. During normal operation, risk assessment techniques would be employed to assess and identify the hazards, implement controls and monitor the system while implementing changes as new learnings are discovered. The identified risks would be communicated to workers and members of the community that could be affected by a train derailment. Crisis communication is when the train actually derails, like Lac </a:t>
            </a:r>
            <a:r>
              <a:rPr lang="en-US" sz="1200" kern="1200" dirty="0" err="1">
                <a:solidFill>
                  <a:schemeClr val="tx1"/>
                </a:solidFill>
                <a:effectLst/>
                <a:latin typeface="+mn-lt"/>
                <a:ea typeface="+mn-ea"/>
                <a:cs typeface="+mn-cs"/>
              </a:rPr>
              <a:t>Megantic</a:t>
            </a:r>
            <a:r>
              <a:rPr lang="en-US" sz="1200" kern="1200" dirty="0">
                <a:solidFill>
                  <a:schemeClr val="tx1"/>
                </a:solidFill>
                <a:effectLst/>
                <a:latin typeface="+mn-lt"/>
                <a:ea typeface="+mn-ea"/>
                <a:cs typeface="+mn-cs"/>
              </a:rPr>
              <a:t> in 2013. The company must evacuate the employees and notify the public and deal with the repercussions of the incident –</a:t>
            </a:r>
            <a:r>
              <a:rPr lang="en-CA" dirty="0">
                <a:effectLst/>
              </a:rPr>
              <a:t> </a:t>
            </a:r>
            <a:r>
              <a:rPr lang="en-US" sz="1200" kern="1200" dirty="0">
                <a:solidFill>
                  <a:schemeClr val="tx1"/>
                </a:solidFill>
                <a:effectLst/>
                <a:latin typeface="+mn-lt"/>
                <a:ea typeface="+mn-ea"/>
                <a:cs typeface="+mn-cs"/>
              </a:rPr>
              <a:t>that is a crisis.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Sometimes the distinction is not as cut and dry as that example, but I think this illustrated the difference. As you will see as we go through this lecture, there are a lot of grey areas in the art of risk communication. Most of the time, common sense is what you need to have effective risk communication or crisis communication.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the train derailment example, do you think this is crisis management or risk communication? </a:t>
            </a:r>
            <a:r>
              <a:rPr lang="en-US" sz="1200" i="1" kern="1200" dirty="0">
                <a:solidFill>
                  <a:schemeClr val="tx1"/>
                </a:solidFill>
                <a:effectLst/>
                <a:latin typeface="+mn-lt"/>
                <a:ea typeface="+mn-ea"/>
                <a:cs typeface="+mn-cs"/>
              </a:rPr>
              <a:t>The immediate derailment is crisis management. The discussion to the public about the transportation of dangerous good that is occurring near them would be risk communication.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are other examples of crisis management or risk communication?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13</a:t>
            </a:fld>
            <a:endParaRPr lang="en-US"/>
          </a:p>
        </p:txBody>
      </p:sp>
    </p:spTree>
    <p:extLst>
      <p:ext uri="{BB962C8B-B14F-4D97-AF65-F5344CB8AC3E}">
        <p14:creationId xmlns:p14="http://schemas.microsoft.com/office/powerpoint/2010/main" xmlns="" val="2593918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many, many theories on risk communication in the literature. We have selected three popular theories that illustrate some of the main points to be aware of in regards to risk communication.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are: Peter Sandman who talks about outrage. Roger </a:t>
            </a:r>
            <a:r>
              <a:rPr lang="en-US" sz="1200" kern="1200" dirty="0" err="1">
                <a:solidFill>
                  <a:schemeClr val="tx1"/>
                </a:solidFill>
                <a:effectLst/>
                <a:latin typeface="+mn-lt"/>
                <a:ea typeface="+mn-ea"/>
                <a:cs typeface="+mn-cs"/>
              </a:rPr>
              <a:t>Kasperson</a:t>
            </a:r>
            <a:r>
              <a:rPr lang="en-US" sz="1200" kern="1200" dirty="0">
                <a:solidFill>
                  <a:schemeClr val="tx1"/>
                </a:solidFill>
                <a:effectLst/>
                <a:latin typeface="+mn-lt"/>
                <a:ea typeface="+mn-ea"/>
                <a:cs typeface="+mn-cs"/>
              </a:rPr>
              <a:t> who talks about social amplification and attenuation, and the SWOT Analysis which looks at Strengths, Weaknesses, Opportunities and Threats. This is a tool used by business and public relations specialists and is a good tool to help develop effective communication.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14</a:t>
            </a:fld>
            <a:endParaRPr lang="en-US"/>
          </a:p>
        </p:txBody>
      </p:sp>
    </p:spTree>
    <p:extLst>
      <p:ext uri="{BB962C8B-B14F-4D97-AF65-F5344CB8AC3E}">
        <p14:creationId xmlns:p14="http://schemas.microsoft.com/office/powerpoint/2010/main" xmlns="" val="3811986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Peter Sandman looks at risk not simply as likelihood times consequence but as the hazard (likelihood times consequence) plus some level of outrage from the public. He believes that the public will have an opinion on a hazard that may or may not be founded on facts and science but that opinion is nevertheless important and can change the perceived risk level of a hazard. He coined the term “Outrage Factors”. These are human emotions that can increase or decrease the level of outrage towards a hazard and therefore increase or decrease the perceived risk. What are some examples of Outrage Factors in our daily lives?</a:t>
            </a:r>
          </a:p>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15</a:t>
            </a:fld>
            <a:endParaRPr lang="en-US"/>
          </a:p>
        </p:txBody>
      </p:sp>
    </p:spTree>
    <p:extLst>
      <p:ext uri="{BB962C8B-B14F-4D97-AF65-F5344CB8AC3E}">
        <p14:creationId xmlns:p14="http://schemas.microsoft.com/office/powerpoint/2010/main" xmlns="" val="886564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Outrage management and precautionary advocacy are frameworks Sandman proposes to increase or decrease the public’s outrage. For example, outrage management decreases the level of outrage in the community so discussions regarding the risk and possible solutions can occur. Often when the outrage level is high, it is very hard to actually have open two-way communication between different groups.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decreasing public outrage, companies need to listen to the community, and it would be unethical to try and decrease that outrage if the public has legitimate reasons to be outraged. Companies need to be honest, acknowledge concerns and, when needed, apologize when they’ve made mistakes.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Precaution advocacy is when a group of people is not outraged regarding a risk and they should be. This can also be challenging to communicate the risk as the group of people is apathetic.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ideal risk communication and open two-way communication, the hazard level is average and the outrage level is average (people are concerned but not terrified).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16</a:t>
            </a:fld>
            <a:endParaRPr lang="en-US"/>
          </a:p>
        </p:txBody>
      </p:sp>
    </p:spTree>
    <p:extLst>
      <p:ext uri="{BB962C8B-B14F-4D97-AF65-F5344CB8AC3E}">
        <p14:creationId xmlns:p14="http://schemas.microsoft.com/office/powerpoint/2010/main" xmlns="" val="1910454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Outrage is when the public is MORE concerned about a risk than the technical experts are. It is important to note that using risk communication to decrease the level of outrage only when misplaced, meaning that something technically has a low risk and the stakeholders, because of particular outrage factors, have elevated the risk. Some hazards have their risk levels increased as the public may feel that they cannot control their exposure to the hazard. In these cases, the risk communicator must work to decrease the public outrage by decreasing the fear of the hazard or increasing the familiarity so people are no longer scared of the hazard. Sandman calls this Outrage Management.</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examples of this are pipelines. The </a:t>
            </a:r>
            <a:r>
              <a:rPr lang="en-US" sz="1200" kern="1200" dirty="0" err="1">
                <a:solidFill>
                  <a:schemeClr val="tx1"/>
                </a:solidFill>
                <a:effectLst/>
                <a:latin typeface="+mn-lt"/>
                <a:ea typeface="+mn-ea"/>
                <a:cs typeface="+mn-cs"/>
              </a:rPr>
              <a:t>TransMountain</a:t>
            </a:r>
            <a:r>
              <a:rPr lang="en-US" sz="1200" kern="1200" dirty="0">
                <a:solidFill>
                  <a:schemeClr val="tx1"/>
                </a:solidFill>
                <a:effectLst/>
                <a:latin typeface="+mn-lt"/>
                <a:ea typeface="+mn-ea"/>
                <a:cs typeface="+mn-cs"/>
              </a:rPr>
              <a:t> Pipeline is an excellent example of the public being outraged with a project and the technical experts feeling that the level of risk from the public is too high. The </a:t>
            </a:r>
            <a:r>
              <a:rPr lang="en-US" sz="1200" kern="1200" dirty="0" err="1">
                <a:solidFill>
                  <a:schemeClr val="tx1"/>
                </a:solidFill>
                <a:effectLst/>
                <a:latin typeface="+mn-lt"/>
                <a:ea typeface="+mn-ea"/>
                <a:cs typeface="+mn-cs"/>
              </a:rPr>
              <a:t>TransMountain</a:t>
            </a:r>
            <a:r>
              <a:rPr lang="en-US" sz="1200" kern="1200" dirty="0">
                <a:solidFill>
                  <a:schemeClr val="tx1"/>
                </a:solidFill>
                <a:effectLst/>
                <a:latin typeface="+mn-lt"/>
                <a:ea typeface="+mn-ea"/>
                <a:cs typeface="+mn-cs"/>
              </a:rPr>
              <a:t> pipeline is already running from Alberta to British Columbia. The proposal is to twin the existing line to increase the amount of product that could be transported. The infrastructure is there, and the ecosystem is already disrupted. There of course needs to be excellent leak detection and quality assurance measures put in place, which Kinder Morgan has done, but all in all the project is not as awful as much of the public would believe.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Nuclear power is another example. As soon as it is mentioned most people tighten up in fear. This is especially true with the recent incident in Fukushima, Japan. Nuclear power is very efficient and there have been many controls put in place to ensure the safety of the operation; however, if an issue with a nuclear power plant were to occur, the consequences would be catastrophic, leading to the high level of outrage felt in the community.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“Hollywood Factor” is when celebrities strongly voice a stance on an issue, and their followers and/or the public align themselves with the celebrity. Whatever the position the celebrity takes, it is most important that (s)he is informed; otherwise, (s)he could be spreading false information to the public. For example, actress Jenny McCarthy had spread misinformation that vaccines cause autism, which encouraged portions of the public to be anti-vaccine, despite the original study that McCarthy had relied on for her message being widely debunked in the medical community and the author of the study, Andrew Wakefield, being stripped of his medical license. Leonardo DiCaprio’s visit to the Alberta oil sands also caused international outrage towards the oil sands industry.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17</a:t>
            </a:fld>
            <a:endParaRPr lang="en-US"/>
          </a:p>
        </p:txBody>
      </p:sp>
    </p:spTree>
    <p:extLst>
      <p:ext uri="{BB962C8B-B14F-4D97-AF65-F5344CB8AC3E}">
        <p14:creationId xmlns:p14="http://schemas.microsoft.com/office/powerpoint/2010/main" xmlns="" val="777195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the flip side, there is precaution advocacy as well. This is when the public is apathetic towards a risk that is actually quite dangerous, in other words, the outrage level is low. Examples of this are impairment, drinking and driving, and drug testing for safety critical positions in industries such as the oil sands and trucking transportation. Studies have shown that approximately 70% of incidents have impairment as one of the root causes. Again, risk communicators should only try and increase the level of outrage when outrage is misplaced. This is a balancing act to keep people engaged but not terrified or complacent. </a:t>
            </a:r>
            <a:endParaRPr lang="en-CA"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18</a:t>
            </a:fld>
            <a:endParaRPr lang="en-US"/>
          </a:p>
        </p:txBody>
      </p:sp>
    </p:spTree>
    <p:extLst>
      <p:ext uri="{BB962C8B-B14F-4D97-AF65-F5344CB8AC3E}">
        <p14:creationId xmlns:p14="http://schemas.microsoft.com/office/powerpoint/2010/main" xmlns="" val="3380288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Back to the train derailment scenario: There is outrage from the community. They have already informed the municipal government that they are unhappy with the Transportation of Dangerous Goods so close to their community, and the proximity of the derailment to the elementary school can increase that level of outrage even more as young children are involved. How does Sandman’s theory relate to the case study? (</a:t>
            </a:r>
            <a:r>
              <a:rPr lang="en-US" sz="1200" i="1" kern="1200" dirty="0">
                <a:solidFill>
                  <a:schemeClr val="tx1"/>
                </a:solidFill>
                <a:effectLst/>
                <a:latin typeface="+mn-lt"/>
                <a:ea typeface="+mn-ea"/>
                <a:cs typeface="+mn-cs"/>
              </a:rPr>
              <a:t>discuss in small groups and then as a class). </a:t>
            </a:r>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19</a:t>
            </a:fld>
            <a:endParaRPr lang="en-US"/>
          </a:p>
        </p:txBody>
      </p:sp>
    </p:spTree>
    <p:extLst>
      <p:ext uri="{BB962C8B-B14F-4D97-AF65-F5344CB8AC3E}">
        <p14:creationId xmlns:p14="http://schemas.microsoft.com/office/powerpoint/2010/main" xmlns="" val="1518375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will start today with an introduction to our case study. This case study will unfold as we move through the lecture. We will then discuss three  popular risk communication theories: Sandman, </a:t>
            </a:r>
            <a:r>
              <a:rPr lang="en-US" sz="1200" kern="1200" dirty="0" err="1">
                <a:solidFill>
                  <a:schemeClr val="tx1"/>
                </a:solidFill>
                <a:effectLst/>
                <a:latin typeface="+mn-lt"/>
                <a:ea typeface="+mn-ea"/>
                <a:cs typeface="+mn-cs"/>
              </a:rPr>
              <a:t>Kasperson</a:t>
            </a:r>
            <a:r>
              <a:rPr lang="en-US" sz="1200" kern="1200" dirty="0">
                <a:solidFill>
                  <a:schemeClr val="tx1"/>
                </a:solidFill>
                <a:effectLst/>
                <a:latin typeface="+mn-lt"/>
                <a:ea typeface="+mn-ea"/>
                <a:cs typeface="+mn-cs"/>
              </a:rPr>
              <a:t> and SWOT analysis (Strengths, Weaknesses, Opportunities, Threats). After we discuss Sandman’s theory, you will be broken into groups and asked to apply these theories to the case study followed by a class discussion.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will mark the halfway point of the lecture where we will have a 15 min break.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second half of the class will discuss </a:t>
            </a:r>
            <a:r>
              <a:rPr lang="en-US" sz="1200" kern="1200" dirty="0" err="1">
                <a:solidFill>
                  <a:schemeClr val="tx1"/>
                </a:solidFill>
                <a:effectLst/>
                <a:latin typeface="+mn-lt"/>
                <a:ea typeface="+mn-ea"/>
                <a:cs typeface="+mn-cs"/>
              </a:rPr>
              <a:t>Kasperson’s</a:t>
            </a:r>
            <a:r>
              <a:rPr lang="en-US" sz="1200" kern="1200" dirty="0">
                <a:solidFill>
                  <a:schemeClr val="tx1"/>
                </a:solidFill>
                <a:effectLst/>
                <a:latin typeface="+mn-lt"/>
                <a:ea typeface="+mn-ea"/>
                <a:cs typeface="+mn-cs"/>
              </a:rPr>
              <a:t> theory of social amplification and relate his model to the case study. The last theory we will discuss is the SWOT analysis. We will finish off with another group activity where you will use the theories and case studies discussed in the class to communicate to a group of stakeholders.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2</a:t>
            </a:fld>
            <a:endParaRPr lang="en-US"/>
          </a:p>
        </p:txBody>
      </p:sp>
    </p:spTree>
    <p:extLst>
      <p:ext uri="{BB962C8B-B14F-4D97-AF65-F5344CB8AC3E}">
        <p14:creationId xmlns:p14="http://schemas.microsoft.com/office/powerpoint/2010/main" xmlns="" val="1012860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we will turn our attention to Roger </a:t>
            </a:r>
            <a:r>
              <a:rPr lang="en-US" sz="1200" kern="1200" dirty="0" err="1">
                <a:solidFill>
                  <a:schemeClr val="tx1"/>
                </a:solidFill>
                <a:effectLst/>
                <a:latin typeface="+mn-lt"/>
                <a:ea typeface="+mn-ea"/>
                <a:cs typeface="+mn-cs"/>
              </a:rPr>
              <a:t>Kasperson’s</a:t>
            </a:r>
            <a:r>
              <a:rPr lang="en-US" sz="1200" kern="1200" dirty="0">
                <a:solidFill>
                  <a:schemeClr val="tx1"/>
                </a:solidFill>
                <a:effectLst/>
                <a:latin typeface="+mn-lt"/>
                <a:ea typeface="+mn-ea"/>
                <a:cs typeface="+mn-cs"/>
              </a:rPr>
              <a:t> Risk Amplification and Attenuation Theory. Risk amplification, as its name suggests, is when the public is more concerned about the risk than the technical experts, similar to what we discussed earlier with Sandman’s outrage management theory. Similarly, risk attenuation is when the public is less concerned about a risk than technical experts, akin to Sandman’s precaution advocacy theory. However, </a:t>
            </a:r>
            <a:r>
              <a:rPr lang="en-US" sz="1200" kern="1200" dirty="0" err="1">
                <a:solidFill>
                  <a:schemeClr val="tx1"/>
                </a:solidFill>
                <a:effectLst/>
                <a:latin typeface="+mn-lt"/>
                <a:ea typeface="+mn-ea"/>
                <a:cs typeface="+mn-cs"/>
              </a:rPr>
              <a:t>Kasperson</a:t>
            </a:r>
            <a:r>
              <a:rPr lang="en-US" sz="1200" kern="1200" dirty="0">
                <a:solidFill>
                  <a:schemeClr val="tx1"/>
                </a:solidFill>
                <a:effectLst/>
                <a:latin typeface="+mn-lt"/>
                <a:ea typeface="+mn-ea"/>
                <a:cs typeface="+mn-cs"/>
              </a:rPr>
              <a:t> looks at psychological, social, institutional and cultural factors can change the perception of a risk.</a:t>
            </a:r>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21</a:t>
            </a:fld>
            <a:endParaRPr lang="en-US"/>
          </a:p>
        </p:txBody>
      </p:sp>
    </p:spTree>
    <p:extLst>
      <p:ext uri="{BB962C8B-B14F-4D97-AF65-F5344CB8AC3E}">
        <p14:creationId xmlns:p14="http://schemas.microsoft.com/office/powerpoint/2010/main" xmlns="" val="2040706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Human beings do not simply judge risk based on the technical definition of risk nor the scientific or technical information given to them. There are other factors that can change someone’s perception of a risk. These could be personal factors, values or attitude, similar to the factors Sandman discussed to increase or decrease the level of outrage. They could also be societal, where a group of people or societies views on the level of risk can sway others and culture.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22</a:t>
            </a:fld>
            <a:endParaRPr lang="en-US"/>
          </a:p>
        </p:txBody>
      </p:sp>
    </p:spTree>
    <p:extLst>
      <p:ext uri="{BB962C8B-B14F-4D97-AF65-F5344CB8AC3E}">
        <p14:creationId xmlns:p14="http://schemas.microsoft.com/office/powerpoint/2010/main" xmlns="" val="1811194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the framework that </a:t>
            </a:r>
            <a:r>
              <a:rPr lang="en-US" sz="1200" kern="1200" dirty="0" err="1">
                <a:solidFill>
                  <a:schemeClr val="tx1"/>
                </a:solidFill>
                <a:effectLst/>
                <a:latin typeface="+mn-lt"/>
                <a:ea typeface="+mn-ea"/>
                <a:cs typeface="+mn-cs"/>
              </a:rPr>
              <a:t>Kasperson</a:t>
            </a:r>
            <a:r>
              <a:rPr lang="en-US" sz="1200" kern="1200" dirty="0">
                <a:solidFill>
                  <a:schemeClr val="tx1"/>
                </a:solidFill>
                <a:effectLst/>
                <a:latin typeface="+mn-lt"/>
                <a:ea typeface="+mn-ea"/>
                <a:cs typeface="+mn-cs"/>
              </a:rPr>
              <a:t> developed to help understand why attenuation of risks occurs, in this particular case, a derailment. This related to Sandman’s outrage theory that humans will increase the risk level of hazards that scare them and decrease or attenuate the risk level of things that they are not afraid of.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23</a:t>
            </a:fld>
            <a:endParaRPr lang="en-US"/>
          </a:p>
        </p:txBody>
      </p:sp>
    </p:spTree>
    <p:extLst>
      <p:ext uri="{BB962C8B-B14F-4D97-AF65-F5344CB8AC3E}">
        <p14:creationId xmlns:p14="http://schemas.microsoft.com/office/powerpoint/2010/main" xmlns="" val="227075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risk and risk event is the train derailment and the potential for a fire or explosion from the methanol or the crude oil. The amplification process starts with either a physical event (such as an accident) or the recognition of an adverse effect.</a:t>
            </a:r>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24</a:t>
            </a:fld>
            <a:endParaRPr lang="en-US"/>
          </a:p>
        </p:txBody>
      </p:sp>
    </p:spTree>
    <p:extLst>
      <p:ext uri="{BB962C8B-B14F-4D97-AF65-F5344CB8AC3E}">
        <p14:creationId xmlns:p14="http://schemas.microsoft.com/office/powerpoint/2010/main" xmlns="" val="227075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both cases, individuals or groups will select specific characteristics of these events or aspects and interpret them according to their perceptions and mental schemes. These interpretations are formed into a message and communicated to other individuals and groups. However, like the “telephone game”, messages and information can change during transmission from person to person. This also plays a role in how the public will judge risk.</a:t>
            </a:r>
          </a:p>
          <a:p>
            <a:r>
              <a:rPr lang="en-US" sz="1200" kern="1200" dirty="0">
                <a:solidFill>
                  <a:schemeClr val="tx1"/>
                </a:solidFill>
                <a:effectLst/>
                <a:latin typeface="+mn-lt"/>
                <a:ea typeface="+mn-ea"/>
                <a:cs typeface="+mn-cs"/>
              </a:rPr>
              <a:t>Additionally, we need to be cognizant of media bias or the sensationalism of news which can exaggerate the situation. In this day </a:t>
            </a:r>
            <a:r>
              <a:rPr lang="en-US" sz="1200" kern="1200">
                <a:solidFill>
                  <a:schemeClr val="tx1"/>
                </a:solidFill>
                <a:effectLst/>
                <a:latin typeface="+mn-lt"/>
                <a:ea typeface="+mn-ea"/>
                <a:cs typeface="+mn-cs"/>
              </a:rPr>
              <a:t>and age of </a:t>
            </a:r>
            <a:r>
              <a:rPr lang="en-US" sz="1200" kern="1200" dirty="0">
                <a:solidFill>
                  <a:schemeClr val="tx1"/>
                </a:solidFill>
                <a:effectLst/>
                <a:latin typeface="+mn-lt"/>
                <a:ea typeface="+mn-ea"/>
                <a:cs typeface="+mn-cs"/>
              </a:rPr>
              <a:t>the Internet and social media, don’t always believe the first thing you see online. These also play roles in how the public will judge risk.</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25</a:t>
            </a:fld>
            <a:endParaRPr lang="en-US"/>
          </a:p>
        </p:txBody>
      </p:sp>
    </p:spTree>
    <p:extLst>
      <p:ext uri="{BB962C8B-B14F-4D97-AF65-F5344CB8AC3E}">
        <p14:creationId xmlns:p14="http://schemas.microsoft.com/office/powerpoint/2010/main" xmlns="" val="227075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Informal communication networks involve the linkages that exist among friends, neighbors, and co-workers, and within social groups more generally. For example, during the Hawaii false missile alert incident, several people found out about the “missiles” through their loved ones texting them before they heard about it from official sources.</a:t>
            </a:r>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26</a:t>
            </a:fld>
            <a:endParaRPr lang="en-US"/>
          </a:p>
        </p:txBody>
      </p:sp>
    </p:spTree>
    <p:extLst>
      <p:ext uri="{BB962C8B-B14F-4D97-AF65-F5344CB8AC3E}">
        <p14:creationId xmlns:p14="http://schemas.microsoft.com/office/powerpoint/2010/main" xmlns="" val="4087043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Opinion leaders could be people like the community league president, politicians, advocacy/special interest groups, the media, etc. It matters who is involved and how they are perceived in the community.</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27</a:t>
            </a:fld>
            <a:endParaRPr lang="en-US"/>
          </a:p>
        </p:txBody>
      </p:sp>
    </p:spTree>
    <p:extLst>
      <p:ext uri="{BB962C8B-B14F-4D97-AF65-F5344CB8AC3E}">
        <p14:creationId xmlns:p14="http://schemas.microsoft.com/office/powerpoint/2010/main" xmlns="" val="68387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part of the framework is all about how people process the information that they have received. It includes receiving, decoding and interpreting a message. A parent who is driving their child to school will have one reaction where as a person working on the opposite side of town might have another.</a:t>
            </a:r>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28</a:t>
            </a:fld>
            <a:endParaRPr lang="en-US"/>
          </a:p>
        </p:txBody>
      </p:sp>
    </p:spTree>
    <p:extLst>
      <p:ext uri="{BB962C8B-B14F-4D97-AF65-F5344CB8AC3E}">
        <p14:creationId xmlns:p14="http://schemas.microsoft.com/office/powerpoint/2010/main" xmlns="" val="11308135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Risk can be amplified as there are more responses and (coordinated) interactions between individuals and higher levels of their community.</a:t>
            </a:r>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29</a:t>
            </a:fld>
            <a:endParaRPr lang="en-US"/>
          </a:p>
        </p:txBody>
      </p:sp>
    </p:spTree>
    <p:extLst>
      <p:ext uri="{BB962C8B-B14F-4D97-AF65-F5344CB8AC3E}">
        <p14:creationId xmlns:p14="http://schemas.microsoft.com/office/powerpoint/2010/main" xmlns="" val="3947788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‘first-order’ behavioral and communicative responses are likely to evoke secondary effects that extend beyond the people/groups directly affected by the original hazard event. Secondary impacts are, in turn, perceived by social groups or institutions so that another stage of amplification may occur to produce third-order impacts. The impacts may spread or ‘ripple’ to other parties, distant locations, or other risk arenas. Each order of impact will not only disseminate social and political impacts, but may also trigger (in risk amplification) or hinder (in risk attenuation) positive changes for risk reduction.</a:t>
            </a:r>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30</a:t>
            </a:fld>
            <a:endParaRPr lang="en-US"/>
          </a:p>
        </p:txBody>
      </p:sp>
    </p:spTree>
    <p:extLst>
      <p:ext uri="{BB962C8B-B14F-4D97-AF65-F5344CB8AC3E}">
        <p14:creationId xmlns:p14="http://schemas.microsoft.com/office/powerpoint/2010/main" xmlns="" val="1114971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are a transportation supervisor with a railway company, enjoying a relaxing evening at home with your family when your phone starts to buzz… (PLAY VIDEO)</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After video</a:t>
            </a:r>
            <a:r>
              <a:rPr lang="en-US" sz="1200" kern="1200" dirty="0">
                <a:solidFill>
                  <a:schemeClr val="tx1"/>
                </a:solidFill>
                <a:effectLst/>
                <a:latin typeface="+mn-lt"/>
                <a:ea typeface="+mn-ea"/>
                <a:cs typeface="+mn-cs"/>
              </a:rPr>
              <a:t>) That is all the information you get, a train has derailed somewhere in your city and you need to get to the derailment site as soon as possible. What are you thinking as you drive to the location? I will give you about a minute to think about your responses, jot them down on a piece of paper if you’d like.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3</a:t>
            </a:fld>
            <a:endParaRPr lang="en-US"/>
          </a:p>
        </p:txBody>
      </p:sp>
    </p:spTree>
    <p:extLst>
      <p:ext uri="{BB962C8B-B14F-4D97-AF65-F5344CB8AC3E}">
        <p14:creationId xmlns:p14="http://schemas.microsoft.com/office/powerpoint/2010/main" xmlns="" val="1969685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Impacts could include the loss of trust in the transportation company, change to the regulations in that area, saying that trains can no longer transport dangerous goods along that route. The community league or the parent’s association could sue the railway company. What else do you think could happen?</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example </a:t>
            </a:r>
            <a:r>
              <a:rPr lang="en-US" sz="1200" kern="1200" dirty="0" err="1">
                <a:solidFill>
                  <a:schemeClr val="tx1"/>
                </a:solidFill>
                <a:effectLst/>
                <a:latin typeface="+mn-lt"/>
                <a:ea typeface="+mn-ea"/>
                <a:cs typeface="+mn-cs"/>
              </a:rPr>
              <a:t>Kasperson</a:t>
            </a:r>
            <a:r>
              <a:rPr lang="en-US" sz="1200" kern="1200" dirty="0">
                <a:solidFill>
                  <a:schemeClr val="tx1"/>
                </a:solidFill>
                <a:effectLst/>
                <a:latin typeface="+mn-lt"/>
                <a:ea typeface="+mn-ea"/>
                <a:cs typeface="+mn-cs"/>
              </a:rPr>
              <a:t> used in his paper was related to the cheese industry in France. There was a recall on French cheese and the cheese mongers in </a:t>
            </a:r>
            <a:r>
              <a:rPr lang="en-US" sz="1200" kern="1200">
                <a:solidFill>
                  <a:schemeClr val="tx1"/>
                </a:solidFill>
                <a:effectLst/>
                <a:latin typeface="+mn-lt"/>
                <a:ea typeface="+mn-ea"/>
                <a:cs typeface="+mn-cs"/>
              </a:rPr>
              <a:t>the Netherlands </a:t>
            </a:r>
            <a:r>
              <a:rPr lang="en-US" sz="1200" kern="1200" dirty="0">
                <a:solidFill>
                  <a:schemeClr val="tx1"/>
                </a:solidFill>
                <a:effectLst/>
                <a:latin typeface="+mn-lt"/>
                <a:ea typeface="+mn-ea"/>
                <a:cs typeface="+mn-cs"/>
              </a:rPr>
              <a:t>rejoiced. However, instead of consumers buying the Dutch cheese, they stopped buying cheese all together, leading to an unanticipated decline in profits for both companies.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31</a:t>
            </a:fld>
            <a:endParaRPr lang="en-US"/>
          </a:p>
        </p:txBody>
      </p:sp>
    </p:spTree>
    <p:extLst>
      <p:ext uri="{BB962C8B-B14F-4D97-AF65-F5344CB8AC3E}">
        <p14:creationId xmlns:p14="http://schemas.microsoft.com/office/powerpoint/2010/main" xmlns="" val="227075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32</a:t>
            </a:fld>
            <a:endParaRPr lang="en-US"/>
          </a:p>
        </p:txBody>
      </p:sp>
    </p:spTree>
    <p:extLst>
      <p:ext uri="{BB962C8B-B14F-4D97-AF65-F5344CB8AC3E}">
        <p14:creationId xmlns:p14="http://schemas.microsoft.com/office/powerpoint/2010/main" xmlns="" val="1518375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Who are the stakeholders?</a:t>
            </a:r>
            <a:endParaRPr lang="en-CA" sz="18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Internal: Employees, shareholders/investors</a:t>
            </a:r>
            <a:endParaRPr lang="en-CA" sz="18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External: Public, Government, Special Interest Groups, Students, parents and school staff, Other organizations in the same sector</a:t>
            </a:r>
            <a:endParaRPr lang="en-CA" sz="18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What are the consequences / impact for each stakeholder group?</a:t>
            </a:r>
            <a:endParaRPr lang="en-CA" sz="18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Environmental</a:t>
            </a:r>
            <a:endParaRPr lang="en-CA" sz="18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Political</a:t>
            </a:r>
            <a:endParaRPr lang="en-CA" sz="18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Economic</a:t>
            </a:r>
            <a:endParaRPr lang="en-CA" sz="18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Socio-cultural</a:t>
            </a:r>
            <a:endParaRPr lang="en-CA" sz="18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33</a:t>
            </a:fld>
            <a:endParaRPr lang="en-US"/>
          </a:p>
        </p:txBody>
      </p:sp>
    </p:spTree>
    <p:extLst>
      <p:ext uri="{BB962C8B-B14F-4D97-AF65-F5344CB8AC3E}">
        <p14:creationId xmlns:p14="http://schemas.microsoft.com/office/powerpoint/2010/main" xmlns="" val="24894854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SWOT Analysis or Matrix is a structured planning tool to map out pros and cons of proposed courses of action as well as to identify risks. The Strengths versus Weaknesses axis typically focuses on internal factors of an organization. The Opportunities versus Threats axis typically focuses on external factors independent of the organization. When brainstorming, Strengths and Opportunities and Weaknesses and Threats often overlap with one another.</a:t>
            </a:r>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34</a:t>
            </a:fld>
            <a:endParaRPr lang="en-US"/>
          </a:p>
        </p:txBody>
      </p:sp>
    </p:spTree>
    <p:extLst>
      <p:ext uri="{BB962C8B-B14F-4D97-AF65-F5344CB8AC3E}">
        <p14:creationId xmlns:p14="http://schemas.microsoft.com/office/powerpoint/2010/main" xmlns="" val="34723350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8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35</a:t>
            </a:fld>
            <a:endParaRPr lang="en-US"/>
          </a:p>
        </p:txBody>
      </p:sp>
    </p:spTree>
    <p:extLst>
      <p:ext uri="{BB962C8B-B14F-4D97-AF65-F5344CB8AC3E}">
        <p14:creationId xmlns:p14="http://schemas.microsoft.com/office/powerpoint/2010/main" xmlns="" val="1518375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Let’s </a:t>
            </a:r>
            <a:r>
              <a:rPr lang="en-US" sz="1200" kern="1200" dirty="0">
                <a:solidFill>
                  <a:schemeClr val="tx1"/>
                </a:solidFill>
                <a:effectLst/>
                <a:latin typeface="+mn-lt"/>
                <a:ea typeface="+mn-ea"/>
                <a:cs typeface="+mn-cs"/>
              </a:rPr>
              <a:t>now turn to some case studies to learn how risk communication has been handled in real life. For an example of good risk communication, we will look at the 2008 Maple Leaf Foods listeria outbreak. For an example of bad risk communication, we will look at the 2010 BP Deep Water Horizon accident.</a:t>
            </a:r>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36</a:t>
            </a:fld>
            <a:endParaRPr lang="en-US"/>
          </a:p>
        </p:txBody>
      </p:sp>
    </p:spTree>
    <p:extLst>
      <p:ext uri="{BB962C8B-B14F-4D97-AF65-F5344CB8AC3E}">
        <p14:creationId xmlns:p14="http://schemas.microsoft.com/office/powerpoint/2010/main" xmlns="" val="3413455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August 23, 2008, an outbreak of a food-bore illness (listeria) was confirmed at a Maple Leaf Foods plant. One day later, the company issued a precautionary recall of 23 of its products. This recall cost at least $20 million.</a:t>
            </a:r>
          </a:p>
          <a:p>
            <a:r>
              <a:rPr lang="en-US" dirty="0"/>
              <a:t>http://www.cbc.ca/news/business/how-maple-leaf-foods-is-handling-the-listeria-outbreak-1.763404</a:t>
            </a:r>
          </a:p>
        </p:txBody>
      </p:sp>
      <p:sp>
        <p:nvSpPr>
          <p:cNvPr id="4" name="Slide Number Placeholder 3"/>
          <p:cNvSpPr>
            <a:spLocks noGrp="1"/>
          </p:cNvSpPr>
          <p:nvPr>
            <p:ph type="sldNum" sz="quarter" idx="10"/>
          </p:nvPr>
        </p:nvSpPr>
        <p:spPr/>
        <p:txBody>
          <a:bodyPr/>
          <a:lstStyle/>
          <a:p>
            <a:fld id="{8C747B73-6B03-4EF3-AD40-683CE00DABF6}" type="slidenum">
              <a:rPr lang="en-US" smtClean="0"/>
              <a:pPr/>
              <a:t>37</a:t>
            </a:fld>
            <a:endParaRPr lang="en-US"/>
          </a:p>
        </p:txBody>
      </p:sp>
    </p:spTree>
    <p:extLst>
      <p:ext uri="{BB962C8B-B14F-4D97-AF65-F5344CB8AC3E}">
        <p14:creationId xmlns:p14="http://schemas.microsoft.com/office/powerpoint/2010/main" xmlns="" val="1209064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this could have been an awful situation, Maple Leaf Foods CEO Michael McCain handled the situation very well and likely prevented further losses to the company by being so candid and honest. He recalled early and took full responsibility for the outbreak. He was also transparent with the new precautions and controls that were being implemented to prevent a similar incident. Maple Leaf brought in outside experts to help with the risk communication and upgrades to the facilities. They also learned from the SARS outbreak by implementing an early warning system. </a:t>
            </a:r>
          </a:p>
          <a:p>
            <a:r>
              <a:rPr lang="en-US" dirty="0"/>
              <a:t>http://www.cbc.ca/news/business/how-maple-leaf-foods-is-handling-the-listeria-outbreak-1.763404</a:t>
            </a:r>
          </a:p>
        </p:txBody>
      </p:sp>
      <p:sp>
        <p:nvSpPr>
          <p:cNvPr id="4" name="Slide Number Placeholder 3"/>
          <p:cNvSpPr>
            <a:spLocks noGrp="1"/>
          </p:cNvSpPr>
          <p:nvPr>
            <p:ph type="sldNum" sz="quarter" idx="10"/>
          </p:nvPr>
        </p:nvSpPr>
        <p:spPr/>
        <p:txBody>
          <a:bodyPr/>
          <a:lstStyle/>
          <a:p>
            <a:fld id="{8C747B73-6B03-4EF3-AD40-683CE00DABF6}" type="slidenum">
              <a:rPr lang="en-US" smtClean="0"/>
              <a:pPr/>
              <a:t>38</a:t>
            </a:fld>
            <a:endParaRPr lang="en-US"/>
          </a:p>
        </p:txBody>
      </p:sp>
    </p:spTree>
    <p:extLst>
      <p:ext uri="{BB962C8B-B14F-4D97-AF65-F5344CB8AC3E}">
        <p14:creationId xmlns:p14="http://schemas.microsoft.com/office/powerpoint/2010/main" xmlns="" val="42077553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CA" sz="1200" dirty="0">
                <a:solidFill>
                  <a:srgbClr val="160601"/>
                </a:solidFill>
                <a:latin typeface="+mn-lt"/>
              </a:rPr>
              <a:t>On April 20, 2010, an oil rig exploded in the Gulf of Mexico, resulting in a fire and millions of liters of oil spilling into the ocean. BP lost stock value, industry credibility and had protests at gas stations. The loss of market value was higher than the clean up costs. Even President Barack Obama was quite critical of the offshore drilling industry which could have influenced the negative public opinion.</a:t>
            </a:r>
          </a:p>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39</a:t>
            </a:fld>
            <a:endParaRPr lang="en-US"/>
          </a:p>
        </p:txBody>
      </p:sp>
    </p:spTree>
    <p:extLst>
      <p:ext uri="{BB962C8B-B14F-4D97-AF65-F5344CB8AC3E}">
        <p14:creationId xmlns:p14="http://schemas.microsoft.com/office/powerpoint/2010/main" xmlns="" val="2551414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things we can learn from how BP and Tony Hayward (the CEO at the time) managed the risk communication of this incident. They are mostly negative and things that you should not do when communicating a risk. BP took a very long time to take responsibility for the incident, and when they finally apologized, it did not seem genuine. Many people said the apology was “too little, too late”. Tony Hayward was not humble when he apologized to the public. He said things like “offshore drilling is needed”. Although this may be true, the statement is not in line with the values and concerns of the public and led to increased outrage. The US government also added to this level of outrage by transferring some of the blame to the British by calling the company “British Petroleum” instead of “BP” in press releases. The company had changed its name in 1998, and by saying “British”, many of the public assumed that they were to blame, triggering outrage in the UK. In his public apology, Tony Hayward appeared to be unsympathetic, and he downplayed the whole incident by saying things like, “the spill was relatively small compared to the very big ocean” and “I want my life back”.</a:t>
            </a:r>
          </a:p>
          <a:p>
            <a:endParaRPr lang="en-US" dirty="0"/>
          </a:p>
          <a:p>
            <a:r>
              <a:rPr lang="en-US" dirty="0"/>
              <a:t>https://www.theguardian.com/business/2010/may/13/bp-boss-admits-mistakes-gulf-oil-spill</a:t>
            </a:r>
          </a:p>
        </p:txBody>
      </p:sp>
      <p:sp>
        <p:nvSpPr>
          <p:cNvPr id="4" name="Slide Number Placeholder 3"/>
          <p:cNvSpPr>
            <a:spLocks noGrp="1"/>
          </p:cNvSpPr>
          <p:nvPr>
            <p:ph type="sldNum" sz="quarter" idx="10"/>
          </p:nvPr>
        </p:nvSpPr>
        <p:spPr/>
        <p:txBody>
          <a:bodyPr/>
          <a:lstStyle/>
          <a:p>
            <a:fld id="{8C747B73-6B03-4EF3-AD40-683CE00DABF6}" type="slidenum">
              <a:rPr lang="en-US" smtClean="0"/>
              <a:pPr/>
              <a:t>40</a:t>
            </a:fld>
            <a:endParaRPr lang="en-US"/>
          </a:p>
        </p:txBody>
      </p:sp>
    </p:spTree>
    <p:extLst>
      <p:ext uri="{BB962C8B-B14F-4D97-AF65-F5344CB8AC3E}">
        <p14:creationId xmlns:p14="http://schemas.microsoft.com/office/powerpoint/2010/main" xmlns="" val="801630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that you have had a minute to think about what you would do in this situation, please have a quick chat with the person sitting next to you about what they brainstormed. If you’re stuck, look at the prompting questions on the board.</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After paired discussions</a:t>
            </a:r>
            <a:r>
              <a:rPr lang="en-US" sz="1200" kern="1200" dirty="0">
                <a:solidFill>
                  <a:schemeClr val="tx1"/>
                </a:solidFill>
                <a:effectLst/>
                <a:latin typeface="+mn-lt"/>
                <a:ea typeface="+mn-ea"/>
                <a:cs typeface="+mn-cs"/>
              </a:rPr>
              <a:t>) We will now discuss what you have brainstormed in your pairs as a group.</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4</a:t>
            </a:fld>
            <a:endParaRPr lang="en-US"/>
          </a:p>
        </p:txBody>
      </p:sp>
    </p:spTree>
    <p:extLst>
      <p:ext uri="{BB962C8B-B14F-4D97-AF65-F5344CB8AC3E}">
        <p14:creationId xmlns:p14="http://schemas.microsoft.com/office/powerpoint/2010/main" xmlns="" val="3210804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important to note that this course is designed as an overview to provide you with an understanding of risk communication and how these theories could be incorporated into your operations. It is not a communications class: it is important to talk with communication specialists at your (future) companies to determine the company policy regarding risk communication.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quote from Dr. Cindy Jardine is applicable to many aspects of life but holds especially true when talking about risk communication: “Trust is difficult to gain, even harder to maintain, and once lost, almost impossible to regain”. When thinking about risk communication, it is important to come back to this statement and think of the importance of the relationships that you have with that group. You work so hard to build relationships, but can easily lose that relationship by not valuing it and maintaining open two-way communication. Once you lose the trust of a stakeholder, you many never be able to regain that trust. Examples of this are seen all over heavy industry in places like mining with social license to operate or even with the installation of pipelines from Alberta to British Columbia.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Report only on what you know—don’t speculate!! Speculation can lead to panic or outrage depending on what the information is. For example, in our train derailment case study, you were only told the next day that there were no fatalities. Do not report on fatalities until you have all the information (unless you have to). If someone directly asks you then you need to respond with what you know (for example, there are no known fatalities at this time).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Always be open, honest and timely while facilitating open two-way communication. This will aid in building trust with stakeholders as well as receiving feedback when developing your risk communication plan. You want to make sure that what you are communicating is actually what the stakeholders want to hear.</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theories present ideas that could be useful when communicating risks to different stakeholders. Please remember that each case is unique and requires its own care and attention to specific details.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know your audience. For example, speaking to a community that has never experienced a derailment would be quite different from the community of Lac </a:t>
            </a:r>
            <a:r>
              <a:rPr lang="en-US" sz="1200" kern="1200" dirty="0" err="1">
                <a:solidFill>
                  <a:schemeClr val="tx1"/>
                </a:solidFill>
                <a:effectLst/>
                <a:latin typeface="+mn-lt"/>
                <a:ea typeface="+mn-ea"/>
                <a:cs typeface="+mn-cs"/>
              </a:rPr>
              <a:t>Megantic</a:t>
            </a:r>
            <a:r>
              <a:rPr lang="en-US" sz="1200" kern="1200" dirty="0">
                <a:solidFill>
                  <a:schemeClr val="tx1"/>
                </a:solidFill>
                <a:effectLst/>
                <a:latin typeface="+mn-lt"/>
                <a:ea typeface="+mn-ea"/>
                <a:cs typeface="+mn-cs"/>
              </a:rPr>
              <a:t> (as well as their reception to a message regarding train safety). Similar to the point above, provide the information that the audience needs to know rather than inundating them with information that is of little to no use to them.</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rules of thumb should be used as guidelines and a starting point when communicating risks.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41</a:t>
            </a:fld>
            <a:endParaRPr lang="en-US"/>
          </a:p>
        </p:txBody>
      </p:sp>
    </p:spTree>
    <p:extLst>
      <p:ext uri="{BB962C8B-B14F-4D97-AF65-F5344CB8AC3E}">
        <p14:creationId xmlns:p14="http://schemas.microsoft.com/office/powerpoint/2010/main" xmlns="" val="34643247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pPr>
            <a:r>
              <a:rPr lang="en-CA" sz="2800" dirty="0">
                <a:solidFill>
                  <a:srgbClr val="160601"/>
                </a:solidFill>
                <a:latin typeface="+mn-lt"/>
              </a:rPr>
              <a:t>Be careful with how you communicate statistics </a:t>
            </a:r>
          </a:p>
          <a:p>
            <a:pPr marL="342900" lvl="1" indent="-342900">
              <a:lnSpc>
                <a:spcPct val="130000"/>
              </a:lnSpc>
              <a:buFont typeface="Arial"/>
              <a:buChar char="•"/>
            </a:pPr>
            <a:r>
              <a:rPr lang="en-CA" sz="2800" dirty="0">
                <a:solidFill>
                  <a:srgbClr val="160601"/>
                </a:solidFill>
              </a:rPr>
              <a:t>Statistical Literacy  - numbers have power</a:t>
            </a:r>
          </a:p>
          <a:p>
            <a:pPr marL="342900" lvl="1" indent="-342900">
              <a:lnSpc>
                <a:spcPct val="130000"/>
              </a:lnSpc>
              <a:buFont typeface="Arial"/>
              <a:buChar char="•"/>
            </a:pPr>
            <a:r>
              <a:rPr lang="en-CA" sz="2800" dirty="0">
                <a:solidFill>
                  <a:srgbClr val="160601"/>
                </a:solidFill>
              </a:rPr>
              <a:t>Inadvertent harm </a:t>
            </a:r>
          </a:p>
          <a:p>
            <a:pPr marL="342900" lvl="1" indent="-342900">
              <a:lnSpc>
                <a:spcPct val="130000"/>
              </a:lnSpc>
              <a:buFont typeface="Arial"/>
              <a:buChar char="•"/>
            </a:pPr>
            <a:r>
              <a:rPr lang="en-CA" sz="2800" dirty="0">
                <a:solidFill>
                  <a:srgbClr val="160601"/>
                </a:solidFill>
              </a:rPr>
              <a:t>1 </a:t>
            </a:r>
            <a:r>
              <a:rPr lang="en-CA" sz="2800" dirty="0" err="1">
                <a:solidFill>
                  <a:srgbClr val="160601"/>
                </a:solidFill>
              </a:rPr>
              <a:t>bbl</a:t>
            </a:r>
            <a:r>
              <a:rPr lang="en-CA" sz="2800" dirty="0">
                <a:solidFill>
                  <a:srgbClr val="160601"/>
                </a:solidFill>
              </a:rPr>
              <a:t> = 158.987 L = 0.1589 m3</a:t>
            </a:r>
            <a:endParaRPr lang="en-CA" dirty="0"/>
          </a:p>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42</a:t>
            </a:fld>
            <a:endParaRPr lang="en-US"/>
          </a:p>
        </p:txBody>
      </p:sp>
    </p:spTree>
    <p:extLst>
      <p:ext uri="{BB962C8B-B14F-4D97-AF65-F5344CB8AC3E}">
        <p14:creationId xmlns:p14="http://schemas.microsoft.com/office/powerpoint/2010/main" xmlns="" val="6554849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authors thank Minerva Canada, Methanex Corporation, the Canadian Rail Research Laboratory (</a:t>
            </a:r>
            <a:r>
              <a:rPr lang="en-CA" sz="1200" kern="1200" dirty="0" err="1">
                <a:solidFill>
                  <a:schemeClr val="tx1"/>
                </a:solidFill>
                <a:effectLst/>
                <a:latin typeface="+mn-lt"/>
                <a:ea typeface="+mn-ea"/>
                <a:cs typeface="+mn-cs"/>
              </a:rPr>
              <a:t>CaRRL</a:t>
            </a:r>
            <a:r>
              <a:rPr lang="en-CA" sz="1200" kern="1200" dirty="0">
                <a:solidFill>
                  <a:schemeClr val="tx1"/>
                </a:solidFill>
                <a:effectLst/>
                <a:latin typeface="+mn-lt"/>
                <a:ea typeface="+mn-ea"/>
                <a:cs typeface="+mn-cs"/>
              </a:rPr>
              <a:t>), Transport Canada, CANUTEC and </a:t>
            </a:r>
            <a:r>
              <a:rPr lang="en-CA" sz="1200" kern="1200" dirty="0" err="1">
                <a:solidFill>
                  <a:schemeClr val="tx1"/>
                </a:solidFill>
                <a:effectLst/>
                <a:latin typeface="+mn-lt"/>
                <a:ea typeface="+mn-ea"/>
                <a:cs typeface="+mn-cs"/>
              </a:rPr>
              <a:t>InnoTech</a:t>
            </a:r>
            <a:r>
              <a:rPr lang="en-CA" sz="1200" kern="1200">
                <a:solidFill>
                  <a:schemeClr val="tx1"/>
                </a:solidFill>
                <a:effectLst/>
                <a:latin typeface="+mn-lt"/>
                <a:ea typeface="+mn-ea"/>
                <a:cs typeface="+mn-cs"/>
              </a:rPr>
              <a:t> Alberta for </a:t>
            </a:r>
            <a:r>
              <a:rPr lang="en-CA" sz="1200" kern="1200" dirty="0">
                <a:solidFill>
                  <a:schemeClr val="tx1"/>
                </a:solidFill>
                <a:effectLst/>
                <a:latin typeface="+mn-lt"/>
                <a:ea typeface="+mn-ea"/>
                <a:cs typeface="+mn-cs"/>
              </a:rPr>
              <a:t>providing their expertise and resources to enhance the presentation and delivery of this Risk Communication Module.</a:t>
            </a:r>
          </a:p>
        </p:txBody>
      </p:sp>
      <p:sp>
        <p:nvSpPr>
          <p:cNvPr id="4" name="Slide Number Placeholder 3"/>
          <p:cNvSpPr>
            <a:spLocks noGrp="1"/>
          </p:cNvSpPr>
          <p:nvPr>
            <p:ph type="sldNum" sz="quarter" idx="10"/>
          </p:nvPr>
        </p:nvSpPr>
        <p:spPr/>
        <p:txBody>
          <a:bodyPr/>
          <a:lstStyle/>
          <a:p>
            <a:fld id="{8C747B73-6B03-4EF3-AD40-683CE00DABF6}" type="slidenum">
              <a:rPr lang="en-US" smtClean="0"/>
              <a:pPr/>
              <a:t>43</a:t>
            </a:fld>
            <a:endParaRPr lang="en-US"/>
          </a:p>
        </p:txBody>
      </p:sp>
    </p:spTree>
    <p:extLst>
      <p:ext uri="{BB962C8B-B14F-4D97-AF65-F5344CB8AC3E}">
        <p14:creationId xmlns:p14="http://schemas.microsoft.com/office/powerpoint/2010/main" xmlns="" val="30215509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44</a:t>
            </a:fld>
            <a:endParaRPr lang="en-US"/>
          </a:p>
        </p:txBody>
      </p:sp>
    </p:spTree>
    <p:extLst>
      <p:ext uri="{BB962C8B-B14F-4D97-AF65-F5344CB8AC3E}">
        <p14:creationId xmlns:p14="http://schemas.microsoft.com/office/powerpoint/2010/main" xmlns="" val="37716364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45</a:t>
            </a:fld>
            <a:endParaRPr lang="en-US"/>
          </a:p>
        </p:txBody>
      </p:sp>
    </p:spTree>
    <p:extLst>
      <p:ext uri="{BB962C8B-B14F-4D97-AF65-F5344CB8AC3E}">
        <p14:creationId xmlns:p14="http://schemas.microsoft.com/office/powerpoint/2010/main" xmlns="" val="2708998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46</a:t>
            </a:fld>
            <a:endParaRPr lang="en-US"/>
          </a:p>
        </p:txBody>
      </p:sp>
    </p:spTree>
    <p:extLst>
      <p:ext uri="{BB962C8B-B14F-4D97-AF65-F5344CB8AC3E}">
        <p14:creationId xmlns:p14="http://schemas.microsoft.com/office/powerpoint/2010/main" xmlns="" val="21938891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49</a:t>
            </a:fld>
            <a:endParaRPr lang="en-US"/>
          </a:p>
        </p:txBody>
      </p:sp>
    </p:spTree>
    <p:extLst>
      <p:ext uri="{BB962C8B-B14F-4D97-AF65-F5344CB8AC3E}">
        <p14:creationId xmlns:p14="http://schemas.microsoft.com/office/powerpoint/2010/main" xmlns="" val="28491615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Slovic</a:t>
            </a:r>
            <a:r>
              <a:rPr lang="en-US" sz="1200" kern="1200" dirty="0">
                <a:solidFill>
                  <a:schemeClr val="tx1"/>
                </a:solidFill>
                <a:effectLst/>
                <a:latin typeface="+mn-lt"/>
                <a:ea typeface="+mn-ea"/>
                <a:cs typeface="+mn-cs"/>
              </a:rPr>
              <a:t> researched how much risk people would say that they are willing to accept. This is called risk preference. Risk Preference is made up of people’s judgements of risk based on intuition, experiential thought (e.g. how their experiences affect their ideas of risk) and emotions. </a:t>
            </a:r>
            <a:r>
              <a:rPr lang="en-US" sz="1200" i="1" kern="1200" dirty="0">
                <a:solidFill>
                  <a:schemeClr val="tx1"/>
                </a:solidFill>
                <a:effectLst/>
                <a:latin typeface="+mn-lt"/>
                <a:ea typeface="+mn-ea"/>
                <a:cs typeface="+mn-cs"/>
              </a:rPr>
              <a:t>What are the differences between intuition, experiential thought and emotions?</a:t>
            </a:r>
            <a:endParaRPr lang="en-CA"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Slovic</a:t>
            </a:r>
            <a:r>
              <a:rPr lang="en-US" sz="1200" kern="1200" dirty="0">
                <a:solidFill>
                  <a:schemeClr val="tx1"/>
                </a:solidFill>
                <a:effectLst/>
                <a:latin typeface="+mn-lt"/>
                <a:ea typeface="+mn-ea"/>
                <a:cs typeface="+mn-cs"/>
              </a:rPr>
              <a:t> states that, in general, people believe risk levels are unacceptably high. Further, people feel that things are riskier now than in the past and that it will continue to get riskier. </a:t>
            </a:r>
            <a:r>
              <a:rPr lang="en-US" sz="1200" i="1" kern="1200" dirty="0">
                <a:solidFill>
                  <a:schemeClr val="tx1"/>
                </a:solidFill>
                <a:effectLst/>
                <a:latin typeface="+mn-lt"/>
                <a:ea typeface="+mn-ea"/>
                <a:cs typeface="+mn-cs"/>
              </a:rPr>
              <a:t>How do people’s perceptions of unacceptably high risks levels and/or of an ever-increasing risky environment affect how you would conduct risk communication?</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People/organizations will work toward the idea of a “zero-risk” society – one in which all risks are mitigated. The notion of a “zero-risk” society is quite nuanced. On one hand, zero-risk is not achievable if society is to benefit from certain and/or beneficial human activities. For example, air and/or car travel; chlorinating/fluoridating drinking water; energy production for homes, buildings and manufacturing of goods are all examples of activities that involve some risk, but the benefits for most people outweigh the risks. The idea is to ensure the risk introduced from human activity is incrementally negligible compared to man-made background or natural risk (Manuel Marta, pers. comm., 2018).</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Media can influence how people perceive risk as well. </a:t>
            </a:r>
            <a:r>
              <a:rPr lang="en-US" sz="1200" i="1" kern="1200" dirty="0">
                <a:solidFill>
                  <a:schemeClr val="tx1"/>
                </a:solidFill>
                <a:effectLst/>
                <a:latin typeface="+mn-lt"/>
                <a:ea typeface="+mn-ea"/>
                <a:cs typeface="+mn-cs"/>
              </a:rPr>
              <a:t>In what ways can media influence risk perception? What other ways can risk perception be influenced? (E.g. hearing about other people’s experiences, social media, others?)</a:t>
            </a:r>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50</a:t>
            </a:fld>
            <a:endParaRPr lang="en-US"/>
          </a:p>
        </p:txBody>
      </p:sp>
    </p:spTree>
    <p:extLst>
      <p:ext uri="{BB962C8B-B14F-4D97-AF65-F5344CB8AC3E}">
        <p14:creationId xmlns:p14="http://schemas.microsoft.com/office/powerpoint/2010/main" xmlns="" val="34579317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Slovic</a:t>
            </a:r>
            <a:r>
              <a:rPr lang="en-US" sz="1200" kern="1200" dirty="0">
                <a:solidFill>
                  <a:schemeClr val="tx1"/>
                </a:solidFill>
                <a:effectLst/>
                <a:latin typeface="+mn-lt"/>
                <a:ea typeface="+mn-ea"/>
                <a:cs typeface="+mn-cs"/>
              </a:rPr>
              <a:t> stated that risk perception can be measured and is predictable. For example, if people perceived a great benefit, their tolerance for risk is greater the tolerance. If a person likes using a product, then that person would typically judge its benefits as high and its risks as low (and vice versa). </a:t>
            </a:r>
            <a:r>
              <a:rPr lang="en-US" sz="1200" i="1" kern="1200" dirty="0">
                <a:solidFill>
                  <a:schemeClr val="tx1"/>
                </a:solidFill>
                <a:effectLst/>
                <a:latin typeface="+mn-lt"/>
                <a:ea typeface="+mn-ea"/>
                <a:cs typeface="+mn-cs"/>
              </a:rPr>
              <a:t>What are some examples that illustrate these points?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Intuitive risk judgements are made by individuals, but feed into and form the greater public perception (i.e. an amplification effect). E.g. judgment on the risks of Zika predominantly is done individually, but multitudes of judgements, especially when they converge, can form a more widespread opinion among the public.</a:t>
            </a:r>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51</a:t>
            </a:fld>
            <a:endParaRPr lang="en-US"/>
          </a:p>
        </p:txBody>
      </p:sp>
    </p:spTree>
    <p:extLst>
      <p:ext uri="{BB962C8B-B14F-4D97-AF65-F5344CB8AC3E}">
        <p14:creationId xmlns:p14="http://schemas.microsoft.com/office/powerpoint/2010/main" xmlns="" val="10236486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list of factors that affect risk perception include: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degree to which a risk is understood: The less a risk is understood, people will perceive it to be higher risk</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Predicted risks need to be communicated in a way a person unfamiliar with the risk/situation will be able to understand or appreciate the risk</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greater degree to which a risk evokes a feeling of dread, the higher its perceived risk and dissonance with people (i.e. people want the risk reduced)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Risk perception will vary (significantly) between a voluntary and an involuntary risk</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number of people exposed to the risk. The greater the number of people at risk, the greater sense of urgency</a:t>
            </a:r>
            <a:r>
              <a:rPr lang="en-CA" dirty="0">
                <a:effectLst/>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52</a:t>
            </a:fld>
            <a:endParaRPr lang="en-US"/>
          </a:p>
        </p:txBody>
      </p:sp>
    </p:spTree>
    <p:extLst>
      <p:ext uri="{BB962C8B-B14F-4D97-AF65-F5344CB8AC3E}">
        <p14:creationId xmlns:p14="http://schemas.microsoft.com/office/powerpoint/2010/main" xmlns="" val="3949380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About the only piece of information you were provided was where the derailment occurred, it was at the busy intersection of Main and Churchill. This is in a small town of approximately 100,000 people. The train tracks run parallel to an elementary school, park and a community. The school is less that 500 m away from the railway crossing and the site of the derailment.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community has complained to the city in the past about the Transportation of Dangerous Goods in this area. The city has implemented some changes and restrictions to shipping policies given the proximity of the elementary school, but the community league is still not pleased and does not think the city has gone far enough with imposing restrictions on the transportation companies.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facts make the derailment much more complicated. If this were to happen in the middle of nowhere, with no communities, rivers or roadways nearby or even if the train derailed in the yard prior to shipping commencing, the impact would not be as great as it is in this case with the school and community being so close.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5</a:t>
            </a:fld>
            <a:endParaRPr lang="en-US"/>
          </a:p>
        </p:txBody>
      </p:sp>
    </p:spTree>
    <p:extLst>
      <p:ext uri="{BB962C8B-B14F-4D97-AF65-F5344CB8AC3E}">
        <p14:creationId xmlns:p14="http://schemas.microsoft.com/office/powerpoint/2010/main" xmlns="" val="14549206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more comprehensive list of factors that affect risk perception include:</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Dread: </a:t>
            </a:r>
            <a:r>
              <a:rPr lang="en-US" sz="1200" kern="1200" dirty="0">
                <a:solidFill>
                  <a:schemeClr val="tx1"/>
                </a:solidFill>
                <a:effectLst/>
                <a:latin typeface="+mn-lt"/>
                <a:ea typeface="+mn-ea"/>
                <a:cs typeface="+mn-cs"/>
              </a:rPr>
              <a:t>When we think about something we try to predict what will happen, often pessimistically. We then have feelings of dread as we imagine terrible, awful outcomes. This exaggeration makes us assess the risk as being higher than it is.</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Control: </a:t>
            </a:r>
            <a:r>
              <a:rPr lang="en-US" sz="1200" kern="1200" dirty="0">
                <a:solidFill>
                  <a:schemeClr val="tx1"/>
                </a:solidFill>
                <a:effectLst/>
                <a:latin typeface="+mn-lt"/>
                <a:ea typeface="+mn-ea"/>
                <a:cs typeface="+mn-cs"/>
              </a:rPr>
              <a:t>We all have a need for a sense of control and often perceive that we have more control that we actually have.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'control illusion' leads us to perceive risks as being less than they actually are.</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Nature vs. man-made: </a:t>
            </a:r>
            <a:r>
              <a:rPr lang="en-US" sz="1200" kern="1200" dirty="0">
                <a:solidFill>
                  <a:schemeClr val="tx1"/>
                </a:solidFill>
                <a:effectLst/>
                <a:latin typeface="+mn-lt"/>
                <a:ea typeface="+mn-ea"/>
                <a:cs typeface="+mn-cs"/>
              </a:rPr>
              <a:t>Sometimes natural disasters seem less risky than human-created ones, perhaps because we have more control over human events. The reverse effect can also be true for the same reasons -- the lack of ability to control such as the weather can also make it seem more scary.</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Choice: </a:t>
            </a:r>
            <a:r>
              <a:rPr lang="en-US" sz="1200" kern="1200" dirty="0">
                <a:solidFill>
                  <a:schemeClr val="tx1"/>
                </a:solidFill>
                <a:effectLst/>
                <a:latin typeface="+mn-lt"/>
                <a:ea typeface="+mn-ea"/>
                <a:cs typeface="+mn-cs"/>
              </a:rPr>
              <a:t>If I have choice between two equally risky items, then I may well perceive that the risk is lower than it actually is, probably from the sense of control that having a choice gives me.</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 Children: </a:t>
            </a:r>
            <a:r>
              <a:rPr lang="en-US" sz="1200" kern="1200" dirty="0">
                <a:solidFill>
                  <a:schemeClr val="tx1"/>
                </a:solidFill>
                <a:effectLst/>
                <a:latin typeface="+mn-lt"/>
                <a:ea typeface="+mn-ea"/>
                <a:cs typeface="+mn-cs"/>
              </a:rPr>
              <a:t>We are programmed to care for children and so risks that affect them may well seem greater than those that affect adults. We thus worry about children's safety and put extraordinary effort into ensuring their environment is relatively risk-free.</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53</a:t>
            </a:fld>
            <a:endParaRPr lang="en-US"/>
          </a:p>
        </p:txBody>
      </p:sp>
    </p:spTree>
    <p:extLst>
      <p:ext uri="{BB962C8B-B14F-4D97-AF65-F5344CB8AC3E}">
        <p14:creationId xmlns:p14="http://schemas.microsoft.com/office/powerpoint/2010/main" xmlns="" val="12331626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6. Novelty: </a:t>
            </a:r>
            <a:r>
              <a:rPr lang="en-CA" sz="1200" kern="1200" dirty="0">
                <a:solidFill>
                  <a:schemeClr val="tx1"/>
                </a:solidFill>
                <a:effectLst/>
                <a:latin typeface="+mn-lt"/>
                <a:ea typeface="+mn-ea"/>
                <a:cs typeface="+mn-cs"/>
              </a:rPr>
              <a:t>Risks that we have not encountered before cause us to spend more time thinking about them and may well seem more risky. This may be because, as a safety factor, we often up the risk assessment of unknown risks.</a:t>
            </a:r>
          </a:p>
          <a:p>
            <a:r>
              <a:rPr lang="en-CA" sz="1200" b="1" kern="1200" dirty="0">
                <a:solidFill>
                  <a:schemeClr val="tx1"/>
                </a:solidFill>
                <a:effectLst/>
                <a:latin typeface="+mn-lt"/>
                <a:ea typeface="+mn-ea"/>
                <a:cs typeface="+mn-cs"/>
              </a:rPr>
              <a:t>7. Publicity: </a:t>
            </a:r>
            <a:r>
              <a:rPr lang="en-CA" sz="1200" kern="1200" dirty="0">
                <a:solidFill>
                  <a:schemeClr val="tx1"/>
                </a:solidFill>
                <a:effectLst/>
                <a:latin typeface="+mn-lt"/>
                <a:ea typeface="+mn-ea"/>
                <a:cs typeface="+mn-cs"/>
              </a:rPr>
              <a:t>If a risk has a lot of public attention, such as terrorist events, then, due to the availability heuristic, the risk is likely to be assessed as being more significant than it actually is.</a:t>
            </a:r>
          </a:p>
          <a:p>
            <a:r>
              <a:rPr lang="en-CA" sz="1200" b="1" kern="1200" dirty="0">
                <a:solidFill>
                  <a:schemeClr val="tx1"/>
                </a:solidFill>
                <a:effectLst/>
                <a:latin typeface="+mn-lt"/>
                <a:ea typeface="+mn-ea"/>
                <a:cs typeface="+mn-cs"/>
              </a:rPr>
              <a:t>8. Propinquity: </a:t>
            </a:r>
            <a:r>
              <a:rPr lang="en-CA" sz="1200" kern="1200" dirty="0">
                <a:solidFill>
                  <a:schemeClr val="tx1"/>
                </a:solidFill>
                <a:effectLst/>
                <a:latin typeface="+mn-lt"/>
                <a:ea typeface="+mn-ea"/>
                <a:cs typeface="+mn-cs"/>
              </a:rPr>
              <a:t>If I am the subject of risk, then I am likely to assess the risk as being higher than if I am a bystander. It is thus more difficult to make a decision to undergo a surgical procedure if you are the person affected.</a:t>
            </a:r>
          </a:p>
          <a:p>
            <a:r>
              <a:rPr lang="en-CA" sz="1200" b="1" kern="1200" dirty="0">
                <a:solidFill>
                  <a:schemeClr val="tx1"/>
                </a:solidFill>
                <a:effectLst/>
                <a:latin typeface="+mn-lt"/>
                <a:ea typeface="+mn-ea"/>
                <a:cs typeface="+mn-cs"/>
              </a:rPr>
              <a:t>9. Risk-benefit trade-off: </a:t>
            </a:r>
            <a:r>
              <a:rPr lang="en-CA" sz="1200" kern="1200" dirty="0">
                <a:solidFill>
                  <a:schemeClr val="tx1"/>
                </a:solidFill>
                <a:effectLst/>
                <a:latin typeface="+mn-lt"/>
                <a:ea typeface="+mn-ea"/>
                <a:cs typeface="+mn-cs"/>
              </a:rPr>
              <a:t>If there are opportunities as well as risks mixed up together and a choice could lead to benefits, this can make the actual risk being seen as being less than it actually still is. This may vary according to the degree of risk-benefit trade-off (e.g. individual risk/benefit vs. national risk/benefit).</a:t>
            </a:r>
          </a:p>
          <a:p>
            <a:r>
              <a:rPr lang="en-CA" sz="1200" b="1" kern="1200" dirty="0">
                <a:solidFill>
                  <a:schemeClr val="tx1"/>
                </a:solidFill>
                <a:effectLst/>
                <a:latin typeface="+mn-lt"/>
                <a:ea typeface="+mn-ea"/>
                <a:cs typeface="+mn-cs"/>
              </a:rPr>
              <a:t>10. Trust: </a:t>
            </a:r>
            <a:r>
              <a:rPr lang="en-CA" sz="1200" kern="1200" dirty="0">
                <a:solidFill>
                  <a:schemeClr val="tx1"/>
                </a:solidFill>
                <a:effectLst/>
                <a:latin typeface="+mn-lt"/>
                <a:ea typeface="+mn-ea"/>
                <a:cs typeface="+mn-cs"/>
              </a:rPr>
              <a:t>Where the risk involved the actions of others, how we assess the risk will be significantly affected by the extent to which we trust the other party or parties involved.</a:t>
            </a:r>
          </a:p>
        </p:txBody>
      </p:sp>
      <p:sp>
        <p:nvSpPr>
          <p:cNvPr id="4" name="Slide Number Placeholder 3"/>
          <p:cNvSpPr>
            <a:spLocks noGrp="1"/>
          </p:cNvSpPr>
          <p:nvPr>
            <p:ph type="sldNum" sz="quarter" idx="10"/>
          </p:nvPr>
        </p:nvSpPr>
        <p:spPr/>
        <p:txBody>
          <a:bodyPr/>
          <a:lstStyle/>
          <a:p>
            <a:fld id="{8C747B73-6B03-4EF3-AD40-683CE00DABF6}" type="slidenum">
              <a:rPr lang="en-US" smtClean="0"/>
              <a:pPr/>
              <a:t>54</a:t>
            </a:fld>
            <a:endParaRPr lang="en-US"/>
          </a:p>
        </p:txBody>
      </p:sp>
    </p:spTree>
    <p:extLst>
      <p:ext uri="{BB962C8B-B14F-4D97-AF65-F5344CB8AC3E}">
        <p14:creationId xmlns:p14="http://schemas.microsoft.com/office/powerpoint/2010/main" xmlns="" val="29386582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Discuss the examples and ask students to comment on the three and/or 10 factors discussed in previous slides</a:t>
            </a:r>
            <a:r>
              <a:rPr lang="en-CA" dirty="0">
                <a:effectLst/>
              </a:rPr>
              <a:t> </a:t>
            </a:r>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55</a:t>
            </a:fld>
            <a:endParaRPr lang="en-US"/>
          </a:p>
        </p:txBody>
      </p:sp>
    </p:spTree>
    <p:extLst>
      <p:ext uri="{BB962C8B-B14F-4D97-AF65-F5344CB8AC3E}">
        <p14:creationId xmlns:p14="http://schemas.microsoft.com/office/powerpoint/2010/main" xmlns="" val="21214073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What is your biggest fear of dying? How does it measure to </a:t>
            </a:r>
            <a:r>
              <a:rPr lang="en-US" sz="1200" kern="1200" dirty="0">
                <a:solidFill>
                  <a:schemeClr val="tx1"/>
                </a:solidFill>
                <a:effectLst/>
                <a:latin typeface="+mn-lt"/>
                <a:ea typeface="+mn-ea"/>
                <a:cs typeface="+mn-cs"/>
              </a:rPr>
              <a:t>actual causes of deaths? Though most people typically fear dying a violent death or by accident, most Canadians die health-related deaths.</a:t>
            </a:r>
            <a:r>
              <a:rPr lang="en-CA" dirty="0">
                <a:effectLst/>
              </a:rPr>
              <a:t> </a:t>
            </a:r>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56</a:t>
            </a:fld>
            <a:endParaRPr lang="en-US"/>
          </a:p>
        </p:txBody>
      </p:sp>
    </p:spTree>
    <p:extLst>
      <p:ext uri="{BB962C8B-B14F-4D97-AF65-F5344CB8AC3E}">
        <p14:creationId xmlns:p14="http://schemas.microsoft.com/office/powerpoint/2010/main" xmlns="" val="7710698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57</a:t>
            </a:fld>
            <a:endParaRPr lang="en-US"/>
          </a:p>
        </p:txBody>
      </p:sp>
    </p:spTree>
    <p:extLst>
      <p:ext uri="{BB962C8B-B14F-4D97-AF65-F5344CB8AC3E}">
        <p14:creationId xmlns:p14="http://schemas.microsoft.com/office/powerpoint/2010/main" xmlns="" val="28491615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According to </a:t>
            </a:r>
            <a:r>
              <a:rPr lang="en-US" sz="1200" kern="1200" dirty="0" err="1">
                <a:solidFill>
                  <a:schemeClr val="tx1"/>
                </a:solidFill>
                <a:effectLst/>
                <a:latin typeface="+mn-lt"/>
                <a:ea typeface="+mn-ea"/>
                <a:cs typeface="+mn-cs"/>
              </a:rPr>
              <a:t>Grunig</a:t>
            </a:r>
            <a:r>
              <a:rPr lang="en-US" sz="1200" kern="1200" dirty="0">
                <a:solidFill>
                  <a:schemeClr val="tx1"/>
                </a:solidFill>
                <a:effectLst/>
                <a:latin typeface="+mn-lt"/>
                <a:ea typeface="+mn-ea"/>
                <a:cs typeface="+mn-cs"/>
              </a:rPr>
              <a:t>, there are four methods of risk communication and public engagement:</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Press agentry – an asymmetrical strategy to sway public opinion or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favour</a:t>
            </a:r>
            <a:r>
              <a:rPr lang="en-US" sz="1200" kern="1200" dirty="0">
                <a:solidFill>
                  <a:schemeClr val="tx1"/>
                </a:solidFill>
                <a:effectLst/>
                <a:latin typeface="+mn-lt"/>
                <a:ea typeface="+mn-ea"/>
                <a:cs typeface="+mn-cs"/>
              </a:rPr>
              <a:t> of the organization without changing the organization’s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The goal is to generate as much positive press as possible, even if factually challenged</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public information model (or open information model) – a strategy where objective, but </a:t>
            </a:r>
            <a:r>
              <a:rPr lang="en-US" sz="1200" kern="1200" dirty="0" err="1">
                <a:solidFill>
                  <a:schemeClr val="tx1"/>
                </a:solidFill>
                <a:effectLst/>
                <a:latin typeface="+mn-lt"/>
                <a:ea typeface="+mn-ea"/>
                <a:cs typeface="+mn-cs"/>
              </a:rPr>
              <a:t>favourable</a:t>
            </a:r>
            <a:r>
              <a:rPr lang="en-US" sz="1200" kern="1200" dirty="0">
                <a:solidFill>
                  <a:schemeClr val="tx1"/>
                </a:solidFill>
                <a:effectLst/>
                <a:latin typeface="+mn-lt"/>
                <a:ea typeface="+mn-ea"/>
                <a:cs typeface="+mn-cs"/>
              </a:rPr>
              <a:t> information is presented to the public via the media (this may also mean that </a:t>
            </a:r>
            <a:r>
              <a:rPr lang="en-US" sz="1200" kern="1200" dirty="0" err="1">
                <a:solidFill>
                  <a:schemeClr val="tx1"/>
                </a:solidFill>
                <a:effectLst/>
                <a:latin typeface="+mn-lt"/>
                <a:ea typeface="+mn-ea"/>
                <a:cs typeface="+mn-cs"/>
              </a:rPr>
              <a:t>unfavourable</a:t>
            </a:r>
            <a:r>
              <a:rPr lang="en-US" sz="1200" kern="1200" dirty="0">
                <a:solidFill>
                  <a:schemeClr val="tx1"/>
                </a:solidFill>
                <a:effectLst/>
                <a:latin typeface="+mn-lt"/>
                <a:ea typeface="+mn-ea"/>
                <a:cs typeface="+mn-cs"/>
              </a:rPr>
              <a:t> information is withheld from the public). This model is also considered asymmetrical in that the organization does not change its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Two-way asymmetrical communications – a message management strategy of researching public attitudes and designing communications to persuade the public to support your position. This is still an unbalanced approach where the organization makes efforts to understand the public’s opinions to appear sympathetic to the public, but does not necessarily act to change the organization’s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Two-way symmetrical communication – a responsive strategy where communication, dialogue and research are used to manage conflict or resolve disputes between the organization and the public. The objective of this strategy is to strengthen relationships and the reputation of the organization through mutual understanding and accommodation. In this strategy, both the public and organization may change their opinions and </a:t>
            </a:r>
            <a:r>
              <a:rPr lang="en-US" sz="1200" kern="1200" dirty="0" err="1">
                <a:solidFill>
                  <a:schemeClr val="tx1"/>
                </a:solidFill>
                <a:effectLst/>
                <a:latin typeface="+mn-lt"/>
                <a:ea typeface="+mn-ea"/>
                <a:cs typeface="+mn-cs"/>
              </a:rPr>
              <a:t>behaviours</a:t>
            </a:r>
            <a:r>
              <a:rPr lang="en-U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new, fifth model of is the:</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Participatory model – not only do individual members and collective groups from the public have influence on organizations through making their opinions known, but they also share information and their opinions across the world via social media platforms and participate in forums or comment boards which lead to reverberations of their message or agenda, whether factual or not.</a:t>
            </a:r>
            <a:r>
              <a:rPr lang="en-CA" dirty="0">
                <a:effectLst/>
              </a:rPr>
              <a:t> </a:t>
            </a:r>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58</a:t>
            </a:fld>
            <a:endParaRPr lang="en-US"/>
          </a:p>
        </p:txBody>
      </p:sp>
    </p:spTree>
    <p:extLst>
      <p:ext uri="{BB962C8B-B14F-4D97-AF65-F5344CB8AC3E}">
        <p14:creationId xmlns:p14="http://schemas.microsoft.com/office/powerpoint/2010/main" xmlns="" val="21891458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Who here is on some sort of social media? Who remembers the Standing Rock discussion in social media with the Dakota Access Pipeline? What other examples can you think of when social media positively or negatively affected risk communication? The speed at which information travels has increased exponentially in the past decade.</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Positives of social media include: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Immediacy for disaster communication</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Free or easily accessible tools for community engagement</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Tools are built for two-way communication</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Negatives of social media include: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Accelerating negative public opinion</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Risk amplification</a:t>
            </a:r>
            <a:r>
              <a:rPr lang="en-CA" dirty="0">
                <a:effectLst/>
              </a:rPr>
              <a:t> </a:t>
            </a:r>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pPr/>
              <a:t>59</a:t>
            </a:fld>
            <a:endParaRPr lang="en-US"/>
          </a:p>
        </p:txBody>
      </p:sp>
    </p:spTree>
    <p:extLst>
      <p:ext uri="{BB962C8B-B14F-4D97-AF65-F5344CB8AC3E}">
        <p14:creationId xmlns:p14="http://schemas.microsoft.com/office/powerpoint/2010/main" xmlns="" val="5636212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r>
              <a:rPr lang="en-US" sz="1200" kern="1200" dirty="0">
                <a:solidFill>
                  <a:schemeClr val="tx1"/>
                </a:solidFill>
                <a:effectLst/>
                <a:latin typeface="+mn-lt"/>
                <a:ea typeface="+mn-ea"/>
                <a:cs typeface="+mn-cs"/>
              </a:rPr>
              <a:t>When engaging with the public, be authentic. Do not fake concern or pretend to buy into a risk issue. Do not design public engagement efforts with a specific end result in mind. Be prepared for different opinions and to take them into consideration for decision making. Focus on context (i.e. what does this risk mean to citizens’ everyday lives?).</a:t>
            </a:r>
            <a:r>
              <a:rPr lang="en-CA" dirty="0">
                <a:effectLst/>
              </a:rPr>
              <a:t> </a:t>
            </a:r>
            <a:endParaRPr lang="en-CA" sz="18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60</a:t>
            </a:fld>
            <a:endParaRPr lang="en-US"/>
          </a:p>
        </p:txBody>
      </p:sp>
    </p:spTree>
    <p:extLst>
      <p:ext uri="{BB962C8B-B14F-4D97-AF65-F5344CB8AC3E}">
        <p14:creationId xmlns:p14="http://schemas.microsoft.com/office/powerpoint/2010/main" xmlns="" val="8048167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Regulation in Canada states that companies must notify the government if there is any spill of crude when transporting by rail because the public is so concerned even though crude is not the most dangerous good that Transportation Canada transports by rail.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Statistical literacy is important: statistics are skew-able facts. For example, the way crude is reported ranges from </a:t>
            </a:r>
            <a:r>
              <a:rPr lang="en-US" sz="1200" kern="1200" dirty="0" err="1">
                <a:solidFill>
                  <a:schemeClr val="tx1"/>
                </a:solidFill>
                <a:effectLst/>
                <a:latin typeface="+mn-lt"/>
                <a:ea typeface="+mn-ea"/>
                <a:cs typeface="+mn-cs"/>
              </a:rPr>
              <a:t>bbls</a:t>
            </a:r>
            <a:r>
              <a:rPr lang="en-US" sz="1200" kern="1200" dirty="0">
                <a:solidFill>
                  <a:schemeClr val="tx1"/>
                </a:solidFill>
                <a:effectLst/>
                <a:latin typeface="+mn-lt"/>
                <a:ea typeface="+mn-ea"/>
                <a:cs typeface="+mn-cs"/>
              </a:rPr>
              <a:t>, L, m3 (decreases number). In an attempt to make the BP oil spill more understandable to the regular person, a reporter used the number of Olympic pools to report the size of the spill. https://</a:t>
            </a:r>
            <a:r>
              <a:rPr lang="en-US" sz="1200" kern="1200" dirty="0" err="1">
                <a:solidFill>
                  <a:schemeClr val="tx1"/>
                </a:solidFill>
                <a:effectLst/>
                <a:latin typeface="+mn-lt"/>
                <a:ea typeface="+mn-ea"/>
                <a:cs typeface="+mn-cs"/>
              </a:rPr>
              <a:t>www.popularmechanics.com</a:t>
            </a:r>
            <a:r>
              <a:rPr lang="en-US" sz="1200" kern="1200" dirty="0">
                <a:solidFill>
                  <a:schemeClr val="tx1"/>
                </a:solidFill>
                <a:effectLst/>
                <a:latin typeface="+mn-lt"/>
                <a:ea typeface="+mn-ea"/>
                <a:cs typeface="+mn-cs"/>
              </a:rPr>
              <a:t>/science/energy/a6032/</a:t>
            </a:r>
            <a:r>
              <a:rPr lang="en-US" sz="1200" kern="1200" dirty="0" err="1">
                <a:solidFill>
                  <a:schemeClr val="tx1"/>
                </a:solidFill>
                <a:effectLst/>
                <a:latin typeface="+mn-lt"/>
                <a:ea typeface="+mn-ea"/>
                <a:cs typeface="+mn-cs"/>
              </a:rPr>
              <a:t>bp</a:t>
            </a:r>
            <a:r>
              <a:rPr lang="en-US" sz="1200" kern="1200">
                <a:solidFill>
                  <a:schemeClr val="tx1"/>
                </a:solidFill>
                <a:effectLst/>
                <a:latin typeface="+mn-lt"/>
                <a:ea typeface="+mn-ea"/>
                <a:cs typeface="+mn-cs"/>
              </a:rPr>
              <a:t>-oil-spill-statistics/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61</a:t>
            </a:fld>
            <a:endParaRPr lang="en-US"/>
          </a:p>
        </p:txBody>
      </p:sp>
    </p:spTree>
    <p:extLst>
      <p:ext uri="{BB962C8B-B14F-4D97-AF65-F5344CB8AC3E}">
        <p14:creationId xmlns:p14="http://schemas.microsoft.com/office/powerpoint/2010/main" xmlns="" val="262458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derailment occurred at 11 pm on June 25. The average time for an investigation and clean up is 12 hours, so morning traffic at 8 am will be impacted by the derailment. An added complication is that June 26 is the last day of elementary school. This means that there will be increased traffic in the area with parents dropping their kids off at school. The school had also scheduled an outdoor field day in the </a:t>
            </a:r>
            <a:r>
              <a:rPr lang="en-US" sz="1200" kern="1200" dirty="0" err="1">
                <a:solidFill>
                  <a:schemeClr val="tx1"/>
                </a:solidFill>
                <a:effectLst/>
                <a:latin typeface="+mn-lt"/>
                <a:ea typeface="+mn-ea"/>
                <a:cs typeface="+mn-cs"/>
              </a:rPr>
              <a:t>neighbouring</a:t>
            </a:r>
            <a:r>
              <a:rPr lang="en-US" sz="1200" kern="1200" dirty="0">
                <a:solidFill>
                  <a:schemeClr val="tx1"/>
                </a:solidFill>
                <a:effectLst/>
                <a:latin typeface="+mn-lt"/>
                <a:ea typeface="+mn-ea"/>
                <a:cs typeface="+mn-cs"/>
              </a:rPr>
              <a:t> park to celebrate the last day of school.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Temperature has a direct effect on the situation, depending on what chemicals are involved, a situation can go from under control to out of control in minutes as the temperature can affect evaporation rates and the phase behavior of the chemicals. Even the season will have an effect on the severity of a derailment. If a derailment were to occur in the winter time, depending on the product that is lost, clean up can be much easier than in the summer as the snow can contain much of the product. When clean up begins, the snow can be removed opposed to a full soil remediation in the summer time.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6</a:t>
            </a:fld>
            <a:endParaRPr lang="en-US"/>
          </a:p>
        </p:txBody>
      </p:sp>
    </p:spTree>
    <p:extLst>
      <p:ext uri="{BB962C8B-B14F-4D97-AF65-F5344CB8AC3E}">
        <p14:creationId xmlns:p14="http://schemas.microsoft.com/office/powerpoint/2010/main" xmlns="" val="1326105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know where the derailment occurred and at what time, but we also need to know how this derailment happened. Railway crossings are extremely dangerous: not all railway crossings have automated gate arms, protective pedestrian gates, advanced warning signs, bells and flashing lights (CBC, 2016). Fortunately, in this case study, the railway crossing was equipped with all of these safety measures, which are especially important given its close proximity to an elementary school. A </a:t>
            </a:r>
            <a:r>
              <a:rPr lang="en-CA" sz="1200" kern="1200" dirty="0">
                <a:solidFill>
                  <a:schemeClr val="tx1"/>
                </a:solidFill>
                <a:effectLst/>
                <a:latin typeface="+mn-lt"/>
                <a:ea typeface="+mn-ea"/>
                <a:cs typeface="+mn-cs"/>
              </a:rPr>
              <a:t>lowboy truck carrying a Bobcat got stuck on the tracks at the railway crossing (due to an increase in the grading of the road). The driver was unable to get the vehicle off the railway tracks; however, the driver </a:t>
            </a:r>
            <a:r>
              <a:rPr lang="en-US" sz="1200" kern="1200" dirty="0">
                <a:solidFill>
                  <a:schemeClr val="tx1"/>
                </a:solidFill>
                <a:effectLst/>
                <a:latin typeface="+mn-lt"/>
                <a:ea typeface="+mn-ea"/>
                <a:cs typeface="+mn-cs"/>
              </a:rPr>
              <a:t>saw the train approaching and was able to escape the pickup prior to the train impacting the pickup truck. This collision caused the train to become misaligned and derail off the tracks.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important to note as well that derailments are not always catastrophic. They can be minor if track geometry is off or when a train is switching lines in a yard. These cases are quick to mitigate risks and return the train to service. Typically, as the general public, we are hearing about the catastrophic derailments like Lac </a:t>
            </a:r>
            <a:r>
              <a:rPr lang="en-US" sz="1200" kern="1200" dirty="0" err="1">
                <a:solidFill>
                  <a:schemeClr val="tx1"/>
                </a:solidFill>
                <a:effectLst/>
                <a:latin typeface="+mn-lt"/>
                <a:ea typeface="+mn-ea"/>
                <a:cs typeface="+mn-cs"/>
              </a:rPr>
              <a:t>Megantic</a:t>
            </a:r>
            <a:r>
              <a:rPr lang="en-US" sz="1200" kern="1200" dirty="0">
                <a:solidFill>
                  <a:schemeClr val="tx1"/>
                </a:solidFill>
                <a:effectLst/>
                <a:latin typeface="+mn-lt"/>
                <a:ea typeface="+mn-ea"/>
                <a:cs typeface="+mn-cs"/>
              </a:rPr>
              <a:t> or Lake </a:t>
            </a:r>
            <a:r>
              <a:rPr lang="en-US" sz="1200" kern="1200" dirty="0" err="1">
                <a:solidFill>
                  <a:schemeClr val="tx1"/>
                </a:solidFill>
                <a:effectLst/>
                <a:latin typeface="+mn-lt"/>
                <a:ea typeface="+mn-ea"/>
                <a:cs typeface="+mn-cs"/>
              </a:rPr>
              <a:t>Wabamum</a:t>
            </a:r>
            <a:r>
              <a:rPr lang="en-US" sz="1200" kern="1200" dirty="0">
                <a:solidFill>
                  <a:schemeClr val="tx1"/>
                </a:solidFill>
                <a:effectLst/>
                <a:latin typeface="+mn-lt"/>
                <a:ea typeface="+mn-ea"/>
                <a:cs typeface="+mn-cs"/>
              </a:rPr>
              <a:t>. These incidents, while well publicized are low probability events, but they are what most of the general population would think of as a train derailment. Most derailments are low consequence events that never make it to the news headlines.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7</a:t>
            </a:fld>
            <a:endParaRPr lang="en-US"/>
          </a:p>
        </p:txBody>
      </p:sp>
    </p:spTree>
    <p:extLst>
      <p:ext uri="{BB962C8B-B14F-4D97-AF65-F5344CB8AC3E}">
        <p14:creationId xmlns:p14="http://schemas.microsoft.com/office/powerpoint/2010/main" xmlns="" val="3279413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next piece of information that you need to be aware of, is what product the train is transporting. This is a very important piece of information as it will guide first responders and the clean up response. It will also be a major factor in dictating what the severity of the incident it. Responses will be quite different to the transportation and derailment of a train carrying dangerous goods compared to a train carrying grain.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soon as you arrive on the site you notice a dark, yellowish black liquid leaking from one of the rail cars, with a strong smell of crude oil. You obtain the transportation documents from the conductor and find out that this train is transporting Bakken crude oil. This is the product that the community has been so concerned about so you immediately go on damage control mode trying to contain this spill and getting the first responders the proper personal protective equipment to contain the spill.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do you know about Bakken crude oil?</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Crude oil is flammable, combustible and can have other toxic effects with prolonged exposure.</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Exposure can cause headaches, dizziness, drowsiness, fatigue, nausea and other effects depending on the exposure time.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 releases flammable </a:t>
            </a:r>
            <a:r>
              <a:rPr lang="en-US" sz="1200" kern="1200" dirty="0" err="1">
                <a:solidFill>
                  <a:schemeClr val="tx1"/>
                </a:solidFill>
                <a:effectLst/>
                <a:latin typeface="+mn-lt"/>
                <a:ea typeface="+mn-ea"/>
                <a:cs typeface="+mn-cs"/>
              </a:rPr>
              <a:t>vapours</a:t>
            </a:r>
            <a:r>
              <a:rPr lang="en-US" sz="1200" kern="1200" dirty="0">
                <a:solidFill>
                  <a:schemeClr val="tx1"/>
                </a:solidFill>
                <a:effectLst/>
                <a:latin typeface="+mn-lt"/>
                <a:ea typeface="+mn-ea"/>
                <a:cs typeface="+mn-cs"/>
              </a:rPr>
              <a:t> that are heavier than air that can travel long distances along the ground before reaching an ignition source and flash back, causing an explosion.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Bakken crude can contain hydrogen sulfide and benzene.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8</a:t>
            </a:fld>
            <a:endParaRPr lang="en-US"/>
          </a:p>
        </p:txBody>
      </p:sp>
    </p:spTree>
    <p:extLst>
      <p:ext uri="{BB962C8B-B14F-4D97-AF65-F5344CB8AC3E}">
        <p14:creationId xmlns:p14="http://schemas.microsoft.com/office/powerpoint/2010/main" xmlns="" val="2785553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responders have been busy containing the crude oil spill for about a few hours now and are starting to experience headaches, eye irritation – a “burning sensation” – and </a:t>
            </a:r>
            <a:r>
              <a:rPr lang="en-US" sz="1200" kern="1200" dirty="0" err="1">
                <a:solidFill>
                  <a:schemeClr val="tx1"/>
                </a:solidFill>
                <a:effectLst/>
                <a:latin typeface="+mn-lt"/>
                <a:ea typeface="+mn-ea"/>
                <a:cs typeface="+mn-cs"/>
              </a:rPr>
              <a:t>laboured</a:t>
            </a:r>
            <a:r>
              <a:rPr lang="en-US" sz="1200" kern="1200" dirty="0">
                <a:solidFill>
                  <a:schemeClr val="tx1"/>
                </a:solidFill>
                <a:effectLst/>
                <a:latin typeface="+mn-lt"/>
                <a:ea typeface="+mn-ea"/>
                <a:cs typeface="+mn-cs"/>
              </a:rPr>
              <a:t> breathing. They are still waiting for the contracted clean up crew to arrive. While some of the symptoms are consistent with crude oil, others like the burning eyes are not. Further investigation shows that further away from the actual derailment site, there was a collision of train cars, causing the belly valves to crack and allowing the leak of fluid. Again, they obtain the transportation documents and find out that these train cars are carrying methanol. </a:t>
            </a:r>
          </a:p>
          <a:p>
            <a:r>
              <a:rPr lang="en-US" sz="1200" kern="1200" dirty="0">
                <a:solidFill>
                  <a:schemeClr val="tx1"/>
                </a:solidFill>
                <a:effectLst/>
                <a:latin typeface="+mn-lt"/>
                <a:ea typeface="+mn-ea"/>
                <a:cs typeface="+mn-cs"/>
              </a:rPr>
              <a:t>Does anyone know what methanol is? You have probably all heard of it, but may not be aware of exactly what it is. We use products that are produced by methanol in many of the products we use in our daily lives. It is used to produce other chemical derivatives like building materials, foams, plastics, paints and even pharmaceuticals. (a good video can be found here: https://www.methanex.com/#)</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Methanol is also flammable, combustible and toxic.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Exposure can cause burns, eye irritation, dizziness headaches, respiratory failure.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 is a clear liquid that gives off clear, flammable </a:t>
            </a:r>
            <a:r>
              <a:rPr lang="en-US" sz="1200" kern="1200" dirty="0" err="1">
                <a:solidFill>
                  <a:schemeClr val="tx1"/>
                </a:solidFill>
                <a:effectLst/>
                <a:latin typeface="+mn-lt"/>
                <a:ea typeface="+mn-ea"/>
                <a:cs typeface="+mn-cs"/>
              </a:rPr>
              <a:t>vapours</a:t>
            </a:r>
            <a:r>
              <a:rPr lang="en-US" sz="1200" kern="1200" dirty="0">
                <a:solidFill>
                  <a:schemeClr val="tx1"/>
                </a:solidFill>
                <a:effectLst/>
                <a:latin typeface="+mn-lt"/>
                <a:ea typeface="+mn-ea"/>
                <a:cs typeface="+mn-cs"/>
              </a:rPr>
              <a:t> at room temperature that smell like alcohol. </a:t>
            </a:r>
            <a:endParaRPr lang="en-CA"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Vapours</a:t>
            </a:r>
            <a:r>
              <a:rPr lang="en-US" sz="1200" kern="1200" dirty="0">
                <a:solidFill>
                  <a:schemeClr val="tx1"/>
                </a:solidFill>
                <a:effectLst/>
                <a:latin typeface="+mn-lt"/>
                <a:ea typeface="+mn-ea"/>
                <a:cs typeface="+mn-cs"/>
              </a:rPr>
              <a:t> may be explosive when mixed with air.</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Methanol flames cannot be seen by the naked eye.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47B73-6B03-4EF3-AD40-683CE00DABF6}" type="slidenum">
              <a:rPr lang="en-US" smtClean="0"/>
              <a:pPr/>
              <a:t>9</a:t>
            </a:fld>
            <a:endParaRPr lang="en-US"/>
          </a:p>
        </p:txBody>
      </p:sp>
    </p:spTree>
    <p:extLst>
      <p:ext uri="{BB962C8B-B14F-4D97-AF65-F5344CB8AC3E}">
        <p14:creationId xmlns:p14="http://schemas.microsoft.com/office/powerpoint/2010/main" xmlns="" val="634996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10194359" y="5014248"/>
            <a:ext cx="3995282" cy="3995282"/>
          </a:xfrm>
          <a:custGeom>
            <a:avLst/>
            <a:gdLst>
              <a:gd name="connsiteX0" fmla="*/ 1997641 w 3995282"/>
              <a:gd name="connsiteY0" fmla="*/ 0 h 3995282"/>
              <a:gd name="connsiteX1" fmla="*/ 3995282 w 3995282"/>
              <a:gd name="connsiteY1" fmla="*/ 1997641 h 3995282"/>
              <a:gd name="connsiteX2" fmla="*/ 1997641 w 3995282"/>
              <a:gd name="connsiteY2" fmla="*/ 3995282 h 3995282"/>
              <a:gd name="connsiteX3" fmla="*/ 0 w 3995282"/>
              <a:gd name="connsiteY3" fmla="*/ 1997641 h 3995282"/>
              <a:gd name="connsiteX4" fmla="*/ 1997641 w 3995282"/>
              <a:gd name="connsiteY4" fmla="*/ 0 h 39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5282" h="3995282">
                <a:moveTo>
                  <a:pt x="1997641" y="0"/>
                </a:moveTo>
                <a:cubicBezTo>
                  <a:pt x="3100908" y="0"/>
                  <a:pt x="3995282" y="894374"/>
                  <a:pt x="3995282" y="1997641"/>
                </a:cubicBezTo>
                <a:cubicBezTo>
                  <a:pt x="3995282" y="3100908"/>
                  <a:pt x="3100908" y="3995282"/>
                  <a:pt x="1997641" y="3995282"/>
                </a:cubicBezTo>
                <a:cubicBezTo>
                  <a:pt x="894374" y="3995282"/>
                  <a:pt x="0" y="3100908"/>
                  <a:pt x="0" y="1997641"/>
                </a:cubicBezTo>
                <a:cubicBezTo>
                  <a:pt x="0" y="894374"/>
                  <a:pt x="894374" y="0"/>
                  <a:pt x="1997641" y="0"/>
                </a:cubicBezTo>
                <a:close/>
              </a:path>
            </a:pathLst>
          </a:custGeom>
        </p:spPr>
        <p:txBody>
          <a:bodyPr wrap="square">
            <a:noAutofit/>
          </a:bodyPr>
          <a:lstStyle>
            <a:lvl1pPr marL="0" indent="0">
              <a:buNone/>
              <a:defRPr sz="3200">
                <a:solidFill>
                  <a:schemeClr val="tx1">
                    <a:lumMod val="85000"/>
                    <a:lumOff val="15000"/>
                  </a:schemeClr>
                </a:solidFill>
                <a:latin typeface="Montserrat" panose="00000500000000000000" pitchFamily="50" charset="-94"/>
              </a:defRPr>
            </a:lvl1pPr>
          </a:lstStyle>
          <a:p>
            <a:r>
              <a:rPr lang="tr-TR"/>
              <a:t>Drag Your Picture Here</a:t>
            </a:r>
          </a:p>
        </p:txBody>
      </p:sp>
    </p:spTree>
    <p:extLst>
      <p:ext uri="{BB962C8B-B14F-4D97-AF65-F5344CB8AC3E}">
        <p14:creationId xmlns:p14="http://schemas.microsoft.com/office/powerpoint/2010/main" xmlns="" val="1606756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4" name="Picture Placeholder 5"/>
          <p:cNvSpPr>
            <a:spLocks noGrp="1"/>
          </p:cNvSpPr>
          <p:nvPr>
            <p:ph type="pic" sz="quarter" idx="11" hasCustomPrompt="1"/>
          </p:nvPr>
        </p:nvSpPr>
        <p:spPr>
          <a:xfrm>
            <a:off x="7233458" y="2043954"/>
            <a:ext cx="4822534" cy="9628093"/>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5" name="Picture Placeholder 5"/>
          <p:cNvSpPr>
            <a:spLocks noGrp="1"/>
          </p:cNvSpPr>
          <p:nvPr>
            <p:ph type="pic" sz="quarter" idx="12" hasCustomPrompt="1"/>
          </p:nvPr>
        </p:nvSpPr>
        <p:spPr>
          <a:xfrm>
            <a:off x="12328007" y="2043954"/>
            <a:ext cx="4822534" cy="9628093"/>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3476991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3" name="Picture Placeholder 5"/>
          <p:cNvSpPr>
            <a:spLocks noGrp="1"/>
          </p:cNvSpPr>
          <p:nvPr>
            <p:ph type="pic" sz="quarter" idx="11" hasCustomPrompt="1"/>
          </p:nvPr>
        </p:nvSpPr>
        <p:spPr>
          <a:xfrm>
            <a:off x="2138907" y="2043954"/>
            <a:ext cx="20106186" cy="9628093"/>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3804531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3" name="Picture Placeholder 5"/>
          <p:cNvSpPr>
            <a:spLocks noGrp="1"/>
          </p:cNvSpPr>
          <p:nvPr>
            <p:ph type="pic" sz="quarter" idx="11" hasCustomPrompt="1"/>
          </p:nvPr>
        </p:nvSpPr>
        <p:spPr>
          <a:xfrm>
            <a:off x="1849896" y="1874568"/>
            <a:ext cx="20684209" cy="6287797"/>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3168701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3" name="Picture Placeholder 5"/>
          <p:cNvSpPr>
            <a:spLocks noGrp="1"/>
          </p:cNvSpPr>
          <p:nvPr>
            <p:ph type="pic" sz="quarter" idx="11" hasCustomPrompt="1"/>
          </p:nvPr>
        </p:nvSpPr>
        <p:spPr>
          <a:xfrm>
            <a:off x="10475258" y="0"/>
            <a:ext cx="13908741" cy="13716000"/>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3434217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3" name="Picture Placeholder 5"/>
          <p:cNvSpPr>
            <a:spLocks noGrp="1"/>
          </p:cNvSpPr>
          <p:nvPr>
            <p:ph type="pic" sz="quarter" idx="11" hasCustomPrompt="1"/>
          </p:nvPr>
        </p:nvSpPr>
        <p:spPr>
          <a:xfrm>
            <a:off x="2514602" y="0"/>
            <a:ext cx="10345270" cy="13716000"/>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115593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2138907" y="2043952"/>
            <a:ext cx="4432859" cy="9628095"/>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7" name="Picture Placeholder 5"/>
          <p:cNvSpPr>
            <a:spLocks noGrp="1"/>
          </p:cNvSpPr>
          <p:nvPr>
            <p:ph type="pic" sz="quarter" idx="12" hasCustomPrompt="1"/>
          </p:nvPr>
        </p:nvSpPr>
        <p:spPr>
          <a:xfrm>
            <a:off x="7363348" y="2043952"/>
            <a:ext cx="4432859" cy="9628095"/>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8" name="Picture Placeholder 5"/>
          <p:cNvSpPr>
            <a:spLocks noGrp="1"/>
          </p:cNvSpPr>
          <p:nvPr>
            <p:ph type="pic" sz="quarter" idx="13" hasCustomPrompt="1"/>
          </p:nvPr>
        </p:nvSpPr>
        <p:spPr>
          <a:xfrm>
            <a:off x="12587789" y="2043952"/>
            <a:ext cx="4432859" cy="9628095"/>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9" name="Picture Placeholder 5"/>
          <p:cNvSpPr>
            <a:spLocks noGrp="1"/>
          </p:cNvSpPr>
          <p:nvPr>
            <p:ph type="pic" sz="quarter" idx="14" hasCustomPrompt="1"/>
          </p:nvPr>
        </p:nvSpPr>
        <p:spPr>
          <a:xfrm>
            <a:off x="17812234" y="2043952"/>
            <a:ext cx="4432859" cy="9628095"/>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83998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3" name="Picture Placeholder 5"/>
          <p:cNvSpPr>
            <a:spLocks noGrp="1"/>
          </p:cNvSpPr>
          <p:nvPr>
            <p:ph type="pic" sz="quarter" idx="11" hasCustomPrompt="1"/>
          </p:nvPr>
        </p:nvSpPr>
        <p:spPr>
          <a:xfrm>
            <a:off x="2415653" y="2409639"/>
            <a:ext cx="19449265" cy="8896724"/>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3371941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3" name="Picture Placeholder 5"/>
          <p:cNvSpPr>
            <a:spLocks noGrp="1"/>
          </p:cNvSpPr>
          <p:nvPr>
            <p:ph type="pic" sz="quarter" idx="11" hasCustomPrompt="1"/>
          </p:nvPr>
        </p:nvSpPr>
        <p:spPr>
          <a:xfrm>
            <a:off x="2286001" y="2252382"/>
            <a:ext cx="9211234" cy="9211235"/>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3731769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8376119" y="4756620"/>
            <a:ext cx="4202760" cy="4202760"/>
          </a:xfrm>
          <a:custGeom>
            <a:avLst/>
            <a:gdLst>
              <a:gd name="connsiteX0" fmla="*/ 2101380 w 4202760"/>
              <a:gd name="connsiteY0" fmla="*/ 0 h 4202760"/>
              <a:gd name="connsiteX1" fmla="*/ 4202760 w 4202760"/>
              <a:gd name="connsiteY1" fmla="*/ 2101380 h 4202760"/>
              <a:gd name="connsiteX2" fmla="*/ 2101380 w 4202760"/>
              <a:gd name="connsiteY2" fmla="*/ 4202760 h 4202760"/>
              <a:gd name="connsiteX3" fmla="*/ 0 w 4202760"/>
              <a:gd name="connsiteY3" fmla="*/ 2101380 h 4202760"/>
            </a:gdLst>
            <a:ahLst/>
            <a:cxnLst>
              <a:cxn ang="0">
                <a:pos x="connsiteX0" y="connsiteY0"/>
              </a:cxn>
              <a:cxn ang="0">
                <a:pos x="connsiteX1" y="connsiteY1"/>
              </a:cxn>
              <a:cxn ang="0">
                <a:pos x="connsiteX2" y="connsiteY2"/>
              </a:cxn>
              <a:cxn ang="0">
                <a:pos x="connsiteX3" y="connsiteY3"/>
              </a:cxn>
            </a:cxnLst>
            <a:rect l="l" t="t" r="r" b="b"/>
            <a:pathLst>
              <a:path w="4202760" h="4202760">
                <a:moveTo>
                  <a:pt x="2101380" y="0"/>
                </a:moveTo>
                <a:lnTo>
                  <a:pt x="4202760" y="2101380"/>
                </a:lnTo>
                <a:lnTo>
                  <a:pt x="2101380" y="4202760"/>
                </a:lnTo>
                <a:lnTo>
                  <a:pt x="0" y="2101380"/>
                </a:lnTo>
                <a:close/>
              </a:path>
            </a:pathLst>
          </a:custGeom>
        </p:spPr>
        <p:txBody>
          <a:bodyPr wrap="square">
            <a:noAutofit/>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6" name="Picture Placeholder 5"/>
          <p:cNvSpPr>
            <a:spLocks noGrp="1"/>
          </p:cNvSpPr>
          <p:nvPr>
            <p:ph type="pic" sz="quarter" idx="12" hasCustomPrompt="1"/>
          </p:nvPr>
        </p:nvSpPr>
        <p:spPr>
          <a:xfrm>
            <a:off x="16163364" y="4756620"/>
            <a:ext cx="4202760" cy="4202760"/>
          </a:xfrm>
          <a:custGeom>
            <a:avLst/>
            <a:gdLst>
              <a:gd name="connsiteX0" fmla="*/ 2101380 w 4202760"/>
              <a:gd name="connsiteY0" fmla="*/ 0 h 4202760"/>
              <a:gd name="connsiteX1" fmla="*/ 4202760 w 4202760"/>
              <a:gd name="connsiteY1" fmla="*/ 2101380 h 4202760"/>
              <a:gd name="connsiteX2" fmla="*/ 2101380 w 4202760"/>
              <a:gd name="connsiteY2" fmla="*/ 4202760 h 4202760"/>
              <a:gd name="connsiteX3" fmla="*/ 0 w 4202760"/>
              <a:gd name="connsiteY3" fmla="*/ 2101380 h 4202760"/>
            </a:gdLst>
            <a:ahLst/>
            <a:cxnLst>
              <a:cxn ang="0">
                <a:pos x="connsiteX0" y="connsiteY0"/>
              </a:cxn>
              <a:cxn ang="0">
                <a:pos x="connsiteX1" y="connsiteY1"/>
              </a:cxn>
              <a:cxn ang="0">
                <a:pos x="connsiteX2" y="connsiteY2"/>
              </a:cxn>
              <a:cxn ang="0">
                <a:pos x="connsiteX3" y="connsiteY3"/>
              </a:cxn>
            </a:cxnLst>
            <a:rect l="l" t="t" r="r" b="b"/>
            <a:pathLst>
              <a:path w="4202760" h="4202760">
                <a:moveTo>
                  <a:pt x="2101380" y="0"/>
                </a:moveTo>
                <a:lnTo>
                  <a:pt x="4202760" y="2101380"/>
                </a:lnTo>
                <a:lnTo>
                  <a:pt x="2101380" y="4202760"/>
                </a:lnTo>
                <a:lnTo>
                  <a:pt x="0" y="2101380"/>
                </a:lnTo>
                <a:close/>
              </a:path>
            </a:pathLst>
          </a:custGeom>
        </p:spPr>
        <p:txBody>
          <a:bodyPr wrap="square">
            <a:noAutofit/>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2698531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2535062" y="4756620"/>
            <a:ext cx="4202760" cy="4202760"/>
          </a:xfrm>
          <a:custGeom>
            <a:avLst/>
            <a:gdLst>
              <a:gd name="connsiteX0" fmla="*/ 2101380 w 4202760"/>
              <a:gd name="connsiteY0" fmla="*/ 0 h 4202760"/>
              <a:gd name="connsiteX1" fmla="*/ 4202760 w 4202760"/>
              <a:gd name="connsiteY1" fmla="*/ 2101380 h 4202760"/>
              <a:gd name="connsiteX2" fmla="*/ 2101380 w 4202760"/>
              <a:gd name="connsiteY2" fmla="*/ 4202760 h 4202760"/>
              <a:gd name="connsiteX3" fmla="*/ 0 w 4202760"/>
              <a:gd name="connsiteY3" fmla="*/ 2101380 h 4202760"/>
            </a:gdLst>
            <a:ahLst/>
            <a:cxnLst>
              <a:cxn ang="0">
                <a:pos x="connsiteX0" y="connsiteY0"/>
              </a:cxn>
              <a:cxn ang="0">
                <a:pos x="connsiteX1" y="connsiteY1"/>
              </a:cxn>
              <a:cxn ang="0">
                <a:pos x="connsiteX2" y="connsiteY2"/>
              </a:cxn>
              <a:cxn ang="0">
                <a:pos x="connsiteX3" y="connsiteY3"/>
              </a:cxn>
            </a:cxnLst>
            <a:rect l="l" t="t" r="r" b="b"/>
            <a:pathLst>
              <a:path w="4202760" h="4202760">
                <a:moveTo>
                  <a:pt x="2101380" y="0"/>
                </a:moveTo>
                <a:lnTo>
                  <a:pt x="4202760" y="2101380"/>
                </a:lnTo>
                <a:lnTo>
                  <a:pt x="2101380" y="4202760"/>
                </a:lnTo>
                <a:lnTo>
                  <a:pt x="0" y="2101380"/>
                </a:lnTo>
                <a:close/>
              </a:path>
            </a:pathLst>
          </a:custGeom>
        </p:spPr>
        <p:txBody>
          <a:bodyPr wrap="square">
            <a:noAutofit/>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6" name="Picture Placeholder 5"/>
          <p:cNvSpPr>
            <a:spLocks noGrp="1"/>
          </p:cNvSpPr>
          <p:nvPr>
            <p:ph type="pic" sz="quarter" idx="12" hasCustomPrompt="1"/>
          </p:nvPr>
        </p:nvSpPr>
        <p:spPr>
          <a:xfrm>
            <a:off x="10090620" y="4756620"/>
            <a:ext cx="4202760" cy="4202760"/>
          </a:xfrm>
          <a:custGeom>
            <a:avLst/>
            <a:gdLst>
              <a:gd name="connsiteX0" fmla="*/ 2101380 w 4202760"/>
              <a:gd name="connsiteY0" fmla="*/ 0 h 4202760"/>
              <a:gd name="connsiteX1" fmla="*/ 4202760 w 4202760"/>
              <a:gd name="connsiteY1" fmla="*/ 2101380 h 4202760"/>
              <a:gd name="connsiteX2" fmla="*/ 2101380 w 4202760"/>
              <a:gd name="connsiteY2" fmla="*/ 4202760 h 4202760"/>
              <a:gd name="connsiteX3" fmla="*/ 0 w 4202760"/>
              <a:gd name="connsiteY3" fmla="*/ 2101380 h 4202760"/>
            </a:gdLst>
            <a:ahLst/>
            <a:cxnLst>
              <a:cxn ang="0">
                <a:pos x="connsiteX0" y="connsiteY0"/>
              </a:cxn>
              <a:cxn ang="0">
                <a:pos x="connsiteX1" y="connsiteY1"/>
              </a:cxn>
              <a:cxn ang="0">
                <a:pos x="connsiteX2" y="connsiteY2"/>
              </a:cxn>
              <a:cxn ang="0">
                <a:pos x="connsiteX3" y="connsiteY3"/>
              </a:cxn>
            </a:cxnLst>
            <a:rect l="l" t="t" r="r" b="b"/>
            <a:pathLst>
              <a:path w="4202760" h="4202760">
                <a:moveTo>
                  <a:pt x="2101380" y="0"/>
                </a:moveTo>
                <a:lnTo>
                  <a:pt x="4202760" y="2101380"/>
                </a:lnTo>
                <a:lnTo>
                  <a:pt x="2101380" y="4202760"/>
                </a:lnTo>
                <a:lnTo>
                  <a:pt x="0" y="2101380"/>
                </a:lnTo>
                <a:close/>
              </a:path>
            </a:pathLst>
          </a:custGeom>
        </p:spPr>
        <p:txBody>
          <a:bodyPr wrap="square">
            <a:noAutofit/>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7" name="Picture Placeholder 6"/>
          <p:cNvSpPr>
            <a:spLocks noGrp="1"/>
          </p:cNvSpPr>
          <p:nvPr>
            <p:ph type="pic" sz="quarter" idx="13" hasCustomPrompt="1"/>
          </p:nvPr>
        </p:nvSpPr>
        <p:spPr>
          <a:xfrm>
            <a:off x="17877865" y="4756620"/>
            <a:ext cx="4202760" cy="4202760"/>
          </a:xfrm>
          <a:custGeom>
            <a:avLst/>
            <a:gdLst>
              <a:gd name="connsiteX0" fmla="*/ 2101380 w 4202760"/>
              <a:gd name="connsiteY0" fmla="*/ 0 h 4202760"/>
              <a:gd name="connsiteX1" fmla="*/ 4202760 w 4202760"/>
              <a:gd name="connsiteY1" fmla="*/ 2101380 h 4202760"/>
              <a:gd name="connsiteX2" fmla="*/ 2101380 w 4202760"/>
              <a:gd name="connsiteY2" fmla="*/ 4202760 h 4202760"/>
              <a:gd name="connsiteX3" fmla="*/ 0 w 4202760"/>
              <a:gd name="connsiteY3" fmla="*/ 2101380 h 4202760"/>
            </a:gdLst>
            <a:ahLst/>
            <a:cxnLst>
              <a:cxn ang="0">
                <a:pos x="connsiteX0" y="connsiteY0"/>
              </a:cxn>
              <a:cxn ang="0">
                <a:pos x="connsiteX1" y="connsiteY1"/>
              </a:cxn>
              <a:cxn ang="0">
                <a:pos x="connsiteX2" y="connsiteY2"/>
              </a:cxn>
              <a:cxn ang="0">
                <a:pos x="connsiteX3" y="connsiteY3"/>
              </a:cxn>
            </a:cxnLst>
            <a:rect l="l" t="t" r="r" b="b"/>
            <a:pathLst>
              <a:path w="4202760" h="4202760">
                <a:moveTo>
                  <a:pt x="2101380" y="0"/>
                </a:moveTo>
                <a:lnTo>
                  <a:pt x="4202760" y="2101380"/>
                </a:lnTo>
                <a:lnTo>
                  <a:pt x="2101380" y="4202760"/>
                </a:lnTo>
                <a:lnTo>
                  <a:pt x="0" y="2101380"/>
                </a:lnTo>
                <a:close/>
              </a:path>
            </a:pathLst>
          </a:custGeom>
        </p:spPr>
        <p:txBody>
          <a:bodyPr wrap="square">
            <a:noAutofit/>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3596865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2244773" y="3603811"/>
            <a:ext cx="8797877" cy="4128901"/>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7" name="Picture Placeholder 5"/>
          <p:cNvSpPr>
            <a:spLocks noGrp="1"/>
          </p:cNvSpPr>
          <p:nvPr>
            <p:ph type="pic" sz="quarter" idx="11" hasCustomPrompt="1"/>
          </p:nvPr>
        </p:nvSpPr>
        <p:spPr>
          <a:xfrm>
            <a:off x="13341350" y="3603811"/>
            <a:ext cx="8797877" cy="4128901"/>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105062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2535062" y="4756620"/>
            <a:ext cx="4202760" cy="4202760"/>
          </a:xfrm>
          <a:custGeom>
            <a:avLst/>
            <a:gdLst>
              <a:gd name="connsiteX0" fmla="*/ 2101380 w 4202760"/>
              <a:gd name="connsiteY0" fmla="*/ 0 h 4202760"/>
              <a:gd name="connsiteX1" fmla="*/ 4202760 w 4202760"/>
              <a:gd name="connsiteY1" fmla="*/ 2101380 h 4202760"/>
              <a:gd name="connsiteX2" fmla="*/ 2101380 w 4202760"/>
              <a:gd name="connsiteY2" fmla="*/ 4202760 h 4202760"/>
              <a:gd name="connsiteX3" fmla="*/ 0 w 4202760"/>
              <a:gd name="connsiteY3" fmla="*/ 2101380 h 4202760"/>
            </a:gdLst>
            <a:ahLst/>
            <a:cxnLst>
              <a:cxn ang="0">
                <a:pos x="connsiteX0" y="connsiteY0"/>
              </a:cxn>
              <a:cxn ang="0">
                <a:pos x="connsiteX1" y="connsiteY1"/>
              </a:cxn>
              <a:cxn ang="0">
                <a:pos x="connsiteX2" y="connsiteY2"/>
              </a:cxn>
              <a:cxn ang="0">
                <a:pos x="connsiteX3" y="connsiteY3"/>
              </a:cxn>
            </a:cxnLst>
            <a:rect l="l" t="t" r="r" b="b"/>
            <a:pathLst>
              <a:path w="4202760" h="4202760">
                <a:moveTo>
                  <a:pt x="2101380" y="0"/>
                </a:moveTo>
                <a:lnTo>
                  <a:pt x="4202760" y="2101380"/>
                </a:lnTo>
                <a:lnTo>
                  <a:pt x="2101380" y="4202760"/>
                </a:lnTo>
                <a:lnTo>
                  <a:pt x="0" y="2101380"/>
                </a:lnTo>
                <a:close/>
              </a:path>
            </a:pathLst>
          </a:custGeom>
        </p:spPr>
        <p:txBody>
          <a:bodyPr wrap="square">
            <a:noAutofit/>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5" name="Picture Placeholder 4"/>
          <p:cNvSpPr>
            <a:spLocks noGrp="1"/>
          </p:cNvSpPr>
          <p:nvPr>
            <p:ph type="pic" sz="quarter" idx="12" hasCustomPrompt="1"/>
          </p:nvPr>
        </p:nvSpPr>
        <p:spPr>
          <a:xfrm>
            <a:off x="10090620" y="4756620"/>
            <a:ext cx="4202760" cy="4202760"/>
          </a:xfrm>
          <a:custGeom>
            <a:avLst/>
            <a:gdLst>
              <a:gd name="connsiteX0" fmla="*/ 2101380 w 4202760"/>
              <a:gd name="connsiteY0" fmla="*/ 0 h 4202760"/>
              <a:gd name="connsiteX1" fmla="*/ 4202760 w 4202760"/>
              <a:gd name="connsiteY1" fmla="*/ 2101380 h 4202760"/>
              <a:gd name="connsiteX2" fmla="*/ 2101380 w 4202760"/>
              <a:gd name="connsiteY2" fmla="*/ 4202760 h 4202760"/>
              <a:gd name="connsiteX3" fmla="*/ 0 w 4202760"/>
              <a:gd name="connsiteY3" fmla="*/ 2101380 h 4202760"/>
            </a:gdLst>
            <a:ahLst/>
            <a:cxnLst>
              <a:cxn ang="0">
                <a:pos x="connsiteX0" y="connsiteY0"/>
              </a:cxn>
              <a:cxn ang="0">
                <a:pos x="connsiteX1" y="connsiteY1"/>
              </a:cxn>
              <a:cxn ang="0">
                <a:pos x="connsiteX2" y="connsiteY2"/>
              </a:cxn>
              <a:cxn ang="0">
                <a:pos x="connsiteX3" y="connsiteY3"/>
              </a:cxn>
            </a:cxnLst>
            <a:rect l="l" t="t" r="r" b="b"/>
            <a:pathLst>
              <a:path w="4202760" h="4202760">
                <a:moveTo>
                  <a:pt x="2101380" y="0"/>
                </a:moveTo>
                <a:lnTo>
                  <a:pt x="4202760" y="2101380"/>
                </a:lnTo>
                <a:lnTo>
                  <a:pt x="2101380" y="4202760"/>
                </a:lnTo>
                <a:lnTo>
                  <a:pt x="0" y="2101380"/>
                </a:lnTo>
                <a:close/>
              </a:path>
            </a:pathLst>
          </a:custGeom>
        </p:spPr>
        <p:txBody>
          <a:bodyPr wrap="square">
            <a:noAutofit/>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3386389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3" name="Picture Placeholder 5"/>
          <p:cNvSpPr>
            <a:spLocks noGrp="1"/>
          </p:cNvSpPr>
          <p:nvPr>
            <p:ph type="pic" sz="quarter" idx="11" hasCustomPrompt="1"/>
          </p:nvPr>
        </p:nvSpPr>
        <p:spPr>
          <a:xfrm>
            <a:off x="4003153" y="2844053"/>
            <a:ext cx="6077247" cy="8027894"/>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1016209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3" name="Picture Placeholder 5"/>
          <p:cNvSpPr>
            <a:spLocks noGrp="1"/>
          </p:cNvSpPr>
          <p:nvPr>
            <p:ph type="pic" sz="quarter" idx="11" hasCustomPrompt="1"/>
          </p:nvPr>
        </p:nvSpPr>
        <p:spPr>
          <a:xfrm>
            <a:off x="2138907" y="2043953"/>
            <a:ext cx="20106186" cy="6602506"/>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1858726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3" name="Picture Placeholder 5"/>
          <p:cNvSpPr>
            <a:spLocks noGrp="1"/>
          </p:cNvSpPr>
          <p:nvPr>
            <p:ph type="pic" sz="quarter" idx="11" hasCustomPrompt="1"/>
          </p:nvPr>
        </p:nvSpPr>
        <p:spPr>
          <a:xfrm>
            <a:off x="15531353" y="0"/>
            <a:ext cx="8852646" cy="13716000"/>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250092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4" name="Picture Placeholder 5"/>
          <p:cNvSpPr>
            <a:spLocks noGrp="1"/>
          </p:cNvSpPr>
          <p:nvPr>
            <p:ph type="pic" sz="quarter" idx="11" hasCustomPrompt="1"/>
          </p:nvPr>
        </p:nvSpPr>
        <p:spPr>
          <a:xfrm>
            <a:off x="2138907" y="2043952"/>
            <a:ext cx="9653452" cy="9628095"/>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6" name="Picture Placeholder 5"/>
          <p:cNvSpPr>
            <a:spLocks noGrp="1"/>
          </p:cNvSpPr>
          <p:nvPr>
            <p:ph type="pic" sz="quarter" idx="12" hasCustomPrompt="1"/>
          </p:nvPr>
        </p:nvSpPr>
        <p:spPr>
          <a:xfrm>
            <a:off x="12587793" y="2043952"/>
            <a:ext cx="9774666" cy="9628095"/>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811074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sp>
        <p:nvSpPr>
          <p:cNvPr id="3" name="Picture Placeholder 5"/>
          <p:cNvSpPr>
            <a:spLocks noGrp="1"/>
          </p:cNvSpPr>
          <p:nvPr>
            <p:ph type="pic" sz="quarter" idx="12" hasCustomPrompt="1"/>
          </p:nvPr>
        </p:nvSpPr>
        <p:spPr>
          <a:xfrm>
            <a:off x="12949517" y="0"/>
            <a:ext cx="9211235" cy="13716000"/>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2160726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3" name="Picture Placeholder 5"/>
          <p:cNvSpPr>
            <a:spLocks noGrp="1"/>
          </p:cNvSpPr>
          <p:nvPr>
            <p:ph type="pic" sz="quarter" idx="12" hasCustomPrompt="1"/>
          </p:nvPr>
        </p:nvSpPr>
        <p:spPr>
          <a:xfrm>
            <a:off x="2138907" y="2042892"/>
            <a:ext cx="10948011" cy="9630215"/>
          </a:xfrm>
          <a:prstGeom prst="rect">
            <a:avLst/>
          </a:prstGeom>
          <a:ln w="381000">
            <a:solidFill>
              <a:schemeClr val="tx1">
                <a:lumMod val="85000"/>
                <a:lumOff val="15000"/>
              </a:schemeClr>
            </a:solidFill>
            <a:miter lim="800000"/>
          </a:ln>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66693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sp>
        <p:nvSpPr>
          <p:cNvPr id="4" name="Picture Placeholder 5"/>
          <p:cNvSpPr>
            <a:spLocks noGrp="1"/>
          </p:cNvSpPr>
          <p:nvPr>
            <p:ph type="pic" sz="quarter" idx="12" hasCustomPrompt="1"/>
          </p:nvPr>
        </p:nvSpPr>
        <p:spPr>
          <a:xfrm>
            <a:off x="2138908" y="2015605"/>
            <a:ext cx="9653452" cy="5903260"/>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5" name="Picture Placeholder 5"/>
          <p:cNvSpPr>
            <a:spLocks noGrp="1"/>
          </p:cNvSpPr>
          <p:nvPr>
            <p:ph type="pic" sz="quarter" idx="13" hasCustomPrompt="1"/>
          </p:nvPr>
        </p:nvSpPr>
        <p:spPr>
          <a:xfrm>
            <a:off x="12587791" y="2015605"/>
            <a:ext cx="9774667" cy="5903260"/>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427658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sp>
        <p:nvSpPr>
          <p:cNvPr id="3" name="Picture Placeholder 5"/>
          <p:cNvSpPr>
            <a:spLocks noGrp="1"/>
          </p:cNvSpPr>
          <p:nvPr>
            <p:ph type="pic" sz="quarter" idx="12" hasCustomPrompt="1"/>
          </p:nvPr>
        </p:nvSpPr>
        <p:spPr>
          <a:xfrm>
            <a:off x="1" y="0"/>
            <a:ext cx="12492318" cy="13716000"/>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2898840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
    <p:spTree>
      <p:nvGrpSpPr>
        <p:cNvPr id="1" name=""/>
        <p:cNvGrpSpPr/>
        <p:nvPr/>
      </p:nvGrpSpPr>
      <p:grpSpPr>
        <a:xfrm>
          <a:off x="0" y="0"/>
          <a:ext cx="0" cy="0"/>
          <a:chOff x="0" y="0"/>
          <a:chExt cx="0" cy="0"/>
        </a:xfrm>
      </p:grpSpPr>
      <p:sp>
        <p:nvSpPr>
          <p:cNvPr id="4" name="Picture Placeholder 5"/>
          <p:cNvSpPr>
            <a:spLocks noGrp="1"/>
          </p:cNvSpPr>
          <p:nvPr>
            <p:ph type="pic" sz="quarter" idx="12" hasCustomPrompt="1"/>
          </p:nvPr>
        </p:nvSpPr>
        <p:spPr>
          <a:xfrm>
            <a:off x="2785782" y="1904714"/>
            <a:ext cx="6373905" cy="6373905"/>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5" name="Picture Placeholder 5"/>
          <p:cNvSpPr>
            <a:spLocks noGrp="1"/>
          </p:cNvSpPr>
          <p:nvPr>
            <p:ph type="pic" sz="quarter" idx="13" hasCustomPrompt="1"/>
          </p:nvPr>
        </p:nvSpPr>
        <p:spPr>
          <a:xfrm>
            <a:off x="10665345" y="7444902"/>
            <a:ext cx="10932873" cy="4504765"/>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1498183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2138363" y="3556000"/>
            <a:ext cx="20107275" cy="6604000"/>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259995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3" name="Picture Placeholder 5"/>
          <p:cNvSpPr>
            <a:spLocks noGrp="1"/>
          </p:cNvSpPr>
          <p:nvPr>
            <p:ph type="pic" sz="quarter" idx="12" hasCustomPrompt="1"/>
          </p:nvPr>
        </p:nvSpPr>
        <p:spPr>
          <a:xfrm>
            <a:off x="16259734" y="0"/>
            <a:ext cx="6373904" cy="13716000"/>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93191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sp>
        <p:nvSpPr>
          <p:cNvPr id="3" name="Picture Placeholder 5"/>
          <p:cNvSpPr>
            <a:spLocks noGrp="1"/>
          </p:cNvSpPr>
          <p:nvPr>
            <p:ph type="pic" sz="quarter" idx="12" hasCustomPrompt="1"/>
          </p:nvPr>
        </p:nvSpPr>
        <p:spPr>
          <a:xfrm>
            <a:off x="2420472" y="2420470"/>
            <a:ext cx="19543060" cy="8875059"/>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150839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4" name="Picture Placeholder 5"/>
          <p:cNvSpPr>
            <a:spLocks noGrp="1"/>
          </p:cNvSpPr>
          <p:nvPr>
            <p:ph type="pic" sz="quarter" idx="12" hasCustomPrompt="1"/>
          </p:nvPr>
        </p:nvSpPr>
        <p:spPr>
          <a:xfrm>
            <a:off x="4504765" y="5857262"/>
            <a:ext cx="6199094" cy="4827494"/>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5" name="Picture Placeholder 5"/>
          <p:cNvSpPr>
            <a:spLocks noGrp="1"/>
          </p:cNvSpPr>
          <p:nvPr>
            <p:ph type="pic" sz="quarter" idx="13" hasCustomPrompt="1"/>
          </p:nvPr>
        </p:nvSpPr>
        <p:spPr>
          <a:xfrm>
            <a:off x="14173200" y="5857262"/>
            <a:ext cx="6199094" cy="4827494"/>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23184428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
    <p:spTree>
      <p:nvGrpSpPr>
        <p:cNvPr id="1" name=""/>
        <p:cNvGrpSpPr/>
        <p:nvPr/>
      </p:nvGrpSpPr>
      <p:grpSpPr>
        <a:xfrm>
          <a:off x="0" y="0"/>
          <a:ext cx="0" cy="0"/>
          <a:chOff x="0" y="0"/>
          <a:chExt cx="0" cy="0"/>
        </a:xfrm>
      </p:grpSpPr>
      <p:sp>
        <p:nvSpPr>
          <p:cNvPr id="4" name="Picture Placeholder 5"/>
          <p:cNvSpPr>
            <a:spLocks noGrp="1"/>
          </p:cNvSpPr>
          <p:nvPr>
            <p:ph type="pic" sz="quarter" idx="12" hasCustomPrompt="1"/>
          </p:nvPr>
        </p:nvSpPr>
        <p:spPr>
          <a:xfrm>
            <a:off x="10374610" y="2859457"/>
            <a:ext cx="5107641" cy="5060862"/>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5" name="Picture Placeholder 5"/>
          <p:cNvSpPr>
            <a:spLocks noGrp="1"/>
          </p:cNvSpPr>
          <p:nvPr>
            <p:ph type="pic" sz="quarter" idx="13" hasCustomPrompt="1"/>
          </p:nvPr>
        </p:nvSpPr>
        <p:spPr>
          <a:xfrm>
            <a:off x="16839287" y="2859457"/>
            <a:ext cx="5107641" cy="5060862"/>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3348910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
    <p:spTree>
      <p:nvGrpSpPr>
        <p:cNvPr id="1" name=""/>
        <p:cNvGrpSpPr/>
        <p:nvPr/>
      </p:nvGrpSpPr>
      <p:grpSpPr>
        <a:xfrm>
          <a:off x="0" y="0"/>
          <a:ext cx="0" cy="0"/>
          <a:chOff x="0" y="0"/>
          <a:chExt cx="0" cy="0"/>
        </a:xfrm>
      </p:grpSpPr>
      <p:sp>
        <p:nvSpPr>
          <p:cNvPr id="3" name="Picture Placeholder 5"/>
          <p:cNvSpPr>
            <a:spLocks noGrp="1"/>
          </p:cNvSpPr>
          <p:nvPr>
            <p:ph type="pic" sz="quarter" idx="12" hasCustomPrompt="1"/>
          </p:nvPr>
        </p:nvSpPr>
        <p:spPr>
          <a:xfrm>
            <a:off x="2420471" y="2420470"/>
            <a:ext cx="19543060" cy="6064623"/>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2474927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5">
    <p:spTree>
      <p:nvGrpSpPr>
        <p:cNvPr id="1" name=""/>
        <p:cNvGrpSpPr/>
        <p:nvPr/>
      </p:nvGrpSpPr>
      <p:grpSpPr>
        <a:xfrm>
          <a:off x="0" y="0"/>
          <a:ext cx="0" cy="0"/>
          <a:chOff x="0" y="0"/>
          <a:chExt cx="0" cy="0"/>
        </a:xfrm>
      </p:grpSpPr>
      <p:sp>
        <p:nvSpPr>
          <p:cNvPr id="3" name="Picture Placeholder 5"/>
          <p:cNvSpPr>
            <a:spLocks noGrp="1"/>
          </p:cNvSpPr>
          <p:nvPr>
            <p:ph type="pic" sz="quarter" idx="12" hasCustomPrompt="1"/>
          </p:nvPr>
        </p:nvSpPr>
        <p:spPr>
          <a:xfrm>
            <a:off x="13104466" y="2413747"/>
            <a:ext cx="8919884" cy="8888505"/>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333889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6">
    <p:spTree>
      <p:nvGrpSpPr>
        <p:cNvPr id="1" name=""/>
        <p:cNvGrpSpPr/>
        <p:nvPr/>
      </p:nvGrpSpPr>
      <p:grpSpPr>
        <a:xfrm>
          <a:off x="0" y="0"/>
          <a:ext cx="0" cy="0"/>
          <a:chOff x="0" y="0"/>
          <a:chExt cx="0" cy="0"/>
        </a:xfrm>
      </p:grpSpPr>
      <p:sp>
        <p:nvSpPr>
          <p:cNvPr id="3" name="Picture Placeholder 5"/>
          <p:cNvSpPr>
            <a:spLocks noGrp="1"/>
          </p:cNvSpPr>
          <p:nvPr>
            <p:ph type="pic" sz="quarter" idx="12" hasCustomPrompt="1"/>
          </p:nvPr>
        </p:nvSpPr>
        <p:spPr>
          <a:xfrm>
            <a:off x="2420471" y="3825689"/>
            <a:ext cx="19543060" cy="6064623"/>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1988448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
    <p:spTree>
      <p:nvGrpSpPr>
        <p:cNvPr id="1" name=""/>
        <p:cNvGrpSpPr/>
        <p:nvPr/>
      </p:nvGrpSpPr>
      <p:grpSpPr>
        <a:xfrm>
          <a:off x="0" y="0"/>
          <a:ext cx="0" cy="0"/>
          <a:chOff x="0" y="0"/>
          <a:chExt cx="0" cy="0"/>
        </a:xfrm>
      </p:grpSpPr>
      <p:sp>
        <p:nvSpPr>
          <p:cNvPr id="3" name="Picture Placeholder 5"/>
          <p:cNvSpPr>
            <a:spLocks noGrp="1"/>
          </p:cNvSpPr>
          <p:nvPr>
            <p:ph type="pic" sz="quarter" idx="12" hasCustomPrompt="1"/>
          </p:nvPr>
        </p:nvSpPr>
        <p:spPr>
          <a:xfrm>
            <a:off x="3412720" y="7651377"/>
            <a:ext cx="6723529" cy="2985247"/>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3502390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
    <p:spTree>
      <p:nvGrpSpPr>
        <p:cNvPr id="1" name=""/>
        <p:cNvGrpSpPr/>
        <p:nvPr/>
      </p:nvGrpSpPr>
      <p:grpSpPr>
        <a:xfrm>
          <a:off x="0" y="0"/>
          <a:ext cx="0" cy="0"/>
          <a:chOff x="0" y="0"/>
          <a:chExt cx="0" cy="0"/>
        </a:xfrm>
      </p:grpSpPr>
      <p:sp>
        <p:nvSpPr>
          <p:cNvPr id="4" name="Picture Placeholder 5"/>
          <p:cNvSpPr>
            <a:spLocks noGrp="1"/>
          </p:cNvSpPr>
          <p:nvPr>
            <p:ph type="pic" sz="quarter" idx="12" hasCustomPrompt="1"/>
          </p:nvPr>
        </p:nvSpPr>
        <p:spPr>
          <a:xfrm>
            <a:off x="3412720" y="2612744"/>
            <a:ext cx="6723529" cy="2985247"/>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5" name="Picture Placeholder 5"/>
          <p:cNvSpPr>
            <a:spLocks noGrp="1"/>
          </p:cNvSpPr>
          <p:nvPr>
            <p:ph type="pic" sz="quarter" idx="13" hasCustomPrompt="1"/>
          </p:nvPr>
        </p:nvSpPr>
        <p:spPr>
          <a:xfrm>
            <a:off x="3412720" y="8118009"/>
            <a:ext cx="6723529" cy="2985247"/>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1810496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9">
    <p:spTree>
      <p:nvGrpSpPr>
        <p:cNvPr id="1" name=""/>
        <p:cNvGrpSpPr/>
        <p:nvPr/>
      </p:nvGrpSpPr>
      <p:grpSpPr>
        <a:xfrm>
          <a:off x="0" y="0"/>
          <a:ext cx="0" cy="0"/>
          <a:chOff x="0" y="0"/>
          <a:chExt cx="0" cy="0"/>
        </a:xfrm>
      </p:grpSpPr>
      <p:sp>
        <p:nvSpPr>
          <p:cNvPr id="3" name="Picture Placeholder 5"/>
          <p:cNvSpPr>
            <a:spLocks noGrp="1"/>
          </p:cNvSpPr>
          <p:nvPr>
            <p:ph type="pic" sz="quarter" idx="12" hasCustomPrompt="1"/>
          </p:nvPr>
        </p:nvSpPr>
        <p:spPr>
          <a:xfrm>
            <a:off x="3412720" y="2612744"/>
            <a:ext cx="6723529" cy="2985247"/>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2632411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 name="Picture Placeholder 5"/>
          <p:cNvSpPr>
            <a:spLocks noGrp="1"/>
          </p:cNvSpPr>
          <p:nvPr>
            <p:ph type="pic" sz="quarter" idx="11" hasCustomPrompt="1"/>
          </p:nvPr>
        </p:nvSpPr>
        <p:spPr>
          <a:xfrm>
            <a:off x="0" y="-2"/>
            <a:ext cx="24384000" cy="7705165"/>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34796859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0">
    <p:spTree>
      <p:nvGrpSpPr>
        <p:cNvPr id="1" name=""/>
        <p:cNvGrpSpPr/>
        <p:nvPr/>
      </p:nvGrpSpPr>
      <p:grpSpPr>
        <a:xfrm>
          <a:off x="0" y="0"/>
          <a:ext cx="0" cy="0"/>
          <a:chOff x="0" y="0"/>
          <a:chExt cx="0" cy="0"/>
        </a:xfrm>
      </p:grpSpPr>
      <p:sp>
        <p:nvSpPr>
          <p:cNvPr id="3" name="Picture Placeholder 5"/>
          <p:cNvSpPr>
            <a:spLocks noGrp="1"/>
          </p:cNvSpPr>
          <p:nvPr>
            <p:ph type="pic" sz="quarter" idx="12" hasCustomPrompt="1"/>
          </p:nvPr>
        </p:nvSpPr>
        <p:spPr>
          <a:xfrm>
            <a:off x="0" y="0"/>
            <a:ext cx="10824882" cy="13716000"/>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6467701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1">
    <p:spTree>
      <p:nvGrpSpPr>
        <p:cNvPr id="1" name=""/>
        <p:cNvGrpSpPr/>
        <p:nvPr/>
      </p:nvGrpSpPr>
      <p:grpSpPr>
        <a:xfrm>
          <a:off x="0" y="0"/>
          <a:ext cx="0" cy="0"/>
          <a:chOff x="0" y="0"/>
          <a:chExt cx="0" cy="0"/>
        </a:xfrm>
      </p:grpSpPr>
      <p:sp>
        <p:nvSpPr>
          <p:cNvPr id="3" name="Picture Placeholder 5"/>
          <p:cNvSpPr>
            <a:spLocks noGrp="1"/>
          </p:cNvSpPr>
          <p:nvPr>
            <p:ph type="pic" sz="quarter" idx="12" hasCustomPrompt="1"/>
          </p:nvPr>
        </p:nvSpPr>
        <p:spPr>
          <a:xfrm>
            <a:off x="0" y="6804212"/>
            <a:ext cx="24384000" cy="6911788"/>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11553640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2">
    <p:spTree>
      <p:nvGrpSpPr>
        <p:cNvPr id="1" name=""/>
        <p:cNvGrpSpPr/>
        <p:nvPr/>
      </p:nvGrpSpPr>
      <p:grpSpPr>
        <a:xfrm>
          <a:off x="0" y="0"/>
          <a:ext cx="0" cy="0"/>
          <a:chOff x="0" y="0"/>
          <a:chExt cx="0" cy="0"/>
        </a:xfrm>
      </p:grpSpPr>
      <p:sp>
        <p:nvSpPr>
          <p:cNvPr id="3" name="Picture Placeholder 5"/>
          <p:cNvSpPr>
            <a:spLocks noGrp="1"/>
          </p:cNvSpPr>
          <p:nvPr>
            <p:ph type="pic" sz="quarter" idx="12" hasCustomPrompt="1"/>
          </p:nvPr>
        </p:nvSpPr>
        <p:spPr>
          <a:xfrm>
            <a:off x="7586383" y="2447364"/>
            <a:ext cx="9211235" cy="8821272"/>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18679790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3">
    <p:spTree>
      <p:nvGrpSpPr>
        <p:cNvPr id="1" name=""/>
        <p:cNvGrpSpPr/>
        <p:nvPr/>
      </p:nvGrpSpPr>
      <p:grpSpPr>
        <a:xfrm>
          <a:off x="0" y="0"/>
          <a:ext cx="0" cy="0"/>
          <a:chOff x="0" y="0"/>
          <a:chExt cx="0" cy="0"/>
        </a:xfrm>
      </p:grpSpPr>
      <p:sp>
        <p:nvSpPr>
          <p:cNvPr id="3" name="Picture Placeholder 5"/>
          <p:cNvSpPr>
            <a:spLocks noGrp="1"/>
          </p:cNvSpPr>
          <p:nvPr>
            <p:ph type="pic" sz="quarter" idx="12" hasCustomPrompt="1"/>
          </p:nvPr>
        </p:nvSpPr>
        <p:spPr>
          <a:xfrm>
            <a:off x="2853018" y="0"/>
            <a:ext cx="9211235" cy="13716000"/>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21523301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4">
    <p:spTree>
      <p:nvGrpSpPr>
        <p:cNvPr id="1" name=""/>
        <p:cNvGrpSpPr/>
        <p:nvPr/>
      </p:nvGrpSpPr>
      <p:grpSpPr>
        <a:xfrm>
          <a:off x="0" y="0"/>
          <a:ext cx="0" cy="0"/>
          <a:chOff x="0" y="0"/>
          <a:chExt cx="0" cy="0"/>
        </a:xfrm>
      </p:grpSpPr>
      <p:sp>
        <p:nvSpPr>
          <p:cNvPr id="4" name="Picture Placeholder 5"/>
          <p:cNvSpPr>
            <a:spLocks noGrp="1"/>
          </p:cNvSpPr>
          <p:nvPr>
            <p:ph type="pic" sz="quarter" idx="12" hasCustomPrompt="1"/>
          </p:nvPr>
        </p:nvSpPr>
        <p:spPr>
          <a:xfrm>
            <a:off x="6996955" y="1573306"/>
            <a:ext cx="4919381" cy="10569388"/>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5" name="Picture Placeholder 5"/>
          <p:cNvSpPr>
            <a:spLocks noGrp="1"/>
          </p:cNvSpPr>
          <p:nvPr>
            <p:ph type="pic" sz="quarter" idx="13" hasCustomPrompt="1"/>
          </p:nvPr>
        </p:nvSpPr>
        <p:spPr>
          <a:xfrm>
            <a:off x="12467664" y="1573306"/>
            <a:ext cx="4919381" cy="10569388"/>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29761268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5">
    <p:spTree>
      <p:nvGrpSpPr>
        <p:cNvPr id="1" name=""/>
        <p:cNvGrpSpPr/>
        <p:nvPr/>
      </p:nvGrpSpPr>
      <p:grpSpPr>
        <a:xfrm>
          <a:off x="0" y="0"/>
          <a:ext cx="0" cy="0"/>
          <a:chOff x="0" y="0"/>
          <a:chExt cx="0" cy="0"/>
        </a:xfrm>
      </p:grpSpPr>
      <p:sp>
        <p:nvSpPr>
          <p:cNvPr id="3" name="Picture Placeholder 5"/>
          <p:cNvSpPr>
            <a:spLocks noGrp="1"/>
          </p:cNvSpPr>
          <p:nvPr>
            <p:ph type="pic" sz="quarter" idx="12" hasCustomPrompt="1"/>
          </p:nvPr>
        </p:nvSpPr>
        <p:spPr>
          <a:xfrm>
            <a:off x="2350996" y="2077571"/>
            <a:ext cx="12460939" cy="7328646"/>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2098387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6">
    <p:spTree>
      <p:nvGrpSpPr>
        <p:cNvPr id="1" name=""/>
        <p:cNvGrpSpPr/>
        <p:nvPr/>
      </p:nvGrpSpPr>
      <p:grpSpPr>
        <a:xfrm>
          <a:off x="0" y="0"/>
          <a:ext cx="0" cy="0"/>
          <a:chOff x="0" y="0"/>
          <a:chExt cx="0" cy="0"/>
        </a:xfrm>
      </p:grpSpPr>
      <p:sp>
        <p:nvSpPr>
          <p:cNvPr id="3" name="Picture Placeholder 5"/>
          <p:cNvSpPr>
            <a:spLocks noGrp="1"/>
          </p:cNvSpPr>
          <p:nvPr>
            <p:ph type="pic" sz="quarter" idx="12" hasCustomPrompt="1"/>
          </p:nvPr>
        </p:nvSpPr>
        <p:spPr>
          <a:xfrm>
            <a:off x="14099905" y="3294529"/>
            <a:ext cx="7126942" cy="7126942"/>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41780759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
    <p:spTree>
      <p:nvGrpSpPr>
        <p:cNvPr id="1" name=""/>
        <p:cNvGrpSpPr/>
        <p:nvPr/>
      </p:nvGrpSpPr>
      <p:grpSpPr>
        <a:xfrm>
          <a:off x="0" y="0"/>
          <a:ext cx="0" cy="0"/>
          <a:chOff x="0" y="0"/>
          <a:chExt cx="0" cy="0"/>
        </a:xfrm>
      </p:grpSpPr>
      <p:sp>
        <p:nvSpPr>
          <p:cNvPr id="4" name="Picture Placeholder 5"/>
          <p:cNvSpPr>
            <a:spLocks noGrp="1"/>
          </p:cNvSpPr>
          <p:nvPr>
            <p:ph type="pic" sz="quarter" idx="12" hasCustomPrompt="1"/>
          </p:nvPr>
        </p:nvSpPr>
        <p:spPr>
          <a:xfrm>
            <a:off x="6996955" y="1963272"/>
            <a:ext cx="4919381" cy="9789456"/>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5" name="Picture Placeholder 5"/>
          <p:cNvSpPr>
            <a:spLocks noGrp="1"/>
          </p:cNvSpPr>
          <p:nvPr>
            <p:ph type="pic" sz="quarter" idx="13" hasCustomPrompt="1"/>
          </p:nvPr>
        </p:nvSpPr>
        <p:spPr>
          <a:xfrm>
            <a:off x="12508006" y="1963272"/>
            <a:ext cx="4919381" cy="9789456"/>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79757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8">
    <p:spTree>
      <p:nvGrpSpPr>
        <p:cNvPr id="1" name=""/>
        <p:cNvGrpSpPr/>
        <p:nvPr/>
      </p:nvGrpSpPr>
      <p:grpSpPr>
        <a:xfrm>
          <a:off x="0" y="0"/>
          <a:ext cx="0" cy="0"/>
          <a:chOff x="0" y="0"/>
          <a:chExt cx="0" cy="0"/>
        </a:xfrm>
      </p:grpSpPr>
      <p:sp>
        <p:nvSpPr>
          <p:cNvPr id="3" name="Picture Placeholder 5"/>
          <p:cNvSpPr>
            <a:spLocks noGrp="1"/>
          </p:cNvSpPr>
          <p:nvPr>
            <p:ph type="pic" sz="quarter" idx="12" hasCustomPrompt="1"/>
          </p:nvPr>
        </p:nvSpPr>
        <p:spPr>
          <a:xfrm>
            <a:off x="7344070" y="1963272"/>
            <a:ext cx="4919382" cy="9789456"/>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9467694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9">
    <p:spTree>
      <p:nvGrpSpPr>
        <p:cNvPr id="1" name=""/>
        <p:cNvGrpSpPr/>
        <p:nvPr/>
      </p:nvGrpSpPr>
      <p:grpSpPr>
        <a:xfrm>
          <a:off x="0" y="0"/>
          <a:ext cx="0" cy="0"/>
          <a:chOff x="0" y="0"/>
          <a:chExt cx="0" cy="0"/>
        </a:xfrm>
      </p:grpSpPr>
      <p:sp>
        <p:nvSpPr>
          <p:cNvPr id="5" name="Picture Placeholder 5"/>
          <p:cNvSpPr>
            <a:spLocks noGrp="1"/>
          </p:cNvSpPr>
          <p:nvPr>
            <p:ph type="pic" sz="quarter" idx="12" hasCustomPrompt="1"/>
          </p:nvPr>
        </p:nvSpPr>
        <p:spPr>
          <a:xfrm>
            <a:off x="3041276" y="2810436"/>
            <a:ext cx="4693024" cy="4693024"/>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6" name="Picture Placeholder 5"/>
          <p:cNvSpPr>
            <a:spLocks noGrp="1"/>
          </p:cNvSpPr>
          <p:nvPr>
            <p:ph type="pic" sz="quarter" idx="13" hasCustomPrompt="1"/>
          </p:nvPr>
        </p:nvSpPr>
        <p:spPr>
          <a:xfrm>
            <a:off x="9845488" y="2810436"/>
            <a:ext cx="4693024" cy="4693024"/>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7" name="Picture Placeholder 5"/>
          <p:cNvSpPr>
            <a:spLocks noGrp="1"/>
          </p:cNvSpPr>
          <p:nvPr>
            <p:ph type="pic" sz="quarter" idx="14" hasCustomPrompt="1"/>
          </p:nvPr>
        </p:nvSpPr>
        <p:spPr>
          <a:xfrm>
            <a:off x="16649700" y="2810436"/>
            <a:ext cx="4693024" cy="4693024"/>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2203864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3" name="Picture Placeholder 5"/>
          <p:cNvSpPr>
            <a:spLocks noGrp="1"/>
          </p:cNvSpPr>
          <p:nvPr>
            <p:ph type="pic" sz="quarter" idx="11" hasCustomPrompt="1"/>
          </p:nvPr>
        </p:nvSpPr>
        <p:spPr>
          <a:xfrm>
            <a:off x="0" y="9879126"/>
            <a:ext cx="24384000" cy="3836874"/>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9010903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2348753" y="1835524"/>
            <a:ext cx="4693024" cy="4693024"/>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7" name="Picture Placeholder 5"/>
          <p:cNvSpPr>
            <a:spLocks noGrp="1"/>
          </p:cNvSpPr>
          <p:nvPr>
            <p:ph type="pic" sz="quarter" idx="13" hasCustomPrompt="1"/>
          </p:nvPr>
        </p:nvSpPr>
        <p:spPr>
          <a:xfrm>
            <a:off x="2348753" y="7187453"/>
            <a:ext cx="4693024" cy="4693024"/>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8" name="Picture Placeholder 5"/>
          <p:cNvSpPr>
            <a:spLocks noGrp="1"/>
          </p:cNvSpPr>
          <p:nvPr>
            <p:ph type="pic" sz="quarter" idx="14" hasCustomPrompt="1"/>
          </p:nvPr>
        </p:nvSpPr>
        <p:spPr>
          <a:xfrm>
            <a:off x="17342223" y="1835524"/>
            <a:ext cx="4693024" cy="4693024"/>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9" name="Picture Placeholder 5"/>
          <p:cNvSpPr>
            <a:spLocks noGrp="1"/>
          </p:cNvSpPr>
          <p:nvPr>
            <p:ph type="pic" sz="quarter" idx="15" hasCustomPrompt="1"/>
          </p:nvPr>
        </p:nvSpPr>
        <p:spPr>
          <a:xfrm>
            <a:off x="17342223" y="7187453"/>
            <a:ext cx="4693024" cy="4693024"/>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13512944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1">
    <p:spTree>
      <p:nvGrpSpPr>
        <p:cNvPr id="1" name=""/>
        <p:cNvGrpSpPr/>
        <p:nvPr/>
      </p:nvGrpSpPr>
      <p:grpSpPr>
        <a:xfrm>
          <a:off x="0" y="0"/>
          <a:ext cx="0" cy="0"/>
          <a:chOff x="0" y="0"/>
          <a:chExt cx="0" cy="0"/>
        </a:xfrm>
      </p:grpSpPr>
      <p:sp>
        <p:nvSpPr>
          <p:cNvPr id="3" name="Picture Placeholder 5"/>
          <p:cNvSpPr>
            <a:spLocks noGrp="1"/>
          </p:cNvSpPr>
          <p:nvPr>
            <p:ph type="pic" sz="quarter" idx="15" hasCustomPrompt="1"/>
          </p:nvPr>
        </p:nvSpPr>
        <p:spPr>
          <a:xfrm>
            <a:off x="8426494" y="5484795"/>
            <a:ext cx="7541710" cy="4749672"/>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12819765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2">
    <p:spTree>
      <p:nvGrpSpPr>
        <p:cNvPr id="1" name=""/>
        <p:cNvGrpSpPr/>
        <p:nvPr/>
      </p:nvGrpSpPr>
      <p:grpSpPr>
        <a:xfrm>
          <a:off x="0" y="0"/>
          <a:ext cx="0" cy="0"/>
          <a:chOff x="0" y="0"/>
          <a:chExt cx="0" cy="0"/>
        </a:xfrm>
      </p:grpSpPr>
      <p:sp>
        <p:nvSpPr>
          <p:cNvPr id="3" name="Picture Placeholder 5"/>
          <p:cNvSpPr>
            <a:spLocks noGrp="1"/>
          </p:cNvSpPr>
          <p:nvPr>
            <p:ph type="pic" sz="quarter" idx="15" hasCustomPrompt="1"/>
          </p:nvPr>
        </p:nvSpPr>
        <p:spPr>
          <a:xfrm>
            <a:off x="8484272" y="6339046"/>
            <a:ext cx="7312816" cy="4595423"/>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8669224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3">
    <p:spTree>
      <p:nvGrpSpPr>
        <p:cNvPr id="1" name=""/>
        <p:cNvGrpSpPr/>
        <p:nvPr/>
      </p:nvGrpSpPr>
      <p:grpSpPr>
        <a:xfrm>
          <a:off x="0" y="0"/>
          <a:ext cx="0" cy="0"/>
          <a:chOff x="0" y="0"/>
          <a:chExt cx="0" cy="0"/>
        </a:xfrm>
      </p:grpSpPr>
      <p:sp>
        <p:nvSpPr>
          <p:cNvPr id="3" name="Picture Placeholder 5"/>
          <p:cNvSpPr>
            <a:spLocks noGrp="1"/>
          </p:cNvSpPr>
          <p:nvPr>
            <p:ph type="pic" sz="quarter" idx="15" hasCustomPrompt="1"/>
          </p:nvPr>
        </p:nvSpPr>
        <p:spPr>
          <a:xfrm>
            <a:off x="15775380" y="-415313"/>
            <a:ext cx="5365312" cy="9487535"/>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34147092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4">
    <p:spTree>
      <p:nvGrpSpPr>
        <p:cNvPr id="1" name=""/>
        <p:cNvGrpSpPr/>
        <p:nvPr/>
      </p:nvGrpSpPr>
      <p:grpSpPr>
        <a:xfrm>
          <a:off x="0" y="0"/>
          <a:ext cx="0" cy="0"/>
          <a:chOff x="0" y="0"/>
          <a:chExt cx="0" cy="0"/>
        </a:xfrm>
      </p:grpSpPr>
      <p:sp>
        <p:nvSpPr>
          <p:cNvPr id="5" name="Picture Placeholder 5"/>
          <p:cNvSpPr>
            <a:spLocks noGrp="1"/>
          </p:cNvSpPr>
          <p:nvPr>
            <p:ph type="pic" sz="quarter" idx="15" hasCustomPrompt="1"/>
          </p:nvPr>
        </p:nvSpPr>
        <p:spPr>
          <a:xfrm>
            <a:off x="4724401" y="6391275"/>
            <a:ext cx="2657474" cy="4675654"/>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6" name="Picture Placeholder 5"/>
          <p:cNvSpPr>
            <a:spLocks noGrp="1"/>
          </p:cNvSpPr>
          <p:nvPr>
            <p:ph type="pic" sz="quarter" idx="16" hasCustomPrompt="1"/>
          </p:nvPr>
        </p:nvSpPr>
        <p:spPr>
          <a:xfrm>
            <a:off x="10806112" y="6391275"/>
            <a:ext cx="2657474" cy="4675654"/>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7" name="Picture Placeholder 5"/>
          <p:cNvSpPr>
            <a:spLocks noGrp="1"/>
          </p:cNvSpPr>
          <p:nvPr>
            <p:ph type="pic" sz="quarter" idx="17" hasCustomPrompt="1"/>
          </p:nvPr>
        </p:nvSpPr>
        <p:spPr>
          <a:xfrm>
            <a:off x="16873333" y="6391275"/>
            <a:ext cx="2657474" cy="4675654"/>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1530832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5">
    <p:spTree>
      <p:nvGrpSpPr>
        <p:cNvPr id="1" name=""/>
        <p:cNvGrpSpPr/>
        <p:nvPr/>
      </p:nvGrpSpPr>
      <p:grpSpPr>
        <a:xfrm>
          <a:off x="0" y="0"/>
          <a:ext cx="0" cy="0"/>
          <a:chOff x="0" y="0"/>
          <a:chExt cx="0" cy="0"/>
        </a:xfrm>
      </p:grpSpPr>
      <p:sp>
        <p:nvSpPr>
          <p:cNvPr id="3" name="Picture Placeholder 5"/>
          <p:cNvSpPr>
            <a:spLocks noGrp="1"/>
          </p:cNvSpPr>
          <p:nvPr>
            <p:ph type="pic" sz="quarter" idx="15" hasCustomPrompt="1"/>
          </p:nvPr>
        </p:nvSpPr>
        <p:spPr>
          <a:xfrm>
            <a:off x="3123257" y="2916277"/>
            <a:ext cx="5931373" cy="7914033"/>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24750118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6">
    <p:spTree>
      <p:nvGrpSpPr>
        <p:cNvPr id="1" name=""/>
        <p:cNvGrpSpPr/>
        <p:nvPr/>
      </p:nvGrpSpPr>
      <p:grpSpPr>
        <a:xfrm>
          <a:off x="0" y="0"/>
          <a:ext cx="0" cy="0"/>
          <a:chOff x="0" y="0"/>
          <a:chExt cx="0" cy="0"/>
        </a:xfrm>
      </p:grpSpPr>
      <p:sp>
        <p:nvSpPr>
          <p:cNvPr id="5" name="Picture Placeholder 5"/>
          <p:cNvSpPr>
            <a:spLocks noGrp="1"/>
          </p:cNvSpPr>
          <p:nvPr>
            <p:ph type="pic" sz="quarter" idx="16" hasCustomPrompt="1"/>
          </p:nvPr>
        </p:nvSpPr>
        <p:spPr>
          <a:xfrm>
            <a:off x="13969343" y="3946862"/>
            <a:ext cx="7438639" cy="4684761"/>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4" name="Picture Placeholder 5"/>
          <p:cNvSpPr>
            <a:spLocks noGrp="1"/>
          </p:cNvSpPr>
          <p:nvPr>
            <p:ph type="pic" sz="quarter" idx="15" hasCustomPrompt="1"/>
          </p:nvPr>
        </p:nvSpPr>
        <p:spPr>
          <a:xfrm>
            <a:off x="11385379" y="5772882"/>
            <a:ext cx="3111336" cy="4147532"/>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28221567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7">
    <p:spTree>
      <p:nvGrpSpPr>
        <p:cNvPr id="1" name=""/>
        <p:cNvGrpSpPr/>
        <p:nvPr/>
      </p:nvGrpSpPr>
      <p:grpSpPr>
        <a:xfrm>
          <a:off x="0" y="0"/>
          <a:ext cx="0" cy="0"/>
          <a:chOff x="0" y="0"/>
          <a:chExt cx="0" cy="0"/>
        </a:xfrm>
      </p:grpSpPr>
      <p:sp>
        <p:nvSpPr>
          <p:cNvPr id="5" name="Picture Placeholder 5"/>
          <p:cNvSpPr>
            <a:spLocks noGrp="1"/>
          </p:cNvSpPr>
          <p:nvPr>
            <p:ph type="pic" sz="quarter" idx="16" hasCustomPrompt="1"/>
          </p:nvPr>
        </p:nvSpPr>
        <p:spPr>
          <a:xfrm>
            <a:off x="4550130" y="3240089"/>
            <a:ext cx="5391150" cy="7186611"/>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4" name="Picture Placeholder 5"/>
          <p:cNvSpPr>
            <a:spLocks noGrp="1"/>
          </p:cNvSpPr>
          <p:nvPr>
            <p:ph type="pic" sz="quarter" idx="15" hasCustomPrompt="1"/>
          </p:nvPr>
        </p:nvSpPr>
        <p:spPr>
          <a:xfrm>
            <a:off x="2702592" y="7305764"/>
            <a:ext cx="2177400" cy="3850319"/>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1719273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8">
    <p:spTree>
      <p:nvGrpSpPr>
        <p:cNvPr id="1" name=""/>
        <p:cNvGrpSpPr/>
        <p:nvPr/>
      </p:nvGrpSpPr>
      <p:grpSpPr>
        <a:xfrm>
          <a:off x="0" y="0"/>
          <a:ext cx="0" cy="0"/>
          <a:chOff x="0" y="0"/>
          <a:chExt cx="0" cy="0"/>
        </a:xfrm>
      </p:grpSpPr>
      <p:sp>
        <p:nvSpPr>
          <p:cNvPr id="3" name="Picture Placeholder 5"/>
          <p:cNvSpPr>
            <a:spLocks noGrp="1"/>
          </p:cNvSpPr>
          <p:nvPr>
            <p:ph type="pic" sz="quarter" idx="16" hasCustomPrompt="1"/>
          </p:nvPr>
        </p:nvSpPr>
        <p:spPr>
          <a:xfrm>
            <a:off x="-1" y="3045589"/>
            <a:ext cx="9516577" cy="5711094"/>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24232027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9">
    <p:spTree>
      <p:nvGrpSpPr>
        <p:cNvPr id="1" name=""/>
        <p:cNvGrpSpPr/>
        <p:nvPr/>
      </p:nvGrpSpPr>
      <p:grpSpPr>
        <a:xfrm>
          <a:off x="0" y="0"/>
          <a:ext cx="0" cy="0"/>
          <a:chOff x="0" y="0"/>
          <a:chExt cx="0" cy="0"/>
        </a:xfrm>
      </p:grpSpPr>
      <p:sp>
        <p:nvSpPr>
          <p:cNvPr id="4" name="Picture Placeholder 5"/>
          <p:cNvSpPr>
            <a:spLocks noGrp="1"/>
          </p:cNvSpPr>
          <p:nvPr>
            <p:ph type="pic" sz="quarter" idx="16" hasCustomPrompt="1"/>
          </p:nvPr>
        </p:nvSpPr>
        <p:spPr>
          <a:xfrm>
            <a:off x="5013480" y="0"/>
            <a:ext cx="6045148" cy="7925446"/>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5" name="Picture Placeholder 5"/>
          <p:cNvSpPr>
            <a:spLocks noGrp="1"/>
          </p:cNvSpPr>
          <p:nvPr>
            <p:ph type="pic" sz="quarter" idx="17" hasCustomPrompt="1"/>
          </p:nvPr>
        </p:nvSpPr>
        <p:spPr>
          <a:xfrm>
            <a:off x="13494871" y="0"/>
            <a:ext cx="6045148" cy="7925446"/>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1976072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Full Page">
    <p:spTree>
      <p:nvGrpSpPr>
        <p:cNvPr id="1" name=""/>
        <p:cNvGrpSpPr/>
        <p:nvPr/>
      </p:nvGrpSpPr>
      <p:grpSpPr>
        <a:xfrm>
          <a:off x="0" y="0"/>
          <a:ext cx="0" cy="0"/>
          <a:chOff x="0" y="0"/>
          <a:chExt cx="0" cy="0"/>
        </a:xfrm>
      </p:grpSpPr>
      <p:sp>
        <p:nvSpPr>
          <p:cNvPr id="2" name="Picture Placeholder 5"/>
          <p:cNvSpPr>
            <a:spLocks noGrp="1"/>
          </p:cNvSpPr>
          <p:nvPr>
            <p:ph type="pic" sz="quarter" idx="11" hasCustomPrompt="1"/>
          </p:nvPr>
        </p:nvSpPr>
        <p:spPr>
          <a:xfrm>
            <a:off x="0" y="0"/>
            <a:ext cx="24384000" cy="13716000"/>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13522471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0">
    <p:spTree>
      <p:nvGrpSpPr>
        <p:cNvPr id="1" name=""/>
        <p:cNvGrpSpPr/>
        <p:nvPr/>
      </p:nvGrpSpPr>
      <p:grpSpPr>
        <a:xfrm>
          <a:off x="0" y="0"/>
          <a:ext cx="0" cy="0"/>
          <a:chOff x="0" y="0"/>
          <a:chExt cx="0" cy="0"/>
        </a:xfrm>
      </p:grpSpPr>
      <p:sp>
        <p:nvSpPr>
          <p:cNvPr id="4" name="Picture Placeholder 5"/>
          <p:cNvSpPr>
            <a:spLocks noGrp="1"/>
          </p:cNvSpPr>
          <p:nvPr>
            <p:ph type="pic" sz="quarter" idx="16" hasCustomPrompt="1"/>
          </p:nvPr>
        </p:nvSpPr>
        <p:spPr>
          <a:xfrm>
            <a:off x="10980992" y="6315994"/>
            <a:ext cx="4259448" cy="7400006"/>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5" name="Picture Placeholder 5"/>
          <p:cNvSpPr>
            <a:spLocks noGrp="1"/>
          </p:cNvSpPr>
          <p:nvPr>
            <p:ph type="pic" sz="quarter" idx="17" hasCustomPrompt="1"/>
          </p:nvPr>
        </p:nvSpPr>
        <p:spPr>
          <a:xfrm>
            <a:off x="17236015" y="6315994"/>
            <a:ext cx="4259448" cy="7400006"/>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14350050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1">
    <p:spTree>
      <p:nvGrpSpPr>
        <p:cNvPr id="1" name=""/>
        <p:cNvGrpSpPr/>
        <p:nvPr/>
      </p:nvGrpSpPr>
      <p:grpSpPr>
        <a:xfrm>
          <a:off x="0" y="0"/>
          <a:ext cx="0" cy="0"/>
          <a:chOff x="0" y="0"/>
          <a:chExt cx="0" cy="0"/>
        </a:xfrm>
      </p:grpSpPr>
      <p:sp>
        <p:nvSpPr>
          <p:cNvPr id="3" name="Picture Placeholder 5"/>
          <p:cNvSpPr>
            <a:spLocks noGrp="1"/>
          </p:cNvSpPr>
          <p:nvPr>
            <p:ph type="pic" sz="quarter" idx="16" hasCustomPrompt="1"/>
          </p:nvPr>
        </p:nvSpPr>
        <p:spPr>
          <a:xfrm>
            <a:off x="1625600" y="0"/>
            <a:ext cx="8940800" cy="13716000"/>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14272150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fault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448080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hite Footer">
    <p:spTree>
      <p:nvGrpSpPr>
        <p:cNvPr id="1" name=""/>
        <p:cNvGrpSpPr/>
        <p:nvPr/>
      </p:nvGrpSpPr>
      <p:grpSpPr>
        <a:xfrm>
          <a:off x="0" y="0"/>
          <a:ext cx="0" cy="0"/>
          <a:chOff x="0" y="0"/>
          <a:chExt cx="0" cy="0"/>
        </a:xfrm>
      </p:grpSpPr>
      <p:sp>
        <p:nvSpPr>
          <p:cNvPr id="8" name="Rectangle 7"/>
          <p:cNvSpPr/>
          <p:nvPr userDrawn="1"/>
        </p:nvSpPr>
        <p:spPr>
          <a:xfrm>
            <a:off x="0" y="13582650"/>
            <a:ext cx="24383999" cy="133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20300801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19C0C8DC-4DB2-468F-B761-FC2A0270E8AB}" type="datetimeFigureOut">
              <a:rPr lang="en-US" smtClean="0"/>
              <a:pPr/>
              <a:t>6/28/2018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DE34F-861C-4A6A-B142-FB2440115817}" type="slidenum">
              <a:rPr lang="en-US" smtClean="0"/>
              <a:pPr/>
              <a:t>‹#›</a:t>
            </a:fld>
            <a:endParaRPr lang="en-US"/>
          </a:p>
        </p:txBody>
      </p:sp>
    </p:spTree>
    <p:extLst>
      <p:ext uri="{BB962C8B-B14F-4D97-AF65-F5344CB8AC3E}">
        <p14:creationId xmlns:p14="http://schemas.microsoft.com/office/powerpoint/2010/main" xmlns="" val="3046694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4" name="Picture Placeholder 5"/>
          <p:cNvSpPr>
            <a:spLocks noGrp="1"/>
          </p:cNvSpPr>
          <p:nvPr>
            <p:ph type="pic" sz="quarter" idx="11" hasCustomPrompt="1"/>
          </p:nvPr>
        </p:nvSpPr>
        <p:spPr>
          <a:xfrm>
            <a:off x="13225026" y="3192379"/>
            <a:ext cx="4042611" cy="7331243"/>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5" name="Picture Placeholder 5"/>
          <p:cNvSpPr>
            <a:spLocks noGrp="1"/>
          </p:cNvSpPr>
          <p:nvPr>
            <p:ph type="pic" sz="quarter" idx="12" hasCustomPrompt="1"/>
          </p:nvPr>
        </p:nvSpPr>
        <p:spPr>
          <a:xfrm>
            <a:off x="17989532" y="3192379"/>
            <a:ext cx="4042611" cy="7331243"/>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3822856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3" name="Picture Placeholder 5"/>
          <p:cNvSpPr>
            <a:spLocks noGrp="1"/>
          </p:cNvSpPr>
          <p:nvPr>
            <p:ph type="pic" sz="quarter" idx="11" hasCustomPrompt="1"/>
          </p:nvPr>
        </p:nvSpPr>
        <p:spPr>
          <a:xfrm>
            <a:off x="0" y="3556748"/>
            <a:ext cx="24384000" cy="6602506"/>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2135135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4" name="Picture Placeholder 5"/>
          <p:cNvSpPr>
            <a:spLocks noGrp="1"/>
          </p:cNvSpPr>
          <p:nvPr>
            <p:ph type="pic" sz="quarter" idx="11" hasCustomPrompt="1"/>
          </p:nvPr>
        </p:nvSpPr>
        <p:spPr>
          <a:xfrm>
            <a:off x="11465416" y="2328111"/>
            <a:ext cx="5096363" cy="9059779"/>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
        <p:nvSpPr>
          <p:cNvPr id="5" name="Picture Placeholder 5"/>
          <p:cNvSpPr>
            <a:spLocks noGrp="1"/>
          </p:cNvSpPr>
          <p:nvPr>
            <p:ph type="pic" sz="quarter" idx="12" hasCustomPrompt="1"/>
          </p:nvPr>
        </p:nvSpPr>
        <p:spPr>
          <a:xfrm>
            <a:off x="16849238" y="2328111"/>
            <a:ext cx="5096363" cy="9059779"/>
          </a:xfrm>
          <a:prstGeom prst="rect">
            <a:avLst/>
          </a:prstGeom>
        </p:spPr>
        <p:txBody>
          <a:bodyPr/>
          <a:lstStyle>
            <a:lvl1pPr marL="0" marR="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lang="tr-TR" sz="3200" kern="1200">
                <a:solidFill>
                  <a:schemeClr val="tx1">
                    <a:lumMod val="85000"/>
                    <a:lumOff val="15000"/>
                  </a:schemeClr>
                </a:solidFill>
                <a:latin typeface="Montserrat" panose="00000500000000000000" pitchFamily="50" charset="-94"/>
                <a:ea typeface="+mn-ea"/>
                <a:cs typeface="+mn-cs"/>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tr-TR"/>
              <a:t>Drag Your Picture Here</a:t>
            </a:r>
          </a:p>
          <a:p>
            <a:endParaRPr lang="tr-TR"/>
          </a:p>
        </p:txBody>
      </p:sp>
    </p:spTree>
    <p:extLst>
      <p:ext uri="{BB962C8B-B14F-4D97-AF65-F5344CB8AC3E}">
        <p14:creationId xmlns:p14="http://schemas.microsoft.com/office/powerpoint/2010/main" xmlns="" val="31410588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7924676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08" r:id="rId41"/>
    <p:sldLayoutId id="2147483709" r:id="rId42"/>
    <p:sldLayoutId id="2147483710" r:id="rId43"/>
    <p:sldLayoutId id="2147483711" r:id="rId44"/>
    <p:sldLayoutId id="2147483712" r:id="rId45"/>
    <p:sldLayoutId id="2147483713" r:id="rId46"/>
    <p:sldLayoutId id="2147483714" r:id="rId47"/>
    <p:sldLayoutId id="2147483715" r:id="rId48"/>
    <p:sldLayoutId id="2147483716" r:id="rId49"/>
    <p:sldLayoutId id="2147483717" r:id="rId50"/>
    <p:sldLayoutId id="2147483718" r:id="rId51"/>
    <p:sldLayoutId id="2147483719" r:id="rId52"/>
    <p:sldLayoutId id="2147483720" r:id="rId53"/>
    <p:sldLayoutId id="2147483721" r:id="rId54"/>
    <p:sldLayoutId id="2147483722" r:id="rId55"/>
    <p:sldLayoutId id="2147483723" r:id="rId56"/>
    <p:sldLayoutId id="2147483724" r:id="rId57"/>
    <p:sldLayoutId id="2147483725" r:id="rId58"/>
    <p:sldLayoutId id="2147483726" r:id="rId59"/>
    <p:sldLayoutId id="2147483727" r:id="rId60"/>
    <p:sldLayoutId id="2147483728" r:id="rId61"/>
    <p:sldLayoutId id="2147483661" r:id="rId62"/>
    <p:sldLayoutId id="2147483662" r:id="rId63"/>
    <p:sldLayoutId id="2147483667" r:id="rId64"/>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64.xml"/><Relationship Id="rId6" Type="http://schemas.openxmlformats.org/officeDocument/2006/relationships/image" Target="../media/image49.emf"/><Relationship Id="rId5" Type="http://schemas.openxmlformats.org/officeDocument/2006/relationships/image" Target="../media/image48.jpe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4.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14.xml"/><Relationship Id="rId5" Type="http://schemas.openxmlformats.org/officeDocument/2006/relationships/image" Target="../media/image56.jpeg"/><Relationship Id="rId4" Type="http://schemas.openxmlformats.org/officeDocument/2006/relationships/image" Target="../media/image55.jpe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4.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video" Target="../media/media3.mp4"/><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media" Target="../media/media3.mp4"/></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D6F96"/>
        </a:solidFill>
        <a:effectLst/>
      </p:bgPr>
    </p:bg>
    <p:spTree>
      <p:nvGrpSpPr>
        <p:cNvPr id="1" name=""/>
        <p:cNvGrpSpPr/>
        <p:nvPr/>
      </p:nvGrpSpPr>
      <p:grpSpPr>
        <a:xfrm>
          <a:off x="0" y="0"/>
          <a:ext cx="0" cy="0"/>
          <a:chOff x="0" y="0"/>
          <a:chExt cx="0" cy="0"/>
        </a:xfrm>
      </p:grpSpPr>
      <p:sp>
        <p:nvSpPr>
          <p:cNvPr id="4" name="Rectangle 3"/>
          <p:cNvSpPr/>
          <p:nvPr/>
        </p:nvSpPr>
        <p:spPr>
          <a:xfrm>
            <a:off x="0" y="11642228"/>
            <a:ext cx="24384000" cy="207377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a:cxnSpLocks/>
          </p:cNvCxnSpPr>
          <p:nvPr/>
        </p:nvCxnSpPr>
        <p:spPr>
          <a:xfrm flipH="1">
            <a:off x="6304584" y="6297071"/>
            <a:ext cx="11819964" cy="0"/>
          </a:xfrm>
          <a:prstGeom prst="line">
            <a:avLst/>
          </a:prstGeom>
          <a:noFill/>
          <a:ln w="63500">
            <a:solidFill>
              <a:srgbClr val="FFFFFF"/>
            </a:solidFill>
          </a:ln>
        </p:spPr>
        <p:style>
          <a:lnRef idx="2">
            <a:schemeClr val="accent1">
              <a:shade val="50000"/>
            </a:schemeClr>
          </a:lnRef>
          <a:fillRef idx="1">
            <a:schemeClr val="accent1"/>
          </a:fillRef>
          <a:effectRef idx="0">
            <a:schemeClr val="accent1"/>
          </a:effectRef>
          <a:fontRef idx="minor">
            <a:schemeClr val="lt1"/>
          </a:fontRef>
        </p:style>
      </p:cxnSp>
      <p:sp>
        <p:nvSpPr>
          <p:cNvPr id="9" name="Title 1">
            <a:extLst>
              <a:ext uri="{FF2B5EF4-FFF2-40B4-BE49-F238E27FC236}">
                <a16:creationId xmlns:a16="http://schemas.microsoft.com/office/drawing/2014/main" xmlns="" id="{400E90BB-3B99-40B7-8A9E-628C39B70273}"/>
              </a:ext>
            </a:extLst>
          </p:cNvPr>
          <p:cNvSpPr txBox="1">
            <a:spLocks/>
          </p:cNvSpPr>
          <p:nvPr/>
        </p:nvSpPr>
        <p:spPr>
          <a:xfrm>
            <a:off x="2721650" y="2635755"/>
            <a:ext cx="18985832" cy="2637743"/>
          </a:xfrm>
          <a:prstGeom prst="rect">
            <a:avLst/>
          </a:prstGeom>
        </p:spPr>
        <p:txBody>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pPr algn="ctr"/>
            <a:r>
              <a:rPr lang="en-CA" sz="9000" b="1" spc="3000" dirty="0">
                <a:solidFill>
                  <a:schemeClr val="bg1"/>
                </a:solidFill>
              </a:rPr>
              <a:t>RISK</a:t>
            </a:r>
            <a:r>
              <a:rPr lang="en-CA" sz="9000" spc="3000" dirty="0">
                <a:solidFill>
                  <a:schemeClr val="bg1"/>
                </a:solidFill>
              </a:rPr>
              <a:t> </a:t>
            </a:r>
            <a:r>
              <a:rPr lang="en-CA" sz="9600" spc="3000" dirty="0">
                <a:solidFill>
                  <a:schemeClr val="bg1"/>
                </a:solidFill>
              </a:rPr>
              <a:t>COMMUNICATION</a:t>
            </a:r>
          </a:p>
        </p:txBody>
      </p:sp>
      <p:sp>
        <p:nvSpPr>
          <p:cNvPr id="10" name="Subtitle 2">
            <a:extLst>
              <a:ext uri="{FF2B5EF4-FFF2-40B4-BE49-F238E27FC236}">
                <a16:creationId xmlns:a16="http://schemas.microsoft.com/office/drawing/2014/main" xmlns="" id="{1D56288D-BBAA-4F6D-810C-365F24341FE2}"/>
              </a:ext>
            </a:extLst>
          </p:cNvPr>
          <p:cNvSpPr txBox="1">
            <a:spLocks/>
          </p:cNvSpPr>
          <p:nvPr/>
        </p:nvSpPr>
        <p:spPr>
          <a:xfrm>
            <a:off x="4246223" y="7362278"/>
            <a:ext cx="15936686" cy="1528154"/>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CA" sz="3600" b="1" dirty="0">
                <a:solidFill>
                  <a:srgbClr val="FFFFFF"/>
                </a:solidFill>
              </a:rPr>
              <a:t>Kathleen Baker, Vivian </a:t>
            </a:r>
            <a:r>
              <a:rPr lang="en-CA" sz="3600" b="1" dirty="0" err="1">
                <a:solidFill>
                  <a:srgbClr val="FFFFFF"/>
                </a:solidFill>
              </a:rPr>
              <a:t>Giang</a:t>
            </a:r>
            <a:r>
              <a:rPr lang="en-CA" sz="3600" b="1" dirty="0">
                <a:solidFill>
                  <a:srgbClr val="FFFFFF"/>
                </a:solidFill>
              </a:rPr>
              <a:t>, </a:t>
            </a:r>
            <a:r>
              <a:rPr lang="en-CA" sz="3600" b="1" dirty="0" err="1">
                <a:solidFill>
                  <a:srgbClr val="FFFFFF"/>
                </a:solidFill>
              </a:rPr>
              <a:t>Lianne</a:t>
            </a:r>
            <a:r>
              <a:rPr lang="en-CA" sz="3600" b="1" dirty="0">
                <a:solidFill>
                  <a:srgbClr val="FFFFFF"/>
                </a:solidFill>
              </a:rPr>
              <a:t> </a:t>
            </a:r>
            <a:r>
              <a:rPr lang="en-CA" sz="3600" b="1" dirty="0" err="1">
                <a:solidFill>
                  <a:srgbClr val="FFFFFF"/>
                </a:solidFill>
              </a:rPr>
              <a:t>Lefsrud</a:t>
            </a:r>
            <a:endParaRPr lang="en-CA" sz="3600" b="1" dirty="0">
              <a:solidFill>
                <a:srgbClr val="FFFFFF"/>
              </a:solidFill>
            </a:endParaRPr>
          </a:p>
          <a:p>
            <a:pPr marL="0" indent="0" algn="ctr">
              <a:buNone/>
            </a:pPr>
            <a:r>
              <a:rPr lang="en-CA" sz="3600" dirty="0">
                <a:solidFill>
                  <a:srgbClr val="FFFFFF"/>
                </a:solidFill>
              </a:rPr>
              <a:t>University of Alberta</a:t>
            </a:r>
          </a:p>
        </p:txBody>
      </p:sp>
      <p:pic>
        <p:nvPicPr>
          <p:cNvPr id="2" name="Picture 1" descr="minerva_logo_home_60px.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21300" y="12211419"/>
            <a:ext cx="4735828" cy="1014820"/>
          </a:xfrm>
          <a:prstGeom prst="rect">
            <a:avLst/>
          </a:prstGeom>
        </p:spPr>
      </p:pic>
      <p:pic>
        <p:nvPicPr>
          <p:cNvPr id="3" name="Picture 2" descr="U of A Faculty of Engineering logo.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2179300" y="12201655"/>
            <a:ext cx="6907751" cy="1034348"/>
          </a:xfrm>
          <a:prstGeom prst="rect">
            <a:avLst/>
          </a:prstGeom>
        </p:spPr>
      </p:pic>
    </p:spTree>
    <p:extLst>
      <p:ext uri="{BB962C8B-B14F-4D97-AF65-F5344CB8AC3E}">
        <p14:creationId xmlns:p14="http://schemas.microsoft.com/office/powerpoint/2010/main" xmlns="" val="544404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extBox 17"/>
          <p:cNvSpPr txBox="1"/>
          <p:nvPr/>
        </p:nvSpPr>
        <p:spPr>
          <a:xfrm>
            <a:off x="3278088" y="2723666"/>
            <a:ext cx="17832113" cy="830997"/>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CA" sz="4800" spc="-50" dirty="0">
                <a:solidFill>
                  <a:srgbClr val="2D6F96"/>
                </a:solidFill>
                <a:latin typeface="+mj-lt"/>
                <a:ea typeface="+mj-ea"/>
                <a:cs typeface="+mj-cs"/>
              </a:rPr>
              <a:t>THE SITUATION IS UNDER CONTROL, </a:t>
            </a:r>
            <a:r>
              <a:rPr lang="en-CA" sz="4800" b="1" spc="-50" dirty="0">
                <a:solidFill>
                  <a:srgbClr val="2D6F96"/>
                </a:solidFill>
                <a:latin typeface="+mj-lt"/>
                <a:ea typeface="+mj-ea"/>
                <a:cs typeface="+mj-cs"/>
              </a:rPr>
              <a:t>FOR NOW</a:t>
            </a:r>
            <a:endParaRPr kumimoji="0" lang="tr-TR" sz="4800" b="1" i="0" u="none" strike="noStrike" kern="1200" cap="none" spc="0" normalizeH="0" baseline="0" noProof="0" dirty="0">
              <a:ln>
                <a:noFill/>
              </a:ln>
              <a:solidFill>
                <a:srgbClr val="CA2027"/>
              </a:solidFill>
              <a:effectLst/>
              <a:uLnTx/>
              <a:uFillTx/>
              <a:latin typeface="+mj-lt"/>
            </a:endParaRPr>
          </a:p>
        </p:txBody>
      </p:sp>
      <p:sp>
        <p:nvSpPr>
          <p:cNvPr id="19" name="TextBox 18"/>
          <p:cNvSpPr txBox="1"/>
          <p:nvPr/>
        </p:nvSpPr>
        <p:spPr>
          <a:xfrm>
            <a:off x="4185109" y="4951881"/>
            <a:ext cx="16013782" cy="5470728"/>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a:lnSpc>
                <a:spcPct val="130000"/>
              </a:lnSpc>
            </a:pPr>
            <a:r>
              <a:rPr lang="en-CA" sz="3000" dirty="0">
                <a:solidFill>
                  <a:srgbClr val="160601"/>
                </a:solidFill>
                <a:latin typeface="+mn-lt"/>
              </a:rPr>
              <a:t>You will need to communicate this situation to different groups of people.</a:t>
            </a:r>
          </a:p>
          <a:p>
            <a:pPr>
              <a:lnSpc>
                <a:spcPct val="130000"/>
              </a:lnSpc>
            </a:pPr>
            <a:endParaRPr lang="en-CA" sz="3000" dirty="0">
              <a:solidFill>
                <a:srgbClr val="160601"/>
              </a:solidFill>
              <a:latin typeface="+mn-lt"/>
            </a:endParaRPr>
          </a:p>
          <a:p>
            <a:pPr>
              <a:lnSpc>
                <a:spcPct val="130000"/>
              </a:lnSpc>
            </a:pPr>
            <a:r>
              <a:rPr lang="en-CA" sz="3000" dirty="0">
                <a:solidFill>
                  <a:srgbClr val="160601"/>
                </a:solidFill>
                <a:latin typeface="+mn-lt"/>
              </a:rPr>
              <a:t>This is an example of Risk Communication.</a:t>
            </a:r>
          </a:p>
          <a:p>
            <a:pPr>
              <a:lnSpc>
                <a:spcPct val="130000"/>
              </a:lnSpc>
            </a:pPr>
            <a:endParaRPr lang="en-CA" sz="3000" dirty="0">
              <a:solidFill>
                <a:srgbClr val="160601"/>
              </a:solidFill>
              <a:latin typeface="+mn-lt"/>
            </a:endParaRPr>
          </a:p>
          <a:p>
            <a:pPr>
              <a:lnSpc>
                <a:spcPct val="130000"/>
              </a:lnSpc>
            </a:pPr>
            <a:r>
              <a:rPr lang="en-CA" sz="3000" dirty="0">
                <a:solidFill>
                  <a:srgbClr val="160601"/>
                </a:solidFill>
                <a:latin typeface="+mn-lt"/>
              </a:rPr>
              <a:t>In this class, we will discuss some theories, Rules of Thumb and give you an overview of what Risk Communication is and how to communicate to diverse groups of people.</a:t>
            </a:r>
          </a:p>
          <a:p>
            <a:pPr>
              <a:lnSpc>
                <a:spcPct val="130000"/>
              </a:lnSpc>
            </a:pPr>
            <a:endParaRPr lang="en-CA" sz="3000" dirty="0">
              <a:solidFill>
                <a:srgbClr val="160601"/>
              </a:solidFill>
              <a:latin typeface="+mn-lt"/>
            </a:endParaRPr>
          </a:p>
          <a:p>
            <a:pPr>
              <a:lnSpc>
                <a:spcPct val="130000"/>
              </a:lnSpc>
            </a:pPr>
            <a:r>
              <a:rPr lang="en-CA" sz="3000" dirty="0">
                <a:solidFill>
                  <a:srgbClr val="160601"/>
                </a:solidFill>
                <a:latin typeface="+mn-lt"/>
              </a:rPr>
              <a:t>By the end of this class, you will be able to apply different risk communication theories to example scenarios and further understand the processes behind risk communication.</a:t>
            </a:r>
          </a:p>
        </p:txBody>
      </p:sp>
      <p:cxnSp>
        <p:nvCxnSpPr>
          <p:cNvPr id="26" name="Straight Connector 25"/>
          <p:cNvCxnSpPr/>
          <p:nvPr/>
        </p:nvCxnSpPr>
        <p:spPr>
          <a:xfrm>
            <a:off x="3276600" y="4235825"/>
            <a:ext cx="178308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635318643"/>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278088" y="2723666"/>
            <a:ext cx="17832113" cy="830997"/>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CA" sz="4800" spc="-50" dirty="0">
                <a:solidFill>
                  <a:srgbClr val="2D6F96"/>
                </a:solidFill>
                <a:latin typeface="+mj-lt"/>
                <a:ea typeface="+mj-ea"/>
                <a:cs typeface="+mj-cs"/>
              </a:rPr>
              <a:t>WHAT IS </a:t>
            </a:r>
            <a:r>
              <a:rPr lang="en-CA" sz="4800" b="1" spc="-50" dirty="0">
                <a:solidFill>
                  <a:srgbClr val="2D6F96"/>
                </a:solidFill>
                <a:latin typeface="+mj-lt"/>
                <a:ea typeface="+mj-ea"/>
                <a:cs typeface="+mj-cs"/>
              </a:rPr>
              <a:t>RISK</a:t>
            </a:r>
            <a:r>
              <a:rPr lang="en-CA" sz="4800" spc="-50" dirty="0">
                <a:solidFill>
                  <a:srgbClr val="2D6F96"/>
                </a:solidFill>
                <a:latin typeface="+mj-lt"/>
                <a:ea typeface="+mj-ea"/>
                <a:cs typeface="+mj-cs"/>
              </a:rPr>
              <a:t>?</a:t>
            </a:r>
            <a:endParaRPr kumimoji="0" lang="tr-TR" sz="4800" i="0" u="none" strike="noStrike" kern="1200" cap="none" spc="0" normalizeH="0" baseline="0" noProof="0" dirty="0">
              <a:ln>
                <a:noFill/>
              </a:ln>
              <a:solidFill>
                <a:srgbClr val="CA2027"/>
              </a:solidFill>
              <a:effectLst/>
              <a:uLnTx/>
              <a:uFillTx/>
              <a:latin typeface="+mj-lt"/>
            </a:endParaRPr>
          </a:p>
        </p:txBody>
      </p:sp>
      <p:sp>
        <p:nvSpPr>
          <p:cNvPr id="19" name="TextBox 18"/>
          <p:cNvSpPr txBox="1"/>
          <p:nvPr/>
        </p:nvSpPr>
        <p:spPr>
          <a:xfrm>
            <a:off x="4185109" y="4951881"/>
            <a:ext cx="16013782" cy="3153427"/>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lvl="0">
              <a:lnSpc>
                <a:spcPct val="107000"/>
              </a:lnSpc>
              <a:spcAft>
                <a:spcPts val="0"/>
              </a:spcAft>
            </a:pPr>
            <a:r>
              <a:rPr lang="en-US" sz="3000" dirty="0">
                <a:solidFill>
                  <a:srgbClr val="160601"/>
                </a:solidFill>
                <a:latin typeface="+mn-lt"/>
              </a:rPr>
              <a:t>Loss is anything related to life, assets, environment, economy and productivity. </a:t>
            </a:r>
          </a:p>
          <a:p>
            <a:pPr lvl="0">
              <a:lnSpc>
                <a:spcPct val="107000"/>
              </a:lnSpc>
              <a:spcAft>
                <a:spcPts val="0"/>
              </a:spcAft>
            </a:pPr>
            <a:endParaRPr lang="en-CA" sz="3000" dirty="0">
              <a:solidFill>
                <a:srgbClr val="160601"/>
              </a:solidFill>
              <a:latin typeface="+mn-lt"/>
              <a:ea typeface="Calibri"/>
              <a:cs typeface="Times New Roman"/>
            </a:endParaRPr>
          </a:p>
          <a:p>
            <a:pPr lvl="0">
              <a:lnSpc>
                <a:spcPct val="107000"/>
              </a:lnSpc>
              <a:spcAft>
                <a:spcPts val="0"/>
              </a:spcAft>
            </a:pPr>
            <a:r>
              <a:rPr lang="en-CA" sz="3000" dirty="0">
                <a:solidFill>
                  <a:srgbClr val="160601"/>
                </a:solidFill>
                <a:latin typeface="+mn-lt"/>
                <a:ea typeface="Calibri"/>
                <a:cs typeface="Times New Roman"/>
              </a:rPr>
              <a:t>“Probability of loss or injury and the degree of probability of such a loss.” </a:t>
            </a:r>
            <a:br>
              <a:rPr lang="en-CA" sz="3000" dirty="0">
                <a:solidFill>
                  <a:srgbClr val="160601"/>
                </a:solidFill>
                <a:latin typeface="+mn-lt"/>
                <a:ea typeface="Calibri"/>
                <a:cs typeface="Times New Roman"/>
              </a:rPr>
            </a:br>
            <a:r>
              <a:rPr lang="en-CA" sz="3000" dirty="0">
                <a:solidFill>
                  <a:srgbClr val="160601"/>
                </a:solidFill>
                <a:latin typeface="+mn-lt"/>
                <a:ea typeface="Calibri"/>
                <a:cs typeface="Times New Roman"/>
              </a:rPr>
              <a:t>Kaplan and Garrick, 1980.</a:t>
            </a:r>
          </a:p>
          <a:p>
            <a:pPr lvl="0">
              <a:lnSpc>
                <a:spcPct val="107000"/>
              </a:lnSpc>
              <a:spcAft>
                <a:spcPts val="800"/>
              </a:spcAft>
            </a:pPr>
            <a:endParaRPr lang="en-CA" sz="3000" dirty="0">
              <a:solidFill>
                <a:srgbClr val="160601"/>
              </a:solidFill>
              <a:latin typeface="+mn-lt"/>
              <a:ea typeface="Calibri"/>
              <a:cs typeface="Times New Roman"/>
            </a:endParaRPr>
          </a:p>
          <a:p>
            <a:pPr lvl="0">
              <a:lnSpc>
                <a:spcPct val="107000"/>
              </a:lnSpc>
              <a:spcAft>
                <a:spcPts val="800"/>
              </a:spcAft>
            </a:pPr>
            <a:r>
              <a:rPr lang="en-CA" sz="3000" dirty="0">
                <a:solidFill>
                  <a:srgbClr val="160601"/>
                </a:solidFill>
                <a:latin typeface="+mn-lt"/>
                <a:ea typeface="Calibri"/>
                <a:cs typeface="Times New Roman"/>
              </a:rPr>
              <a:t>Likelihood x Consequence = Risk</a:t>
            </a:r>
          </a:p>
        </p:txBody>
      </p:sp>
      <p:cxnSp>
        <p:nvCxnSpPr>
          <p:cNvPr id="26" name="Straight Connector 25"/>
          <p:cNvCxnSpPr/>
          <p:nvPr/>
        </p:nvCxnSpPr>
        <p:spPr>
          <a:xfrm>
            <a:off x="3276600" y="4235825"/>
            <a:ext cx="178308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3" name="Arrow: Chevron 5">
            <a:extLst>
              <a:ext uri="{FF2B5EF4-FFF2-40B4-BE49-F238E27FC236}">
                <a16:creationId xmlns:a16="http://schemas.microsoft.com/office/drawing/2014/main" xmlns="" id="{80ED934F-9BF4-47A0-A3EF-F03C5465A813}"/>
              </a:ext>
            </a:extLst>
          </p:cNvPr>
          <p:cNvSpPr/>
          <p:nvPr/>
        </p:nvSpPr>
        <p:spPr>
          <a:xfrm>
            <a:off x="3251201" y="9413461"/>
            <a:ext cx="5892800" cy="1103130"/>
          </a:xfrm>
          <a:prstGeom prst="chevr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solidFill>
                  <a:schemeClr val="tx1"/>
                </a:solidFill>
              </a:rPr>
              <a:t>Likelihood </a:t>
            </a:r>
          </a:p>
        </p:txBody>
      </p:sp>
      <p:sp>
        <p:nvSpPr>
          <p:cNvPr id="27" name="Arrow: Chevron 6">
            <a:extLst>
              <a:ext uri="{FF2B5EF4-FFF2-40B4-BE49-F238E27FC236}">
                <a16:creationId xmlns:a16="http://schemas.microsoft.com/office/drawing/2014/main" xmlns="" id="{3E273B80-6943-42B7-9AD4-647EF648AFF7}"/>
              </a:ext>
            </a:extLst>
          </p:cNvPr>
          <p:cNvSpPr/>
          <p:nvPr/>
        </p:nvSpPr>
        <p:spPr>
          <a:xfrm>
            <a:off x="8407401" y="9413461"/>
            <a:ext cx="6756400" cy="1103130"/>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solidFill>
                  <a:schemeClr val="tx1"/>
                </a:solidFill>
              </a:rPr>
              <a:t>Consequence </a:t>
            </a:r>
          </a:p>
        </p:txBody>
      </p:sp>
      <p:sp>
        <p:nvSpPr>
          <p:cNvPr id="29" name="Arrow: Chevron 7">
            <a:extLst>
              <a:ext uri="{FF2B5EF4-FFF2-40B4-BE49-F238E27FC236}">
                <a16:creationId xmlns:a16="http://schemas.microsoft.com/office/drawing/2014/main" xmlns="" id="{F1FC15B1-62C4-42B0-A7CB-5834120034F4}"/>
              </a:ext>
            </a:extLst>
          </p:cNvPr>
          <p:cNvSpPr/>
          <p:nvPr/>
        </p:nvSpPr>
        <p:spPr>
          <a:xfrm>
            <a:off x="14427200" y="9413461"/>
            <a:ext cx="6629399" cy="110313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solidFill>
                  <a:schemeClr val="tx1"/>
                </a:solidFill>
              </a:rPr>
              <a:t>Risk </a:t>
            </a:r>
          </a:p>
        </p:txBody>
      </p:sp>
    </p:spTree>
    <p:extLst>
      <p:ext uri="{BB962C8B-B14F-4D97-AF65-F5344CB8AC3E}">
        <p14:creationId xmlns:p14="http://schemas.microsoft.com/office/powerpoint/2010/main" xmlns="" val="38084144"/>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278088" y="2723666"/>
            <a:ext cx="17832113" cy="830997"/>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CA" sz="4800" spc="-50" dirty="0">
                <a:solidFill>
                  <a:srgbClr val="2D6F96"/>
                </a:solidFill>
                <a:latin typeface="+mj-lt"/>
                <a:ea typeface="+mj-ea"/>
                <a:cs typeface="+mj-cs"/>
              </a:rPr>
              <a:t>THE DEFINITION OF RISK COMMUNICATION</a:t>
            </a:r>
            <a:endParaRPr kumimoji="0" lang="tr-TR" sz="4800" b="1" i="0" u="none" strike="noStrike" kern="1200" cap="none" spc="0" normalizeH="0" baseline="0" noProof="0" dirty="0">
              <a:ln>
                <a:noFill/>
              </a:ln>
              <a:solidFill>
                <a:srgbClr val="CA2027"/>
              </a:solidFill>
              <a:effectLst/>
              <a:uLnTx/>
              <a:uFillTx/>
              <a:latin typeface="+mj-lt"/>
            </a:endParaRPr>
          </a:p>
        </p:txBody>
      </p:sp>
      <p:sp>
        <p:nvSpPr>
          <p:cNvPr id="19" name="TextBox 18"/>
          <p:cNvSpPr txBox="1"/>
          <p:nvPr/>
        </p:nvSpPr>
        <p:spPr>
          <a:xfrm>
            <a:off x="4185109" y="4951881"/>
            <a:ext cx="16013782" cy="6024726"/>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r>
              <a:rPr lang="en-US" sz="3000" dirty="0">
                <a:solidFill>
                  <a:srgbClr val="160601"/>
                </a:solidFill>
                <a:latin typeface="+mn-lt"/>
              </a:rPr>
              <a:t>"Risk communications is defined as any </a:t>
            </a:r>
            <a:r>
              <a:rPr lang="en-US" sz="3000" b="1" dirty="0">
                <a:solidFill>
                  <a:srgbClr val="2D6F96"/>
                </a:solidFill>
                <a:latin typeface="+mn-lt"/>
              </a:rPr>
              <a:t>exchange of information</a:t>
            </a:r>
            <a:r>
              <a:rPr lang="en-US" sz="3000" dirty="0">
                <a:solidFill>
                  <a:srgbClr val="2D6F96"/>
                </a:solidFill>
                <a:latin typeface="+mn-lt"/>
              </a:rPr>
              <a:t> </a:t>
            </a:r>
            <a:r>
              <a:rPr lang="en-US" sz="3000" dirty="0">
                <a:solidFill>
                  <a:srgbClr val="160601"/>
                </a:solidFill>
                <a:latin typeface="+mn-lt"/>
              </a:rPr>
              <a:t>concerning the existence, nature, form, severity or acceptability of health or environmental risks.</a:t>
            </a:r>
          </a:p>
          <a:p>
            <a:endParaRPr lang="en-US" sz="3000" dirty="0">
              <a:solidFill>
                <a:srgbClr val="160601"/>
              </a:solidFill>
              <a:latin typeface="+mn-lt"/>
            </a:endParaRPr>
          </a:p>
          <a:p>
            <a:r>
              <a:rPr lang="en-US" sz="3000" dirty="0">
                <a:solidFill>
                  <a:srgbClr val="160601"/>
                </a:solidFill>
                <a:latin typeface="+mn-lt"/>
              </a:rPr>
              <a:t>Strategic risk communications can be defined as a purposeful process of </a:t>
            </a:r>
            <a:r>
              <a:rPr lang="en-US" sz="3000" b="1" dirty="0">
                <a:solidFill>
                  <a:srgbClr val="2D6F96"/>
                </a:solidFill>
                <a:latin typeface="+mn-lt"/>
              </a:rPr>
              <a:t>skillful interaction</a:t>
            </a:r>
            <a:r>
              <a:rPr lang="en-US" sz="3000" dirty="0">
                <a:solidFill>
                  <a:srgbClr val="2D6F96"/>
                </a:solidFill>
                <a:latin typeface="+mn-lt"/>
              </a:rPr>
              <a:t> </a:t>
            </a:r>
            <a:r>
              <a:rPr lang="en-US" sz="3000" b="1" dirty="0">
                <a:solidFill>
                  <a:srgbClr val="2D6F96"/>
                </a:solidFill>
                <a:latin typeface="+mn-lt"/>
              </a:rPr>
              <a:t>with stakeholders supported by appropriate information</a:t>
            </a:r>
            <a:r>
              <a:rPr lang="en-US" sz="3000" dirty="0">
                <a:solidFill>
                  <a:srgbClr val="160601"/>
                </a:solidFill>
                <a:latin typeface="+mn-lt"/>
              </a:rPr>
              <a:t>.”</a:t>
            </a:r>
          </a:p>
          <a:p>
            <a:endParaRPr lang="en-CA" sz="3000" dirty="0">
              <a:solidFill>
                <a:srgbClr val="160601"/>
              </a:solidFill>
              <a:latin typeface="+mn-lt"/>
            </a:endParaRPr>
          </a:p>
          <a:p>
            <a:pPr>
              <a:lnSpc>
                <a:spcPct val="130000"/>
              </a:lnSpc>
            </a:pPr>
            <a:r>
              <a:rPr lang="en-CA" sz="3000" b="1" dirty="0">
                <a:solidFill>
                  <a:srgbClr val="2D6F96"/>
                </a:solidFill>
                <a:latin typeface="+mn-lt"/>
              </a:rPr>
              <a:t>Source: </a:t>
            </a:r>
            <a:r>
              <a:rPr lang="en-US" sz="3000" dirty="0">
                <a:solidFill>
                  <a:srgbClr val="160601"/>
                </a:solidFill>
                <a:latin typeface="+mn-lt"/>
              </a:rPr>
              <a:t>Health Canada (https://</a:t>
            </a:r>
            <a:r>
              <a:rPr lang="en-US" sz="3000" dirty="0" err="1">
                <a:solidFill>
                  <a:srgbClr val="160601"/>
                </a:solidFill>
                <a:latin typeface="+mn-lt"/>
              </a:rPr>
              <a:t>www.canada.ca</a:t>
            </a:r>
            <a:r>
              <a:rPr lang="en-US" sz="3000" dirty="0">
                <a:solidFill>
                  <a:srgbClr val="160601"/>
                </a:solidFill>
                <a:latin typeface="+mn-lt"/>
              </a:rPr>
              <a:t>/en/public-health/services/reports-publications/2007/strategic-risk-communications-framework-within-context-health-canada-phac-s-integrated-risk-management.html)</a:t>
            </a:r>
            <a:endParaRPr lang="en-CA" sz="3000" dirty="0">
              <a:solidFill>
                <a:srgbClr val="160601"/>
              </a:solidFill>
              <a:latin typeface="+mn-lt"/>
            </a:endParaRPr>
          </a:p>
        </p:txBody>
      </p:sp>
      <p:cxnSp>
        <p:nvCxnSpPr>
          <p:cNvPr id="26" name="Straight Connector 25"/>
          <p:cNvCxnSpPr/>
          <p:nvPr/>
        </p:nvCxnSpPr>
        <p:spPr>
          <a:xfrm>
            <a:off x="3276600" y="4235825"/>
            <a:ext cx="178308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08759771"/>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27979" y="971078"/>
            <a:ext cx="7707638" cy="3785652"/>
          </a:xfrm>
          <a:prstGeom prst="rect">
            <a:avLst/>
          </a:prstGeom>
          <a:noFill/>
        </p:spPr>
        <p:txBody>
          <a:bodyPr wrap="square" rtlCol="0">
            <a:spAutoFit/>
          </a:bodyPr>
          <a:lstStyle/>
          <a:p>
            <a:pPr lvl="0" algn="ctr">
              <a:defRPr/>
            </a:pPr>
            <a:r>
              <a:rPr lang="en-CA" sz="4800" b="1" dirty="0">
                <a:solidFill>
                  <a:srgbClr val="2D6F96"/>
                </a:solidFill>
              </a:rPr>
              <a:t>RISK</a:t>
            </a:r>
            <a:endParaRPr lang="en-CA" sz="4800" dirty="0">
              <a:solidFill>
                <a:srgbClr val="2D6F96"/>
              </a:solidFill>
            </a:endParaRPr>
          </a:p>
          <a:p>
            <a:pPr lvl="0" algn="ctr">
              <a:defRPr/>
            </a:pPr>
            <a:r>
              <a:rPr lang="en-CA" sz="4800" dirty="0">
                <a:solidFill>
                  <a:srgbClr val="2D6F96"/>
                </a:solidFill>
              </a:rPr>
              <a:t>COMMUNICATION  </a:t>
            </a:r>
            <a:br>
              <a:rPr lang="en-CA" sz="4800" dirty="0">
                <a:solidFill>
                  <a:srgbClr val="2D6F96"/>
                </a:solidFill>
              </a:rPr>
            </a:br>
            <a:r>
              <a:rPr lang="en-CA" sz="4800" dirty="0">
                <a:solidFill>
                  <a:srgbClr val="2D6F96"/>
                </a:solidFill>
              </a:rPr>
              <a:t>vs. </a:t>
            </a:r>
            <a:br>
              <a:rPr lang="en-CA" sz="4800" dirty="0">
                <a:solidFill>
                  <a:srgbClr val="2D6F96"/>
                </a:solidFill>
              </a:rPr>
            </a:br>
            <a:r>
              <a:rPr lang="en-CA" sz="4800" b="1" dirty="0">
                <a:solidFill>
                  <a:srgbClr val="2D6F96"/>
                </a:solidFill>
              </a:rPr>
              <a:t>CRISIS</a:t>
            </a:r>
            <a:r>
              <a:rPr lang="en-CA" sz="4800" dirty="0">
                <a:solidFill>
                  <a:srgbClr val="2D6F96"/>
                </a:solidFill>
              </a:rPr>
              <a:t> </a:t>
            </a:r>
          </a:p>
          <a:p>
            <a:pPr lvl="0" algn="ctr">
              <a:defRPr/>
            </a:pPr>
            <a:r>
              <a:rPr lang="en-CA" sz="4800" dirty="0">
                <a:solidFill>
                  <a:srgbClr val="2D6F96"/>
                </a:solidFill>
              </a:rPr>
              <a:t>COMMUNICATION </a:t>
            </a:r>
            <a:endParaRPr kumimoji="0" lang="tr-TR" sz="4600" i="0" u="none" strike="noStrike" kern="1200" cap="none" spc="0" normalizeH="0" baseline="0" noProof="0" dirty="0">
              <a:ln>
                <a:noFill/>
              </a:ln>
              <a:solidFill>
                <a:srgbClr val="2D6F96"/>
              </a:solidFill>
              <a:effectLst/>
              <a:uLnTx/>
              <a:uFillTx/>
              <a:latin typeface="+mj-lt"/>
            </a:endParaRPr>
          </a:p>
        </p:txBody>
      </p:sp>
      <p:sp>
        <p:nvSpPr>
          <p:cNvPr id="7" name="TextBox 6"/>
          <p:cNvSpPr txBox="1"/>
          <p:nvPr/>
        </p:nvSpPr>
        <p:spPr>
          <a:xfrm>
            <a:off x="16536686" y="5401193"/>
            <a:ext cx="5890224" cy="4208844"/>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algn="ctr"/>
            <a:r>
              <a:rPr lang="en-CA" sz="3000" dirty="0">
                <a:solidFill>
                  <a:srgbClr val="160601"/>
                </a:solidFill>
              </a:rPr>
              <a:t>Risk Communication</a:t>
            </a:r>
          </a:p>
          <a:p>
            <a:pPr algn="ctr"/>
            <a:r>
              <a:rPr lang="en-CA" sz="3000" dirty="0">
                <a:solidFill>
                  <a:srgbClr val="160601"/>
                </a:solidFill>
              </a:rPr>
              <a:t>What </a:t>
            </a:r>
            <a:r>
              <a:rPr lang="en-CA" sz="3000" b="1" u="sng" dirty="0">
                <a:solidFill>
                  <a:srgbClr val="160601"/>
                </a:solidFill>
              </a:rPr>
              <a:t>COULD</a:t>
            </a:r>
            <a:r>
              <a:rPr lang="en-CA" sz="3000" dirty="0">
                <a:solidFill>
                  <a:srgbClr val="160601"/>
                </a:solidFill>
              </a:rPr>
              <a:t> happen </a:t>
            </a:r>
          </a:p>
          <a:p>
            <a:pPr marL="201168" lvl="1" indent="0" algn="ctr">
              <a:buNone/>
            </a:pPr>
            <a:endParaRPr lang="en-CA" sz="3000" dirty="0">
              <a:solidFill>
                <a:srgbClr val="160601"/>
              </a:solidFill>
            </a:endParaRPr>
          </a:p>
          <a:p>
            <a:pPr marL="201168" lvl="1" indent="0" algn="ctr">
              <a:buNone/>
            </a:pPr>
            <a:endParaRPr lang="en-CA" sz="3000" dirty="0">
              <a:solidFill>
                <a:srgbClr val="160601"/>
              </a:solidFill>
            </a:endParaRPr>
          </a:p>
          <a:p>
            <a:pPr marL="201168" lvl="1" indent="0" algn="ctr">
              <a:buNone/>
            </a:pPr>
            <a:endParaRPr lang="en-CA" sz="3000" dirty="0">
              <a:solidFill>
                <a:srgbClr val="160601"/>
              </a:solidFill>
            </a:endParaRPr>
          </a:p>
          <a:p>
            <a:pPr indent="-79819" algn="ctr"/>
            <a:r>
              <a:rPr lang="en-CA" sz="3000" dirty="0">
                <a:solidFill>
                  <a:srgbClr val="160601"/>
                </a:solidFill>
              </a:rPr>
              <a:t>Crisis Communication</a:t>
            </a:r>
          </a:p>
          <a:p>
            <a:pPr indent="-79819" algn="ctr"/>
            <a:r>
              <a:rPr lang="en-CA" sz="3000" dirty="0">
                <a:solidFill>
                  <a:srgbClr val="160601"/>
                </a:solidFill>
              </a:rPr>
              <a:t>What </a:t>
            </a:r>
            <a:r>
              <a:rPr lang="en-CA" sz="3000" b="1" u="sng" dirty="0">
                <a:solidFill>
                  <a:srgbClr val="160601"/>
                </a:solidFill>
              </a:rPr>
              <a:t>IS </a:t>
            </a:r>
            <a:r>
              <a:rPr lang="en-CA" sz="3000" dirty="0">
                <a:solidFill>
                  <a:srgbClr val="160601"/>
                </a:solidFill>
              </a:rPr>
              <a:t>happening </a:t>
            </a:r>
          </a:p>
        </p:txBody>
      </p:sp>
      <p:cxnSp>
        <p:nvCxnSpPr>
          <p:cNvPr id="18" name="Straight Connector 17"/>
          <p:cNvCxnSpPr/>
          <p:nvPr/>
        </p:nvCxnSpPr>
        <p:spPr>
          <a:xfrm flipV="1">
            <a:off x="18726436" y="7637257"/>
            <a:ext cx="1510725" cy="8467"/>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55CDF9F6-997F-42CA-88B2-1BDEA333EA60}"/>
              </a:ext>
            </a:extLst>
          </p:cNvPr>
          <p:cNvSpPr txBox="1"/>
          <p:nvPr/>
        </p:nvSpPr>
        <p:spPr>
          <a:xfrm>
            <a:off x="15852890" y="10407074"/>
            <a:ext cx="7257817" cy="2862322"/>
          </a:xfrm>
          <a:prstGeom prst="rect">
            <a:avLst/>
          </a:prstGeom>
          <a:noFill/>
        </p:spPr>
        <p:txBody>
          <a:bodyPr wrap="square" rtlCol="0">
            <a:spAutoFit/>
          </a:bodyPr>
          <a:lstStyle/>
          <a:p>
            <a:pPr algn="ctr"/>
            <a:r>
              <a:rPr lang="en-US" sz="3000" dirty="0"/>
              <a:t>If risk communication is done well, crisis communication will be simplified</a:t>
            </a:r>
          </a:p>
          <a:p>
            <a:pPr algn="ctr"/>
            <a:endParaRPr lang="en-US" sz="3000" dirty="0"/>
          </a:p>
          <a:p>
            <a:pPr algn="ctr"/>
            <a:endParaRPr lang="en-US" sz="3000" dirty="0"/>
          </a:p>
          <a:p>
            <a:r>
              <a:rPr lang="en-US" sz="3000" b="1" dirty="0">
                <a:solidFill>
                  <a:srgbClr val="2D6F96"/>
                </a:solidFill>
              </a:rPr>
              <a:t>Figure. </a:t>
            </a:r>
            <a:r>
              <a:rPr lang="en-US" sz="3000" dirty="0"/>
              <a:t>Lac </a:t>
            </a:r>
            <a:r>
              <a:rPr lang="en-US" sz="3000" dirty="0" err="1"/>
              <a:t>Megantic</a:t>
            </a:r>
            <a:r>
              <a:rPr lang="en-US" sz="3000" dirty="0"/>
              <a:t> Train Derailment, Global News, 2015.</a:t>
            </a:r>
            <a:endParaRPr lang="en-CA" sz="3000" dirty="0"/>
          </a:p>
        </p:txBody>
      </p:sp>
      <p:pic>
        <p:nvPicPr>
          <p:cNvPr id="6146" name="Picture 2"/>
          <p:cNvPicPr>
            <a:picLocks noChangeAspect="1" noChangeArrowheads="1"/>
          </p:cNvPicPr>
          <p:nvPr/>
        </p:nvPicPr>
        <p:blipFill>
          <a:blip r:embed="rId3" cstate="print"/>
          <a:srcRect/>
          <a:stretch>
            <a:fillRect/>
          </a:stretch>
        </p:blipFill>
        <p:spPr bwMode="auto">
          <a:xfrm>
            <a:off x="0" y="0"/>
            <a:ext cx="12764821" cy="13716000"/>
          </a:xfrm>
          <a:prstGeom prst="rect">
            <a:avLst/>
          </a:prstGeom>
          <a:noFill/>
          <a:ln w="9525">
            <a:noFill/>
            <a:miter lim="800000"/>
            <a:headEnd/>
            <a:tailEnd/>
          </a:ln>
        </p:spPr>
      </p:pic>
    </p:spTree>
    <p:extLst>
      <p:ext uri="{BB962C8B-B14F-4D97-AF65-F5344CB8AC3E}">
        <p14:creationId xmlns:p14="http://schemas.microsoft.com/office/powerpoint/2010/main" xmlns="" val="2899852556"/>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D6F96"/>
        </a:solidFill>
        <a:effectLst/>
      </p:bgPr>
    </p:bg>
    <p:spTree>
      <p:nvGrpSpPr>
        <p:cNvPr id="1" name=""/>
        <p:cNvGrpSpPr/>
        <p:nvPr/>
      </p:nvGrpSpPr>
      <p:grpSpPr>
        <a:xfrm>
          <a:off x="0" y="0"/>
          <a:ext cx="0" cy="0"/>
          <a:chOff x="0" y="0"/>
          <a:chExt cx="0" cy="0"/>
        </a:xfrm>
      </p:grpSpPr>
      <p:cxnSp>
        <p:nvCxnSpPr>
          <p:cNvPr id="5" name="Straight Connector 4"/>
          <p:cNvCxnSpPr>
            <a:cxnSpLocks/>
          </p:cNvCxnSpPr>
          <p:nvPr/>
        </p:nvCxnSpPr>
        <p:spPr>
          <a:xfrm flipH="1">
            <a:off x="8203803" y="5745214"/>
            <a:ext cx="16180197" cy="0"/>
          </a:xfrm>
          <a:prstGeom prst="line">
            <a:avLst/>
          </a:prstGeom>
          <a:noFill/>
          <a:ln w="63500">
            <a:solidFill>
              <a:srgbClr val="FFFFFF"/>
            </a:solidFill>
          </a:ln>
        </p:spPr>
        <p:style>
          <a:lnRef idx="2">
            <a:schemeClr val="accent1">
              <a:shade val="50000"/>
            </a:schemeClr>
          </a:lnRef>
          <a:fillRef idx="1">
            <a:schemeClr val="accent1"/>
          </a:fillRef>
          <a:effectRef idx="0">
            <a:schemeClr val="accent1"/>
          </a:effectRef>
          <a:fontRef idx="minor">
            <a:schemeClr val="lt1"/>
          </a:fontRef>
        </p:style>
      </p:cxnSp>
      <p:sp>
        <p:nvSpPr>
          <p:cNvPr id="12" name="TextBox 11"/>
          <p:cNvSpPr txBox="1"/>
          <p:nvPr/>
        </p:nvSpPr>
        <p:spPr>
          <a:xfrm>
            <a:off x="765175" y="4522313"/>
            <a:ext cx="5838825" cy="2308324"/>
          </a:xfrm>
          <a:prstGeom prst="rect">
            <a:avLst/>
          </a:prstGeom>
          <a:noFill/>
        </p:spPr>
        <p:txBody>
          <a:bodyPr wrap="square" rtlCol="0">
            <a:spAutoFit/>
          </a:body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a:ln>
                  <a:noFill/>
                </a:ln>
                <a:solidFill>
                  <a:schemeClr val="bg1"/>
                </a:solidFill>
                <a:effectLst/>
                <a:uLnTx/>
                <a:uFillTx/>
                <a:latin typeface="+mj-lt"/>
                <a:ea typeface="+mn-ea"/>
                <a:cs typeface="+mn-cs"/>
              </a:rPr>
              <a:t>RISK </a:t>
            </a:r>
            <a:r>
              <a:rPr kumimoji="0" lang="tr-TR" sz="4800" i="0" u="none" strike="noStrike" kern="1200" cap="none" spc="0" normalizeH="0" baseline="0" noProof="0" dirty="0">
                <a:ln>
                  <a:noFill/>
                </a:ln>
                <a:solidFill>
                  <a:schemeClr val="bg1"/>
                </a:solidFill>
                <a:effectLst/>
                <a:uLnTx/>
                <a:uFillTx/>
                <a:latin typeface="+mj-lt"/>
              </a:rPr>
              <a:t>COMMUNICATION THEORIES</a:t>
            </a:r>
          </a:p>
        </p:txBody>
      </p:sp>
      <p:sp>
        <p:nvSpPr>
          <p:cNvPr id="27" name="TextBox 26"/>
          <p:cNvSpPr txBox="1"/>
          <p:nvPr/>
        </p:nvSpPr>
        <p:spPr>
          <a:xfrm>
            <a:off x="8165742" y="4264025"/>
            <a:ext cx="3406570" cy="1200329"/>
          </a:xfrm>
          <a:prstGeom prst="rect">
            <a:avLst/>
          </a:prstGeom>
          <a:noFill/>
        </p:spPr>
        <p:txBody>
          <a:bodyPr wrap="square" rtlCol="0">
            <a:spAutoFit/>
          </a:bodyPr>
          <a:lstStyle/>
          <a:p>
            <a:pPr algn="ctr">
              <a:defRPr/>
            </a:pPr>
            <a:r>
              <a:rPr lang="en-CA" dirty="0">
                <a:solidFill>
                  <a:srgbClr val="FFFFFF"/>
                </a:solidFill>
              </a:rPr>
              <a:t>PETER</a:t>
            </a:r>
            <a:r>
              <a:rPr lang="en-CA" b="1" dirty="0">
                <a:solidFill>
                  <a:srgbClr val="FFFFFF"/>
                </a:solidFill>
              </a:rPr>
              <a:t> SANDMAN</a:t>
            </a:r>
          </a:p>
        </p:txBody>
      </p:sp>
      <p:sp>
        <p:nvSpPr>
          <p:cNvPr id="28" name="TextBox 27"/>
          <p:cNvSpPr txBox="1"/>
          <p:nvPr/>
        </p:nvSpPr>
        <p:spPr>
          <a:xfrm>
            <a:off x="8416390" y="6105513"/>
            <a:ext cx="2950977" cy="707886"/>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algn="ctr">
              <a:lnSpc>
                <a:spcPct val="140000"/>
              </a:lnSpc>
            </a:pPr>
            <a:r>
              <a:rPr lang="en-CA" sz="3000" dirty="0">
                <a:solidFill>
                  <a:srgbClr val="FFFFFF"/>
                </a:solidFill>
                <a:latin typeface="+mn-lt"/>
              </a:rPr>
              <a:t>Outrage</a:t>
            </a:r>
          </a:p>
        </p:txBody>
      </p:sp>
      <p:sp>
        <p:nvSpPr>
          <p:cNvPr id="35" name="TextBox 34"/>
          <p:cNvSpPr txBox="1"/>
          <p:nvPr/>
        </p:nvSpPr>
        <p:spPr>
          <a:xfrm>
            <a:off x="14092457" y="4264025"/>
            <a:ext cx="3406570" cy="1200329"/>
          </a:xfrm>
          <a:prstGeom prst="rect">
            <a:avLst/>
          </a:prstGeom>
          <a:noFill/>
        </p:spPr>
        <p:txBody>
          <a:bodyPr wrap="square" rtlCol="0">
            <a:spAutoFit/>
          </a:bodyPr>
          <a:lstStyle/>
          <a:p>
            <a:pPr lvl="0" algn="ctr">
              <a:defRPr/>
            </a:pPr>
            <a:r>
              <a:rPr kumimoji="0" lang="tr-TR" i="0" u="none" strike="noStrike" kern="1200" cap="none" spc="0" normalizeH="0" baseline="0" noProof="0" dirty="0">
                <a:ln>
                  <a:noFill/>
                </a:ln>
                <a:solidFill>
                  <a:srgbClr val="FFFFFF"/>
                </a:solidFill>
                <a:effectLst/>
                <a:uLnTx/>
                <a:uFillTx/>
                <a:latin typeface="+mj-lt"/>
              </a:rPr>
              <a:t>ROGER</a:t>
            </a:r>
          </a:p>
          <a:p>
            <a:pPr lvl="0" algn="ctr">
              <a:defRPr/>
            </a:pPr>
            <a:r>
              <a:rPr kumimoji="0" lang="tr-TR" b="1" i="0" u="none" strike="noStrike" kern="1200" cap="none" spc="0" normalizeH="0" baseline="0" noProof="0" dirty="0">
                <a:ln>
                  <a:noFill/>
                </a:ln>
                <a:solidFill>
                  <a:srgbClr val="FFFFFF"/>
                </a:solidFill>
                <a:effectLst/>
                <a:uLnTx/>
                <a:uFillTx/>
                <a:latin typeface="+mj-lt"/>
              </a:rPr>
              <a:t>KASPERSON</a:t>
            </a:r>
          </a:p>
        </p:txBody>
      </p:sp>
      <p:sp>
        <p:nvSpPr>
          <p:cNvPr id="36" name="TextBox 35"/>
          <p:cNvSpPr txBox="1"/>
          <p:nvPr/>
        </p:nvSpPr>
        <p:spPr>
          <a:xfrm>
            <a:off x="14369130" y="6105513"/>
            <a:ext cx="2950977" cy="2000548"/>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algn="ctr">
              <a:lnSpc>
                <a:spcPct val="140000"/>
              </a:lnSpc>
            </a:pPr>
            <a:r>
              <a:rPr lang="en-CA" sz="3000" dirty="0">
                <a:solidFill>
                  <a:srgbClr val="FFFFFF"/>
                </a:solidFill>
                <a:latin typeface="+mn-lt"/>
              </a:rPr>
              <a:t>Social Amplification</a:t>
            </a:r>
          </a:p>
          <a:p>
            <a:pPr algn="ctr">
              <a:lnSpc>
                <a:spcPct val="140000"/>
              </a:lnSpc>
            </a:pPr>
            <a:r>
              <a:rPr lang="en-US" sz="3000" dirty="0">
                <a:latin typeface="+mn-lt"/>
              </a:rPr>
              <a:t>and Attenuation</a:t>
            </a:r>
            <a:endParaRPr lang="en-CA" sz="3000" dirty="0">
              <a:latin typeface="+mn-lt"/>
            </a:endParaRPr>
          </a:p>
        </p:txBody>
      </p:sp>
      <p:sp>
        <p:nvSpPr>
          <p:cNvPr id="50" name="TextBox 49"/>
          <p:cNvSpPr txBox="1"/>
          <p:nvPr/>
        </p:nvSpPr>
        <p:spPr>
          <a:xfrm>
            <a:off x="19595814" y="4264025"/>
            <a:ext cx="3406570" cy="1200329"/>
          </a:xfrm>
          <a:prstGeom prst="rect">
            <a:avLst/>
          </a:prstGeom>
          <a:noFill/>
        </p:spPr>
        <p:txBody>
          <a:bodyPr wrap="square" rtlCol="0">
            <a:spAutoFit/>
          </a:bodyPr>
          <a:lstStyle/>
          <a:p>
            <a:pPr lvl="0" algn="ctr">
              <a:defRPr/>
            </a:pPr>
            <a:r>
              <a:rPr kumimoji="0" lang="tr-TR" b="1" i="0" u="none" strike="noStrike" kern="1200" cap="none" spc="0" normalizeH="0" baseline="0" noProof="0" dirty="0">
                <a:ln>
                  <a:noFill/>
                </a:ln>
                <a:solidFill>
                  <a:srgbClr val="FFFFFF"/>
                </a:solidFill>
                <a:effectLst/>
                <a:uLnTx/>
                <a:uFillTx/>
                <a:latin typeface="+mj-lt"/>
                <a:ea typeface="+mn-ea"/>
                <a:cs typeface="+mn-cs"/>
              </a:rPr>
              <a:t>SWOT </a:t>
            </a:r>
            <a:r>
              <a:rPr kumimoji="0" lang="tr-TR" i="0" u="none" strike="noStrike" kern="1200" cap="none" spc="0" normalizeH="0" baseline="0" noProof="0" dirty="0">
                <a:ln>
                  <a:noFill/>
                </a:ln>
                <a:solidFill>
                  <a:srgbClr val="FFFFFF"/>
                </a:solidFill>
                <a:effectLst/>
                <a:uLnTx/>
                <a:uFillTx/>
                <a:latin typeface="+mj-lt"/>
                <a:ea typeface="+mn-ea"/>
                <a:cs typeface="+mn-cs"/>
              </a:rPr>
              <a:t>ANALYSIS</a:t>
            </a:r>
          </a:p>
        </p:txBody>
      </p:sp>
      <p:sp>
        <p:nvSpPr>
          <p:cNvPr id="51" name="TextBox 50"/>
          <p:cNvSpPr txBox="1"/>
          <p:nvPr/>
        </p:nvSpPr>
        <p:spPr>
          <a:xfrm>
            <a:off x="19846462" y="6105513"/>
            <a:ext cx="2950977" cy="1354217"/>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algn="ctr">
              <a:lnSpc>
                <a:spcPct val="140000"/>
              </a:lnSpc>
            </a:pPr>
            <a:r>
              <a:rPr lang="en-CA" sz="3000" dirty="0">
                <a:solidFill>
                  <a:srgbClr val="FFFFFF"/>
                </a:solidFill>
                <a:latin typeface="+mn-lt"/>
              </a:rPr>
              <a:t>Business and </a:t>
            </a:r>
            <a:br>
              <a:rPr lang="en-CA" sz="3000" dirty="0">
                <a:solidFill>
                  <a:srgbClr val="FFFFFF"/>
                </a:solidFill>
                <a:latin typeface="+mn-lt"/>
              </a:rPr>
            </a:br>
            <a:r>
              <a:rPr lang="en-CA" sz="3000" dirty="0">
                <a:solidFill>
                  <a:srgbClr val="FFFFFF"/>
                </a:solidFill>
                <a:latin typeface="+mn-lt"/>
              </a:rPr>
              <a:t>Public Relations</a:t>
            </a:r>
          </a:p>
        </p:txBody>
      </p:sp>
      <p:sp>
        <p:nvSpPr>
          <p:cNvPr id="40" name="Oval 39"/>
          <p:cNvSpPr/>
          <p:nvPr/>
        </p:nvSpPr>
        <p:spPr>
          <a:xfrm>
            <a:off x="9312225" y="2908300"/>
            <a:ext cx="1054663" cy="1054663"/>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15279142" y="2908300"/>
            <a:ext cx="1054663" cy="1054663"/>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20802600" y="2908300"/>
            <a:ext cx="1054663" cy="1054663"/>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Freeform: Shape 278"/>
          <p:cNvSpPr/>
          <p:nvPr/>
        </p:nvSpPr>
        <p:spPr>
          <a:xfrm flipH="1" flipV="1">
            <a:off x="21010682" y="3071604"/>
            <a:ext cx="732406" cy="669632"/>
          </a:xfrm>
          <a:custGeom>
            <a:avLst/>
            <a:gdLst/>
            <a:ahLst/>
            <a:cxnLst/>
            <a:rect l="l" t="t" r="r" b="b"/>
            <a:pathLst>
              <a:path w="250031" h="228600">
                <a:moveTo>
                  <a:pt x="143098" y="221456"/>
                </a:moveTo>
                <a:cubicBezTo>
                  <a:pt x="151879" y="221456"/>
                  <a:pt x="158948" y="219521"/>
                  <a:pt x="164306" y="215652"/>
                </a:cubicBezTo>
                <a:cubicBezTo>
                  <a:pt x="169664" y="211782"/>
                  <a:pt x="172342" y="206722"/>
                  <a:pt x="172342" y="200471"/>
                </a:cubicBezTo>
                <a:cubicBezTo>
                  <a:pt x="172342" y="196006"/>
                  <a:pt x="170705" y="191988"/>
                  <a:pt x="167431" y="188416"/>
                </a:cubicBezTo>
                <a:cubicBezTo>
                  <a:pt x="165050" y="185440"/>
                  <a:pt x="163859" y="182910"/>
                  <a:pt x="163859" y="180826"/>
                </a:cubicBezTo>
                <a:cubicBezTo>
                  <a:pt x="163859" y="174873"/>
                  <a:pt x="167431" y="171747"/>
                  <a:pt x="174575" y="171450"/>
                </a:cubicBezTo>
                <a:cubicBezTo>
                  <a:pt x="174575" y="171450"/>
                  <a:pt x="174724" y="171450"/>
                  <a:pt x="175021" y="171450"/>
                </a:cubicBezTo>
                <a:lnTo>
                  <a:pt x="218777" y="171450"/>
                </a:lnTo>
                <a:cubicBezTo>
                  <a:pt x="224730" y="171450"/>
                  <a:pt x="230237" y="169366"/>
                  <a:pt x="235297" y="165199"/>
                </a:cubicBezTo>
                <a:cubicBezTo>
                  <a:pt x="240357" y="161032"/>
                  <a:pt x="242887" y="155972"/>
                  <a:pt x="242887" y="150018"/>
                </a:cubicBezTo>
                <a:lnTo>
                  <a:pt x="242887" y="123676"/>
                </a:lnTo>
                <a:cubicBezTo>
                  <a:pt x="242887" y="120997"/>
                  <a:pt x="241994" y="119658"/>
                  <a:pt x="240208" y="119658"/>
                </a:cubicBezTo>
                <a:cubicBezTo>
                  <a:pt x="239613" y="119658"/>
                  <a:pt x="238273" y="120402"/>
                  <a:pt x="236190" y="121890"/>
                </a:cubicBezTo>
                <a:cubicBezTo>
                  <a:pt x="230237" y="126355"/>
                  <a:pt x="224135" y="128587"/>
                  <a:pt x="217884" y="128587"/>
                </a:cubicBezTo>
                <a:cubicBezTo>
                  <a:pt x="209550" y="128587"/>
                  <a:pt x="202108" y="125387"/>
                  <a:pt x="195560" y="118988"/>
                </a:cubicBezTo>
                <a:cubicBezTo>
                  <a:pt x="189011" y="112588"/>
                  <a:pt x="185737" y="103882"/>
                  <a:pt x="185737" y="92868"/>
                </a:cubicBezTo>
                <a:cubicBezTo>
                  <a:pt x="185737" y="81558"/>
                  <a:pt x="189011" y="72256"/>
                  <a:pt x="195560" y="64963"/>
                </a:cubicBezTo>
                <a:cubicBezTo>
                  <a:pt x="202108" y="57671"/>
                  <a:pt x="209401" y="54024"/>
                  <a:pt x="217437" y="54024"/>
                </a:cubicBezTo>
                <a:cubicBezTo>
                  <a:pt x="223986" y="54024"/>
                  <a:pt x="230237" y="56406"/>
                  <a:pt x="236190" y="61168"/>
                </a:cubicBezTo>
                <a:cubicBezTo>
                  <a:pt x="238273" y="62954"/>
                  <a:pt x="239613" y="63847"/>
                  <a:pt x="240208" y="63847"/>
                </a:cubicBezTo>
                <a:cubicBezTo>
                  <a:pt x="241994" y="63847"/>
                  <a:pt x="242887" y="62508"/>
                  <a:pt x="242887" y="59829"/>
                </a:cubicBezTo>
                <a:lnTo>
                  <a:pt x="242887" y="30361"/>
                </a:lnTo>
                <a:cubicBezTo>
                  <a:pt x="242887" y="24705"/>
                  <a:pt x="240357" y="19422"/>
                  <a:pt x="235297" y="14510"/>
                </a:cubicBezTo>
                <a:cubicBezTo>
                  <a:pt x="230237" y="9599"/>
                  <a:pt x="224730" y="7143"/>
                  <a:pt x="218777" y="7143"/>
                </a:cubicBezTo>
                <a:lnTo>
                  <a:pt x="175021" y="7143"/>
                </a:lnTo>
                <a:cubicBezTo>
                  <a:pt x="172342" y="7143"/>
                  <a:pt x="171003" y="8036"/>
                  <a:pt x="171003" y="9822"/>
                </a:cubicBezTo>
                <a:cubicBezTo>
                  <a:pt x="171003" y="10418"/>
                  <a:pt x="171598" y="11460"/>
                  <a:pt x="172789" y="12948"/>
                </a:cubicBezTo>
                <a:cubicBezTo>
                  <a:pt x="177254" y="17710"/>
                  <a:pt x="179486" y="23366"/>
                  <a:pt x="179486" y="29914"/>
                </a:cubicBezTo>
                <a:cubicBezTo>
                  <a:pt x="179486" y="38249"/>
                  <a:pt x="176138" y="45020"/>
                  <a:pt x="169440" y="50229"/>
                </a:cubicBezTo>
                <a:cubicBezTo>
                  <a:pt x="162743" y="55438"/>
                  <a:pt x="154037" y="58043"/>
                  <a:pt x="143321" y="58043"/>
                </a:cubicBezTo>
                <a:cubicBezTo>
                  <a:pt x="131415" y="58043"/>
                  <a:pt x="122336" y="55289"/>
                  <a:pt x="116085" y="49783"/>
                </a:cubicBezTo>
                <a:cubicBezTo>
                  <a:pt x="109835" y="44276"/>
                  <a:pt x="106709" y="37653"/>
                  <a:pt x="106709" y="29914"/>
                </a:cubicBezTo>
                <a:cubicBezTo>
                  <a:pt x="106709" y="23663"/>
                  <a:pt x="108942" y="18008"/>
                  <a:pt x="113407" y="12948"/>
                </a:cubicBezTo>
                <a:cubicBezTo>
                  <a:pt x="114597" y="11460"/>
                  <a:pt x="115192" y="10418"/>
                  <a:pt x="115192" y="9822"/>
                </a:cubicBezTo>
                <a:cubicBezTo>
                  <a:pt x="115192" y="8036"/>
                  <a:pt x="113853" y="7143"/>
                  <a:pt x="111174" y="7143"/>
                </a:cubicBezTo>
                <a:lnTo>
                  <a:pt x="83492" y="7143"/>
                </a:lnTo>
                <a:cubicBezTo>
                  <a:pt x="77241" y="7143"/>
                  <a:pt x="72479" y="9301"/>
                  <a:pt x="69205" y="13618"/>
                </a:cubicBezTo>
                <a:cubicBezTo>
                  <a:pt x="65930" y="17934"/>
                  <a:pt x="64293" y="23068"/>
                  <a:pt x="64293" y="29021"/>
                </a:cubicBezTo>
                <a:lnTo>
                  <a:pt x="64293" y="62508"/>
                </a:lnTo>
                <a:cubicBezTo>
                  <a:pt x="64293" y="63103"/>
                  <a:pt x="64293" y="63401"/>
                  <a:pt x="64293" y="63401"/>
                </a:cubicBezTo>
                <a:cubicBezTo>
                  <a:pt x="63996" y="65782"/>
                  <a:pt x="62582" y="68089"/>
                  <a:pt x="60052" y="70321"/>
                </a:cubicBezTo>
                <a:cubicBezTo>
                  <a:pt x="57522" y="72553"/>
                  <a:pt x="54619" y="73670"/>
                  <a:pt x="51345" y="73670"/>
                </a:cubicBezTo>
                <a:cubicBezTo>
                  <a:pt x="48964" y="73670"/>
                  <a:pt x="46434" y="72479"/>
                  <a:pt x="43755" y="70098"/>
                </a:cubicBezTo>
                <a:cubicBezTo>
                  <a:pt x="40183" y="66824"/>
                  <a:pt x="36016" y="65186"/>
                  <a:pt x="31253" y="65186"/>
                </a:cubicBezTo>
                <a:cubicBezTo>
                  <a:pt x="25003" y="65186"/>
                  <a:pt x="19422" y="67568"/>
                  <a:pt x="14510" y="72330"/>
                </a:cubicBezTo>
                <a:cubicBezTo>
                  <a:pt x="9599" y="77093"/>
                  <a:pt x="7143" y="83939"/>
                  <a:pt x="7143" y="92868"/>
                </a:cubicBezTo>
                <a:cubicBezTo>
                  <a:pt x="7143" y="101501"/>
                  <a:pt x="9078" y="108421"/>
                  <a:pt x="12948" y="113630"/>
                </a:cubicBezTo>
                <a:cubicBezTo>
                  <a:pt x="16817" y="118839"/>
                  <a:pt x="22026" y="121443"/>
                  <a:pt x="28575" y="121443"/>
                </a:cubicBezTo>
                <a:cubicBezTo>
                  <a:pt x="33337" y="121443"/>
                  <a:pt x="38099" y="119509"/>
                  <a:pt x="42862" y="115639"/>
                </a:cubicBezTo>
                <a:cubicBezTo>
                  <a:pt x="46434" y="112960"/>
                  <a:pt x="49262" y="111621"/>
                  <a:pt x="51345" y="111621"/>
                </a:cubicBezTo>
                <a:cubicBezTo>
                  <a:pt x="54619" y="111621"/>
                  <a:pt x="57522" y="112737"/>
                  <a:pt x="60052" y="114969"/>
                </a:cubicBezTo>
                <a:cubicBezTo>
                  <a:pt x="62582" y="117202"/>
                  <a:pt x="63996" y="119509"/>
                  <a:pt x="64293" y="121890"/>
                </a:cubicBezTo>
                <a:cubicBezTo>
                  <a:pt x="64293" y="121890"/>
                  <a:pt x="64293" y="122039"/>
                  <a:pt x="64293" y="122336"/>
                </a:cubicBezTo>
                <a:cubicBezTo>
                  <a:pt x="64293" y="122634"/>
                  <a:pt x="64293" y="122783"/>
                  <a:pt x="64293" y="122783"/>
                </a:cubicBezTo>
                <a:lnTo>
                  <a:pt x="64293" y="148679"/>
                </a:lnTo>
                <a:cubicBezTo>
                  <a:pt x="64293" y="154632"/>
                  <a:pt x="66005" y="159916"/>
                  <a:pt x="69428" y="164529"/>
                </a:cubicBezTo>
                <a:cubicBezTo>
                  <a:pt x="72851" y="169143"/>
                  <a:pt x="77539" y="171450"/>
                  <a:pt x="83492" y="171450"/>
                </a:cubicBezTo>
                <a:lnTo>
                  <a:pt x="111621" y="171450"/>
                </a:lnTo>
                <a:cubicBezTo>
                  <a:pt x="111621" y="171450"/>
                  <a:pt x="111769" y="171450"/>
                  <a:pt x="112067" y="171450"/>
                </a:cubicBezTo>
                <a:cubicBezTo>
                  <a:pt x="118913" y="171747"/>
                  <a:pt x="122336" y="174724"/>
                  <a:pt x="122336" y="180379"/>
                </a:cubicBezTo>
                <a:cubicBezTo>
                  <a:pt x="122336" y="182761"/>
                  <a:pt x="121146" y="185440"/>
                  <a:pt x="118764" y="188416"/>
                </a:cubicBezTo>
                <a:cubicBezTo>
                  <a:pt x="115490" y="191988"/>
                  <a:pt x="113853" y="196006"/>
                  <a:pt x="113853" y="200471"/>
                </a:cubicBezTo>
                <a:cubicBezTo>
                  <a:pt x="113853" y="207020"/>
                  <a:pt x="116532" y="212154"/>
                  <a:pt x="121890" y="215875"/>
                </a:cubicBezTo>
                <a:cubicBezTo>
                  <a:pt x="127248" y="219596"/>
                  <a:pt x="134317" y="221456"/>
                  <a:pt x="143098" y="221456"/>
                </a:cubicBezTo>
                <a:close/>
                <a:moveTo>
                  <a:pt x="142875" y="228600"/>
                </a:moveTo>
                <a:cubicBezTo>
                  <a:pt x="131266" y="228600"/>
                  <a:pt x="122336" y="225846"/>
                  <a:pt x="116085" y="220340"/>
                </a:cubicBezTo>
                <a:cubicBezTo>
                  <a:pt x="109835" y="214833"/>
                  <a:pt x="106709" y="208210"/>
                  <a:pt x="106709" y="200471"/>
                </a:cubicBezTo>
                <a:cubicBezTo>
                  <a:pt x="106709" y="194220"/>
                  <a:pt x="108942" y="188565"/>
                  <a:pt x="113407" y="183505"/>
                </a:cubicBezTo>
                <a:cubicBezTo>
                  <a:pt x="114597" y="182017"/>
                  <a:pt x="115192" y="181124"/>
                  <a:pt x="115192" y="180826"/>
                </a:cubicBezTo>
                <a:cubicBezTo>
                  <a:pt x="115192" y="179338"/>
                  <a:pt x="114002" y="178593"/>
                  <a:pt x="111621" y="178593"/>
                </a:cubicBezTo>
                <a:cubicBezTo>
                  <a:pt x="111621" y="178593"/>
                  <a:pt x="111472" y="178593"/>
                  <a:pt x="111174" y="178593"/>
                </a:cubicBezTo>
                <a:lnTo>
                  <a:pt x="83492" y="178593"/>
                </a:lnTo>
                <a:cubicBezTo>
                  <a:pt x="75753" y="178593"/>
                  <a:pt x="69428" y="175766"/>
                  <a:pt x="64516" y="170110"/>
                </a:cubicBezTo>
                <a:cubicBezTo>
                  <a:pt x="59605" y="164455"/>
                  <a:pt x="57149" y="157311"/>
                  <a:pt x="57149" y="148679"/>
                </a:cubicBezTo>
                <a:lnTo>
                  <a:pt x="57149" y="123229"/>
                </a:lnTo>
                <a:lnTo>
                  <a:pt x="57149" y="122783"/>
                </a:lnTo>
                <a:cubicBezTo>
                  <a:pt x="57149" y="122188"/>
                  <a:pt x="56554" y="121369"/>
                  <a:pt x="55364" y="120327"/>
                </a:cubicBezTo>
                <a:cubicBezTo>
                  <a:pt x="54173" y="119285"/>
                  <a:pt x="52833" y="118765"/>
                  <a:pt x="51345" y="118765"/>
                </a:cubicBezTo>
                <a:cubicBezTo>
                  <a:pt x="50750" y="118765"/>
                  <a:pt x="49410" y="119658"/>
                  <a:pt x="47327" y="121443"/>
                </a:cubicBezTo>
                <a:cubicBezTo>
                  <a:pt x="41076" y="126206"/>
                  <a:pt x="34825" y="128587"/>
                  <a:pt x="28575" y="128587"/>
                </a:cubicBezTo>
                <a:cubicBezTo>
                  <a:pt x="20835" y="128587"/>
                  <a:pt x="14138" y="125536"/>
                  <a:pt x="8483" y="119434"/>
                </a:cubicBezTo>
                <a:cubicBezTo>
                  <a:pt x="2827" y="113332"/>
                  <a:pt x="0" y="104477"/>
                  <a:pt x="0" y="92868"/>
                </a:cubicBezTo>
                <a:cubicBezTo>
                  <a:pt x="0" y="82153"/>
                  <a:pt x="3125" y="73670"/>
                  <a:pt x="9376" y="67419"/>
                </a:cubicBezTo>
                <a:cubicBezTo>
                  <a:pt x="15626" y="61168"/>
                  <a:pt x="22919" y="58043"/>
                  <a:pt x="31253" y="58043"/>
                </a:cubicBezTo>
                <a:cubicBezTo>
                  <a:pt x="37802" y="58043"/>
                  <a:pt x="43606" y="60275"/>
                  <a:pt x="48666" y="64740"/>
                </a:cubicBezTo>
                <a:cubicBezTo>
                  <a:pt x="50155" y="65931"/>
                  <a:pt x="51048" y="66526"/>
                  <a:pt x="51345" y="66526"/>
                </a:cubicBezTo>
                <a:cubicBezTo>
                  <a:pt x="52833" y="66526"/>
                  <a:pt x="54173" y="66005"/>
                  <a:pt x="55364" y="64963"/>
                </a:cubicBezTo>
                <a:cubicBezTo>
                  <a:pt x="56554" y="63921"/>
                  <a:pt x="57149" y="63103"/>
                  <a:pt x="57149" y="62508"/>
                </a:cubicBezTo>
                <a:lnTo>
                  <a:pt x="57149" y="29021"/>
                </a:lnTo>
                <a:cubicBezTo>
                  <a:pt x="57149" y="20389"/>
                  <a:pt x="59605" y="13394"/>
                  <a:pt x="64516" y="8036"/>
                </a:cubicBezTo>
                <a:cubicBezTo>
                  <a:pt x="69428" y="2679"/>
                  <a:pt x="75753" y="0"/>
                  <a:pt x="83492" y="0"/>
                </a:cubicBezTo>
                <a:lnTo>
                  <a:pt x="111621" y="0"/>
                </a:lnTo>
                <a:cubicBezTo>
                  <a:pt x="118764" y="297"/>
                  <a:pt x="122336" y="3572"/>
                  <a:pt x="122336" y="9822"/>
                </a:cubicBezTo>
                <a:cubicBezTo>
                  <a:pt x="122336" y="12204"/>
                  <a:pt x="121146" y="14883"/>
                  <a:pt x="118764" y="17859"/>
                </a:cubicBezTo>
                <a:cubicBezTo>
                  <a:pt x="115490" y="21431"/>
                  <a:pt x="113853" y="25449"/>
                  <a:pt x="113853" y="29914"/>
                </a:cubicBezTo>
                <a:cubicBezTo>
                  <a:pt x="113853" y="36165"/>
                  <a:pt x="116532" y="41225"/>
                  <a:pt x="121890" y="45095"/>
                </a:cubicBezTo>
                <a:cubicBezTo>
                  <a:pt x="127248" y="48964"/>
                  <a:pt x="134317" y="50899"/>
                  <a:pt x="143098" y="50899"/>
                </a:cubicBezTo>
                <a:cubicBezTo>
                  <a:pt x="151879" y="50899"/>
                  <a:pt x="158948" y="48964"/>
                  <a:pt x="164306" y="45095"/>
                </a:cubicBezTo>
                <a:cubicBezTo>
                  <a:pt x="169664" y="41225"/>
                  <a:pt x="172342" y="36165"/>
                  <a:pt x="172342" y="29914"/>
                </a:cubicBezTo>
                <a:cubicBezTo>
                  <a:pt x="172342" y="25449"/>
                  <a:pt x="170705" y="21431"/>
                  <a:pt x="167431" y="17859"/>
                </a:cubicBezTo>
                <a:cubicBezTo>
                  <a:pt x="165050" y="14883"/>
                  <a:pt x="163859" y="12204"/>
                  <a:pt x="163859" y="9822"/>
                </a:cubicBezTo>
                <a:cubicBezTo>
                  <a:pt x="163859" y="7143"/>
                  <a:pt x="164827" y="4837"/>
                  <a:pt x="166761" y="2902"/>
                </a:cubicBezTo>
                <a:cubicBezTo>
                  <a:pt x="168696" y="967"/>
                  <a:pt x="171301" y="0"/>
                  <a:pt x="174575" y="0"/>
                </a:cubicBezTo>
                <a:lnTo>
                  <a:pt x="218777" y="0"/>
                </a:lnTo>
                <a:cubicBezTo>
                  <a:pt x="226814" y="0"/>
                  <a:pt x="234032" y="3125"/>
                  <a:pt x="240431" y="9376"/>
                </a:cubicBezTo>
                <a:cubicBezTo>
                  <a:pt x="246831" y="15627"/>
                  <a:pt x="250031" y="22622"/>
                  <a:pt x="250031" y="30361"/>
                </a:cubicBezTo>
                <a:lnTo>
                  <a:pt x="250031" y="59829"/>
                </a:lnTo>
                <a:cubicBezTo>
                  <a:pt x="249733" y="67270"/>
                  <a:pt x="246459" y="70991"/>
                  <a:pt x="240208" y="70991"/>
                </a:cubicBezTo>
                <a:cubicBezTo>
                  <a:pt x="237827" y="70991"/>
                  <a:pt x="234999" y="69651"/>
                  <a:pt x="231725" y="66972"/>
                </a:cubicBezTo>
                <a:cubicBezTo>
                  <a:pt x="226962" y="63103"/>
                  <a:pt x="222349" y="61168"/>
                  <a:pt x="217884" y="61168"/>
                </a:cubicBezTo>
                <a:cubicBezTo>
                  <a:pt x="211633" y="61168"/>
                  <a:pt x="205903" y="64219"/>
                  <a:pt x="200694" y="70321"/>
                </a:cubicBezTo>
                <a:cubicBezTo>
                  <a:pt x="195485" y="76423"/>
                  <a:pt x="192881" y="83939"/>
                  <a:pt x="192881" y="92868"/>
                </a:cubicBezTo>
                <a:cubicBezTo>
                  <a:pt x="192881" y="101501"/>
                  <a:pt x="195411" y="108421"/>
                  <a:pt x="200471" y="113630"/>
                </a:cubicBezTo>
                <a:cubicBezTo>
                  <a:pt x="205531" y="118839"/>
                  <a:pt x="211335" y="121443"/>
                  <a:pt x="217884" y="121443"/>
                </a:cubicBezTo>
                <a:cubicBezTo>
                  <a:pt x="222646" y="121443"/>
                  <a:pt x="227260" y="119658"/>
                  <a:pt x="231725" y="116086"/>
                </a:cubicBezTo>
                <a:cubicBezTo>
                  <a:pt x="234999" y="113704"/>
                  <a:pt x="237827" y="112514"/>
                  <a:pt x="240208" y="112514"/>
                </a:cubicBezTo>
                <a:cubicBezTo>
                  <a:pt x="246459" y="112514"/>
                  <a:pt x="249733" y="116086"/>
                  <a:pt x="250031" y="123229"/>
                </a:cubicBezTo>
                <a:lnTo>
                  <a:pt x="250031" y="150018"/>
                </a:lnTo>
                <a:cubicBezTo>
                  <a:pt x="250031" y="157758"/>
                  <a:pt x="246905" y="164455"/>
                  <a:pt x="240655" y="170110"/>
                </a:cubicBezTo>
                <a:cubicBezTo>
                  <a:pt x="234404" y="175766"/>
                  <a:pt x="227111" y="178593"/>
                  <a:pt x="218777" y="178593"/>
                </a:cubicBezTo>
                <a:lnTo>
                  <a:pt x="175021" y="178593"/>
                </a:lnTo>
                <a:cubicBezTo>
                  <a:pt x="172342" y="178593"/>
                  <a:pt x="171003" y="179338"/>
                  <a:pt x="171003" y="180826"/>
                </a:cubicBezTo>
                <a:cubicBezTo>
                  <a:pt x="171003" y="181124"/>
                  <a:pt x="171598" y="182017"/>
                  <a:pt x="172789" y="183505"/>
                </a:cubicBezTo>
                <a:cubicBezTo>
                  <a:pt x="177254" y="188565"/>
                  <a:pt x="179486" y="194220"/>
                  <a:pt x="179486" y="200471"/>
                </a:cubicBezTo>
                <a:cubicBezTo>
                  <a:pt x="179486" y="209103"/>
                  <a:pt x="176138" y="215949"/>
                  <a:pt x="169440" y="221010"/>
                </a:cubicBezTo>
                <a:cubicBezTo>
                  <a:pt x="162743" y="226070"/>
                  <a:pt x="153888" y="228600"/>
                  <a:pt x="142875" y="22860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
        <p:nvSpPr>
          <p:cNvPr id="45" name="Freeform: Shape 252"/>
          <p:cNvSpPr/>
          <p:nvPr/>
        </p:nvSpPr>
        <p:spPr>
          <a:xfrm flipH="1" flipV="1">
            <a:off x="9462052" y="3040795"/>
            <a:ext cx="747662" cy="668826"/>
          </a:xfrm>
          <a:custGeom>
            <a:avLst/>
            <a:gdLst/>
            <a:ahLst/>
            <a:cxnLst/>
            <a:rect l="l" t="t" r="r" b="b"/>
            <a:pathLst>
              <a:path w="255746" h="228779">
                <a:moveTo>
                  <a:pt x="127427" y="228779"/>
                </a:moveTo>
                <a:lnTo>
                  <a:pt x="126088" y="228779"/>
                </a:lnTo>
                <a:cubicBezTo>
                  <a:pt x="108526" y="228481"/>
                  <a:pt x="93420" y="221412"/>
                  <a:pt x="80770" y="207571"/>
                </a:cubicBezTo>
                <a:cubicBezTo>
                  <a:pt x="68119" y="193730"/>
                  <a:pt x="61348" y="176838"/>
                  <a:pt x="60455" y="156895"/>
                </a:cubicBezTo>
                <a:cubicBezTo>
                  <a:pt x="57478" y="153620"/>
                  <a:pt x="55990" y="149602"/>
                  <a:pt x="55990" y="144840"/>
                </a:cubicBezTo>
                <a:cubicBezTo>
                  <a:pt x="55990" y="137398"/>
                  <a:pt x="59264" y="129510"/>
                  <a:pt x="65812" y="121176"/>
                </a:cubicBezTo>
                <a:cubicBezTo>
                  <a:pt x="71766" y="102126"/>
                  <a:pt x="81291" y="86945"/>
                  <a:pt x="94387" y="75634"/>
                </a:cubicBezTo>
                <a:cubicBezTo>
                  <a:pt x="91411" y="64026"/>
                  <a:pt x="83225" y="55394"/>
                  <a:pt x="69831" y="49738"/>
                </a:cubicBezTo>
                <a:cubicBezTo>
                  <a:pt x="68640" y="49143"/>
                  <a:pt x="65515" y="48250"/>
                  <a:pt x="60455" y="47059"/>
                </a:cubicBezTo>
                <a:cubicBezTo>
                  <a:pt x="53608" y="45571"/>
                  <a:pt x="48102" y="44232"/>
                  <a:pt x="43935" y="43041"/>
                </a:cubicBezTo>
                <a:cubicBezTo>
                  <a:pt x="39767" y="41851"/>
                  <a:pt x="34261" y="39693"/>
                  <a:pt x="27415" y="36567"/>
                </a:cubicBezTo>
                <a:cubicBezTo>
                  <a:pt x="20569" y="33442"/>
                  <a:pt x="14839" y="29200"/>
                  <a:pt x="10225" y="23842"/>
                </a:cubicBezTo>
                <a:cubicBezTo>
                  <a:pt x="5611" y="18484"/>
                  <a:pt x="2263" y="12085"/>
                  <a:pt x="179" y="4643"/>
                </a:cubicBezTo>
                <a:cubicBezTo>
                  <a:pt x="-416" y="2262"/>
                  <a:pt x="477" y="774"/>
                  <a:pt x="2858" y="179"/>
                </a:cubicBezTo>
                <a:cubicBezTo>
                  <a:pt x="3156" y="179"/>
                  <a:pt x="3453" y="179"/>
                  <a:pt x="3751" y="179"/>
                </a:cubicBezTo>
                <a:cubicBezTo>
                  <a:pt x="5537" y="179"/>
                  <a:pt x="6728" y="1072"/>
                  <a:pt x="7323" y="2858"/>
                </a:cubicBezTo>
                <a:cubicBezTo>
                  <a:pt x="9109" y="9108"/>
                  <a:pt x="12011" y="14615"/>
                  <a:pt x="16029" y="19377"/>
                </a:cubicBezTo>
                <a:cubicBezTo>
                  <a:pt x="20048" y="24140"/>
                  <a:pt x="25108" y="27861"/>
                  <a:pt x="31210" y="30540"/>
                </a:cubicBezTo>
                <a:cubicBezTo>
                  <a:pt x="37312" y="33218"/>
                  <a:pt x="42372" y="35153"/>
                  <a:pt x="46390" y="36344"/>
                </a:cubicBezTo>
                <a:cubicBezTo>
                  <a:pt x="50409" y="37534"/>
                  <a:pt x="55543" y="38874"/>
                  <a:pt x="61794" y="40362"/>
                </a:cubicBezTo>
                <a:cubicBezTo>
                  <a:pt x="67450" y="41553"/>
                  <a:pt x="71021" y="42446"/>
                  <a:pt x="72510" y="43041"/>
                </a:cubicBezTo>
                <a:cubicBezTo>
                  <a:pt x="89178" y="50185"/>
                  <a:pt x="98852" y="61347"/>
                  <a:pt x="101531" y="76527"/>
                </a:cubicBezTo>
                <a:cubicBezTo>
                  <a:pt x="101829" y="78016"/>
                  <a:pt x="101382" y="79206"/>
                  <a:pt x="100192" y="80099"/>
                </a:cubicBezTo>
                <a:cubicBezTo>
                  <a:pt x="87690" y="90220"/>
                  <a:pt x="78314" y="104805"/>
                  <a:pt x="72063" y="123855"/>
                </a:cubicBezTo>
                <a:cubicBezTo>
                  <a:pt x="72063" y="124152"/>
                  <a:pt x="71914" y="124599"/>
                  <a:pt x="71617" y="125194"/>
                </a:cubicBezTo>
                <a:cubicBezTo>
                  <a:pt x="65961" y="132338"/>
                  <a:pt x="63133" y="138886"/>
                  <a:pt x="63133" y="144840"/>
                </a:cubicBezTo>
                <a:cubicBezTo>
                  <a:pt x="63133" y="148114"/>
                  <a:pt x="64175" y="150644"/>
                  <a:pt x="66259" y="152430"/>
                </a:cubicBezTo>
                <a:cubicBezTo>
                  <a:pt x="67152" y="153025"/>
                  <a:pt x="67598" y="153918"/>
                  <a:pt x="67598" y="155109"/>
                </a:cubicBezTo>
                <a:cubicBezTo>
                  <a:pt x="68194" y="173563"/>
                  <a:pt x="74147" y="189190"/>
                  <a:pt x="85458" y="201990"/>
                </a:cubicBezTo>
                <a:cubicBezTo>
                  <a:pt x="96769" y="214789"/>
                  <a:pt x="110312" y="221337"/>
                  <a:pt x="126088" y="221635"/>
                </a:cubicBezTo>
                <a:cubicBezTo>
                  <a:pt x="126088" y="221635"/>
                  <a:pt x="126237" y="221635"/>
                  <a:pt x="126534" y="221635"/>
                </a:cubicBezTo>
                <a:cubicBezTo>
                  <a:pt x="126832" y="221635"/>
                  <a:pt x="126981" y="221635"/>
                  <a:pt x="126981" y="221635"/>
                </a:cubicBezTo>
                <a:cubicBezTo>
                  <a:pt x="142757" y="221635"/>
                  <a:pt x="156374" y="215310"/>
                  <a:pt x="167834" y="202659"/>
                </a:cubicBezTo>
                <a:cubicBezTo>
                  <a:pt x="179294" y="190009"/>
                  <a:pt x="185470" y="174605"/>
                  <a:pt x="186363" y="156448"/>
                </a:cubicBezTo>
                <a:cubicBezTo>
                  <a:pt x="186363" y="155258"/>
                  <a:pt x="186959" y="154216"/>
                  <a:pt x="188149" y="153323"/>
                </a:cubicBezTo>
                <a:cubicBezTo>
                  <a:pt x="191423" y="151537"/>
                  <a:pt x="193060" y="148709"/>
                  <a:pt x="193060" y="144840"/>
                </a:cubicBezTo>
                <a:cubicBezTo>
                  <a:pt x="193060" y="137696"/>
                  <a:pt x="189042" y="129808"/>
                  <a:pt x="181005" y="121176"/>
                </a:cubicBezTo>
                <a:cubicBezTo>
                  <a:pt x="180708" y="120878"/>
                  <a:pt x="180559" y="120432"/>
                  <a:pt x="180559" y="119836"/>
                </a:cubicBezTo>
                <a:cubicBezTo>
                  <a:pt x="174606" y="103763"/>
                  <a:pt x="166123" y="90964"/>
                  <a:pt x="155109" y="81439"/>
                </a:cubicBezTo>
                <a:cubicBezTo>
                  <a:pt x="154216" y="80546"/>
                  <a:pt x="153919" y="79355"/>
                  <a:pt x="154216" y="77867"/>
                </a:cubicBezTo>
                <a:cubicBezTo>
                  <a:pt x="156895" y="62686"/>
                  <a:pt x="166569" y="51524"/>
                  <a:pt x="183238" y="44381"/>
                </a:cubicBezTo>
                <a:cubicBezTo>
                  <a:pt x="184726" y="43785"/>
                  <a:pt x="188149" y="42892"/>
                  <a:pt x="193507" y="41702"/>
                </a:cubicBezTo>
                <a:cubicBezTo>
                  <a:pt x="199758" y="40213"/>
                  <a:pt x="204892" y="38800"/>
                  <a:pt x="208911" y="37460"/>
                </a:cubicBezTo>
                <a:cubicBezTo>
                  <a:pt x="212929" y="36121"/>
                  <a:pt x="218064" y="34037"/>
                  <a:pt x="224314" y="31209"/>
                </a:cubicBezTo>
                <a:cubicBezTo>
                  <a:pt x="230565" y="28382"/>
                  <a:pt x="235700" y="24586"/>
                  <a:pt x="239718" y="19824"/>
                </a:cubicBezTo>
                <a:cubicBezTo>
                  <a:pt x="243736" y="15061"/>
                  <a:pt x="246639" y="9406"/>
                  <a:pt x="248425" y="2858"/>
                </a:cubicBezTo>
                <a:cubicBezTo>
                  <a:pt x="249020" y="476"/>
                  <a:pt x="250508" y="-417"/>
                  <a:pt x="252889" y="179"/>
                </a:cubicBezTo>
                <a:cubicBezTo>
                  <a:pt x="255271" y="774"/>
                  <a:pt x="256164" y="2262"/>
                  <a:pt x="255568" y="4643"/>
                </a:cubicBezTo>
                <a:cubicBezTo>
                  <a:pt x="253485" y="12085"/>
                  <a:pt x="250136" y="18559"/>
                  <a:pt x="245522" y="24066"/>
                </a:cubicBezTo>
                <a:cubicBezTo>
                  <a:pt x="240909" y="29572"/>
                  <a:pt x="235179" y="33963"/>
                  <a:pt x="228333" y="37237"/>
                </a:cubicBezTo>
                <a:cubicBezTo>
                  <a:pt x="221487" y="40511"/>
                  <a:pt x="215906" y="42818"/>
                  <a:pt x="211590" y="44157"/>
                </a:cubicBezTo>
                <a:cubicBezTo>
                  <a:pt x="207274" y="45497"/>
                  <a:pt x="201692" y="46911"/>
                  <a:pt x="194846" y="48399"/>
                </a:cubicBezTo>
                <a:cubicBezTo>
                  <a:pt x="190084" y="49590"/>
                  <a:pt x="187107" y="50483"/>
                  <a:pt x="185917" y="51078"/>
                </a:cubicBezTo>
                <a:cubicBezTo>
                  <a:pt x="172522" y="57031"/>
                  <a:pt x="164337" y="65812"/>
                  <a:pt x="161360" y="77420"/>
                </a:cubicBezTo>
                <a:cubicBezTo>
                  <a:pt x="172373" y="87541"/>
                  <a:pt x="180857" y="100786"/>
                  <a:pt x="186810" y="117158"/>
                </a:cubicBezTo>
                <a:cubicBezTo>
                  <a:pt x="195739" y="126683"/>
                  <a:pt x="200204" y="135910"/>
                  <a:pt x="200204" y="144840"/>
                </a:cubicBezTo>
                <a:cubicBezTo>
                  <a:pt x="200204" y="150793"/>
                  <a:pt x="197972" y="155406"/>
                  <a:pt x="193507" y="158681"/>
                </a:cubicBezTo>
                <a:cubicBezTo>
                  <a:pt x="192019" y="178326"/>
                  <a:pt x="184949" y="194920"/>
                  <a:pt x="172299" y="208464"/>
                </a:cubicBezTo>
                <a:cubicBezTo>
                  <a:pt x="159649" y="222007"/>
                  <a:pt x="144691" y="228779"/>
                  <a:pt x="127427" y="2287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
        <p:nvSpPr>
          <p:cNvPr id="47" name="Freeform: Shape 252"/>
          <p:cNvSpPr/>
          <p:nvPr/>
        </p:nvSpPr>
        <p:spPr>
          <a:xfrm flipH="1" flipV="1">
            <a:off x="15431822" y="3040795"/>
            <a:ext cx="747662" cy="668826"/>
          </a:xfrm>
          <a:custGeom>
            <a:avLst/>
            <a:gdLst/>
            <a:ahLst/>
            <a:cxnLst/>
            <a:rect l="l" t="t" r="r" b="b"/>
            <a:pathLst>
              <a:path w="255746" h="228779">
                <a:moveTo>
                  <a:pt x="127427" y="228779"/>
                </a:moveTo>
                <a:lnTo>
                  <a:pt x="126088" y="228779"/>
                </a:lnTo>
                <a:cubicBezTo>
                  <a:pt x="108526" y="228481"/>
                  <a:pt x="93420" y="221412"/>
                  <a:pt x="80770" y="207571"/>
                </a:cubicBezTo>
                <a:cubicBezTo>
                  <a:pt x="68119" y="193730"/>
                  <a:pt x="61348" y="176838"/>
                  <a:pt x="60455" y="156895"/>
                </a:cubicBezTo>
                <a:cubicBezTo>
                  <a:pt x="57478" y="153620"/>
                  <a:pt x="55990" y="149602"/>
                  <a:pt x="55990" y="144840"/>
                </a:cubicBezTo>
                <a:cubicBezTo>
                  <a:pt x="55990" y="137398"/>
                  <a:pt x="59264" y="129510"/>
                  <a:pt x="65812" y="121176"/>
                </a:cubicBezTo>
                <a:cubicBezTo>
                  <a:pt x="71766" y="102126"/>
                  <a:pt x="81291" y="86945"/>
                  <a:pt x="94387" y="75634"/>
                </a:cubicBezTo>
                <a:cubicBezTo>
                  <a:pt x="91411" y="64026"/>
                  <a:pt x="83225" y="55394"/>
                  <a:pt x="69831" y="49738"/>
                </a:cubicBezTo>
                <a:cubicBezTo>
                  <a:pt x="68640" y="49143"/>
                  <a:pt x="65515" y="48250"/>
                  <a:pt x="60455" y="47059"/>
                </a:cubicBezTo>
                <a:cubicBezTo>
                  <a:pt x="53608" y="45571"/>
                  <a:pt x="48102" y="44232"/>
                  <a:pt x="43935" y="43041"/>
                </a:cubicBezTo>
                <a:cubicBezTo>
                  <a:pt x="39767" y="41851"/>
                  <a:pt x="34261" y="39693"/>
                  <a:pt x="27415" y="36567"/>
                </a:cubicBezTo>
                <a:cubicBezTo>
                  <a:pt x="20569" y="33442"/>
                  <a:pt x="14839" y="29200"/>
                  <a:pt x="10225" y="23842"/>
                </a:cubicBezTo>
                <a:cubicBezTo>
                  <a:pt x="5611" y="18484"/>
                  <a:pt x="2263" y="12085"/>
                  <a:pt x="179" y="4643"/>
                </a:cubicBezTo>
                <a:cubicBezTo>
                  <a:pt x="-416" y="2262"/>
                  <a:pt x="477" y="774"/>
                  <a:pt x="2858" y="179"/>
                </a:cubicBezTo>
                <a:cubicBezTo>
                  <a:pt x="3156" y="179"/>
                  <a:pt x="3453" y="179"/>
                  <a:pt x="3751" y="179"/>
                </a:cubicBezTo>
                <a:cubicBezTo>
                  <a:pt x="5537" y="179"/>
                  <a:pt x="6728" y="1072"/>
                  <a:pt x="7323" y="2858"/>
                </a:cubicBezTo>
                <a:cubicBezTo>
                  <a:pt x="9109" y="9108"/>
                  <a:pt x="12011" y="14615"/>
                  <a:pt x="16029" y="19377"/>
                </a:cubicBezTo>
                <a:cubicBezTo>
                  <a:pt x="20048" y="24140"/>
                  <a:pt x="25108" y="27861"/>
                  <a:pt x="31210" y="30540"/>
                </a:cubicBezTo>
                <a:cubicBezTo>
                  <a:pt x="37312" y="33218"/>
                  <a:pt x="42372" y="35153"/>
                  <a:pt x="46390" y="36344"/>
                </a:cubicBezTo>
                <a:cubicBezTo>
                  <a:pt x="50409" y="37534"/>
                  <a:pt x="55543" y="38874"/>
                  <a:pt x="61794" y="40362"/>
                </a:cubicBezTo>
                <a:cubicBezTo>
                  <a:pt x="67450" y="41553"/>
                  <a:pt x="71021" y="42446"/>
                  <a:pt x="72510" y="43041"/>
                </a:cubicBezTo>
                <a:cubicBezTo>
                  <a:pt x="89178" y="50185"/>
                  <a:pt x="98852" y="61347"/>
                  <a:pt x="101531" y="76527"/>
                </a:cubicBezTo>
                <a:cubicBezTo>
                  <a:pt x="101829" y="78016"/>
                  <a:pt x="101382" y="79206"/>
                  <a:pt x="100192" y="80099"/>
                </a:cubicBezTo>
                <a:cubicBezTo>
                  <a:pt x="87690" y="90220"/>
                  <a:pt x="78314" y="104805"/>
                  <a:pt x="72063" y="123855"/>
                </a:cubicBezTo>
                <a:cubicBezTo>
                  <a:pt x="72063" y="124152"/>
                  <a:pt x="71914" y="124599"/>
                  <a:pt x="71617" y="125194"/>
                </a:cubicBezTo>
                <a:cubicBezTo>
                  <a:pt x="65961" y="132338"/>
                  <a:pt x="63133" y="138886"/>
                  <a:pt x="63133" y="144840"/>
                </a:cubicBezTo>
                <a:cubicBezTo>
                  <a:pt x="63133" y="148114"/>
                  <a:pt x="64175" y="150644"/>
                  <a:pt x="66259" y="152430"/>
                </a:cubicBezTo>
                <a:cubicBezTo>
                  <a:pt x="67152" y="153025"/>
                  <a:pt x="67598" y="153918"/>
                  <a:pt x="67598" y="155109"/>
                </a:cubicBezTo>
                <a:cubicBezTo>
                  <a:pt x="68194" y="173563"/>
                  <a:pt x="74147" y="189190"/>
                  <a:pt x="85458" y="201990"/>
                </a:cubicBezTo>
                <a:cubicBezTo>
                  <a:pt x="96769" y="214789"/>
                  <a:pt x="110312" y="221337"/>
                  <a:pt x="126088" y="221635"/>
                </a:cubicBezTo>
                <a:cubicBezTo>
                  <a:pt x="126088" y="221635"/>
                  <a:pt x="126237" y="221635"/>
                  <a:pt x="126534" y="221635"/>
                </a:cubicBezTo>
                <a:cubicBezTo>
                  <a:pt x="126832" y="221635"/>
                  <a:pt x="126981" y="221635"/>
                  <a:pt x="126981" y="221635"/>
                </a:cubicBezTo>
                <a:cubicBezTo>
                  <a:pt x="142757" y="221635"/>
                  <a:pt x="156374" y="215310"/>
                  <a:pt x="167834" y="202659"/>
                </a:cubicBezTo>
                <a:cubicBezTo>
                  <a:pt x="179294" y="190009"/>
                  <a:pt x="185470" y="174605"/>
                  <a:pt x="186363" y="156448"/>
                </a:cubicBezTo>
                <a:cubicBezTo>
                  <a:pt x="186363" y="155258"/>
                  <a:pt x="186959" y="154216"/>
                  <a:pt x="188149" y="153323"/>
                </a:cubicBezTo>
                <a:cubicBezTo>
                  <a:pt x="191423" y="151537"/>
                  <a:pt x="193060" y="148709"/>
                  <a:pt x="193060" y="144840"/>
                </a:cubicBezTo>
                <a:cubicBezTo>
                  <a:pt x="193060" y="137696"/>
                  <a:pt x="189042" y="129808"/>
                  <a:pt x="181005" y="121176"/>
                </a:cubicBezTo>
                <a:cubicBezTo>
                  <a:pt x="180708" y="120878"/>
                  <a:pt x="180559" y="120432"/>
                  <a:pt x="180559" y="119836"/>
                </a:cubicBezTo>
                <a:cubicBezTo>
                  <a:pt x="174606" y="103763"/>
                  <a:pt x="166123" y="90964"/>
                  <a:pt x="155109" y="81439"/>
                </a:cubicBezTo>
                <a:cubicBezTo>
                  <a:pt x="154216" y="80546"/>
                  <a:pt x="153919" y="79355"/>
                  <a:pt x="154216" y="77867"/>
                </a:cubicBezTo>
                <a:cubicBezTo>
                  <a:pt x="156895" y="62686"/>
                  <a:pt x="166569" y="51524"/>
                  <a:pt x="183238" y="44381"/>
                </a:cubicBezTo>
                <a:cubicBezTo>
                  <a:pt x="184726" y="43785"/>
                  <a:pt x="188149" y="42892"/>
                  <a:pt x="193507" y="41702"/>
                </a:cubicBezTo>
                <a:cubicBezTo>
                  <a:pt x="199758" y="40213"/>
                  <a:pt x="204892" y="38800"/>
                  <a:pt x="208911" y="37460"/>
                </a:cubicBezTo>
                <a:cubicBezTo>
                  <a:pt x="212929" y="36121"/>
                  <a:pt x="218064" y="34037"/>
                  <a:pt x="224314" y="31209"/>
                </a:cubicBezTo>
                <a:cubicBezTo>
                  <a:pt x="230565" y="28382"/>
                  <a:pt x="235700" y="24586"/>
                  <a:pt x="239718" y="19824"/>
                </a:cubicBezTo>
                <a:cubicBezTo>
                  <a:pt x="243736" y="15061"/>
                  <a:pt x="246639" y="9406"/>
                  <a:pt x="248425" y="2858"/>
                </a:cubicBezTo>
                <a:cubicBezTo>
                  <a:pt x="249020" y="476"/>
                  <a:pt x="250508" y="-417"/>
                  <a:pt x="252889" y="179"/>
                </a:cubicBezTo>
                <a:cubicBezTo>
                  <a:pt x="255271" y="774"/>
                  <a:pt x="256164" y="2262"/>
                  <a:pt x="255568" y="4643"/>
                </a:cubicBezTo>
                <a:cubicBezTo>
                  <a:pt x="253485" y="12085"/>
                  <a:pt x="250136" y="18559"/>
                  <a:pt x="245522" y="24066"/>
                </a:cubicBezTo>
                <a:cubicBezTo>
                  <a:pt x="240909" y="29572"/>
                  <a:pt x="235179" y="33963"/>
                  <a:pt x="228333" y="37237"/>
                </a:cubicBezTo>
                <a:cubicBezTo>
                  <a:pt x="221487" y="40511"/>
                  <a:pt x="215906" y="42818"/>
                  <a:pt x="211590" y="44157"/>
                </a:cubicBezTo>
                <a:cubicBezTo>
                  <a:pt x="207274" y="45497"/>
                  <a:pt x="201692" y="46911"/>
                  <a:pt x="194846" y="48399"/>
                </a:cubicBezTo>
                <a:cubicBezTo>
                  <a:pt x="190084" y="49590"/>
                  <a:pt x="187107" y="50483"/>
                  <a:pt x="185917" y="51078"/>
                </a:cubicBezTo>
                <a:cubicBezTo>
                  <a:pt x="172522" y="57031"/>
                  <a:pt x="164337" y="65812"/>
                  <a:pt x="161360" y="77420"/>
                </a:cubicBezTo>
                <a:cubicBezTo>
                  <a:pt x="172373" y="87541"/>
                  <a:pt x="180857" y="100786"/>
                  <a:pt x="186810" y="117158"/>
                </a:cubicBezTo>
                <a:cubicBezTo>
                  <a:pt x="195739" y="126683"/>
                  <a:pt x="200204" y="135910"/>
                  <a:pt x="200204" y="144840"/>
                </a:cubicBezTo>
                <a:cubicBezTo>
                  <a:pt x="200204" y="150793"/>
                  <a:pt x="197972" y="155406"/>
                  <a:pt x="193507" y="158681"/>
                </a:cubicBezTo>
                <a:cubicBezTo>
                  <a:pt x="192019" y="178326"/>
                  <a:pt x="184949" y="194920"/>
                  <a:pt x="172299" y="208464"/>
                </a:cubicBezTo>
                <a:cubicBezTo>
                  <a:pt x="159649" y="222007"/>
                  <a:pt x="144691" y="228779"/>
                  <a:pt x="127427" y="2287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223461334"/>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TextBox 17"/>
          <p:cNvSpPr txBox="1"/>
          <p:nvPr/>
        </p:nvSpPr>
        <p:spPr>
          <a:xfrm>
            <a:off x="3278088" y="4247666"/>
            <a:ext cx="17832113" cy="830997"/>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CA" sz="4800" spc="-50" dirty="0">
                <a:solidFill>
                  <a:srgbClr val="2D6F96"/>
                </a:solidFill>
                <a:latin typeface="+mj-lt"/>
                <a:ea typeface="+mj-ea"/>
                <a:cs typeface="+mj-cs"/>
              </a:rPr>
              <a:t>PETER </a:t>
            </a:r>
            <a:r>
              <a:rPr lang="en-CA" sz="4800" b="1" spc="-50" dirty="0">
                <a:solidFill>
                  <a:srgbClr val="2D6F96"/>
                </a:solidFill>
                <a:latin typeface="+mj-lt"/>
                <a:ea typeface="+mj-ea"/>
                <a:cs typeface="+mj-cs"/>
              </a:rPr>
              <a:t>SANDMAN</a:t>
            </a:r>
            <a:endParaRPr kumimoji="0" lang="tr-TR" sz="4800" b="1" i="0" u="none" strike="noStrike" kern="1200" cap="none" spc="0" normalizeH="0" baseline="0" noProof="0" dirty="0">
              <a:ln>
                <a:noFill/>
              </a:ln>
              <a:solidFill>
                <a:srgbClr val="CA2027"/>
              </a:solidFill>
              <a:effectLst/>
              <a:uLnTx/>
              <a:uFillTx/>
              <a:latin typeface="+mj-lt"/>
            </a:endParaRPr>
          </a:p>
        </p:txBody>
      </p:sp>
      <p:cxnSp>
        <p:nvCxnSpPr>
          <p:cNvPr id="26" name="Straight Connector 25"/>
          <p:cNvCxnSpPr/>
          <p:nvPr/>
        </p:nvCxnSpPr>
        <p:spPr>
          <a:xfrm>
            <a:off x="0" y="5759825"/>
            <a:ext cx="211074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xmlns="" id="{14839909-F13D-4777-B6A5-4769E9A0C387}"/>
              </a:ext>
            </a:extLst>
          </p:cNvPr>
          <p:cNvSpPr txBox="1">
            <a:spLocks/>
          </p:cNvSpPr>
          <p:nvPr/>
        </p:nvSpPr>
        <p:spPr>
          <a:xfrm>
            <a:off x="5079846" y="6502400"/>
            <a:ext cx="3721283" cy="1066298"/>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lnSpc>
                <a:spcPct val="100000"/>
              </a:lnSpc>
              <a:buNone/>
            </a:pPr>
            <a:r>
              <a:rPr lang="en-CA" sz="3000" b="1" dirty="0">
                <a:solidFill>
                  <a:srgbClr val="160601"/>
                </a:solidFill>
              </a:rPr>
              <a:t>Risk</a:t>
            </a:r>
            <a:r>
              <a:rPr lang="en-CA" sz="3000" dirty="0">
                <a:solidFill>
                  <a:srgbClr val="160601"/>
                </a:solidFill>
              </a:rPr>
              <a:t> = </a:t>
            </a:r>
            <a:br>
              <a:rPr lang="en-CA" sz="3000" dirty="0">
                <a:solidFill>
                  <a:srgbClr val="160601"/>
                </a:solidFill>
              </a:rPr>
            </a:br>
            <a:r>
              <a:rPr lang="en-CA" sz="3000" dirty="0">
                <a:solidFill>
                  <a:srgbClr val="160601"/>
                </a:solidFill>
              </a:rPr>
              <a:t>Hazard + Outrage </a:t>
            </a:r>
          </a:p>
        </p:txBody>
      </p:sp>
      <p:sp>
        <p:nvSpPr>
          <p:cNvPr id="10" name="Content Placeholder 2">
            <a:extLst>
              <a:ext uri="{FF2B5EF4-FFF2-40B4-BE49-F238E27FC236}">
                <a16:creationId xmlns:a16="http://schemas.microsoft.com/office/drawing/2014/main" xmlns="" id="{14839909-F13D-4777-B6A5-4769E9A0C387}"/>
              </a:ext>
            </a:extLst>
          </p:cNvPr>
          <p:cNvSpPr txBox="1">
            <a:spLocks/>
          </p:cNvSpPr>
          <p:nvPr/>
        </p:nvSpPr>
        <p:spPr>
          <a:xfrm>
            <a:off x="10323946" y="6502400"/>
            <a:ext cx="3764142" cy="1472698"/>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lnSpc>
                <a:spcPct val="100000"/>
              </a:lnSpc>
              <a:buNone/>
            </a:pPr>
            <a:r>
              <a:rPr lang="en-CA" sz="3000" b="1" dirty="0">
                <a:solidFill>
                  <a:srgbClr val="160601"/>
                </a:solidFill>
              </a:rPr>
              <a:t>How the public feels </a:t>
            </a:r>
            <a:r>
              <a:rPr lang="en-CA" sz="3000" dirty="0">
                <a:solidFill>
                  <a:srgbClr val="160601"/>
                </a:solidFill>
              </a:rPr>
              <a:t>can change the perceived risk level of a hazard</a:t>
            </a:r>
          </a:p>
        </p:txBody>
      </p:sp>
      <p:sp>
        <p:nvSpPr>
          <p:cNvPr id="11" name="Content Placeholder 2">
            <a:extLst>
              <a:ext uri="{FF2B5EF4-FFF2-40B4-BE49-F238E27FC236}">
                <a16:creationId xmlns:a16="http://schemas.microsoft.com/office/drawing/2014/main" xmlns="" id="{14839909-F13D-4777-B6A5-4769E9A0C387}"/>
              </a:ext>
            </a:extLst>
          </p:cNvPr>
          <p:cNvSpPr txBox="1">
            <a:spLocks/>
          </p:cNvSpPr>
          <p:nvPr/>
        </p:nvSpPr>
        <p:spPr>
          <a:xfrm>
            <a:off x="15610905" y="6502400"/>
            <a:ext cx="3497586" cy="2437898"/>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CA" sz="3000" b="1" dirty="0">
                <a:solidFill>
                  <a:srgbClr val="160601"/>
                </a:solidFill>
              </a:rPr>
              <a:t>Outrage Factors: </a:t>
            </a:r>
          </a:p>
          <a:p>
            <a:pPr marL="0" lvl="1" indent="0" algn="ctr">
              <a:lnSpc>
                <a:spcPct val="70000"/>
              </a:lnSpc>
              <a:buNone/>
            </a:pPr>
            <a:r>
              <a:rPr lang="en-CA" sz="3000" dirty="0">
                <a:solidFill>
                  <a:srgbClr val="160601"/>
                </a:solidFill>
              </a:rPr>
              <a:t>Trust </a:t>
            </a:r>
          </a:p>
          <a:p>
            <a:pPr marL="0" lvl="1" indent="0" algn="ctr">
              <a:lnSpc>
                <a:spcPct val="70000"/>
              </a:lnSpc>
              <a:buNone/>
            </a:pPr>
            <a:r>
              <a:rPr lang="en-CA" sz="3000" dirty="0">
                <a:solidFill>
                  <a:srgbClr val="160601"/>
                </a:solidFill>
              </a:rPr>
              <a:t>Control </a:t>
            </a:r>
          </a:p>
          <a:p>
            <a:pPr marL="0" lvl="1" indent="0" algn="ctr">
              <a:lnSpc>
                <a:spcPct val="70000"/>
              </a:lnSpc>
              <a:buNone/>
            </a:pPr>
            <a:r>
              <a:rPr lang="en-CA" sz="3000" dirty="0">
                <a:solidFill>
                  <a:srgbClr val="160601"/>
                </a:solidFill>
              </a:rPr>
              <a:t>Voluntariness </a:t>
            </a:r>
          </a:p>
          <a:p>
            <a:pPr marL="0" lvl="1" indent="0" algn="ctr">
              <a:lnSpc>
                <a:spcPct val="70000"/>
              </a:lnSpc>
              <a:buNone/>
            </a:pPr>
            <a:r>
              <a:rPr lang="en-CA" sz="3000" dirty="0">
                <a:solidFill>
                  <a:srgbClr val="160601"/>
                </a:solidFill>
              </a:rPr>
              <a:t>Dread</a:t>
            </a:r>
          </a:p>
          <a:p>
            <a:pPr marL="0" lvl="1" indent="0" algn="ctr">
              <a:lnSpc>
                <a:spcPct val="70000"/>
              </a:lnSpc>
              <a:buNone/>
            </a:pPr>
            <a:r>
              <a:rPr lang="en-CA" sz="3000" dirty="0">
                <a:solidFill>
                  <a:srgbClr val="160601"/>
                </a:solidFill>
              </a:rPr>
              <a:t>Familiarity </a:t>
            </a:r>
          </a:p>
          <a:p>
            <a:pPr marL="0" lvl="1" indent="0" algn="ctr">
              <a:lnSpc>
                <a:spcPct val="70000"/>
              </a:lnSpc>
              <a:buNone/>
            </a:pPr>
            <a:endParaRPr lang="en-CA" sz="3000" dirty="0">
              <a:solidFill>
                <a:srgbClr val="160601"/>
              </a:solidFill>
            </a:endParaRPr>
          </a:p>
        </p:txBody>
      </p:sp>
      <p:sp>
        <p:nvSpPr>
          <p:cNvPr id="15" name="Oval 14"/>
          <p:cNvSpPr/>
          <p:nvPr/>
        </p:nvSpPr>
        <p:spPr>
          <a:xfrm>
            <a:off x="11658600" y="1981200"/>
            <a:ext cx="1054663" cy="1054663"/>
          </a:xfrm>
          <a:prstGeom prst="ellipse">
            <a:avLst/>
          </a:prstGeom>
          <a:noFill/>
          <a:ln>
            <a:solidFill>
              <a:srgbClr val="1606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Shape 252"/>
          <p:cNvSpPr/>
          <p:nvPr/>
        </p:nvSpPr>
        <p:spPr>
          <a:xfrm flipH="1" flipV="1">
            <a:off x="11823553" y="2128048"/>
            <a:ext cx="747662" cy="668826"/>
          </a:xfrm>
          <a:custGeom>
            <a:avLst/>
            <a:gdLst/>
            <a:ahLst/>
            <a:cxnLst/>
            <a:rect l="l" t="t" r="r" b="b"/>
            <a:pathLst>
              <a:path w="255746" h="228779">
                <a:moveTo>
                  <a:pt x="127427" y="228779"/>
                </a:moveTo>
                <a:lnTo>
                  <a:pt x="126088" y="228779"/>
                </a:lnTo>
                <a:cubicBezTo>
                  <a:pt x="108526" y="228481"/>
                  <a:pt x="93420" y="221412"/>
                  <a:pt x="80770" y="207571"/>
                </a:cubicBezTo>
                <a:cubicBezTo>
                  <a:pt x="68119" y="193730"/>
                  <a:pt x="61348" y="176838"/>
                  <a:pt x="60455" y="156895"/>
                </a:cubicBezTo>
                <a:cubicBezTo>
                  <a:pt x="57478" y="153620"/>
                  <a:pt x="55990" y="149602"/>
                  <a:pt x="55990" y="144840"/>
                </a:cubicBezTo>
                <a:cubicBezTo>
                  <a:pt x="55990" y="137398"/>
                  <a:pt x="59264" y="129510"/>
                  <a:pt x="65812" y="121176"/>
                </a:cubicBezTo>
                <a:cubicBezTo>
                  <a:pt x="71766" y="102126"/>
                  <a:pt x="81291" y="86945"/>
                  <a:pt x="94387" y="75634"/>
                </a:cubicBezTo>
                <a:cubicBezTo>
                  <a:pt x="91411" y="64026"/>
                  <a:pt x="83225" y="55394"/>
                  <a:pt x="69831" y="49738"/>
                </a:cubicBezTo>
                <a:cubicBezTo>
                  <a:pt x="68640" y="49143"/>
                  <a:pt x="65515" y="48250"/>
                  <a:pt x="60455" y="47059"/>
                </a:cubicBezTo>
                <a:cubicBezTo>
                  <a:pt x="53608" y="45571"/>
                  <a:pt x="48102" y="44232"/>
                  <a:pt x="43935" y="43041"/>
                </a:cubicBezTo>
                <a:cubicBezTo>
                  <a:pt x="39767" y="41851"/>
                  <a:pt x="34261" y="39693"/>
                  <a:pt x="27415" y="36567"/>
                </a:cubicBezTo>
                <a:cubicBezTo>
                  <a:pt x="20569" y="33442"/>
                  <a:pt x="14839" y="29200"/>
                  <a:pt x="10225" y="23842"/>
                </a:cubicBezTo>
                <a:cubicBezTo>
                  <a:pt x="5611" y="18484"/>
                  <a:pt x="2263" y="12085"/>
                  <a:pt x="179" y="4643"/>
                </a:cubicBezTo>
                <a:cubicBezTo>
                  <a:pt x="-416" y="2262"/>
                  <a:pt x="477" y="774"/>
                  <a:pt x="2858" y="179"/>
                </a:cubicBezTo>
                <a:cubicBezTo>
                  <a:pt x="3156" y="179"/>
                  <a:pt x="3453" y="179"/>
                  <a:pt x="3751" y="179"/>
                </a:cubicBezTo>
                <a:cubicBezTo>
                  <a:pt x="5537" y="179"/>
                  <a:pt x="6728" y="1072"/>
                  <a:pt x="7323" y="2858"/>
                </a:cubicBezTo>
                <a:cubicBezTo>
                  <a:pt x="9109" y="9108"/>
                  <a:pt x="12011" y="14615"/>
                  <a:pt x="16029" y="19377"/>
                </a:cubicBezTo>
                <a:cubicBezTo>
                  <a:pt x="20048" y="24140"/>
                  <a:pt x="25108" y="27861"/>
                  <a:pt x="31210" y="30540"/>
                </a:cubicBezTo>
                <a:cubicBezTo>
                  <a:pt x="37312" y="33218"/>
                  <a:pt x="42372" y="35153"/>
                  <a:pt x="46390" y="36344"/>
                </a:cubicBezTo>
                <a:cubicBezTo>
                  <a:pt x="50409" y="37534"/>
                  <a:pt x="55543" y="38874"/>
                  <a:pt x="61794" y="40362"/>
                </a:cubicBezTo>
                <a:cubicBezTo>
                  <a:pt x="67450" y="41553"/>
                  <a:pt x="71021" y="42446"/>
                  <a:pt x="72510" y="43041"/>
                </a:cubicBezTo>
                <a:cubicBezTo>
                  <a:pt x="89178" y="50185"/>
                  <a:pt x="98852" y="61347"/>
                  <a:pt x="101531" y="76527"/>
                </a:cubicBezTo>
                <a:cubicBezTo>
                  <a:pt x="101829" y="78016"/>
                  <a:pt x="101382" y="79206"/>
                  <a:pt x="100192" y="80099"/>
                </a:cubicBezTo>
                <a:cubicBezTo>
                  <a:pt x="87690" y="90220"/>
                  <a:pt x="78314" y="104805"/>
                  <a:pt x="72063" y="123855"/>
                </a:cubicBezTo>
                <a:cubicBezTo>
                  <a:pt x="72063" y="124152"/>
                  <a:pt x="71914" y="124599"/>
                  <a:pt x="71617" y="125194"/>
                </a:cubicBezTo>
                <a:cubicBezTo>
                  <a:pt x="65961" y="132338"/>
                  <a:pt x="63133" y="138886"/>
                  <a:pt x="63133" y="144840"/>
                </a:cubicBezTo>
                <a:cubicBezTo>
                  <a:pt x="63133" y="148114"/>
                  <a:pt x="64175" y="150644"/>
                  <a:pt x="66259" y="152430"/>
                </a:cubicBezTo>
                <a:cubicBezTo>
                  <a:pt x="67152" y="153025"/>
                  <a:pt x="67598" y="153918"/>
                  <a:pt x="67598" y="155109"/>
                </a:cubicBezTo>
                <a:cubicBezTo>
                  <a:pt x="68194" y="173563"/>
                  <a:pt x="74147" y="189190"/>
                  <a:pt x="85458" y="201990"/>
                </a:cubicBezTo>
                <a:cubicBezTo>
                  <a:pt x="96769" y="214789"/>
                  <a:pt x="110312" y="221337"/>
                  <a:pt x="126088" y="221635"/>
                </a:cubicBezTo>
                <a:cubicBezTo>
                  <a:pt x="126088" y="221635"/>
                  <a:pt x="126237" y="221635"/>
                  <a:pt x="126534" y="221635"/>
                </a:cubicBezTo>
                <a:cubicBezTo>
                  <a:pt x="126832" y="221635"/>
                  <a:pt x="126981" y="221635"/>
                  <a:pt x="126981" y="221635"/>
                </a:cubicBezTo>
                <a:cubicBezTo>
                  <a:pt x="142757" y="221635"/>
                  <a:pt x="156374" y="215310"/>
                  <a:pt x="167834" y="202659"/>
                </a:cubicBezTo>
                <a:cubicBezTo>
                  <a:pt x="179294" y="190009"/>
                  <a:pt x="185470" y="174605"/>
                  <a:pt x="186363" y="156448"/>
                </a:cubicBezTo>
                <a:cubicBezTo>
                  <a:pt x="186363" y="155258"/>
                  <a:pt x="186959" y="154216"/>
                  <a:pt x="188149" y="153323"/>
                </a:cubicBezTo>
                <a:cubicBezTo>
                  <a:pt x="191423" y="151537"/>
                  <a:pt x="193060" y="148709"/>
                  <a:pt x="193060" y="144840"/>
                </a:cubicBezTo>
                <a:cubicBezTo>
                  <a:pt x="193060" y="137696"/>
                  <a:pt x="189042" y="129808"/>
                  <a:pt x="181005" y="121176"/>
                </a:cubicBezTo>
                <a:cubicBezTo>
                  <a:pt x="180708" y="120878"/>
                  <a:pt x="180559" y="120432"/>
                  <a:pt x="180559" y="119836"/>
                </a:cubicBezTo>
                <a:cubicBezTo>
                  <a:pt x="174606" y="103763"/>
                  <a:pt x="166123" y="90964"/>
                  <a:pt x="155109" y="81439"/>
                </a:cubicBezTo>
                <a:cubicBezTo>
                  <a:pt x="154216" y="80546"/>
                  <a:pt x="153919" y="79355"/>
                  <a:pt x="154216" y="77867"/>
                </a:cubicBezTo>
                <a:cubicBezTo>
                  <a:pt x="156895" y="62686"/>
                  <a:pt x="166569" y="51524"/>
                  <a:pt x="183238" y="44381"/>
                </a:cubicBezTo>
                <a:cubicBezTo>
                  <a:pt x="184726" y="43785"/>
                  <a:pt x="188149" y="42892"/>
                  <a:pt x="193507" y="41702"/>
                </a:cubicBezTo>
                <a:cubicBezTo>
                  <a:pt x="199758" y="40213"/>
                  <a:pt x="204892" y="38800"/>
                  <a:pt x="208911" y="37460"/>
                </a:cubicBezTo>
                <a:cubicBezTo>
                  <a:pt x="212929" y="36121"/>
                  <a:pt x="218064" y="34037"/>
                  <a:pt x="224314" y="31209"/>
                </a:cubicBezTo>
                <a:cubicBezTo>
                  <a:pt x="230565" y="28382"/>
                  <a:pt x="235700" y="24586"/>
                  <a:pt x="239718" y="19824"/>
                </a:cubicBezTo>
                <a:cubicBezTo>
                  <a:pt x="243736" y="15061"/>
                  <a:pt x="246639" y="9406"/>
                  <a:pt x="248425" y="2858"/>
                </a:cubicBezTo>
                <a:cubicBezTo>
                  <a:pt x="249020" y="476"/>
                  <a:pt x="250508" y="-417"/>
                  <a:pt x="252889" y="179"/>
                </a:cubicBezTo>
                <a:cubicBezTo>
                  <a:pt x="255271" y="774"/>
                  <a:pt x="256164" y="2262"/>
                  <a:pt x="255568" y="4643"/>
                </a:cubicBezTo>
                <a:cubicBezTo>
                  <a:pt x="253485" y="12085"/>
                  <a:pt x="250136" y="18559"/>
                  <a:pt x="245522" y="24066"/>
                </a:cubicBezTo>
                <a:cubicBezTo>
                  <a:pt x="240909" y="29572"/>
                  <a:pt x="235179" y="33963"/>
                  <a:pt x="228333" y="37237"/>
                </a:cubicBezTo>
                <a:cubicBezTo>
                  <a:pt x="221487" y="40511"/>
                  <a:pt x="215906" y="42818"/>
                  <a:pt x="211590" y="44157"/>
                </a:cubicBezTo>
                <a:cubicBezTo>
                  <a:pt x="207274" y="45497"/>
                  <a:pt x="201692" y="46911"/>
                  <a:pt x="194846" y="48399"/>
                </a:cubicBezTo>
                <a:cubicBezTo>
                  <a:pt x="190084" y="49590"/>
                  <a:pt x="187107" y="50483"/>
                  <a:pt x="185917" y="51078"/>
                </a:cubicBezTo>
                <a:cubicBezTo>
                  <a:pt x="172522" y="57031"/>
                  <a:pt x="164337" y="65812"/>
                  <a:pt x="161360" y="77420"/>
                </a:cubicBezTo>
                <a:cubicBezTo>
                  <a:pt x="172373" y="87541"/>
                  <a:pt x="180857" y="100786"/>
                  <a:pt x="186810" y="117158"/>
                </a:cubicBezTo>
                <a:cubicBezTo>
                  <a:pt x="195739" y="126683"/>
                  <a:pt x="200204" y="135910"/>
                  <a:pt x="200204" y="144840"/>
                </a:cubicBezTo>
                <a:cubicBezTo>
                  <a:pt x="200204" y="150793"/>
                  <a:pt x="197972" y="155406"/>
                  <a:pt x="193507" y="158681"/>
                </a:cubicBezTo>
                <a:cubicBezTo>
                  <a:pt x="192019" y="178326"/>
                  <a:pt x="184949" y="194920"/>
                  <a:pt x="172299" y="208464"/>
                </a:cubicBezTo>
                <a:cubicBezTo>
                  <a:pt x="159649" y="222007"/>
                  <a:pt x="144691" y="228779"/>
                  <a:pt x="127427" y="22877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51733403"/>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21579" y="4092937"/>
            <a:ext cx="6055210" cy="1508105"/>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b="1" i="0" u="none" strike="noStrike" kern="1200" cap="none" spc="0" normalizeH="0" baseline="0" noProof="0" dirty="0">
                <a:ln>
                  <a:noFill/>
                </a:ln>
                <a:solidFill>
                  <a:srgbClr val="2D6F96"/>
                </a:solidFill>
                <a:effectLst/>
                <a:uLnTx/>
                <a:uFillTx/>
                <a:latin typeface="+mj-lt"/>
                <a:ea typeface="+mn-ea"/>
                <a:cs typeface="+mn-cs"/>
              </a:rPr>
              <a:t>LEARNINGS FROM </a:t>
            </a:r>
            <a:r>
              <a:rPr kumimoji="0" lang="tr-TR" sz="4600" i="0" u="none" strike="noStrike" kern="1200" cap="none" spc="0" normalizeH="0" baseline="0" noProof="0" dirty="0">
                <a:ln>
                  <a:noFill/>
                </a:ln>
                <a:solidFill>
                  <a:srgbClr val="2D6F96"/>
                </a:solidFill>
                <a:effectLst/>
                <a:uLnTx/>
                <a:uFillTx/>
                <a:latin typeface="+mj-lt"/>
              </a:rPr>
              <a:t>PETER SANDMAN</a:t>
            </a:r>
          </a:p>
        </p:txBody>
      </p:sp>
      <p:sp>
        <p:nvSpPr>
          <p:cNvPr id="7" name="TextBox 6"/>
          <p:cNvSpPr txBox="1"/>
          <p:nvPr/>
        </p:nvSpPr>
        <p:spPr>
          <a:xfrm>
            <a:off x="2521578" y="5931876"/>
            <a:ext cx="8360023" cy="6070892"/>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marL="1588" lvl="1">
              <a:lnSpc>
                <a:spcPct val="130000"/>
              </a:lnSpc>
              <a:buNone/>
            </a:pPr>
            <a:r>
              <a:rPr lang="en-CA" sz="3000" dirty="0"/>
              <a:t>How to effectively manage outrage </a:t>
            </a:r>
          </a:p>
          <a:p>
            <a:pPr marL="344488" lvl="1" indent="-342900">
              <a:lnSpc>
                <a:spcPct val="130000"/>
              </a:lnSpc>
              <a:buFont typeface="Arial"/>
              <a:buChar char="•"/>
            </a:pPr>
            <a:r>
              <a:rPr lang="en-CA" sz="3000" dirty="0"/>
              <a:t>Be honest</a:t>
            </a:r>
          </a:p>
          <a:p>
            <a:pPr marL="344488" lvl="1" indent="-342900">
              <a:lnSpc>
                <a:spcPct val="130000"/>
              </a:lnSpc>
              <a:buFont typeface="Arial"/>
              <a:buChar char="•"/>
            </a:pPr>
            <a:r>
              <a:rPr lang="en-CA" sz="3000" dirty="0"/>
              <a:t>Apologize for mistakes </a:t>
            </a:r>
          </a:p>
          <a:p>
            <a:pPr marL="344488" lvl="1" indent="-342900">
              <a:lnSpc>
                <a:spcPct val="130000"/>
              </a:lnSpc>
              <a:buFont typeface="Arial"/>
              <a:buChar char="•"/>
            </a:pPr>
            <a:r>
              <a:rPr lang="en-CA" sz="3000" dirty="0"/>
              <a:t>Acknowledge stakeholder concerns</a:t>
            </a:r>
          </a:p>
          <a:p>
            <a:pPr marL="1588" lvl="1">
              <a:lnSpc>
                <a:spcPct val="130000"/>
              </a:lnSpc>
              <a:buNone/>
            </a:pPr>
            <a:endParaRPr lang="en-CA" sz="3000" dirty="0"/>
          </a:p>
          <a:p>
            <a:pPr marL="1588" lvl="1">
              <a:lnSpc>
                <a:spcPct val="130000"/>
              </a:lnSpc>
              <a:buNone/>
            </a:pPr>
            <a:endParaRPr lang="en-CA" sz="3000" b="1" dirty="0">
              <a:solidFill>
                <a:srgbClr val="2D6F96"/>
              </a:solidFill>
            </a:endParaRPr>
          </a:p>
          <a:p>
            <a:pPr marL="1588" lvl="1">
              <a:lnSpc>
                <a:spcPct val="130000"/>
              </a:lnSpc>
              <a:buNone/>
            </a:pPr>
            <a:endParaRPr lang="en-CA" sz="3000" b="1" dirty="0">
              <a:solidFill>
                <a:srgbClr val="2D6F96"/>
              </a:solidFill>
            </a:endParaRPr>
          </a:p>
          <a:p>
            <a:pPr marL="1588" lvl="1">
              <a:lnSpc>
                <a:spcPct val="130000"/>
              </a:lnSpc>
            </a:pPr>
            <a:r>
              <a:rPr lang="en-CA" sz="3000" b="1" dirty="0">
                <a:solidFill>
                  <a:srgbClr val="2D6F96"/>
                </a:solidFill>
              </a:rPr>
              <a:t>Figure.</a:t>
            </a:r>
            <a:r>
              <a:rPr lang="en-CA" sz="3000" dirty="0"/>
              <a:t> A Visual Representation of Peter Sandman’s Outrage and Risk Communication Theory, 2014</a:t>
            </a:r>
          </a:p>
        </p:txBody>
      </p:sp>
      <p:sp>
        <p:nvSpPr>
          <p:cNvPr id="11" name="TextBox 10"/>
          <p:cNvSpPr txBox="1"/>
          <p:nvPr/>
        </p:nvSpPr>
        <p:spPr>
          <a:xfrm>
            <a:off x="2521579" y="960438"/>
            <a:ext cx="6055210" cy="523221"/>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rgbClr val="2D6F96"/>
                </a:solidFill>
                <a:effectLst/>
                <a:uLnTx/>
                <a:uFillTx/>
                <a:latin typeface="+mj-lt"/>
              </a:rPr>
              <a:t>PETER </a:t>
            </a:r>
            <a:r>
              <a:rPr kumimoji="0" lang="tr-TR" sz="2800" b="1" i="0" u="none" strike="noStrike" kern="1200" cap="none" spc="0" normalizeH="0" baseline="0" noProof="0" dirty="0">
                <a:ln>
                  <a:noFill/>
                </a:ln>
                <a:solidFill>
                  <a:srgbClr val="2D6F96"/>
                </a:solidFill>
                <a:effectLst/>
                <a:uLnTx/>
                <a:uFillTx/>
                <a:latin typeface="+mj-lt"/>
              </a:rPr>
              <a:t>SANDMAN</a:t>
            </a:r>
          </a:p>
        </p:txBody>
      </p:sp>
      <p:pic>
        <p:nvPicPr>
          <p:cNvPr id="3" name="Picture 2" descr="SandmanLearnings_img01.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672540" y="4330291"/>
            <a:ext cx="9916722" cy="6904781"/>
          </a:xfrm>
          <a:prstGeom prst="rect">
            <a:avLst/>
          </a:prstGeom>
        </p:spPr>
      </p:pic>
      <p:cxnSp>
        <p:nvCxnSpPr>
          <p:cNvPr id="8" name="Straight Connector 7"/>
          <p:cNvCxnSpPr/>
          <p:nvPr/>
        </p:nvCxnSpPr>
        <p:spPr>
          <a:xfrm>
            <a:off x="0" y="2641969"/>
            <a:ext cx="243840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720295974"/>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21579" y="4092937"/>
            <a:ext cx="6055210" cy="1508105"/>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b="1" i="0" u="none" strike="noStrike" kern="1200" cap="none" spc="0" normalizeH="0" baseline="0" noProof="0" dirty="0">
                <a:ln>
                  <a:noFill/>
                </a:ln>
                <a:solidFill>
                  <a:srgbClr val="2D6F96"/>
                </a:solidFill>
                <a:effectLst/>
                <a:uLnTx/>
                <a:uFillTx/>
                <a:latin typeface="+mj-lt"/>
                <a:ea typeface="+mn-ea"/>
                <a:cs typeface="+mn-cs"/>
              </a:rPr>
              <a:t>OUTRAGE </a:t>
            </a:r>
            <a:r>
              <a:rPr kumimoji="0" lang="tr-TR" sz="4600" i="0" u="none" strike="noStrike" kern="1200" cap="none" spc="0" normalizeH="0" baseline="0" noProof="0" dirty="0">
                <a:ln>
                  <a:noFill/>
                </a:ln>
                <a:solidFill>
                  <a:srgbClr val="2D6F96"/>
                </a:solidFill>
                <a:effectLst/>
                <a:uLnTx/>
                <a:uFillTx/>
                <a:latin typeface="+mj-lt"/>
              </a:rPr>
              <a:t>MANAGEMENT</a:t>
            </a:r>
          </a:p>
        </p:txBody>
      </p:sp>
      <p:sp>
        <p:nvSpPr>
          <p:cNvPr id="7" name="TextBox 6"/>
          <p:cNvSpPr txBox="1"/>
          <p:nvPr/>
        </p:nvSpPr>
        <p:spPr>
          <a:xfrm>
            <a:off x="2521578" y="5931876"/>
            <a:ext cx="7562221" cy="5431295"/>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marL="0" lvl="1">
              <a:lnSpc>
                <a:spcPct val="130000"/>
              </a:lnSpc>
              <a:buNone/>
            </a:pPr>
            <a:r>
              <a:rPr lang="en-CA" sz="3000" dirty="0"/>
              <a:t>Decrease outrage to decrease fear</a:t>
            </a:r>
          </a:p>
          <a:p>
            <a:pPr marL="342900" lvl="1" indent="-342900">
              <a:lnSpc>
                <a:spcPct val="130000"/>
              </a:lnSpc>
              <a:buFont typeface="Arial"/>
              <a:buChar char="•"/>
            </a:pPr>
            <a:r>
              <a:rPr lang="en-CA" sz="3000" dirty="0"/>
              <a:t>Pipelines</a:t>
            </a:r>
          </a:p>
          <a:p>
            <a:pPr marL="342900" lvl="1" indent="-342900">
              <a:lnSpc>
                <a:spcPct val="130000"/>
              </a:lnSpc>
              <a:buFont typeface="Arial"/>
              <a:buChar char="•"/>
            </a:pPr>
            <a:r>
              <a:rPr lang="en-CA" sz="3000" dirty="0"/>
              <a:t>Nuclear Power </a:t>
            </a:r>
          </a:p>
          <a:p>
            <a:pPr marL="342900" lvl="1" indent="-342900">
              <a:lnSpc>
                <a:spcPct val="130000"/>
              </a:lnSpc>
              <a:buFont typeface="Arial"/>
              <a:buChar char="•"/>
            </a:pPr>
            <a:r>
              <a:rPr lang="en-US" sz="3000" dirty="0">
                <a:solidFill>
                  <a:srgbClr val="160601"/>
                </a:solidFill>
              </a:rPr>
              <a:t>The Hollywood Factor</a:t>
            </a:r>
          </a:p>
          <a:p>
            <a:pPr marL="0" lvl="1">
              <a:lnSpc>
                <a:spcPct val="130000"/>
              </a:lnSpc>
            </a:pPr>
            <a:endParaRPr lang="en-CA" sz="3000" dirty="0">
              <a:solidFill>
                <a:srgbClr val="160601"/>
              </a:solidFill>
            </a:endParaRPr>
          </a:p>
          <a:p>
            <a:pPr marL="0" lvl="1">
              <a:lnSpc>
                <a:spcPct val="130000"/>
              </a:lnSpc>
              <a:buNone/>
            </a:pPr>
            <a:r>
              <a:rPr lang="en-CA" sz="3000" b="1" dirty="0">
                <a:solidFill>
                  <a:srgbClr val="2D6F96"/>
                </a:solidFill>
              </a:rPr>
              <a:t>Should only be done if the </a:t>
            </a:r>
            <a:br>
              <a:rPr lang="en-CA" sz="3000" b="1" dirty="0">
                <a:solidFill>
                  <a:srgbClr val="2D6F96"/>
                </a:solidFill>
              </a:rPr>
            </a:br>
            <a:r>
              <a:rPr lang="en-CA" sz="3000" b="1" dirty="0">
                <a:solidFill>
                  <a:srgbClr val="2D6F96"/>
                </a:solidFill>
              </a:rPr>
              <a:t>outrage is misplaced</a:t>
            </a:r>
          </a:p>
          <a:p>
            <a:pPr marL="0" lvl="1">
              <a:lnSpc>
                <a:spcPct val="130000"/>
              </a:lnSpc>
              <a:buNone/>
            </a:pPr>
            <a:endParaRPr lang="en-CA" sz="3000" dirty="0"/>
          </a:p>
          <a:p>
            <a:pPr marL="0" lvl="1">
              <a:lnSpc>
                <a:spcPct val="130000"/>
              </a:lnSpc>
            </a:pPr>
            <a:r>
              <a:rPr lang="en-CA" sz="3000" b="1" dirty="0">
                <a:solidFill>
                  <a:srgbClr val="2D6F96"/>
                </a:solidFill>
              </a:rPr>
              <a:t>Figure.</a:t>
            </a:r>
            <a:r>
              <a:rPr lang="en-CA" sz="3000" dirty="0"/>
              <a:t> An image of pipelines.</a:t>
            </a:r>
          </a:p>
        </p:txBody>
      </p:sp>
      <p:cxnSp>
        <p:nvCxnSpPr>
          <p:cNvPr id="8" name="Straight Connector 7"/>
          <p:cNvCxnSpPr/>
          <p:nvPr/>
        </p:nvCxnSpPr>
        <p:spPr>
          <a:xfrm>
            <a:off x="0" y="2641969"/>
            <a:ext cx="243840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21579" y="960438"/>
            <a:ext cx="6055210" cy="523220"/>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rgbClr val="2D6F96"/>
                </a:solidFill>
                <a:effectLst/>
                <a:uLnTx/>
                <a:uFillTx/>
                <a:latin typeface="+mj-lt"/>
              </a:rPr>
              <a:t>PETER </a:t>
            </a:r>
            <a:r>
              <a:rPr kumimoji="0" lang="tr-TR" sz="2800" b="1" i="0" u="none" strike="noStrike" kern="1200" cap="none" spc="0" normalizeH="0" baseline="0" noProof="0" dirty="0">
                <a:ln>
                  <a:noFill/>
                </a:ln>
                <a:solidFill>
                  <a:srgbClr val="2D6F96"/>
                </a:solidFill>
                <a:effectLst/>
                <a:uLnTx/>
                <a:uFillTx/>
                <a:latin typeface="+mj-lt"/>
              </a:rPr>
              <a:t>SANDMAN</a:t>
            </a:r>
          </a:p>
        </p:txBody>
      </p:sp>
      <p:pic>
        <p:nvPicPr>
          <p:cNvPr id="7170" name="Picture 2"/>
          <p:cNvPicPr>
            <a:picLocks noChangeAspect="1" noChangeArrowheads="1"/>
          </p:cNvPicPr>
          <p:nvPr/>
        </p:nvPicPr>
        <p:blipFill>
          <a:blip r:embed="rId3" cstate="print"/>
          <a:srcRect/>
          <a:stretch>
            <a:fillRect/>
          </a:stretch>
        </p:blipFill>
        <p:spPr bwMode="auto">
          <a:xfrm>
            <a:off x="11748880" y="4750284"/>
            <a:ext cx="10400840" cy="5864707"/>
          </a:xfrm>
          <a:prstGeom prst="rect">
            <a:avLst/>
          </a:prstGeom>
          <a:noFill/>
          <a:ln w="9525">
            <a:noFill/>
            <a:miter lim="800000"/>
            <a:headEnd/>
            <a:tailEnd/>
          </a:ln>
        </p:spPr>
      </p:pic>
    </p:spTree>
    <p:extLst>
      <p:ext uri="{BB962C8B-B14F-4D97-AF65-F5344CB8AC3E}">
        <p14:creationId xmlns:p14="http://schemas.microsoft.com/office/powerpoint/2010/main" xmlns="" val="4153955929"/>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21579" y="4092937"/>
            <a:ext cx="6055210" cy="1508105"/>
          </a:xfrm>
          <a:prstGeom prst="rect">
            <a:avLst/>
          </a:prstGeom>
          <a:noFill/>
        </p:spPr>
        <p:txBody>
          <a:bodyPr wrap="square" rtlCol="0">
            <a:spAutoFit/>
          </a:bodyPr>
          <a:lstStyle/>
          <a:p>
            <a:pPr lvl="0">
              <a:defRPr/>
            </a:pPr>
            <a:r>
              <a:rPr lang="tr-TR" sz="4600" b="1" dirty="0">
                <a:solidFill>
                  <a:srgbClr val="2D6F96"/>
                </a:solidFill>
              </a:rPr>
              <a:t>PRECAUTION</a:t>
            </a:r>
          </a:p>
          <a:p>
            <a:pPr lvl="0">
              <a:defRPr/>
            </a:pPr>
            <a:r>
              <a:rPr lang="tr-TR" sz="4600" dirty="0">
                <a:solidFill>
                  <a:srgbClr val="2D6F96"/>
                </a:solidFill>
              </a:rPr>
              <a:t>ADVOCACY</a:t>
            </a:r>
          </a:p>
        </p:txBody>
      </p:sp>
      <p:sp>
        <p:nvSpPr>
          <p:cNvPr id="7" name="TextBox 6"/>
          <p:cNvSpPr txBox="1"/>
          <p:nvPr/>
        </p:nvSpPr>
        <p:spPr>
          <a:xfrm>
            <a:off x="2521578" y="5931876"/>
            <a:ext cx="7562221" cy="6671056"/>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marL="0" lvl="1">
              <a:lnSpc>
                <a:spcPct val="130000"/>
              </a:lnSpc>
            </a:pPr>
            <a:r>
              <a:rPr lang="en-CA" sz="3000" dirty="0"/>
              <a:t>Increase outrage by decreasing complacency </a:t>
            </a:r>
          </a:p>
          <a:p>
            <a:pPr marL="342900" lvl="1" indent="-342900">
              <a:lnSpc>
                <a:spcPct val="130000"/>
              </a:lnSpc>
              <a:buFont typeface="Arial"/>
              <a:buChar char="•"/>
            </a:pPr>
            <a:r>
              <a:rPr lang="en-CA" sz="3000" dirty="0"/>
              <a:t>Impairment </a:t>
            </a:r>
          </a:p>
          <a:p>
            <a:pPr marL="342900" lvl="1" indent="-342900">
              <a:lnSpc>
                <a:spcPct val="130000"/>
              </a:lnSpc>
              <a:buFont typeface="Arial"/>
              <a:buChar char="•"/>
            </a:pPr>
            <a:r>
              <a:rPr lang="en-CA" sz="3000" dirty="0"/>
              <a:t>Drinking and Driving </a:t>
            </a:r>
          </a:p>
          <a:p>
            <a:pPr marL="342900" lvl="1" indent="-342900">
              <a:lnSpc>
                <a:spcPct val="130000"/>
              </a:lnSpc>
              <a:buFont typeface="Arial"/>
              <a:buChar char="•"/>
            </a:pPr>
            <a:r>
              <a:rPr lang="en-CA" sz="3000" dirty="0"/>
              <a:t>Drug testing for safety critical positions</a:t>
            </a:r>
          </a:p>
          <a:p>
            <a:pPr marL="0" lvl="1">
              <a:lnSpc>
                <a:spcPct val="130000"/>
              </a:lnSpc>
            </a:pPr>
            <a:endParaRPr lang="en-CA" sz="3000" dirty="0"/>
          </a:p>
          <a:p>
            <a:pPr marL="0" lvl="1">
              <a:lnSpc>
                <a:spcPct val="130000"/>
              </a:lnSpc>
            </a:pPr>
            <a:r>
              <a:rPr lang="en-CA" sz="3000" b="1" dirty="0">
                <a:solidFill>
                  <a:srgbClr val="2D6F96"/>
                </a:solidFill>
              </a:rPr>
              <a:t>Should only be done if the </a:t>
            </a:r>
            <a:br>
              <a:rPr lang="en-CA" sz="3000" b="1" dirty="0">
                <a:solidFill>
                  <a:srgbClr val="2D6F96"/>
                </a:solidFill>
              </a:rPr>
            </a:br>
            <a:r>
              <a:rPr lang="en-CA" sz="3000" b="1" dirty="0">
                <a:solidFill>
                  <a:srgbClr val="2D6F96"/>
                </a:solidFill>
              </a:rPr>
              <a:t>outrage is misplaced</a:t>
            </a:r>
          </a:p>
          <a:p>
            <a:pPr marL="0" lvl="1">
              <a:lnSpc>
                <a:spcPct val="130000"/>
              </a:lnSpc>
            </a:pPr>
            <a:endParaRPr lang="en-CA" sz="3000" dirty="0"/>
          </a:p>
          <a:p>
            <a:pPr marL="0" lvl="1">
              <a:lnSpc>
                <a:spcPct val="130000"/>
              </a:lnSpc>
            </a:pPr>
            <a:r>
              <a:rPr lang="en-CA" sz="3000" b="1" dirty="0">
                <a:solidFill>
                  <a:srgbClr val="2D6F96"/>
                </a:solidFill>
              </a:rPr>
              <a:t>Figure.</a:t>
            </a:r>
            <a:r>
              <a:rPr lang="en-CA" sz="3000" dirty="0"/>
              <a:t> An image of cannabis and oil sand for CBC News, 01 May 2017</a:t>
            </a:r>
          </a:p>
        </p:txBody>
      </p:sp>
      <p:sp>
        <p:nvSpPr>
          <p:cNvPr id="11" name="TextBox 10"/>
          <p:cNvSpPr txBox="1"/>
          <p:nvPr/>
        </p:nvSpPr>
        <p:spPr>
          <a:xfrm>
            <a:off x="2521579" y="960438"/>
            <a:ext cx="6055210" cy="523220"/>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rgbClr val="2D6F96"/>
                </a:solidFill>
                <a:effectLst/>
                <a:uLnTx/>
                <a:uFillTx/>
                <a:latin typeface="+mj-lt"/>
              </a:rPr>
              <a:t>PETER </a:t>
            </a:r>
            <a:r>
              <a:rPr kumimoji="0" lang="tr-TR" sz="2800" b="1" i="0" u="none" strike="noStrike" kern="1200" cap="none" spc="0" normalizeH="0" baseline="0" noProof="0" dirty="0">
                <a:ln>
                  <a:noFill/>
                </a:ln>
                <a:solidFill>
                  <a:srgbClr val="2D6F96"/>
                </a:solidFill>
                <a:effectLst/>
                <a:uLnTx/>
                <a:uFillTx/>
                <a:latin typeface="+mj-lt"/>
              </a:rPr>
              <a:t>SANDMAN</a:t>
            </a:r>
          </a:p>
        </p:txBody>
      </p:sp>
      <p:cxnSp>
        <p:nvCxnSpPr>
          <p:cNvPr id="9" name="Straight Connector 8"/>
          <p:cNvCxnSpPr/>
          <p:nvPr/>
        </p:nvCxnSpPr>
        <p:spPr>
          <a:xfrm>
            <a:off x="0" y="2641969"/>
            <a:ext cx="21912607"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a:blip r:embed="rId3" cstate="print"/>
          <a:srcRect/>
          <a:stretch>
            <a:fillRect/>
          </a:stretch>
        </p:blipFill>
        <p:spPr bwMode="auto">
          <a:xfrm>
            <a:off x="12237262" y="4799564"/>
            <a:ext cx="9547450" cy="5378105"/>
          </a:xfrm>
          <a:prstGeom prst="rect">
            <a:avLst/>
          </a:prstGeom>
          <a:noFill/>
          <a:ln w="9525">
            <a:noFill/>
            <a:miter lim="800000"/>
            <a:headEnd/>
            <a:tailEnd/>
          </a:ln>
        </p:spPr>
      </p:pic>
    </p:spTree>
    <p:extLst>
      <p:ext uri="{BB962C8B-B14F-4D97-AF65-F5344CB8AC3E}">
        <p14:creationId xmlns:p14="http://schemas.microsoft.com/office/powerpoint/2010/main" xmlns="" val="1135631313"/>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D6F96"/>
        </a:solidFill>
        <a:effectLst/>
      </p:bgPr>
    </p:bg>
    <p:spTree>
      <p:nvGrpSpPr>
        <p:cNvPr id="1" name=""/>
        <p:cNvGrpSpPr/>
        <p:nvPr/>
      </p:nvGrpSpPr>
      <p:grpSpPr>
        <a:xfrm>
          <a:off x="0" y="0"/>
          <a:ext cx="0" cy="0"/>
          <a:chOff x="0" y="0"/>
          <a:chExt cx="0" cy="0"/>
        </a:xfrm>
      </p:grpSpPr>
      <p:sp>
        <p:nvSpPr>
          <p:cNvPr id="18" name="TextBox 17"/>
          <p:cNvSpPr txBox="1"/>
          <p:nvPr/>
        </p:nvSpPr>
        <p:spPr>
          <a:xfrm>
            <a:off x="3278088" y="2723666"/>
            <a:ext cx="17832113" cy="830997"/>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CA" sz="4800" spc="-50" dirty="0">
                <a:latin typeface="+mj-lt"/>
                <a:ea typeface="+mj-ea"/>
                <a:cs typeface="+mj-cs"/>
              </a:rPr>
              <a:t>GROUP ACTIVITY</a:t>
            </a:r>
            <a:endParaRPr kumimoji="0" lang="tr-TR" sz="4800" b="1" i="0" u="none" strike="noStrike" kern="1200" cap="none" spc="0" normalizeH="0" baseline="0" noProof="0" dirty="0">
              <a:ln>
                <a:noFill/>
              </a:ln>
              <a:effectLst/>
              <a:uLnTx/>
              <a:uFillTx/>
              <a:latin typeface="+mj-lt"/>
            </a:endParaRPr>
          </a:p>
        </p:txBody>
      </p:sp>
      <p:sp>
        <p:nvSpPr>
          <p:cNvPr id="19" name="TextBox 18"/>
          <p:cNvSpPr txBox="1"/>
          <p:nvPr/>
        </p:nvSpPr>
        <p:spPr>
          <a:xfrm>
            <a:off x="4185109" y="6803944"/>
            <a:ext cx="16013782" cy="3516347"/>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r>
              <a:rPr lang="en-US" sz="3000" dirty="0">
                <a:latin typeface="+mn-lt"/>
              </a:rPr>
              <a:t>In groups, brainstorm how Sandman applies to the case study.</a:t>
            </a:r>
          </a:p>
          <a:p>
            <a:endParaRPr lang="en-US" sz="3000" dirty="0">
              <a:latin typeface="+mn-lt"/>
            </a:endParaRPr>
          </a:p>
          <a:p>
            <a:r>
              <a:rPr lang="en-US" sz="3000" dirty="0">
                <a:latin typeface="+mn-lt"/>
              </a:rPr>
              <a:t>What is the level of outrage in the community? </a:t>
            </a:r>
          </a:p>
          <a:p>
            <a:endParaRPr lang="en-US" sz="3000" dirty="0">
              <a:latin typeface="+mn-lt"/>
            </a:endParaRPr>
          </a:p>
          <a:p>
            <a:r>
              <a:rPr lang="en-US" sz="3000" dirty="0">
                <a:latin typeface="+mn-lt"/>
              </a:rPr>
              <a:t>How can the level of outrage be managed? </a:t>
            </a:r>
            <a:endParaRPr lang="en-CA" sz="3000" dirty="0">
              <a:latin typeface="+mn-lt"/>
            </a:endParaRPr>
          </a:p>
        </p:txBody>
      </p:sp>
      <p:cxnSp>
        <p:nvCxnSpPr>
          <p:cNvPr id="26" name="Straight Connector 25"/>
          <p:cNvCxnSpPr/>
          <p:nvPr/>
        </p:nvCxnSpPr>
        <p:spPr>
          <a:xfrm>
            <a:off x="3276600" y="4235825"/>
            <a:ext cx="178308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0734790" y="5122642"/>
            <a:ext cx="1054664" cy="1054663"/>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1658600" y="5122642"/>
            <a:ext cx="1054663" cy="1054663"/>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2565762" y="5122642"/>
            <a:ext cx="1054663" cy="1054663"/>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Shape 252"/>
          <p:cNvSpPr/>
          <p:nvPr/>
        </p:nvSpPr>
        <p:spPr>
          <a:xfrm flipH="1" flipV="1">
            <a:off x="10888291" y="5302819"/>
            <a:ext cx="747662" cy="668826"/>
          </a:xfrm>
          <a:custGeom>
            <a:avLst/>
            <a:gdLst/>
            <a:ahLst/>
            <a:cxnLst/>
            <a:rect l="l" t="t" r="r" b="b"/>
            <a:pathLst>
              <a:path w="255746" h="228779">
                <a:moveTo>
                  <a:pt x="127427" y="228779"/>
                </a:moveTo>
                <a:lnTo>
                  <a:pt x="126088" y="228779"/>
                </a:lnTo>
                <a:cubicBezTo>
                  <a:pt x="108526" y="228481"/>
                  <a:pt x="93420" y="221412"/>
                  <a:pt x="80770" y="207571"/>
                </a:cubicBezTo>
                <a:cubicBezTo>
                  <a:pt x="68119" y="193730"/>
                  <a:pt x="61348" y="176838"/>
                  <a:pt x="60455" y="156895"/>
                </a:cubicBezTo>
                <a:cubicBezTo>
                  <a:pt x="57478" y="153620"/>
                  <a:pt x="55990" y="149602"/>
                  <a:pt x="55990" y="144840"/>
                </a:cubicBezTo>
                <a:cubicBezTo>
                  <a:pt x="55990" y="137398"/>
                  <a:pt x="59264" y="129510"/>
                  <a:pt x="65812" y="121176"/>
                </a:cubicBezTo>
                <a:cubicBezTo>
                  <a:pt x="71766" y="102126"/>
                  <a:pt x="81291" y="86945"/>
                  <a:pt x="94387" y="75634"/>
                </a:cubicBezTo>
                <a:cubicBezTo>
                  <a:pt x="91411" y="64026"/>
                  <a:pt x="83225" y="55394"/>
                  <a:pt x="69831" y="49738"/>
                </a:cubicBezTo>
                <a:cubicBezTo>
                  <a:pt x="68640" y="49143"/>
                  <a:pt x="65515" y="48250"/>
                  <a:pt x="60455" y="47059"/>
                </a:cubicBezTo>
                <a:cubicBezTo>
                  <a:pt x="53608" y="45571"/>
                  <a:pt x="48102" y="44232"/>
                  <a:pt x="43935" y="43041"/>
                </a:cubicBezTo>
                <a:cubicBezTo>
                  <a:pt x="39767" y="41851"/>
                  <a:pt x="34261" y="39693"/>
                  <a:pt x="27415" y="36567"/>
                </a:cubicBezTo>
                <a:cubicBezTo>
                  <a:pt x="20569" y="33442"/>
                  <a:pt x="14839" y="29200"/>
                  <a:pt x="10225" y="23842"/>
                </a:cubicBezTo>
                <a:cubicBezTo>
                  <a:pt x="5611" y="18484"/>
                  <a:pt x="2263" y="12085"/>
                  <a:pt x="179" y="4643"/>
                </a:cubicBezTo>
                <a:cubicBezTo>
                  <a:pt x="-416" y="2262"/>
                  <a:pt x="477" y="774"/>
                  <a:pt x="2858" y="179"/>
                </a:cubicBezTo>
                <a:cubicBezTo>
                  <a:pt x="3156" y="179"/>
                  <a:pt x="3453" y="179"/>
                  <a:pt x="3751" y="179"/>
                </a:cubicBezTo>
                <a:cubicBezTo>
                  <a:pt x="5537" y="179"/>
                  <a:pt x="6728" y="1072"/>
                  <a:pt x="7323" y="2858"/>
                </a:cubicBezTo>
                <a:cubicBezTo>
                  <a:pt x="9109" y="9108"/>
                  <a:pt x="12011" y="14615"/>
                  <a:pt x="16029" y="19377"/>
                </a:cubicBezTo>
                <a:cubicBezTo>
                  <a:pt x="20048" y="24140"/>
                  <a:pt x="25108" y="27861"/>
                  <a:pt x="31210" y="30540"/>
                </a:cubicBezTo>
                <a:cubicBezTo>
                  <a:pt x="37312" y="33218"/>
                  <a:pt x="42372" y="35153"/>
                  <a:pt x="46390" y="36344"/>
                </a:cubicBezTo>
                <a:cubicBezTo>
                  <a:pt x="50409" y="37534"/>
                  <a:pt x="55543" y="38874"/>
                  <a:pt x="61794" y="40362"/>
                </a:cubicBezTo>
                <a:cubicBezTo>
                  <a:pt x="67450" y="41553"/>
                  <a:pt x="71021" y="42446"/>
                  <a:pt x="72510" y="43041"/>
                </a:cubicBezTo>
                <a:cubicBezTo>
                  <a:pt x="89178" y="50185"/>
                  <a:pt x="98852" y="61347"/>
                  <a:pt x="101531" y="76527"/>
                </a:cubicBezTo>
                <a:cubicBezTo>
                  <a:pt x="101829" y="78016"/>
                  <a:pt x="101382" y="79206"/>
                  <a:pt x="100192" y="80099"/>
                </a:cubicBezTo>
                <a:cubicBezTo>
                  <a:pt x="87690" y="90220"/>
                  <a:pt x="78314" y="104805"/>
                  <a:pt x="72063" y="123855"/>
                </a:cubicBezTo>
                <a:cubicBezTo>
                  <a:pt x="72063" y="124152"/>
                  <a:pt x="71914" y="124599"/>
                  <a:pt x="71617" y="125194"/>
                </a:cubicBezTo>
                <a:cubicBezTo>
                  <a:pt x="65961" y="132338"/>
                  <a:pt x="63133" y="138886"/>
                  <a:pt x="63133" y="144840"/>
                </a:cubicBezTo>
                <a:cubicBezTo>
                  <a:pt x="63133" y="148114"/>
                  <a:pt x="64175" y="150644"/>
                  <a:pt x="66259" y="152430"/>
                </a:cubicBezTo>
                <a:cubicBezTo>
                  <a:pt x="67152" y="153025"/>
                  <a:pt x="67598" y="153918"/>
                  <a:pt x="67598" y="155109"/>
                </a:cubicBezTo>
                <a:cubicBezTo>
                  <a:pt x="68194" y="173563"/>
                  <a:pt x="74147" y="189190"/>
                  <a:pt x="85458" y="201990"/>
                </a:cubicBezTo>
                <a:cubicBezTo>
                  <a:pt x="96769" y="214789"/>
                  <a:pt x="110312" y="221337"/>
                  <a:pt x="126088" y="221635"/>
                </a:cubicBezTo>
                <a:cubicBezTo>
                  <a:pt x="126088" y="221635"/>
                  <a:pt x="126237" y="221635"/>
                  <a:pt x="126534" y="221635"/>
                </a:cubicBezTo>
                <a:cubicBezTo>
                  <a:pt x="126832" y="221635"/>
                  <a:pt x="126981" y="221635"/>
                  <a:pt x="126981" y="221635"/>
                </a:cubicBezTo>
                <a:cubicBezTo>
                  <a:pt x="142757" y="221635"/>
                  <a:pt x="156374" y="215310"/>
                  <a:pt x="167834" y="202659"/>
                </a:cubicBezTo>
                <a:cubicBezTo>
                  <a:pt x="179294" y="190009"/>
                  <a:pt x="185470" y="174605"/>
                  <a:pt x="186363" y="156448"/>
                </a:cubicBezTo>
                <a:cubicBezTo>
                  <a:pt x="186363" y="155258"/>
                  <a:pt x="186959" y="154216"/>
                  <a:pt x="188149" y="153323"/>
                </a:cubicBezTo>
                <a:cubicBezTo>
                  <a:pt x="191423" y="151537"/>
                  <a:pt x="193060" y="148709"/>
                  <a:pt x="193060" y="144840"/>
                </a:cubicBezTo>
                <a:cubicBezTo>
                  <a:pt x="193060" y="137696"/>
                  <a:pt x="189042" y="129808"/>
                  <a:pt x="181005" y="121176"/>
                </a:cubicBezTo>
                <a:cubicBezTo>
                  <a:pt x="180708" y="120878"/>
                  <a:pt x="180559" y="120432"/>
                  <a:pt x="180559" y="119836"/>
                </a:cubicBezTo>
                <a:cubicBezTo>
                  <a:pt x="174606" y="103763"/>
                  <a:pt x="166123" y="90964"/>
                  <a:pt x="155109" y="81439"/>
                </a:cubicBezTo>
                <a:cubicBezTo>
                  <a:pt x="154216" y="80546"/>
                  <a:pt x="153919" y="79355"/>
                  <a:pt x="154216" y="77867"/>
                </a:cubicBezTo>
                <a:cubicBezTo>
                  <a:pt x="156895" y="62686"/>
                  <a:pt x="166569" y="51524"/>
                  <a:pt x="183238" y="44381"/>
                </a:cubicBezTo>
                <a:cubicBezTo>
                  <a:pt x="184726" y="43785"/>
                  <a:pt x="188149" y="42892"/>
                  <a:pt x="193507" y="41702"/>
                </a:cubicBezTo>
                <a:cubicBezTo>
                  <a:pt x="199758" y="40213"/>
                  <a:pt x="204892" y="38800"/>
                  <a:pt x="208911" y="37460"/>
                </a:cubicBezTo>
                <a:cubicBezTo>
                  <a:pt x="212929" y="36121"/>
                  <a:pt x="218064" y="34037"/>
                  <a:pt x="224314" y="31209"/>
                </a:cubicBezTo>
                <a:cubicBezTo>
                  <a:pt x="230565" y="28382"/>
                  <a:pt x="235700" y="24586"/>
                  <a:pt x="239718" y="19824"/>
                </a:cubicBezTo>
                <a:cubicBezTo>
                  <a:pt x="243736" y="15061"/>
                  <a:pt x="246639" y="9406"/>
                  <a:pt x="248425" y="2858"/>
                </a:cubicBezTo>
                <a:cubicBezTo>
                  <a:pt x="249020" y="476"/>
                  <a:pt x="250508" y="-417"/>
                  <a:pt x="252889" y="179"/>
                </a:cubicBezTo>
                <a:cubicBezTo>
                  <a:pt x="255271" y="774"/>
                  <a:pt x="256164" y="2262"/>
                  <a:pt x="255568" y="4643"/>
                </a:cubicBezTo>
                <a:cubicBezTo>
                  <a:pt x="253485" y="12085"/>
                  <a:pt x="250136" y="18559"/>
                  <a:pt x="245522" y="24066"/>
                </a:cubicBezTo>
                <a:cubicBezTo>
                  <a:pt x="240909" y="29572"/>
                  <a:pt x="235179" y="33963"/>
                  <a:pt x="228333" y="37237"/>
                </a:cubicBezTo>
                <a:cubicBezTo>
                  <a:pt x="221487" y="40511"/>
                  <a:pt x="215906" y="42818"/>
                  <a:pt x="211590" y="44157"/>
                </a:cubicBezTo>
                <a:cubicBezTo>
                  <a:pt x="207274" y="45497"/>
                  <a:pt x="201692" y="46911"/>
                  <a:pt x="194846" y="48399"/>
                </a:cubicBezTo>
                <a:cubicBezTo>
                  <a:pt x="190084" y="49590"/>
                  <a:pt x="187107" y="50483"/>
                  <a:pt x="185917" y="51078"/>
                </a:cubicBezTo>
                <a:cubicBezTo>
                  <a:pt x="172522" y="57031"/>
                  <a:pt x="164337" y="65812"/>
                  <a:pt x="161360" y="77420"/>
                </a:cubicBezTo>
                <a:cubicBezTo>
                  <a:pt x="172373" y="87541"/>
                  <a:pt x="180857" y="100786"/>
                  <a:pt x="186810" y="117158"/>
                </a:cubicBezTo>
                <a:cubicBezTo>
                  <a:pt x="195739" y="126683"/>
                  <a:pt x="200204" y="135910"/>
                  <a:pt x="200204" y="144840"/>
                </a:cubicBezTo>
                <a:cubicBezTo>
                  <a:pt x="200204" y="150793"/>
                  <a:pt x="197972" y="155406"/>
                  <a:pt x="193507" y="158681"/>
                </a:cubicBezTo>
                <a:cubicBezTo>
                  <a:pt x="192019" y="178326"/>
                  <a:pt x="184949" y="194920"/>
                  <a:pt x="172299" y="208464"/>
                </a:cubicBezTo>
                <a:cubicBezTo>
                  <a:pt x="159649" y="222007"/>
                  <a:pt x="144691" y="228779"/>
                  <a:pt x="127427" y="2287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
        <p:nvSpPr>
          <p:cNvPr id="13" name="Freeform: Shape 252"/>
          <p:cNvSpPr/>
          <p:nvPr/>
        </p:nvSpPr>
        <p:spPr>
          <a:xfrm flipH="1" flipV="1">
            <a:off x="11812100" y="5302819"/>
            <a:ext cx="747662" cy="668826"/>
          </a:xfrm>
          <a:custGeom>
            <a:avLst/>
            <a:gdLst/>
            <a:ahLst/>
            <a:cxnLst/>
            <a:rect l="l" t="t" r="r" b="b"/>
            <a:pathLst>
              <a:path w="255746" h="228779">
                <a:moveTo>
                  <a:pt x="127427" y="228779"/>
                </a:moveTo>
                <a:lnTo>
                  <a:pt x="126088" y="228779"/>
                </a:lnTo>
                <a:cubicBezTo>
                  <a:pt x="108526" y="228481"/>
                  <a:pt x="93420" y="221412"/>
                  <a:pt x="80770" y="207571"/>
                </a:cubicBezTo>
                <a:cubicBezTo>
                  <a:pt x="68119" y="193730"/>
                  <a:pt x="61348" y="176838"/>
                  <a:pt x="60455" y="156895"/>
                </a:cubicBezTo>
                <a:cubicBezTo>
                  <a:pt x="57478" y="153620"/>
                  <a:pt x="55990" y="149602"/>
                  <a:pt x="55990" y="144840"/>
                </a:cubicBezTo>
                <a:cubicBezTo>
                  <a:pt x="55990" y="137398"/>
                  <a:pt x="59264" y="129510"/>
                  <a:pt x="65812" y="121176"/>
                </a:cubicBezTo>
                <a:cubicBezTo>
                  <a:pt x="71766" y="102126"/>
                  <a:pt x="81291" y="86945"/>
                  <a:pt x="94387" y="75634"/>
                </a:cubicBezTo>
                <a:cubicBezTo>
                  <a:pt x="91411" y="64026"/>
                  <a:pt x="83225" y="55394"/>
                  <a:pt x="69831" y="49738"/>
                </a:cubicBezTo>
                <a:cubicBezTo>
                  <a:pt x="68640" y="49143"/>
                  <a:pt x="65515" y="48250"/>
                  <a:pt x="60455" y="47059"/>
                </a:cubicBezTo>
                <a:cubicBezTo>
                  <a:pt x="53608" y="45571"/>
                  <a:pt x="48102" y="44232"/>
                  <a:pt x="43935" y="43041"/>
                </a:cubicBezTo>
                <a:cubicBezTo>
                  <a:pt x="39767" y="41851"/>
                  <a:pt x="34261" y="39693"/>
                  <a:pt x="27415" y="36567"/>
                </a:cubicBezTo>
                <a:cubicBezTo>
                  <a:pt x="20569" y="33442"/>
                  <a:pt x="14839" y="29200"/>
                  <a:pt x="10225" y="23842"/>
                </a:cubicBezTo>
                <a:cubicBezTo>
                  <a:pt x="5611" y="18484"/>
                  <a:pt x="2263" y="12085"/>
                  <a:pt x="179" y="4643"/>
                </a:cubicBezTo>
                <a:cubicBezTo>
                  <a:pt x="-416" y="2262"/>
                  <a:pt x="477" y="774"/>
                  <a:pt x="2858" y="179"/>
                </a:cubicBezTo>
                <a:cubicBezTo>
                  <a:pt x="3156" y="179"/>
                  <a:pt x="3453" y="179"/>
                  <a:pt x="3751" y="179"/>
                </a:cubicBezTo>
                <a:cubicBezTo>
                  <a:pt x="5537" y="179"/>
                  <a:pt x="6728" y="1072"/>
                  <a:pt x="7323" y="2858"/>
                </a:cubicBezTo>
                <a:cubicBezTo>
                  <a:pt x="9109" y="9108"/>
                  <a:pt x="12011" y="14615"/>
                  <a:pt x="16029" y="19377"/>
                </a:cubicBezTo>
                <a:cubicBezTo>
                  <a:pt x="20048" y="24140"/>
                  <a:pt x="25108" y="27861"/>
                  <a:pt x="31210" y="30540"/>
                </a:cubicBezTo>
                <a:cubicBezTo>
                  <a:pt x="37312" y="33218"/>
                  <a:pt x="42372" y="35153"/>
                  <a:pt x="46390" y="36344"/>
                </a:cubicBezTo>
                <a:cubicBezTo>
                  <a:pt x="50409" y="37534"/>
                  <a:pt x="55543" y="38874"/>
                  <a:pt x="61794" y="40362"/>
                </a:cubicBezTo>
                <a:cubicBezTo>
                  <a:pt x="67450" y="41553"/>
                  <a:pt x="71021" y="42446"/>
                  <a:pt x="72510" y="43041"/>
                </a:cubicBezTo>
                <a:cubicBezTo>
                  <a:pt x="89178" y="50185"/>
                  <a:pt x="98852" y="61347"/>
                  <a:pt x="101531" y="76527"/>
                </a:cubicBezTo>
                <a:cubicBezTo>
                  <a:pt x="101829" y="78016"/>
                  <a:pt x="101382" y="79206"/>
                  <a:pt x="100192" y="80099"/>
                </a:cubicBezTo>
                <a:cubicBezTo>
                  <a:pt x="87690" y="90220"/>
                  <a:pt x="78314" y="104805"/>
                  <a:pt x="72063" y="123855"/>
                </a:cubicBezTo>
                <a:cubicBezTo>
                  <a:pt x="72063" y="124152"/>
                  <a:pt x="71914" y="124599"/>
                  <a:pt x="71617" y="125194"/>
                </a:cubicBezTo>
                <a:cubicBezTo>
                  <a:pt x="65961" y="132338"/>
                  <a:pt x="63133" y="138886"/>
                  <a:pt x="63133" y="144840"/>
                </a:cubicBezTo>
                <a:cubicBezTo>
                  <a:pt x="63133" y="148114"/>
                  <a:pt x="64175" y="150644"/>
                  <a:pt x="66259" y="152430"/>
                </a:cubicBezTo>
                <a:cubicBezTo>
                  <a:pt x="67152" y="153025"/>
                  <a:pt x="67598" y="153918"/>
                  <a:pt x="67598" y="155109"/>
                </a:cubicBezTo>
                <a:cubicBezTo>
                  <a:pt x="68194" y="173563"/>
                  <a:pt x="74147" y="189190"/>
                  <a:pt x="85458" y="201990"/>
                </a:cubicBezTo>
                <a:cubicBezTo>
                  <a:pt x="96769" y="214789"/>
                  <a:pt x="110312" y="221337"/>
                  <a:pt x="126088" y="221635"/>
                </a:cubicBezTo>
                <a:cubicBezTo>
                  <a:pt x="126088" y="221635"/>
                  <a:pt x="126237" y="221635"/>
                  <a:pt x="126534" y="221635"/>
                </a:cubicBezTo>
                <a:cubicBezTo>
                  <a:pt x="126832" y="221635"/>
                  <a:pt x="126981" y="221635"/>
                  <a:pt x="126981" y="221635"/>
                </a:cubicBezTo>
                <a:cubicBezTo>
                  <a:pt x="142757" y="221635"/>
                  <a:pt x="156374" y="215310"/>
                  <a:pt x="167834" y="202659"/>
                </a:cubicBezTo>
                <a:cubicBezTo>
                  <a:pt x="179294" y="190009"/>
                  <a:pt x="185470" y="174605"/>
                  <a:pt x="186363" y="156448"/>
                </a:cubicBezTo>
                <a:cubicBezTo>
                  <a:pt x="186363" y="155258"/>
                  <a:pt x="186959" y="154216"/>
                  <a:pt x="188149" y="153323"/>
                </a:cubicBezTo>
                <a:cubicBezTo>
                  <a:pt x="191423" y="151537"/>
                  <a:pt x="193060" y="148709"/>
                  <a:pt x="193060" y="144840"/>
                </a:cubicBezTo>
                <a:cubicBezTo>
                  <a:pt x="193060" y="137696"/>
                  <a:pt x="189042" y="129808"/>
                  <a:pt x="181005" y="121176"/>
                </a:cubicBezTo>
                <a:cubicBezTo>
                  <a:pt x="180708" y="120878"/>
                  <a:pt x="180559" y="120432"/>
                  <a:pt x="180559" y="119836"/>
                </a:cubicBezTo>
                <a:cubicBezTo>
                  <a:pt x="174606" y="103763"/>
                  <a:pt x="166123" y="90964"/>
                  <a:pt x="155109" y="81439"/>
                </a:cubicBezTo>
                <a:cubicBezTo>
                  <a:pt x="154216" y="80546"/>
                  <a:pt x="153919" y="79355"/>
                  <a:pt x="154216" y="77867"/>
                </a:cubicBezTo>
                <a:cubicBezTo>
                  <a:pt x="156895" y="62686"/>
                  <a:pt x="166569" y="51524"/>
                  <a:pt x="183238" y="44381"/>
                </a:cubicBezTo>
                <a:cubicBezTo>
                  <a:pt x="184726" y="43785"/>
                  <a:pt x="188149" y="42892"/>
                  <a:pt x="193507" y="41702"/>
                </a:cubicBezTo>
                <a:cubicBezTo>
                  <a:pt x="199758" y="40213"/>
                  <a:pt x="204892" y="38800"/>
                  <a:pt x="208911" y="37460"/>
                </a:cubicBezTo>
                <a:cubicBezTo>
                  <a:pt x="212929" y="36121"/>
                  <a:pt x="218064" y="34037"/>
                  <a:pt x="224314" y="31209"/>
                </a:cubicBezTo>
                <a:cubicBezTo>
                  <a:pt x="230565" y="28382"/>
                  <a:pt x="235700" y="24586"/>
                  <a:pt x="239718" y="19824"/>
                </a:cubicBezTo>
                <a:cubicBezTo>
                  <a:pt x="243736" y="15061"/>
                  <a:pt x="246639" y="9406"/>
                  <a:pt x="248425" y="2858"/>
                </a:cubicBezTo>
                <a:cubicBezTo>
                  <a:pt x="249020" y="476"/>
                  <a:pt x="250508" y="-417"/>
                  <a:pt x="252889" y="179"/>
                </a:cubicBezTo>
                <a:cubicBezTo>
                  <a:pt x="255271" y="774"/>
                  <a:pt x="256164" y="2262"/>
                  <a:pt x="255568" y="4643"/>
                </a:cubicBezTo>
                <a:cubicBezTo>
                  <a:pt x="253485" y="12085"/>
                  <a:pt x="250136" y="18559"/>
                  <a:pt x="245522" y="24066"/>
                </a:cubicBezTo>
                <a:cubicBezTo>
                  <a:pt x="240909" y="29572"/>
                  <a:pt x="235179" y="33963"/>
                  <a:pt x="228333" y="37237"/>
                </a:cubicBezTo>
                <a:cubicBezTo>
                  <a:pt x="221487" y="40511"/>
                  <a:pt x="215906" y="42818"/>
                  <a:pt x="211590" y="44157"/>
                </a:cubicBezTo>
                <a:cubicBezTo>
                  <a:pt x="207274" y="45497"/>
                  <a:pt x="201692" y="46911"/>
                  <a:pt x="194846" y="48399"/>
                </a:cubicBezTo>
                <a:cubicBezTo>
                  <a:pt x="190084" y="49590"/>
                  <a:pt x="187107" y="50483"/>
                  <a:pt x="185917" y="51078"/>
                </a:cubicBezTo>
                <a:cubicBezTo>
                  <a:pt x="172522" y="57031"/>
                  <a:pt x="164337" y="65812"/>
                  <a:pt x="161360" y="77420"/>
                </a:cubicBezTo>
                <a:cubicBezTo>
                  <a:pt x="172373" y="87541"/>
                  <a:pt x="180857" y="100786"/>
                  <a:pt x="186810" y="117158"/>
                </a:cubicBezTo>
                <a:cubicBezTo>
                  <a:pt x="195739" y="126683"/>
                  <a:pt x="200204" y="135910"/>
                  <a:pt x="200204" y="144840"/>
                </a:cubicBezTo>
                <a:cubicBezTo>
                  <a:pt x="200204" y="150793"/>
                  <a:pt x="197972" y="155406"/>
                  <a:pt x="193507" y="158681"/>
                </a:cubicBezTo>
                <a:cubicBezTo>
                  <a:pt x="192019" y="178326"/>
                  <a:pt x="184949" y="194920"/>
                  <a:pt x="172299" y="208464"/>
                </a:cubicBezTo>
                <a:cubicBezTo>
                  <a:pt x="159649" y="222007"/>
                  <a:pt x="144691" y="228779"/>
                  <a:pt x="127427" y="2287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
        <p:nvSpPr>
          <p:cNvPr id="14" name="Freeform: Shape 252"/>
          <p:cNvSpPr/>
          <p:nvPr/>
        </p:nvSpPr>
        <p:spPr>
          <a:xfrm flipH="1" flipV="1">
            <a:off x="12719262" y="5302819"/>
            <a:ext cx="747662" cy="668826"/>
          </a:xfrm>
          <a:custGeom>
            <a:avLst/>
            <a:gdLst/>
            <a:ahLst/>
            <a:cxnLst/>
            <a:rect l="l" t="t" r="r" b="b"/>
            <a:pathLst>
              <a:path w="255746" h="228779">
                <a:moveTo>
                  <a:pt x="127427" y="228779"/>
                </a:moveTo>
                <a:lnTo>
                  <a:pt x="126088" y="228779"/>
                </a:lnTo>
                <a:cubicBezTo>
                  <a:pt x="108526" y="228481"/>
                  <a:pt x="93420" y="221412"/>
                  <a:pt x="80770" y="207571"/>
                </a:cubicBezTo>
                <a:cubicBezTo>
                  <a:pt x="68119" y="193730"/>
                  <a:pt x="61348" y="176838"/>
                  <a:pt x="60455" y="156895"/>
                </a:cubicBezTo>
                <a:cubicBezTo>
                  <a:pt x="57478" y="153620"/>
                  <a:pt x="55990" y="149602"/>
                  <a:pt x="55990" y="144840"/>
                </a:cubicBezTo>
                <a:cubicBezTo>
                  <a:pt x="55990" y="137398"/>
                  <a:pt x="59264" y="129510"/>
                  <a:pt x="65812" y="121176"/>
                </a:cubicBezTo>
                <a:cubicBezTo>
                  <a:pt x="71766" y="102126"/>
                  <a:pt x="81291" y="86945"/>
                  <a:pt x="94387" y="75634"/>
                </a:cubicBezTo>
                <a:cubicBezTo>
                  <a:pt x="91411" y="64026"/>
                  <a:pt x="83225" y="55394"/>
                  <a:pt x="69831" y="49738"/>
                </a:cubicBezTo>
                <a:cubicBezTo>
                  <a:pt x="68640" y="49143"/>
                  <a:pt x="65515" y="48250"/>
                  <a:pt x="60455" y="47059"/>
                </a:cubicBezTo>
                <a:cubicBezTo>
                  <a:pt x="53608" y="45571"/>
                  <a:pt x="48102" y="44232"/>
                  <a:pt x="43935" y="43041"/>
                </a:cubicBezTo>
                <a:cubicBezTo>
                  <a:pt x="39767" y="41851"/>
                  <a:pt x="34261" y="39693"/>
                  <a:pt x="27415" y="36567"/>
                </a:cubicBezTo>
                <a:cubicBezTo>
                  <a:pt x="20569" y="33442"/>
                  <a:pt x="14839" y="29200"/>
                  <a:pt x="10225" y="23842"/>
                </a:cubicBezTo>
                <a:cubicBezTo>
                  <a:pt x="5611" y="18484"/>
                  <a:pt x="2263" y="12085"/>
                  <a:pt x="179" y="4643"/>
                </a:cubicBezTo>
                <a:cubicBezTo>
                  <a:pt x="-416" y="2262"/>
                  <a:pt x="477" y="774"/>
                  <a:pt x="2858" y="179"/>
                </a:cubicBezTo>
                <a:cubicBezTo>
                  <a:pt x="3156" y="179"/>
                  <a:pt x="3453" y="179"/>
                  <a:pt x="3751" y="179"/>
                </a:cubicBezTo>
                <a:cubicBezTo>
                  <a:pt x="5537" y="179"/>
                  <a:pt x="6728" y="1072"/>
                  <a:pt x="7323" y="2858"/>
                </a:cubicBezTo>
                <a:cubicBezTo>
                  <a:pt x="9109" y="9108"/>
                  <a:pt x="12011" y="14615"/>
                  <a:pt x="16029" y="19377"/>
                </a:cubicBezTo>
                <a:cubicBezTo>
                  <a:pt x="20048" y="24140"/>
                  <a:pt x="25108" y="27861"/>
                  <a:pt x="31210" y="30540"/>
                </a:cubicBezTo>
                <a:cubicBezTo>
                  <a:pt x="37312" y="33218"/>
                  <a:pt x="42372" y="35153"/>
                  <a:pt x="46390" y="36344"/>
                </a:cubicBezTo>
                <a:cubicBezTo>
                  <a:pt x="50409" y="37534"/>
                  <a:pt x="55543" y="38874"/>
                  <a:pt x="61794" y="40362"/>
                </a:cubicBezTo>
                <a:cubicBezTo>
                  <a:pt x="67450" y="41553"/>
                  <a:pt x="71021" y="42446"/>
                  <a:pt x="72510" y="43041"/>
                </a:cubicBezTo>
                <a:cubicBezTo>
                  <a:pt x="89178" y="50185"/>
                  <a:pt x="98852" y="61347"/>
                  <a:pt x="101531" y="76527"/>
                </a:cubicBezTo>
                <a:cubicBezTo>
                  <a:pt x="101829" y="78016"/>
                  <a:pt x="101382" y="79206"/>
                  <a:pt x="100192" y="80099"/>
                </a:cubicBezTo>
                <a:cubicBezTo>
                  <a:pt x="87690" y="90220"/>
                  <a:pt x="78314" y="104805"/>
                  <a:pt x="72063" y="123855"/>
                </a:cubicBezTo>
                <a:cubicBezTo>
                  <a:pt x="72063" y="124152"/>
                  <a:pt x="71914" y="124599"/>
                  <a:pt x="71617" y="125194"/>
                </a:cubicBezTo>
                <a:cubicBezTo>
                  <a:pt x="65961" y="132338"/>
                  <a:pt x="63133" y="138886"/>
                  <a:pt x="63133" y="144840"/>
                </a:cubicBezTo>
                <a:cubicBezTo>
                  <a:pt x="63133" y="148114"/>
                  <a:pt x="64175" y="150644"/>
                  <a:pt x="66259" y="152430"/>
                </a:cubicBezTo>
                <a:cubicBezTo>
                  <a:pt x="67152" y="153025"/>
                  <a:pt x="67598" y="153918"/>
                  <a:pt x="67598" y="155109"/>
                </a:cubicBezTo>
                <a:cubicBezTo>
                  <a:pt x="68194" y="173563"/>
                  <a:pt x="74147" y="189190"/>
                  <a:pt x="85458" y="201990"/>
                </a:cubicBezTo>
                <a:cubicBezTo>
                  <a:pt x="96769" y="214789"/>
                  <a:pt x="110312" y="221337"/>
                  <a:pt x="126088" y="221635"/>
                </a:cubicBezTo>
                <a:cubicBezTo>
                  <a:pt x="126088" y="221635"/>
                  <a:pt x="126237" y="221635"/>
                  <a:pt x="126534" y="221635"/>
                </a:cubicBezTo>
                <a:cubicBezTo>
                  <a:pt x="126832" y="221635"/>
                  <a:pt x="126981" y="221635"/>
                  <a:pt x="126981" y="221635"/>
                </a:cubicBezTo>
                <a:cubicBezTo>
                  <a:pt x="142757" y="221635"/>
                  <a:pt x="156374" y="215310"/>
                  <a:pt x="167834" y="202659"/>
                </a:cubicBezTo>
                <a:cubicBezTo>
                  <a:pt x="179294" y="190009"/>
                  <a:pt x="185470" y="174605"/>
                  <a:pt x="186363" y="156448"/>
                </a:cubicBezTo>
                <a:cubicBezTo>
                  <a:pt x="186363" y="155258"/>
                  <a:pt x="186959" y="154216"/>
                  <a:pt x="188149" y="153323"/>
                </a:cubicBezTo>
                <a:cubicBezTo>
                  <a:pt x="191423" y="151537"/>
                  <a:pt x="193060" y="148709"/>
                  <a:pt x="193060" y="144840"/>
                </a:cubicBezTo>
                <a:cubicBezTo>
                  <a:pt x="193060" y="137696"/>
                  <a:pt x="189042" y="129808"/>
                  <a:pt x="181005" y="121176"/>
                </a:cubicBezTo>
                <a:cubicBezTo>
                  <a:pt x="180708" y="120878"/>
                  <a:pt x="180559" y="120432"/>
                  <a:pt x="180559" y="119836"/>
                </a:cubicBezTo>
                <a:cubicBezTo>
                  <a:pt x="174606" y="103763"/>
                  <a:pt x="166123" y="90964"/>
                  <a:pt x="155109" y="81439"/>
                </a:cubicBezTo>
                <a:cubicBezTo>
                  <a:pt x="154216" y="80546"/>
                  <a:pt x="153919" y="79355"/>
                  <a:pt x="154216" y="77867"/>
                </a:cubicBezTo>
                <a:cubicBezTo>
                  <a:pt x="156895" y="62686"/>
                  <a:pt x="166569" y="51524"/>
                  <a:pt x="183238" y="44381"/>
                </a:cubicBezTo>
                <a:cubicBezTo>
                  <a:pt x="184726" y="43785"/>
                  <a:pt x="188149" y="42892"/>
                  <a:pt x="193507" y="41702"/>
                </a:cubicBezTo>
                <a:cubicBezTo>
                  <a:pt x="199758" y="40213"/>
                  <a:pt x="204892" y="38800"/>
                  <a:pt x="208911" y="37460"/>
                </a:cubicBezTo>
                <a:cubicBezTo>
                  <a:pt x="212929" y="36121"/>
                  <a:pt x="218064" y="34037"/>
                  <a:pt x="224314" y="31209"/>
                </a:cubicBezTo>
                <a:cubicBezTo>
                  <a:pt x="230565" y="28382"/>
                  <a:pt x="235700" y="24586"/>
                  <a:pt x="239718" y="19824"/>
                </a:cubicBezTo>
                <a:cubicBezTo>
                  <a:pt x="243736" y="15061"/>
                  <a:pt x="246639" y="9406"/>
                  <a:pt x="248425" y="2858"/>
                </a:cubicBezTo>
                <a:cubicBezTo>
                  <a:pt x="249020" y="476"/>
                  <a:pt x="250508" y="-417"/>
                  <a:pt x="252889" y="179"/>
                </a:cubicBezTo>
                <a:cubicBezTo>
                  <a:pt x="255271" y="774"/>
                  <a:pt x="256164" y="2262"/>
                  <a:pt x="255568" y="4643"/>
                </a:cubicBezTo>
                <a:cubicBezTo>
                  <a:pt x="253485" y="12085"/>
                  <a:pt x="250136" y="18559"/>
                  <a:pt x="245522" y="24066"/>
                </a:cubicBezTo>
                <a:cubicBezTo>
                  <a:pt x="240909" y="29572"/>
                  <a:pt x="235179" y="33963"/>
                  <a:pt x="228333" y="37237"/>
                </a:cubicBezTo>
                <a:cubicBezTo>
                  <a:pt x="221487" y="40511"/>
                  <a:pt x="215906" y="42818"/>
                  <a:pt x="211590" y="44157"/>
                </a:cubicBezTo>
                <a:cubicBezTo>
                  <a:pt x="207274" y="45497"/>
                  <a:pt x="201692" y="46911"/>
                  <a:pt x="194846" y="48399"/>
                </a:cubicBezTo>
                <a:cubicBezTo>
                  <a:pt x="190084" y="49590"/>
                  <a:pt x="187107" y="50483"/>
                  <a:pt x="185917" y="51078"/>
                </a:cubicBezTo>
                <a:cubicBezTo>
                  <a:pt x="172522" y="57031"/>
                  <a:pt x="164337" y="65812"/>
                  <a:pt x="161360" y="77420"/>
                </a:cubicBezTo>
                <a:cubicBezTo>
                  <a:pt x="172373" y="87541"/>
                  <a:pt x="180857" y="100786"/>
                  <a:pt x="186810" y="117158"/>
                </a:cubicBezTo>
                <a:cubicBezTo>
                  <a:pt x="195739" y="126683"/>
                  <a:pt x="200204" y="135910"/>
                  <a:pt x="200204" y="144840"/>
                </a:cubicBezTo>
                <a:cubicBezTo>
                  <a:pt x="200204" y="150793"/>
                  <a:pt x="197972" y="155406"/>
                  <a:pt x="193507" y="158681"/>
                </a:cubicBezTo>
                <a:cubicBezTo>
                  <a:pt x="192019" y="178326"/>
                  <a:pt x="184949" y="194920"/>
                  <a:pt x="172299" y="208464"/>
                </a:cubicBezTo>
                <a:cubicBezTo>
                  <a:pt x="159649" y="222007"/>
                  <a:pt x="144691" y="228779"/>
                  <a:pt x="127427" y="2287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84094260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p:nvSpPr>
        <p:spPr>
          <a:xfrm>
            <a:off x="2138907" y="2043953"/>
            <a:ext cx="20106186" cy="9628094"/>
          </a:xfrm>
          <a:prstGeom prst="rect">
            <a:avLst/>
          </a:prstGeom>
          <a:noFill/>
          <a:ln w="63500">
            <a:solidFill>
              <a:srgbClr val="2D6F9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a:solidFill>
                <a:prstClr val="white"/>
              </a:solidFill>
              <a:latin typeface="Calibri" panose="020F0502020204030204"/>
            </a:endParaRPr>
          </a:p>
        </p:txBody>
      </p:sp>
      <p:sp>
        <p:nvSpPr>
          <p:cNvPr id="11" name="TextBox 10"/>
          <p:cNvSpPr txBox="1"/>
          <p:nvPr/>
        </p:nvSpPr>
        <p:spPr>
          <a:xfrm>
            <a:off x="5665156" y="5025362"/>
            <a:ext cx="5427716" cy="553998"/>
          </a:xfrm>
          <a:prstGeom prst="rect">
            <a:avLst/>
          </a:prstGeom>
          <a:noFill/>
        </p:spPr>
        <p:txBody>
          <a:bodyPr wrap="square" rtlCol="0">
            <a:spAutoFit/>
          </a:bodyPr>
          <a:lstStyle/>
          <a:p>
            <a:pPr>
              <a:defRPr/>
            </a:pPr>
            <a:r>
              <a:rPr kumimoji="0" lang="en-US" sz="3000" b="0" i="0" u="none" strike="noStrike" kern="1200" cap="none" spc="0" normalizeH="0" baseline="0" noProof="0" dirty="0">
                <a:ln>
                  <a:noFill/>
                </a:ln>
                <a:solidFill>
                  <a:schemeClr val="tx1">
                    <a:lumMod val="85000"/>
                    <a:lumOff val="15000"/>
                  </a:schemeClr>
                </a:solidFill>
                <a:effectLst/>
                <a:uLnTx/>
                <a:uFillTx/>
                <a:ea typeface="Roboto" panose="02000000000000000000" pitchFamily="2" charset="0"/>
              </a:rPr>
              <a:t>Introduction</a:t>
            </a:r>
            <a:endParaRPr lang="tr-TR" sz="3000" dirty="0">
              <a:solidFill>
                <a:schemeClr val="tx1">
                  <a:lumMod val="85000"/>
                  <a:lumOff val="15000"/>
                </a:schemeClr>
              </a:solidFill>
              <a:ea typeface="Roboto" panose="02000000000000000000" pitchFamily="2" charset="0"/>
            </a:endParaRPr>
          </a:p>
        </p:txBody>
      </p:sp>
      <p:sp>
        <p:nvSpPr>
          <p:cNvPr id="4" name="Oval 3"/>
          <p:cNvSpPr/>
          <p:nvPr/>
        </p:nvSpPr>
        <p:spPr>
          <a:xfrm>
            <a:off x="4600930" y="5246288"/>
            <a:ext cx="215153" cy="215153"/>
          </a:xfrm>
          <a:prstGeom prst="ellipse">
            <a:avLst/>
          </a:prstGeom>
          <a:noFill/>
          <a:ln w="38100" cmpd="sng">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lumMod val="85000"/>
                  <a:lumOff val="15000"/>
                </a:schemeClr>
              </a:solidFill>
            </a:endParaRPr>
          </a:p>
        </p:txBody>
      </p:sp>
      <p:sp>
        <p:nvSpPr>
          <p:cNvPr id="12" name="TextBox 11"/>
          <p:cNvSpPr txBox="1"/>
          <p:nvPr/>
        </p:nvSpPr>
        <p:spPr>
          <a:xfrm>
            <a:off x="5665156" y="6580703"/>
            <a:ext cx="5427716" cy="553998"/>
          </a:xfrm>
          <a:prstGeom prst="rect">
            <a:avLst/>
          </a:prstGeom>
          <a:noFill/>
        </p:spPr>
        <p:txBody>
          <a:bodyPr wrap="square" rtlCol="0">
            <a:spAutoFit/>
          </a:bodyPr>
          <a:lstStyle/>
          <a:p>
            <a:r>
              <a:rPr lang="en-CA" sz="3000" dirty="0"/>
              <a:t>Risk Communication Theory 1</a:t>
            </a:r>
            <a:endParaRPr lang="en-GB" sz="3000" dirty="0"/>
          </a:p>
        </p:txBody>
      </p:sp>
      <p:sp>
        <p:nvSpPr>
          <p:cNvPr id="13" name="Oval 12"/>
          <p:cNvSpPr/>
          <p:nvPr/>
        </p:nvSpPr>
        <p:spPr>
          <a:xfrm>
            <a:off x="4600930" y="6801629"/>
            <a:ext cx="215153" cy="215153"/>
          </a:xfrm>
          <a:prstGeom prst="ellipse">
            <a:avLst/>
          </a:prstGeom>
          <a:noFill/>
          <a:ln w="38100" cmpd="sng">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lumMod val="85000"/>
                  <a:lumOff val="15000"/>
                </a:schemeClr>
              </a:solidFill>
            </a:endParaRPr>
          </a:p>
        </p:txBody>
      </p:sp>
      <p:sp>
        <p:nvSpPr>
          <p:cNvPr id="14" name="TextBox 13"/>
          <p:cNvSpPr txBox="1"/>
          <p:nvPr/>
        </p:nvSpPr>
        <p:spPr>
          <a:xfrm>
            <a:off x="5665155" y="8161226"/>
            <a:ext cx="7211663" cy="553998"/>
          </a:xfrm>
          <a:prstGeom prst="rect">
            <a:avLst/>
          </a:prstGeom>
        </p:spPr>
        <p:txBody>
          <a:bodyPr wrap="square" rtlCol="0">
            <a:spAutoFit/>
          </a:bodyPr>
          <a:lstStyle/>
          <a:p>
            <a:pPr lvl="0"/>
            <a:r>
              <a:rPr lang="en-CA" sz="3000" dirty="0"/>
              <a:t>Group Activity</a:t>
            </a:r>
            <a:endParaRPr lang="en-GB" sz="3000" dirty="0"/>
          </a:p>
        </p:txBody>
      </p:sp>
      <p:sp>
        <p:nvSpPr>
          <p:cNvPr id="15" name="Oval 14"/>
          <p:cNvSpPr/>
          <p:nvPr/>
        </p:nvSpPr>
        <p:spPr>
          <a:xfrm>
            <a:off x="4600930" y="8366749"/>
            <a:ext cx="215153" cy="195594"/>
          </a:xfrm>
          <a:prstGeom prst="ellipse">
            <a:avLst/>
          </a:prstGeom>
          <a:noFill/>
          <a:ln w="38100" cmpd="sng">
            <a:solidFill>
              <a:srgbClr val="160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lumMod val="85000"/>
                  <a:lumOff val="15000"/>
                </a:schemeClr>
              </a:solidFill>
            </a:endParaRPr>
          </a:p>
        </p:txBody>
      </p:sp>
      <p:sp>
        <p:nvSpPr>
          <p:cNvPr id="16" name="TextBox 15"/>
          <p:cNvSpPr txBox="1"/>
          <p:nvPr/>
        </p:nvSpPr>
        <p:spPr>
          <a:xfrm>
            <a:off x="13617005" y="5025362"/>
            <a:ext cx="6909118" cy="553998"/>
          </a:xfrm>
          <a:prstGeom prst="rect">
            <a:avLst/>
          </a:prstGeom>
          <a:noFill/>
        </p:spPr>
        <p:txBody>
          <a:bodyPr wrap="square" rtlCol="0">
            <a:spAutoFit/>
          </a:bodyPr>
          <a:lstStyle/>
          <a:p>
            <a:pPr lvl="0"/>
            <a:r>
              <a:rPr lang="en-CA" sz="3000" dirty="0"/>
              <a:t>Risk Communication Theory 2</a:t>
            </a:r>
            <a:endParaRPr lang="en-GB" sz="3000" dirty="0"/>
          </a:p>
        </p:txBody>
      </p:sp>
      <p:sp>
        <p:nvSpPr>
          <p:cNvPr id="17" name="Oval 16"/>
          <p:cNvSpPr/>
          <p:nvPr/>
        </p:nvSpPr>
        <p:spPr>
          <a:xfrm>
            <a:off x="13060779" y="5246288"/>
            <a:ext cx="215153" cy="215153"/>
          </a:xfrm>
          <a:prstGeom prst="ellipse">
            <a:avLst/>
          </a:prstGeom>
          <a:noFill/>
          <a:ln w="38100" cmpd="sng">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lumMod val="85000"/>
                  <a:lumOff val="15000"/>
                </a:schemeClr>
              </a:solidFill>
            </a:endParaRPr>
          </a:p>
        </p:txBody>
      </p:sp>
      <p:sp>
        <p:nvSpPr>
          <p:cNvPr id="18" name="TextBox 17"/>
          <p:cNvSpPr txBox="1"/>
          <p:nvPr/>
        </p:nvSpPr>
        <p:spPr>
          <a:xfrm>
            <a:off x="13617005" y="6580703"/>
            <a:ext cx="5427716" cy="553998"/>
          </a:xfrm>
          <a:prstGeom prst="rect">
            <a:avLst/>
          </a:prstGeom>
          <a:noFill/>
        </p:spPr>
        <p:txBody>
          <a:bodyPr wrap="square" rtlCol="0">
            <a:spAutoFit/>
          </a:bodyPr>
          <a:lstStyle/>
          <a:p>
            <a:pPr lvl="0"/>
            <a:r>
              <a:rPr lang="en-CA" sz="3000" dirty="0"/>
              <a:t>SWOT Analysis</a:t>
            </a:r>
            <a:endParaRPr lang="en-GB" sz="3000" dirty="0"/>
          </a:p>
        </p:txBody>
      </p:sp>
      <p:sp>
        <p:nvSpPr>
          <p:cNvPr id="19" name="Oval 18"/>
          <p:cNvSpPr/>
          <p:nvPr/>
        </p:nvSpPr>
        <p:spPr>
          <a:xfrm>
            <a:off x="13060779" y="6801629"/>
            <a:ext cx="215153" cy="215153"/>
          </a:xfrm>
          <a:prstGeom prst="ellipse">
            <a:avLst/>
          </a:prstGeom>
          <a:noFill/>
          <a:ln w="38100" cmpd="sng">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lumMod val="85000"/>
                  <a:lumOff val="15000"/>
                </a:schemeClr>
              </a:solidFill>
            </a:endParaRPr>
          </a:p>
        </p:txBody>
      </p:sp>
      <p:sp>
        <p:nvSpPr>
          <p:cNvPr id="20" name="TextBox 19"/>
          <p:cNvSpPr txBox="1"/>
          <p:nvPr/>
        </p:nvSpPr>
        <p:spPr>
          <a:xfrm>
            <a:off x="13617004" y="8161226"/>
            <a:ext cx="7854205" cy="553998"/>
          </a:xfrm>
          <a:prstGeom prst="rect">
            <a:avLst/>
          </a:prstGeom>
        </p:spPr>
        <p:txBody>
          <a:bodyPr wrap="square" rtlCol="0">
            <a:spAutoFit/>
          </a:bodyPr>
          <a:lstStyle/>
          <a:p>
            <a:pPr lvl="0"/>
            <a:r>
              <a:rPr lang="en-CA" sz="3000" dirty="0"/>
              <a:t>Group Activity</a:t>
            </a:r>
            <a:endParaRPr lang="en-GB" sz="3000" dirty="0"/>
          </a:p>
        </p:txBody>
      </p:sp>
      <p:sp>
        <p:nvSpPr>
          <p:cNvPr id="21" name="Oval 20"/>
          <p:cNvSpPr/>
          <p:nvPr/>
        </p:nvSpPr>
        <p:spPr>
          <a:xfrm>
            <a:off x="13060779" y="8366749"/>
            <a:ext cx="215153" cy="195594"/>
          </a:xfrm>
          <a:prstGeom prst="ellipse">
            <a:avLst/>
          </a:prstGeom>
          <a:noFill/>
          <a:ln w="38100" cmpd="sng">
            <a:solidFill>
              <a:srgbClr val="160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lumMod val="85000"/>
                  <a:lumOff val="15000"/>
                </a:schemeClr>
              </a:solidFill>
            </a:endParaRPr>
          </a:p>
        </p:txBody>
      </p:sp>
      <p:sp>
        <p:nvSpPr>
          <p:cNvPr id="26" name="TextBox 25"/>
          <p:cNvSpPr txBox="1"/>
          <p:nvPr/>
        </p:nvSpPr>
        <p:spPr>
          <a:xfrm>
            <a:off x="8842168" y="3253865"/>
            <a:ext cx="6699671" cy="830997"/>
          </a:xfrm>
          <a:prstGeom prst="rect">
            <a:avLst/>
          </a:prstGeom>
          <a:noFill/>
        </p:spPr>
        <p:txBody>
          <a:bodyPr wrap="none" rtlCol="0">
            <a:spAutoFit/>
          </a:bodyPr>
          <a:lstStyle/>
          <a:p>
            <a:pPr algn="ctr"/>
            <a:r>
              <a:rPr lang="tr-TR" sz="4800" spc="5000" dirty="0">
                <a:solidFill>
                  <a:srgbClr val="2D6F96"/>
                </a:solidFill>
                <a:latin typeface="+mj-lt"/>
              </a:rPr>
              <a:t>OUTLINE</a:t>
            </a:r>
          </a:p>
        </p:txBody>
      </p:sp>
      <p:sp>
        <p:nvSpPr>
          <p:cNvPr id="22" name="TextBox 21"/>
          <p:cNvSpPr txBox="1"/>
          <p:nvPr/>
        </p:nvSpPr>
        <p:spPr>
          <a:xfrm>
            <a:off x="5665156" y="9701000"/>
            <a:ext cx="5427716" cy="553998"/>
          </a:xfrm>
          <a:prstGeom prst="rect">
            <a:avLst/>
          </a:prstGeom>
        </p:spPr>
        <p:txBody>
          <a:bodyPr wrap="square" rtlCol="0">
            <a:spAutoFit/>
          </a:bodyPr>
          <a:lstStyle/>
          <a:p>
            <a:r>
              <a:rPr lang="en-CA" sz="3000" dirty="0"/>
              <a:t>Break</a:t>
            </a:r>
            <a:endParaRPr lang="en-GB" sz="3000" dirty="0"/>
          </a:p>
        </p:txBody>
      </p:sp>
      <p:sp>
        <p:nvSpPr>
          <p:cNvPr id="23" name="Oval 22"/>
          <p:cNvSpPr/>
          <p:nvPr/>
        </p:nvSpPr>
        <p:spPr>
          <a:xfrm>
            <a:off x="4600930" y="9906523"/>
            <a:ext cx="215153" cy="195594"/>
          </a:xfrm>
          <a:prstGeom prst="ellipse">
            <a:avLst/>
          </a:prstGeom>
          <a:noFill/>
          <a:ln w="38100" cmpd="sng">
            <a:solidFill>
              <a:srgbClr val="160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lumMod val="85000"/>
                  <a:lumOff val="15000"/>
                </a:schemeClr>
              </a:solidFill>
            </a:endParaRPr>
          </a:p>
        </p:txBody>
      </p:sp>
      <p:sp>
        <p:nvSpPr>
          <p:cNvPr id="24" name="TextBox 23"/>
          <p:cNvSpPr txBox="1"/>
          <p:nvPr/>
        </p:nvSpPr>
        <p:spPr>
          <a:xfrm>
            <a:off x="13617005" y="9701000"/>
            <a:ext cx="5427716" cy="553998"/>
          </a:xfrm>
          <a:prstGeom prst="rect">
            <a:avLst/>
          </a:prstGeom>
        </p:spPr>
        <p:txBody>
          <a:bodyPr wrap="square" rtlCol="0">
            <a:spAutoFit/>
          </a:bodyPr>
          <a:lstStyle/>
          <a:p>
            <a:pPr lvl="0"/>
            <a:r>
              <a:rPr lang="en-CA" sz="3000" dirty="0"/>
              <a:t>Review</a:t>
            </a:r>
            <a:endParaRPr lang="en-GB" sz="3000" dirty="0"/>
          </a:p>
        </p:txBody>
      </p:sp>
      <p:sp>
        <p:nvSpPr>
          <p:cNvPr id="25" name="Oval 24"/>
          <p:cNvSpPr/>
          <p:nvPr/>
        </p:nvSpPr>
        <p:spPr>
          <a:xfrm>
            <a:off x="13060779" y="9906523"/>
            <a:ext cx="215153" cy="195594"/>
          </a:xfrm>
          <a:prstGeom prst="ellipse">
            <a:avLst/>
          </a:prstGeom>
          <a:noFill/>
          <a:ln w="38100" cmpd="sng">
            <a:solidFill>
              <a:srgbClr val="160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lumMod val="85000"/>
                  <a:lumOff val="15000"/>
                </a:schemeClr>
              </a:solidFill>
            </a:endParaRPr>
          </a:p>
        </p:txBody>
      </p:sp>
    </p:spTree>
    <p:extLst>
      <p:ext uri="{BB962C8B-B14F-4D97-AF65-F5344CB8AC3E}">
        <p14:creationId xmlns:p14="http://schemas.microsoft.com/office/powerpoint/2010/main" xmlns="" val="228758240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AA85B"/>
        </a:solidFill>
        <a:effectLst/>
      </p:bgPr>
    </p:bg>
    <p:spTree>
      <p:nvGrpSpPr>
        <p:cNvPr id="1" name=""/>
        <p:cNvGrpSpPr/>
        <p:nvPr/>
      </p:nvGrpSpPr>
      <p:grpSpPr>
        <a:xfrm>
          <a:off x="0" y="0"/>
          <a:ext cx="0" cy="0"/>
          <a:chOff x="0" y="0"/>
          <a:chExt cx="0" cy="0"/>
        </a:xfrm>
      </p:grpSpPr>
      <p:sp>
        <p:nvSpPr>
          <p:cNvPr id="18" name="TextBox 17"/>
          <p:cNvSpPr txBox="1"/>
          <p:nvPr/>
        </p:nvSpPr>
        <p:spPr>
          <a:xfrm>
            <a:off x="3278088" y="3479195"/>
            <a:ext cx="17832113" cy="1569660"/>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CA" sz="9600" spc="-50" dirty="0">
                <a:latin typeface="+mj-lt"/>
                <a:ea typeface="+mj-ea"/>
                <a:cs typeface="+mj-cs"/>
              </a:rPr>
              <a:t>BREAK</a:t>
            </a:r>
            <a:endParaRPr kumimoji="0" lang="tr-TR" sz="9600" b="1" i="0" u="none" strike="noStrike" kern="1200" cap="none" spc="0" normalizeH="0" baseline="0" noProof="0" dirty="0">
              <a:ln>
                <a:noFill/>
              </a:ln>
              <a:effectLst/>
              <a:uLnTx/>
              <a:uFillTx/>
              <a:latin typeface="+mj-lt"/>
            </a:endParaRPr>
          </a:p>
        </p:txBody>
      </p:sp>
      <p:cxnSp>
        <p:nvCxnSpPr>
          <p:cNvPr id="26" name="Straight Connector 25"/>
          <p:cNvCxnSpPr/>
          <p:nvPr/>
        </p:nvCxnSpPr>
        <p:spPr>
          <a:xfrm>
            <a:off x="3276600" y="6086870"/>
            <a:ext cx="178308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278088" y="9150128"/>
            <a:ext cx="17832113" cy="646331"/>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CA" sz="3600" spc="-50" dirty="0">
                <a:latin typeface="+mj-lt"/>
                <a:ea typeface="+mj-ea"/>
                <a:cs typeface="+mj-cs"/>
              </a:rPr>
              <a:t>PLEASE RETURN IN 15 MINUTES</a:t>
            </a:r>
            <a:endParaRPr kumimoji="0" lang="tr-TR" sz="3600" b="1" i="0" u="none" strike="noStrike" kern="1200" cap="none" spc="0" normalizeH="0" baseline="0" noProof="0" dirty="0">
              <a:ln>
                <a:noFill/>
              </a:ln>
              <a:effectLst/>
              <a:uLnTx/>
              <a:uFillTx/>
              <a:latin typeface="+mj-lt"/>
            </a:endParaRPr>
          </a:p>
        </p:txBody>
      </p:sp>
      <p:sp>
        <p:nvSpPr>
          <p:cNvPr id="7" name="Oval 6"/>
          <p:cNvSpPr/>
          <p:nvPr/>
        </p:nvSpPr>
        <p:spPr>
          <a:xfrm>
            <a:off x="11658600" y="7253492"/>
            <a:ext cx="1054663" cy="1054663"/>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Shape 227"/>
          <p:cNvSpPr/>
          <p:nvPr/>
        </p:nvSpPr>
        <p:spPr>
          <a:xfrm flipH="1" flipV="1">
            <a:off x="11892217" y="7455589"/>
            <a:ext cx="609854" cy="653236"/>
          </a:xfrm>
          <a:custGeom>
            <a:avLst/>
            <a:gdLst/>
            <a:ahLst/>
            <a:cxnLst/>
            <a:rect l="l" t="t" r="r" b="b"/>
            <a:pathLst>
              <a:path w="213419" h="228600">
                <a:moveTo>
                  <a:pt x="30640" y="35886"/>
                </a:moveTo>
                <a:cubicBezTo>
                  <a:pt x="29858" y="35774"/>
                  <a:pt x="29170" y="35272"/>
                  <a:pt x="28575" y="34379"/>
                </a:cubicBezTo>
                <a:lnTo>
                  <a:pt x="7143" y="5804"/>
                </a:lnTo>
                <a:cubicBezTo>
                  <a:pt x="5655" y="3720"/>
                  <a:pt x="5804" y="2083"/>
                  <a:pt x="7590" y="893"/>
                </a:cubicBezTo>
                <a:cubicBezTo>
                  <a:pt x="8185" y="297"/>
                  <a:pt x="8929" y="0"/>
                  <a:pt x="9822" y="0"/>
                </a:cubicBezTo>
                <a:cubicBezTo>
                  <a:pt x="11013" y="0"/>
                  <a:pt x="11906" y="446"/>
                  <a:pt x="12501" y="1339"/>
                </a:cubicBezTo>
                <a:lnTo>
                  <a:pt x="33933" y="29914"/>
                </a:lnTo>
                <a:cubicBezTo>
                  <a:pt x="35421" y="31998"/>
                  <a:pt x="35198" y="33709"/>
                  <a:pt x="33263" y="35049"/>
                </a:cubicBezTo>
                <a:cubicBezTo>
                  <a:pt x="32295" y="35718"/>
                  <a:pt x="31421" y="35998"/>
                  <a:pt x="30640" y="35886"/>
                </a:cubicBezTo>
                <a:close/>
                <a:moveTo>
                  <a:pt x="181886" y="35886"/>
                </a:moveTo>
                <a:cubicBezTo>
                  <a:pt x="181105" y="35998"/>
                  <a:pt x="180231" y="35718"/>
                  <a:pt x="179263" y="35049"/>
                </a:cubicBezTo>
                <a:cubicBezTo>
                  <a:pt x="177328" y="33709"/>
                  <a:pt x="177105" y="31998"/>
                  <a:pt x="178593" y="29914"/>
                </a:cubicBezTo>
                <a:lnTo>
                  <a:pt x="200025" y="1339"/>
                </a:lnTo>
                <a:cubicBezTo>
                  <a:pt x="200620" y="446"/>
                  <a:pt x="201513" y="0"/>
                  <a:pt x="202704" y="0"/>
                </a:cubicBezTo>
                <a:cubicBezTo>
                  <a:pt x="203597" y="0"/>
                  <a:pt x="204341" y="297"/>
                  <a:pt x="204936" y="893"/>
                </a:cubicBezTo>
                <a:cubicBezTo>
                  <a:pt x="206722" y="2083"/>
                  <a:pt x="206871" y="3720"/>
                  <a:pt x="205383" y="5804"/>
                </a:cubicBezTo>
                <a:lnTo>
                  <a:pt x="183951" y="34379"/>
                </a:lnTo>
                <a:cubicBezTo>
                  <a:pt x="183356" y="35272"/>
                  <a:pt x="182668" y="35774"/>
                  <a:pt x="181886" y="35886"/>
                </a:cubicBezTo>
                <a:close/>
                <a:moveTo>
                  <a:pt x="109835" y="165645"/>
                </a:moveTo>
                <a:cubicBezTo>
                  <a:pt x="107454" y="165645"/>
                  <a:pt x="106263" y="164455"/>
                  <a:pt x="106263" y="162074"/>
                </a:cubicBezTo>
                <a:lnTo>
                  <a:pt x="106263" y="112067"/>
                </a:lnTo>
                <a:lnTo>
                  <a:pt x="72330" y="78135"/>
                </a:lnTo>
                <a:cubicBezTo>
                  <a:pt x="70544" y="76349"/>
                  <a:pt x="70544" y="74711"/>
                  <a:pt x="72330" y="73223"/>
                </a:cubicBezTo>
                <a:cubicBezTo>
                  <a:pt x="72925" y="72330"/>
                  <a:pt x="73744" y="71884"/>
                  <a:pt x="74786" y="71884"/>
                </a:cubicBezTo>
                <a:cubicBezTo>
                  <a:pt x="75828" y="71884"/>
                  <a:pt x="76646" y="72330"/>
                  <a:pt x="77242" y="73223"/>
                </a:cubicBezTo>
                <a:lnTo>
                  <a:pt x="112514" y="108049"/>
                </a:lnTo>
                <a:cubicBezTo>
                  <a:pt x="113109" y="108942"/>
                  <a:pt x="113407" y="109835"/>
                  <a:pt x="113407" y="110728"/>
                </a:cubicBezTo>
                <a:lnTo>
                  <a:pt x="113407" y="162074"/>
                </a:lnTo>
                <a:cubicBezTo>
                  <a:pt x="113407" y="164455"/>
                  <a:pt x="112216" y="165645"/>
                  <a:pt x="109835" y="165645"/>
                </a:cubicBezTo>
                <a:close/>
                <a:moveTo>
                  <a:pt x="106263" y="207168"/>
                </a:moveTo>
                <a:cubicBezTo>
                  <a:pt x="131861" y="207168"/>
                  <a:pt x="153739" y="198090"/>
                  <a:pt x="171896" y="179933"/>
                </a:cubicBezTo>
                <a:cubicBezTo>
                  <a:pt x="190053" y="161776"/>
                  <a:pt x="199132" y="139898"/>
                  <a:pt x="199132" y="114300"/>
                </a:cubicBezTo>
                <a:cubicBezTo>
                  <a:pt x="199132" y="88701"/>
                  <a:pt x="190053" y="66824"/>
                  <a:pt x="171896" y="48667"/>
                </a:cubicBezTo>
                <a:cubicBezTo>
                  <a:pt x="153739" y="30510"/>
                  <a:pt x="131861" y="21431"/>
                  <a:pt x="106263" y="21431"/>
                </a:cubicBezTo>
                <a:cubicBezTo>
                  <a:pt x="80665" y="21431"/>
                  <a:pt x="58787" y="30510"/>
                  <a:pt x="40630" y="48667"/>
                </a:cubicBezTo>
                <a:cubicBezTo>
                  <a:pt x="22473" y="66824"/>
                  <a:pt x="13394" y="88701"/>
                  <a:pt x="13394" y="114300"/>
                </a:cubicBezTo>
                <a:cubicBezTo>
                  <a:pt x="13394" y="139898"/>
                  <a:pt x="22473" y="161776"/>
                  <a:pt x="40630" y="179933"/>
                </a:cubicBezTo>
                <a:cubicBezTo>
                  <a:pt x="58787" y="198090"/>
                  <a:pt x="80665" y="207168"/>
                  <a:pt x="106263" y="207168"/>
                </a:cubicBezTo>
                <a:close/>
                <a:moveTo>
                  <a:pt x="106263" y="214312"/>
                </a:moveTo>
                <a:cubicBezTo>
                  <a:pt x="78581" y="214312"/>
                  <a:pt x="54992" y="204564"/>
                  <a:pt x="35495" y="185068"/>
                </a:cubicBezTo>
                <a:cubicBezTo>
                  <a:pt x="15999" y="165571"/>
                  <a:pt x="6250" y="141982"/>
                  <a:pt x="6250" y="114300"/>
                </a:cubicBezTo>
                <a:cubicBezTo>
                  <a:pt x="6250" y="86618"/>
                  <a:pt x="15999" y="63028"/>
                  <a:pt x="35495" y="43532"/>
                </a:cubicBezTo>
                <a:cubicBezTo>
                  <a:pt x="54992" y="24035"/>
                  <a:pt x="78581" y="14287"/>
                  <a:pt x="106263" y="14287"/>
                </a:cubicBezTo>
                <a:cubicBezTo>
                  <a:pt x="133945" y="14287"/>
                  <a:pt x="157534" y="24035"/>
                  <a:pt x="177031" y="43532"/>
                </a:cubicBezTo>
                <a:cubicBezTo>
                  <a:pt x="196527" y="63028"/>
                  <a:pt x="206275" y="86618"/>
                  <a:pt x="206275" y="114300"/>
                </a:cubicBezTo>
                <a:cubicBezTo>
                  <a:pt x="206275" y="141982"/>
                  <a:pt x="196527" y="165571"/>
                  <a:pt x="177031" y="185068"/>
                </a:cubicBezTo>
                <a:cubicBezTo>
                  <a:pt x="157534" y="204564"/>
                  <a:pt x="133945" y="214312"/>
                  <a:pt x="106263" y="214312"/>
                </a:cubicBezTo>
                <a:close/>
                <a:moveTo>
                  <a:pt x="59829" y="228600"/>
                </a:moveTo>
                <a:lnTo>
                  <a:pt x="53578" y="228600"/>
                </a:lnTo>
                <a:cubicBezTo>
                  <a:pt x="38695" y="228600"/>
                  <a:pt x="26045" y="223391"/>
                  <a:pt x="15627" y="212973"/>
                </a:cubicBezTo>
                <a:cubicBezTo>
                  <a:pt x="5209" y="202555"/>
                  <a:pt x="0" y="189904"/>
                  <a:pt x="0" y="175022"/>
                </a:cubicBezTo>
                <a:lnTo>
                  <a:pt x="0" y="167431"/>
                </a:lnTo>
                <a:cubicBezTo>
                  <a:pt x="0" y="165050"/>
                  <a:pt x="1190" y="163860"/>
                  <a:pt x="3572" y="163860"/>
                </a:cubicBezTo>
                <a:cubicBezTo>
                  <a:pt x="5953" y="163860"/>
                  <a:pt x="7143" y="165050"/>
                  <a:pt x="7143" y="167431"/>
                </a:cubicBezTo>
                <a:lnTo>
                  <a:pt x="7143" y="175022"/>
                </a:lnTo>
                <a:cubicBezTo>
                  <a:pt x="7143" y="187821"/>
                  <a:pt x="11683" y="198760"/>
                  <a:pt x="20761" y="207838"/>
                </a:cubicBezTo>
                <a:cubicBezTo>
                  <a:pt x="29840" y="216917"/>
                  <a:pt x="40779" y="221456"/>
                  <a:pt x="53578" y="221456"/>
                </a:cubicBezTo>
                <a:lnTo>
                  <a:pt x="59829" y="221456"/>
                </a:lnTo>
                <a:cubicBezTo>
                  <a:pt x="62210" y="221456"/>
                  <a:pt x="63400" y="222647"/>
                  <a:pt x="63400" y="225028"/>
                </a:cubicBezTo>
                <a:cubicBezTo>
                  <a:pt x="63400" y="227409"/>
                  <a:pt x="62210" y="228600"/>
                  <a:pt x="59829" y="228600"/>
                </a:cubicBezTo>
                <a:close/>
                <a:moveTo>
                  <a:pt x="159841" y="228600"/>
                </a:moveTo>
                <a:lnTo>
                  <a:pt x="153590" y="228600"/>
                </a:lnTo>
                <a:cubicBezTo>
                  <a:pt x="151209" y="228600"/>
                  <a:pt x="150018" y="227409"/>
                  <a:pt x="150018" y="225028"/>
                </a:cubicBezTo>
                <a:cubicBezTo>
                  <a:pt x="150018" y="222647"/>
                  <a:pt x="151209" y="221456"/>
                  <a:pt x="153590" y="221456"/>
                </a:cubicBezTo>
                <a:lnTo>
                  <a:pt x="159841" y="221456"/>
                </a:lnTo>
                <a:cubicBezTo>
                  <a:pt x="172640" y="221456"/>
                  <a:pt x="183579" y="216917"/>
                  <a:pt x="192658" y="207838"/>
                </a:cubicBezTo>
                <a:cubicBezTo>
                  <a:pt x="201736" y="198760"/>
                  <a:pt x="206275" y="187821"/>
                  <a:pt x="206275" y="175022"/>
                </a:cubicBezTo>
                <a:lnTo>
                  <a:pt x="206275" y="167431"/>
                </a:lnTo>
                <a:cubicBezTo>
                  <a:pt x="206275" y="165050"/>
                  <a:pt x="207466" y="163860"/>
                  <a:pt x="209847" y="163860"/>
                </a:cubicBezTo>
                <a:cubicBezTo>
                  <a:pt x="212229" y="163860"/>
                  <a:pt x="213419" y="165050"/>
                  <a:pt x="213419" y="167431"/>
                </a:cubicBezTo>
                <a:lnTo>
                  <a:pt x="213419" y="175022"/>
                </a:lnTo>
                <a:cubicBezTo>
                  <a:pt x="213419" y="189904"/>
                  <a:pt x="208210" y="202555"/>
                  <a:pt x="197792" y="212973"/>
                </a:cubicBezTo>
                <a:cubicBezTo>
                  <a:pt x="187374" y="223391"/>
                  <a:pt x="174724" y="228600"/>
                  <a:pt x="159841" y="22860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71860997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TextBox 17"/>
          <p:cNvSpPr txBox="1"/>
          <p:nvPr/>
        </p:nvSpPr>
        <p:spPr>
          <a:xfrm>
            <a:off x="3277344" y="4247666"/>
            <a:ext cx="17832113" cy="830997"/>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CA" sz="4800" spc="-50" dirty="0">
                <a:solidFill>
                  <a:srgbClr val="2D6F96"/>
                </a:solidFill>
                <a:latin typeface="+mj-lt"/>
                <a:ea typeface="+mj-ea"/>
                <a:cs typeface="+mj-cs"/>
              </a:rPr>
              <a:t>ROGER </a:t>
            </a:r>
            <a:r>
              <a:rPr lang="en-CA" sz="4800" b="1" spc="-50" dirty="0">
                <a:solidFill>
                  <a:srgbClr val="2D6F96"/>
                </a:solidFill>
                <a:latin typeface="+mj-lt"/>
                <a:ea typeface="+mj-ea"/>
                <a:cs typeface="+mj-cs"/>
              </a:rPr>
              <a:t>KASPERSON</a:t>
            </a:r>
            <a:endParaRPr kumimoji="0" lang="tr-TR" sz="4800" b="1" i="0" u="none" strike="noStrike" kern="1200" cap="none" spc="0" normalizeH="0" baseline="0" noProof="0" dirty="0">
              <a:ln>
                <a:noFill/>
              </a:ln>
              <a:solidFill>
                <a:srgbClr val="CA2027"/>
              </a:solidFill>
              <a:effectLst/>
              <a:uLnTx/>
              <a:uFillTx/>
              <a:latin typeface="+mj-lt"/>
            </a:endParaRPr>
          </a:p>
        </p:txBody>
      </p:sp>
      <p:cxnSp>
        <p:nvCxnSpPr>
          <p:cNvPr id="14" name="Straight Connector 13"/>
          <p:cNvCxnSpPr/>
          <p:nvPr/>
        </p:nvCxnSpPr>
        <p:spPr>
          <a:xfrm>
            <a:off x="3278000" y="5754969"/>
            <a:ext cx="178308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1658600" y="1981200"/>
            <a:ext cx="1054663" cy="1054663"/>
          </a:xfrm>
          <a:prstGeom prst="ellipse">
            <a:avLst/>
          </a:prstGeom>
          <a:noFill/>
          <a:ln>
            <a:solidFill>
              <a:srgbClr val="1606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Shape 252"/>
          <p:cNvSpPr/>
          <p:nvPr/>
        </p:nvSpPr>
        <p:spPr>
          <a:xfrm flipH="1" flipV="1">
            <a:off x="11823553" y="2128048"/>
            <a:ext cx="747662" cy="668826"/>
          </a:xfrm>
          <a:custGeom>
            <a:avLst/>
            <a:gdLst/>
            <a:ahLst/>
            <a:cxnLst/>
            <a:rect l="l" t="t" r="r" b="b"/>
            <a:pathLst>
              <a:path w="255746" h="228779">
                <a:moveTo>
                  <a:pt x="127427" y="228779"/>
                </a:moveTo>
                <a:lnTo>
                  <a:pt x="126088" y="228779"/>
                </a:lnTo>
                <a:cubicBezTo>
                  <a:pt x="108526" y="228481"/>
                  <a:pt x="93420" y="221412"/>
                  <a:pt x="80770" y="207571"/>
                </a:cubicBezTo>
                <a:cubicBezTo>
                  <a:pt x="68119" y="193730"/>
                  <a:pt x="61348" y="176838"/>
                  <a:pt x="60455" y="156895"/>
                </a:cubicBezTo>
                <a:cubicBezTo>
                  <a:pt x="57478" y="153620"/>
                  <a:pt x="55990" y="149602"/>
                  <a:pt x="55990" y="144840"/>
                </a:cubicBezTo>
                <a:cubicBezTo>
                  <a:pt x="55990" y="137398"/>
                  <a:pt x="59264" y="129510"/>
                  <a:pt x="65812" y="121176"/>
                </a:cubicBezTo>
                <a:cubicBezTo>
                  <a:pt x="71766" y="102126"/>
                  <a:pt x="81291" y="86945"/>
                  <a:pt x="94387" y="75634"/>
                </a:cubicBezTo>
                <a:cubicBezTo>
                  <a:pt x="91411" y="64026"/>
                  <a:pt x="83225" y="55394"/>
                  <a:pt x="69831" y="49738"/>
                </a:cubicBezTo>
                <a:cubicBezTo>
                  <a:pt x="68640" y="49143"/>
                  <a:pt x="65515" y="48250"/>
                  <a:pt x="60455" y="47059"/>
                </a:cubicBezTo>
                <a:cubicBezTo>
                  <a:pt x="53608" y="45571"/>
                  <a:pt x="48102" y="44232"/>
                  <a:pt x="43935" y="43041"/>
                </a:cubicBezTo>
                <a:cubicBezTo>
                  <a:pt x="39767" y="41851"/>
                  <a:pt x="34261" y="39693"/>
                  <a:pt x="27415" y="36567"/>
                </a:cubicBezTo>
                <a:cubicBezTo>
                  <a:pt x="20569" y="33442"/>
                  <a:pt x="14839" y="29200"/>
                  <a:pt x="10225" y="23842"/>
                </a:cubicBezTo>
                <a:cubicBezTo>
                  <a:pt x="5611" y="18484"/>
                  <a:pt x="2263" y="12085"/>
                  <a:pt x="179" y="4643"/>
                </a:cubicBezTo>
                <a:cubicBezTo>
                  <a:pt x="-416" y="2262"/>
                  <a:pt x="477" y="774"/>
                  <a:pt x="2858" y="179"/>
                </a:cubicBezTo>
                <a:cubicBezTo>
                  <a:pt x="3156" y="179"/>
                  <a:pt x="3453" y="179"/>
                  <a:pt x="3751" y="179"/>
                </a:cubicBezTo>
                <a:cubicBezTo>
                  <a:pt x="5537" y="179"/>
                  <a:pt x="6728" y="1072"/>
                  <a:pt x="7323" y="2858"/>
                </a:cubicBezTo>
                <a:cubicBezTo>
                  <a:pt x="9109" y="9108"/>
                  <a:pt x="12011" y="14615"/>
                  <a:pt x="16029" y="19377"/>
                </a:cubicBezTo>
                <a:cubicBezTo>
                  <a:pt x="20048" y="24140"/>
                  <a:pt x="25108" y="27861"/>
                  <a:pt x="31210" y="30540"/>
                </a:cubicBezTo>
                <a:cubicBezTo>
                  <a:pt x="37312" y="33218"/>
                  <a:pt x="42372" y="35153"/>
                  <a:pt x="46390" y="36344"/>
                </a:cubicBezTo>
                <a:cubicBezTo>
                  <a:pt x="50409" y="37534"/>
                  <a:pt x="55543" y="38874"/>
                  <a:pt x="61794" y="40362"/>
                </a:cubicBezTo>
                <a:cubicBezTo>
                  <a:pt x="67450" y="41553"/>
                  <a:pt x="71021" y="42446"/>
                  <a:pt x="72510" y="43041"/>
                </a:cubicBezTo>
                <a:cubicBezTo>
                  <a:pt x="89178" y="50185"/>
                  <a:pt x="98852" y="61347"/>
                  <a:pt x="101531" y="76527"/>
                </a:cubicBezTo>
                <a:cubicBezTo>
                  <a:pt x="101829" y="78016"/>
                  <a:pt x="101382" y="79206"/>
                  <a:pt x="100192" y="80099"/>
                </a:cubicBezTo>
                <a:cubicBezTo>
                  <a:pt x="87690" y="90220"/>
                  <a:pt x="78314" y="104805"/>
                  <a:pt x="72063" y="123855"/>
                </a:cubicBezTo>
                <a:cubicBezTo>
                  <a:pt x="72063" y="124152"/>
                  <a:pt x="71914" y="124599"/>
                  <a:pt x="71617" y="125194"/>
                </a:cubicBezTo>
                <a:cubicBezTo>
                  <a:pt x="65961" y="132338"/>
                  <a:pt x="63133" y="138886"/>
                  <a:pt x="63133" y="144840"/>
                </a:cubicBezTo>
                <a:cubicBezTo>
                  <a:pt x="63133" y="148114"/>
                  <a:pt x="64175" y="150644"/>
                  <a:pt x="66259" y="152430"/>
                </a:cubicBezTo>
                <a:cubicBezTo>
                  <a:pt x="67152" y="153025"/>
                  <a:pt x="67598" y="153918"/>
                  <a:pt x="67598" y="155109"/>
                </a:cubicBezTo>
                <a:cubicBezTo>
                  <a:pt x="68194" y="173563"/>
                  <a:pt x="74147" y="189190"/>
                  <a:pt x="85458" y="201990"/>
                </a:cubicBezTo>
                <a:cubicBezTo>
                  <a:pt x="96769" y="214789"/>
                  <a:pt x="110312" y="221337"/>
                  <a:pt x="126088" y="221635"/>
                </a:cubicBezTo>
                <a:cubicBezTo>
                  <a:pt x="126088" y="221635"/>
                  <a:pt x="126237" y="221635"/>
                  <a:pt x="126534" y="221635"/>
                </a:cubicBezTo>
                <a:cubicBezTo>
                  <a:pt x="126832" y="221635"/>
                  <a:pt x="126981" y="221635"/>
                  <a:pt x="126981" y="221635"/>
                </a:cubicBezTo>
                <a:cubicBezTo>
                  <a:pt x="142757" y="221635"/>
                  <a:pt x="156374" y="215310"/>
                  <a:pt x="167834" y="202659"/>
                </a:cubicBezTo>
                <a:cubicBezTo>
                  <a:pt x="179294" y="190009"/>
                  <a:pt x="185470" y="174605"/>
                  <a:pt x="186363" y="156448"/>
                </a:cubicBezTo>
                <a:cubicBezTo>
                  <a:pt x="186363" y="155258"/>
                  <a:pt x="186959" y="154216"/>
                  <a:pt x="188149" y="153323"/>
                </a:cubicBezTo>
                <a:cubicBezTo>
                  <a:pt x="191423" y="151537"/>
                  <a:pt x="193060" y="148709"/>
                  <a:pt x="193060" y="144840"/>
                </a:cubicBezTo>
                <a:cubicBezTo>
                  <a:pt x="193060" y="137696"/>
                  <a:pt x="189042" y="129808"/>
                  <a:pt x="181005" y="121176"/>
                </a:cubicBezTo>
                <a:cubicBezTo>
                  <a:pt x="180708" y="120878"/>
                  <a:pt x="180559" y="120432"/>
                  <a:pt x="180559" y="119836"/>
                </a:cubicBezTo>
                <a:cubicBezTo>
                  <a:pt x="174606" y="103763"/>
                  <a:pt x="166123" y="90964"/>
                  <a:pt x="155109" y="81439"/>
                </a:cubicBezTo>
                <a:cubicBezTo>
                  <a:pt x="154216" y="80546"/>
                  <a:pt x="153919" y="79355"/>
                  <a:pt x="154216" y="77867"/>
                </a:cubicBezTo>
                <a:cubicBezTo>
                  <a:pt x="156895" y="62686"/>
                  <a:pt x="166569" y="51524"/>
                  <a:pt x="183238" y="44381"/>
                </a:cubicBezTo>
                <a:cubicBezTo>
                  <a:pt x="184726" y="43785"/>
                  <a:pt x="188149" y="42892"/>
                  <a:pt x="193507" y="41702"/>
                </a:cubicBezTo>
                <a:cubicBezTo>
                  <a:pt x="199758" y="40213"/>
                  <a:pt x="204892" y="38800"/>
                  <a:pt x="208911" y="37460"/>
                </a:cubicBezTo>
                <a:cubicBezTo>
                  <a:pt x="212929" y="36121"/>
                  <a:pt x="218064" y="34037"/>
                  <a:pt x="224314" y="31209"/>
                </a:cubicBezTo>
                <a:cubicBezTo>
                  <a:pt x="230565" y="28382"/>
                  <a:pt x="235700" y="24586"/>
                  <a:pt x="239718" y="19824"/>
                </a:cubicBezTo>
                <a:cubicBezTo>
                  <a:pt x="243736" y="15061"/>
                  <a:pt x="246639" y="9406"/>
                  <a:pt x="248425" y="2858"/>
                </a:cubicBezTo>
                <a:cubicBezTo>
                  <a:pt x="249020" y="476"/>
                  <a:pt x="250508" y="-417"/>
                  <a:pt x="252889" y="179"/>
                </a:cubicBezTo>
                <a:cubicBezTo>
                  <a:pt x="255271" y="774"/>
                  <a:pt x="256164" y="2262"/>
                  <a:pt x="255568" y="4643"/>
                </a:cubicBezTo>
                <a:cubicBezTo>
                  <a:pt x="253485" y="12085"/>
                  <a:pt x="250136" y="18559"/>
                  <a:pt x="245522" y="24066"/>
                </a:cubicBezTo>
                <a:cubicBezTo>
                  <a:pt x="240909" y="29572"/>
                  <a:pt x="235179" y="33963"/>
                  <a:pt x="228333" y="37237"/>
                </a:cubicBezTo>
                <a:cubicBezTo>
                  <a:pt x="221487" y="40511"/>
                  <a:pt x="215906" y="42818"/>
                  <a:pt x="211590" y="44157"/>
                </a:cubicBezTo>
                <a:cubicBezTo>
                  <a:pt x="207274" y="45497"/>
                  <a:pt x="201692" y="46911"/>
                  <a:pt x="194846" y="48399"/>
                </a:cubicBezTo>
                <a:cubicBezTo>
                  <a:pt x="190084" y="49590"/>
                  <a:pt x="187107" y="50483"/>
                  <a:pt x="185917" y="51078"/>
                </a:cubicBezTo>
                <a:cubicBezTo>
                  <a:pt x="172522" y="57031"/>
                  <a:pt x="164337" y="65812"/>
                  <a:pt x="161360" y="77420"/>
                </a:cubicBezTo>
                <a:cubicBezTo>
                  <a:pt x="172373" y="87541"/>
                  <a:pt x="180857" y="100786"/>
                  <a:pt x="186810" y="117158"/>
                </a:cubicBezTo>
                <a:cubicBezTo>
                  <a:pt x="195739" y="126683"/>
                  <a:pt x="200204" y="135910"/>
                  <a:pt x="200204" y="144840"/>
                </a:cubicBezTo>
                <a:cubicBezTo>
                  <a:pt x="200204" y="150793"/>
                  <a:pt x="197972" y="155406"/>
                  <a:pt x="193507" y="158681"/>
                </a:cubicBezTo>
                <a:cubicBezTo>
                  <a:pt x="192019" y="178326"/>
                  <a:pt x="184949" y="194920"/>
                  <a:pt x="172299" y="208464"/>
                </a:cubicBezTo>
                <a:cubicBezTo>
                  <a:pt x="159649" y="222007"/>
                  <a:pt x="144691" y="228779"/>
                  <a:pt x="127427" y="22877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xmlns="" id="{14839909-F13D-4777-B6A5-4769E9A0C387}"/>
              </a:ext>
            </a:extLst>
          </p:cNvPr>
          <p:cNvSpPr txBox="1">
            <a:spLocks/>
          </p:cNvSpPr>
          <p:nvPr/>
        </p:nvSpPr>
        <p:spPr>
          <a:xfrm>
            <a:off x="5079846" y="6502400"/>
            <a:ext cx="3721283" cy="1066298"/>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lvl="0" indent="0" algn="ctr">
              <a:buNone/>
            </a:pPr>
            <a:r>
              <a:rPr lang="en-CA" sz="3000" dirty="0">
                <a:solidFill>
                  <a:srgbClr val="160601"/>
                </a:solidFill>
              </a:rPr>
              <a:t>Risk Amplification – Public is </a:t>
            </a:r>
            <a:r>
              <a:rPr lang="en-CA" sz="3000" b="1" u="sng" dirty="0">
                <a:solidFill>
                  <a:srgbClr val="160601"/>
                </a:solidFill>
              </a:rPr>
              <a:t>MORE</a:t>
            </a:r>
            <a:r>
              <a:rPr lang="en-CA" sz="3000" dirty="0">
                <a:solidFill>
                  <a:srgbClr val="160601"/>
                </a:solidFill>
              </a:rPr>
              <a:t> concerned about a risk than technical experts </a:t>
            </a:r>
          </a:p>
        </p:txBody>
      </p:sp>
      <p:sp>
        <p:nvSpPr>
          <p:cNvPr id="15" name="Content Placeholder 2">
            <a:extLst>
              <a:ext uri="{FF2B5EF4-FFF2-40B4-BE49-F238E27FC236}">
                <a16:creationId xmlns:a16="http://schemas.microsoft.com/office/drawing/2014/main" xmlns="" id="{14839909-F13D-4777-B6A5-4769E9A0C387}"/>
              </a:ext>
            </a:extLst>
          </p:cNvPr>
          <p:cNvSpPr txBox="1">
            <a:spLocks/>
          </p:cNvSpPr>
          <p:nvPr/>
        </p:nvSpPr>
        <p:spPr>
          <a:xfrm>
            <a:off x="10323946" y="6502400"/>
            <a:ext cx="3764142" cy="1472698"/>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lvl="0" indent="0" algn="ctr">
              <a:buNone/>
            </a:pPr>
            <a:r>
              <a:rPr lang="en-CA" sz="3000" dirty="0">
                <a:solidFill>
                  <a:srgbClr val="160601"/>
                </a:solidFill>
              </a:rPr>
              <a:t>Risk Attenuation –Public is </a:t>
            </a:r>
            <a:r>
              <a:rPr lang="en-CA" sz="3000" b="1" u="sng" dirty="0">
                <a:solidFill>
                  <a:srgbClr val="160601"/>
                </a:solidFill>
              </a:rPr>
              <a:t>LESS</a:t>
            </a:r>
            <a:r>
              <a:rPr lang="en-CA" sz="3000" dirty="0">
                <a:solidFill>
                  <a:srgbClr val="160601"/>
                </a:solidFill>
              </a:rPr>
              <a:t> concerned about a risk than technical experts </a:t>
            </a:r>
          </a:p>
        </p:txBody>
      </p:sp>
      <p:sp>
        <p:nvSpPr>
          <p:cNvPr id="16" name="Content Placeholder 2">
            <a:extLst>
              <a:ext uri="{FF2B5EF4-FFF2-40B4-BE49-F238E27FC236}">
                <a16:creationId xmlns:a16="http://schemas.microsoft.com/office/drawing/2014/main" xmlns="" id="{14839909-F13D-4777-B6A5-4769E9A0C387}"/>
              </a:ext>
            </a:extLst>
          </p:cNvPr>
          <p:cNvSpPr txBox="1">
            <a:spLocks/>
          </p:cNvSpPr>
          <p:nvPr/>
        </p:nvSpPr>
        <p:spPr>
          <a:xfrm>
            <a:off x="15610905" y="6502400"/>
            <a:ext cx="3497586" cy="2437898"/>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lvl="0" indent="0" algn="ctr">
              <a:buNone/>
            </a:pPr>
            <a:r>
              <a:rPr lang="en-CA" sz="3000" dirty="0">
                <a:solidFill>
                  <a:srgbClr val="160601"/>
                </a:solidFill>
              </a:rPr>
              <a:t>Psychological, social, institutional and cultural factors can change the perception of a risk </a:t>
            </a:r>
          </a:p>
        </p:txBody>
      </p:sp>
    </p:spTree>
    <p:extLst>
      <p:ext uri="{BB962C8B-B14F-4D97-AF65-F5344CB8AC3E}">
        <p14:creationId xmlns:p14="http://schemas.microsoft.com/office/powerpoint/2010/main" xmlns="" val="231705102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21579" y="4092937"/>
            <a:ext cx="8149900" cy="1508105"/>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b="1" i="0" u="none" strike="noStrike" kern="1200" cap="none" spc="0" normalizeH="0" baseline="0" noProof="0" dirty="0">
                <a:ln>
                  <a:noFill/>
                </a:ln>
                <a:solidFill>
                  <a:srgbClr val="2D6F96"/>
                </a:solidFill>
                <a:effectLst/>
                <a:uLnTx/>
                <a:uFillTx/>
                <a:latin typeface="+mj-lt"/>
                <a:ea typeface="+mn-ea"/>
                <a:cs typeface="+mn-cs"/>
              </a:rPr>
              <a:t>SOCIAL</a:t>
            </a:r>
            <a:r>
              <a:rPr kumimoji="0" lang="tr-TR" sz="4600" b="1" i="0" u="none" strike="noStrike" kern="1200" cap="none" spc="0" normalizeH="0" noProof="0" dirty="0">
                <a:ln>
                  <a:noFill/>
                </a:ln>
                <a:solidFill>
                  <a:srgbClr val="2D6F96"/>
                </a:solidFill>
                <a:effectLst/>
                <a:uLnTx/>
                <a:uFillTx/>
                <a:latin typeface="+mj-lt"/>
                <a:ea typeface="+mn-ea"/>
                <a:cs typeface="+mn-cs"/>
              </a:rPr>
              <a:t> </a:t>
            </a:r>
            <a:r>
              <a:rPr kumimoji="0" lang="tr-TR" sz="4600" i="0" u="none" strike="noStrike" kern="1200" cap="none" spc="0" normalizeH="0" baseline="0" noProof="0" dirty="0">
                <a:ln>
                  <a:noFill/>
                </a:ln>
                <a:solidFill>
                  <a:srgbClr val="2D6F96"/>
                </a:solidFill>
                <a:effectLst/>
                <a:uLnTx/>
                <a:uFillTx/>
                <a:latin typeface="+mj-lt"/>
              </a:rPr>
              <a:t>AMPLIFICATION</a:t>
            </a:r>
          </a:p>
          <a:p>
            <a:pPr marL="0" marR="0" lvl="0" indent="0" defTabSz="1828800" rtl="0" eaLnBrk="1" fontAlgn="auto" latinLnBrk="0" hangingPunct="1">
              <a:lnSpc>
                <a:spcPct val="100000"/>
              </a:lnSpc>
              <a:spcBef>
                <a:spcPts val="0"/>
              </a:spcBef>
              <a:spcAft>
                <a:spcPts val="0"/>
              </a:spcAft>
              <a:buClrTx/>
              <a:buSzTx/>
              <a:buFontTx/>
              <a:buNone/>
              <a:tabLst/>
              <a:defRPr/>
            </a:pPr>
            <a:r>
              <a:rPr lang="tr-TR" sz="4600" b="1" dirty="0">
                <a:solidFill>
                  <a:srgbClr val="2D6F96"/>
                </a:solidFill>
                <a:latin typeface="+mj-lt"/>
              </a:rPr>
              <a:t>&amp;</a:t>
            </a:r>
            <a:r>
              <a:rPr lang="tr-TR" sz="4600" dirty="0">
                <a:solidFill>
                  <a:srgbClr val="2D6F96"/>
                </a:solidFill>
                <a:latin typeface="+mj-lt"/>
              </a:rPr>
              <a:t> ATTENUATION</a:t>
            </a:r>
            <a:endParaRPr kumimoji="0" lang="tr-TR" sz="4600" i="0" u="none" strike="noStrike" kern="1200" cap="none" spc="0" normalizeH="0" baseline="0" noProof="0" dirty="0">
              <a:ln>
                <a:noFill/>
              </a:ln>
              <a:solidFill>
                <a:srgbClr val="2D6F96"/>
              </a:solidFill>
              <a:effectLst/>
              <a:uLnTx/>
              <a:uFillTx/>
              <a:latin typeface="+mj-lt"/>
            </a:endParaRPr>
          </a:p>
        </p:txBody>
      </p:sp>
      <p:sp>
        <p:nvSpPr>
          <p:cNvPr id="7" name="TextBox 6"/>
          <p:cNvSpPr txBox="1"/>
          <p:nvPr/>
        </p:nvSpPr>
        <p:spPr>
          <a:xfrm>
            <a:off x="2521578" y="5931876"/>
            <a:ext cx="7562221" cy="6196568"/>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a:lnSpc>
                <a:spcPct val="100000"/>
              </a:lnSpc>
            </a:pPr>
            <a:r>
              <a:rPr lang="en-CA" sz="3000" dirty="0">
                <a:solidFill>
                  <a:srgbClr val="160601"/>
                </a:solidFill>
                <a:latin typeface="+mn-lt"/>
              </a:rPr>
              <a:t>Amplification/Attenuation of Risk by society. </a:t>
            </a:r>
          </a:p>
          <a:p>
            <a:pPr>
              <a:lnSpc>
                <a:spcPct val="100000"/>
              </a:lnSpc>
            </a:pPr>
            <a:endParaRPr lang="en-CA" sz="3000" dirty="0">
              <a:solidFill>
                <a:srgbClr val="160601"/>
              </a:solidFill>
              <a:latin typeface="+mn-lt"/>
            </a:endParaRPr>
          </a:p>
          <a:p>
            <a:pPr>
              <a:lnSpc>
                <a:spcPct val="100000"/>
              </a:lnSpc>
            </a:pPr>
            <a:r>
              <a:rPr lang="en-CA" sz="3000" dirty="0">
                <a:solidFill>
                  <a:srgbClr val="160601"/>
                </a:solidFill>
                <a:latin typeface="+mn-lt"/>
              </a:rPr>
              <a:t>Not simply probability times magnitude.</a:t>
            </a:r>
          </a:p>
          <a:p>
            <a:pPr>
              <a:lnSpc>
                <a:spcPct val="100000"/>
              </a:lnSpc>
            </a:pPr>
            <a:endParaRPr lang="en-CA" sz="3000" dirty="0">
              <a:solidFill>
                <a:srgbClr val="160601"/>
              </a:solidFill>
              <a:latin typeface="+mn-lt"/>
            </a:endParaRPr>
          </a:p>
          <a:p>
            <a:pPr lvl="0">
              <a:lnSpc>
                <a:spcPct val="100000"/>
              </a:lnSpc>
              <a:spcAft>
                <a:spcPts val="0"/>
              </a:spcAft>
            </a:pPr>
            <a:r>
              <a:rPr lang="en-CA" sz="3000" dirty="0">
                <a:solidFill>
                  <a:srgbClr val="160601"/>
                </a:solidFill>
                <a:latin typeface="+mn-lt"/>
                <a:ea typeface="Calibri"/>
                <a:cs typeface="Times New Roman"/>
              </a:rPr>
              <a:t>Model to help understand the interaction of different risks.</a:t>
            </a:r>
          </a:p>
          <a:p>
            <a:pPr lvl="0">
              <a:lnSpc>
                <a:spcPct val="100000"/>
              </a:lnSpc>
              <a:spcAft>
                <a:spcPts val="0"/>
              </a:spcAft>
            </a:pPr>
            <a:endParaRPr lang="en-CA" sz="3000" dirty="0">
              <a:solidFill>
                <a:srgbClr val="160601"/>
              </a:solidFill>
              <a:latin typeface="+mn-lt"/>
              <a:ea typeface="Calibri"/>
              <a:cs typeface="Times New Roman"/>
            </a:endParaRPr>
          </a:p>
          <a:p>
            <a:pPr lvl="0">
              <a:lnSpc>
                <a:spcPct val="100000"/>
              </a:lnSpc>
              <a:spcAft>
                <a:spcPts val="800"/>
              </a:spcAft>
            </a:pPr>
            <a:r>
              <a:rPr lang="en-CA" sz="3000" dirty="0">
                <a:solidFill>
                  <a:srgbClr val="160601"/>
                </a:solidFill>
                <a:latin typeface="+mn-lt"/>
                <a:ea typeface="Calibri"/>
                <a:cs typeface="Times New Roman"/>
              </a:rPr>
              <a:t>Amplification/Attenuation can occur during either the transfer of information regarding the risk or the response to the risk. </a:t>
            </a:r>
          </a:p>
          <a:p>
            <a:pPr>
              <a:lnSpc>
                <a:spcPct val="100000"/>
              </a:lnSpc>
            </a:pPr>
            <a:endParaRPr lang="en-CA" sz="3000" dirty="0">
              <a:solidFill>
                <a:srgbClr val="160601"/>
              </a:solidFill>
              <a:latin typeface="+mn-lt"/>
            </a:endParaRPr>
          </a:p>
          <a:p>
            <a:pPr>
              <a:lnSpc>
                <a:spcPct val="100000"/>
              </a:lnSpc>
            </a:pPr>
            <a:r>
              <a:rPr lang="en-CA" sz="3000" b="1" dirty="0">
                <a:solidFill>
                  <a:srgbClr val="2D6F96"/>
                </a:solidFill>
                <a:latin typeface="+mn-lt"/>
              </a:rPr>
              <a:t>Figure. </a:t>
            </a:r>
            <a:r>
              <a:rPr lang="en-CA" sz="3000" dirty="0">
                <a:solidFill>
                  <a:srgbClr val="160601"/>
                </a:solidFill>
                <a:latin typeface="+mn-lt"/>
              </a:rPr>
              <a:t>An image of a protest against fracking.</a:t>
            </a:r>
          </a:p>
        </p:txBody>
      </p:sp>
      <p:sp>
        <p:nvSpPr>
          <p:cNvPr id="12" name="TextBox 11"/>
          <p:cNvSpPr txBox="1"/>
          <p:nvPr/>
        </p:nvSpPr>
        <p:spPr>
          <a:xfrm>
            <a:off x="2521579" y="960438"/>
            <a:ext cx="6055210" cy="523220"/>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rgbClr val="2D6F96"/>
                </a:solidFill>
                <a:effectLst/>
                <a:uLnTx/>
                <a:uFillTx/>
                <a:latin typeface="+mj-lt"/>
              </a:rPr>
              <a:t>ROGER </a:t>
            </a:r>
            <a:r>
              <a:rPr kumimoji="0" lang="tr-TR" sz="2800" b="1" i="0" u="none" strike="noStrike" kern="1200" cap="none" spc="0" normalizeH="0" baseline="0" noProof="0" dirty="0">
                <a:ln>
                  <a:noFill/>
                </a:ln>
                <a:solidFill>
                  <a:srgbClr val="2D6F96"/>
                </a:solidFill>
                <a:effectLst/>
                <a:uLnTx/>
                <a:uFillTx/>
                <a:latin typeface="+mj-lt"/>
              </a:rPr>
              <a:t>KASPERSON</a:t>
            </a:r>
          </a:p>
        </p:txBody>
      </p:sp>
      <p:cxnSp>
        <p:nvCxnSpPr>
          <p:cNvPr id="13" name="Straight Connector 12"/>
          <p:cNvCxnSpPr/>
          <p:nvPr/>
        </p:nvCxnSpPr>
        <p:spPr>
          <a:xfrm>
            <a:off x="2514970" y="2641969"/>
            <a:ext cx="2186903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218" name="Picture 2"/>
          <p:cNvPicPr>
            <a:picLocks noChangeAspect="1" noChangeArrowheads="1"/>
          </p:cNvPicPr>
          <p:nvPr/>
        </p:nvPicPr>
        <p:blipFill>
          <a:blip r:embed="rId3" cstate="print"/>
          <a:srcRect/>
          <a:stretch>
            <a:fillRect/>
          </a:stretch>
        </p:blipFill>
        <p:spPr bwMode="auto">
          <a:xfrm>
            <a:off x="12186202" y="4280038"/>
            <a:ext cx="10258961" cy="6851788"/>
          </a:xfrm>
          <a:prstGeom prst="rect">
            <a:avLst/>
          </a:prstGeom>
          <a:noFill/>
          <a:ln w="9525">
            <a:noFill/>
            <a:miter lim="800000"/>
            <a:headEnd/>
            <a:tailEnd/>
          </a:ln>
        </p:spPr>
      </p:pic>
    </p:spTree>
    <p:extLst>
      <p:ext uri="{BB962C8B-B14F-4D97-AF65-F5344CB8AC3E}">
        <p14:creationId xmlns:p14="http://schemas.microsoft.com/office/powerpoint/2010/main" xmlns="" val="1631494735"/>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21578" y="3346046"/>
            <a:ext cx="19431649" cy="800219"/>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i="0" u="none" strike="noStrike" kern="1200" cap="none" spc="0" normalizeH="0" baseline="0" noProof="0" dirty="0">
                <a:ln>
                  <a:noFill/>
                </a:ln>
                <a:solidFill>
                  <a:srgbClr val="2D6F96"/>
                </a:solidFill>
                <a:effectLst/>
                <a:uLnTx/>
                <a:uFillTx/>
                <a:latin typeface="+mj-lt"/>
              </a:rPr>
              <a:t>SOCIAL</a:t>
            </a:r>
            <a:r>
              <a:rPr kumimoji="0" lang="tr-TR" sz="4600" i="0" u="none" strike="noStrike" kern="1200" cap="none" spc="0" normalizeH="0" noProof="0" dirty="0">
                <a:ln>
                  <a:noFill/>
                </a:ln>
                <a:solidFill>
                  <a:srgbClr val="2D6F96"/>
                </a:solidFill>
                <a:effectLst/>
                <a:uLnTx/>
                <a:uFillTx/>
                <a:latin typeface="+mj-lt"/>
              </a:rPr>
              <a:t> </a:t>
            </a:r>
            <a:r>
              <a:rPr kumimoji="0" lang="tr-TR" sz="4600" i="0" u="none" strike="noStrike" kern="1200" cap="none" spc="0" normalizeH="0" baseline="0" noProof="0" dirty="0">
                <a:ln>
                  <a:noFill/>
                </a:ln>
                <a:solidFill>
                  <a:srgbClr val="2D6F96"/>
                </a:solidFill>
                <a:effectLst/>
                <a:uLnTx/>
                <a:uFillTx/>
                <a:latin typeface="+mj-lt"/>
              </a:rPr>
              <a:t>AMPLIFICATION / ATTENUATION OF</a:t>
            </a:r>
            <a:r>
              <a:rPr kumimoji="0" lang="tr-TR" sz="4600" b="1" i="0" u="none" strike="noStrike" kern="1200" cap="none" spc="0" normalizeH="0" baseline="0" noProof="0" dirty="0">
                <a:ln>
                  <a:noFill/>
                </a:ln>
                <a:solidFill>
                  <a:srgbClr val="2D6F96"/>
                </a:solidFill>
                <a:effectLst/>
                <a:uLnTx/>
                <a:uFillTx/>
                <a:latin typeface="+mj-lt"/>
              </a:rPr>
              <a:t> RISK FRAMEWORK</a:t>
            </a:r>
          </a:p>
        </p:txBody>
      </p:sp>
      <p:sp>
        <p:nvSpPr>
          <p:cNvPr id="7" name="TextBox 6"/>
          <p:cNvSpPr txBox="1"/>
          <p:nvPr/>
        </p:nvSpPr>
        <p:spPr>
          <a:xfrm>
            <a:off x="20949961" y="7259244"/>
            <a:ext cx="2764062" cy="4208844"/>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r>
              <a:rPr lang="en-CA" sz="3000" b="1" dirty="0">
                <a:solidFill>
                  <a:srgbClr val="2D6F96"/>
                </a:solidFill>
                <a:latin typeface="+mn-lt"/>
              </a:rPr>
              <a:t>Figure.</a:t>
            </a:r>
            <a:r>
              <a:rPr lang="en-CA" sz="3000" b="1" dirty="0">
                <a:solidFill>
                  <a:srgbClr val="160601"/>
                </a:solidFill>
                <a:latin typeface="+mn-lt"/>
              </a:rPr>
              <a:t> </a:t>
            </a:r>
            <a:br>
              <a:rPr lang="en-CA" sz="3000" b="1" dirty="0">
                <a:solidFill>
                  <a:srgbClr val="160601"/>
                </a:solidFill>
                <a:latin typeface="+mn-lt"/>
              </a:rPr>
            </a:br>
            <a:r>
              <a:rPr lang="en-GB" sz="3000" dirty="0">
                <a:solidFill>
                  <a:srgbClr val="160601"/>
                </a:solidFill>
              </a:rPr>
              <a:t>The social amplification/ attenuation of risk framework, </a:t>
            </a:r>
            <a:br>
              <a:rPr lang="en-GB" sz="3000" dirty="0">
                <a:solidFill>
                  <a:srgbClr val="160601"/>
                </a:solidFill>
              </a:rPr>
            </a:br>
            <a:r>
              <a:rPr lang="en-GB" sz="3000" dirty="0" err="1">
                <a:solidFill>
                  <a:srgbClr val="160601"/>
                </a:solidFill>
              </a:rPr>
              <a:t>Renn</a:t>
            </a:r>
            <a:r>
              <a:rPr lang="en-GB" sz="3000" dirty="0">
                <a:solidFill>
                  <a:srgbClr val="160601"/>
                </a:solidFill>
              </a:rPr>
              <a:t>, 2011. </a:t>
            </a:r>
            <a:endParaRPr lang="en-CA" sz="3000" dirty="0">
              <a:solidFill>
                <a:srgbClr val="160601"/>
              </a:solidFill>
            </a:endParaRPr>
          </a:p>
        </p:txBody>
      </p:sp>
      <p:cxnSp>
        <p:nvCxnSpPr>
          <p:cNvPr id="10" name="Straight Connector 9"/>
          <p:cNvCxnSpPr/>
          <p:nvPr/>
        </p:nvCxnSpPr>
        <p:spPr>
          <a:xfrm>
            <a:off x="0" y="2641969"/>
            <a:ext cx="243840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21579" y="960438"/>
            <a:ext cx="6055210" cy="523220"/>
          </a:xfrm>
          <a:prstGeom prst="rect">
            <a:avLst/>
          </a:prstGeom>
          <a:noFill/>
        </p:spPr>
        <p:txBody>
          <a:bodyPr wrap="square" rtlCol="0">
            <a:spAutoFit/>
          </a:bodyPr>
          <a:lstStyle/>
          <a:p>
            <a:pPr lvl="0">
              <a:defRPr/>
            </a:pPr>
            <a:r>
              <a:rPr lang="tr-TR" sz="2800" dirty="0">
                <a:solidFill>
                  <a:srgbClr val="2D6F96"/>
                </a:solidFill>
              </a:rPr>
              <a:t>ROGER </a:t>
            </a:r>
            <a:r>
              <a:rPr lang="tr-TR" sz="2800" b="1" dirty="0">
                <a:solidFill>
                  <a:srgbClr val="2D6F96"/>
                </a:solidFill>
              </a:rPr>
              <a:t>KASPERSON</a:t>
            </a:r>
          </a:p>
        </p:txBody>
      </p:sp>
      <p:pic>
        <p:nvPicPr>
          <p:cNvPr id="10242" name="Picture 2"/>
          <p:cNvPicPr>
            <a:picLocks noChangeAspect="1" noChangeArrowheads="1"/>
          </p:cNvPicPr>
          <p:nvPr/>
        </p:nvPicPr>
        <p:blipFill>
          <a:blip r:embed="rId3" cstate="print"/>
          <a:srcRect/>
          <a:stretch>
            <a:fillRect/>
          </a:stretch>
        </p:blipFill>
        <p:spPr bwMode="auto">
          <a:xfrm>
            <a:off x="1085358" y="4483585"/>
            <a:ext cx="19040139" cy="8795094"/>
          </a:xfrm>
          <a:prstGeom prst="rect">
            <a:avLst/>
          </a:prstGeom>
          <a:noFill/>
          <a:ln w="9525">
            <a:noFill/>
            <a:miter lim="800000"/>
            <a:headEnd/>
            <a:tailEnd/>
          </a:ln>
        </p:spPr>
      </p:pic>
    </p:spTree>
    <p:extLst>
      <p:ext uri="{BB962C8B-B14F-4D97-AF65-F5344CB8AC3E}">
        <p14:creationId xmlns:p14="http://schemas.microsoft.com/office/powerpoint/2010/main" xmlns="" val="4152952005"/>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r="90339"/>
          <a:stretch/>
        </p:blipFill>
        <p:spPr>
          <a:xfrm>
            <a:off x="1099375" y="4612386"/>
            <a:ext cx="1834697" cy="8753354"/>
          </a:xfrm>
          <a:prstGeom prst="rect">
            <a:avLst/>
          </a:prstGeom>
        </p:spPr>
      </p:pic>
      <p:sp>
        <p:nvSpPr>
          <p:cNvPr id="6" name="TextBox 5"/>
          <p:cNvSpPr txBox="1"/>
          <p:nvPr/>
        </p:nvSpPr>
        <p:spPr>
          <a:xfrm>
            <a:off x="2521578" y="3346046"/>
            <a:ext cx="19431649" cy="800219"/>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i="0" u="none" strike="noStrike" kern="1200" cap="none" spc="0" normalizeH="0" baseline="0" noProof="0" dirty="0">
                <a:ln>
                  <a:noFill/>
                </a:ln>
                <a:solidFill>
                  <a:srgbClr val="2D6F96"/>
                </a:solidFill>
                <a:effectLst/>
                <a:uLnTx/>
                <a:uFillTx/>
                <a:latin typeface="+mj-lt"/>
              </a:rPr>
              <a:t>SOCIAL</a:t>
            </a:r>
            <a:r>
              <a:rPr kumimoji="0" lang="tr-TR" sz="4600" i="0" u="none" strike="noStrike" kern="1200" cap="none" spc="0" normalizeH="0" noProof="0" dirty="0">
                <a:ln>
                  <a:noFill/>
                </a:ln>
                <a:solidFill>
                  <a:srgbClr val="2D6F96"/>
                </a:solidFill>
                <a:effectLst/>
                <a:uLnTx/>
                <a:uFillTx/>
                <a:latin typeface="+mj-lt"/>
              </a:rPr>
              <a:t> </a:t>
            </a:r>
            <a:r>
              <a:rPr kumimoji="0" lang="tr-TR" sz="4600" i="0" u="none" strike="noStrike" kern="1200" cap="none" spc="0" normalizeH="0" baseline="0" noProof="0" dirty="0">
                <a:ln>
                  <a:noFill/>
                </a:ln>
                <a:solidFill>
                  <a:srgbClr val="2D6F96"/>
                </a:solidFill>
                <a:effectLst/>
                <a:uLnTx/>
                <a:uFillTx/>
                <a:latin typeface="+mj-lt"/>
              </a:rPr>
              <a:t>AMPLIFICATION / ATTENUATION OF</a:t>
            </a:r>
            <a:r>
              <a:rPr kumimoji="0" lang="tr-TR" sz="4600" b="1" i="0" u="none" strike="noStrike" kern="1200" cap="none" spc="0" normalizeH="0" baseline="0" noProof="0" dirty="0">
                <a:ln>
                  <a:noFill/>
                </a:ln>
                <a:solidFill>
                  <a:srgbClr val="2D6F96"/>
                </a:solidFill>
                <a:effectLst/>
                <a:uLnTx/>
                <a:uFillTx/>
                <a:latin typeface="+mj-lt"/>
              </a:rPr>
              <a:t> RISK FRAMEWORK</a:t>
            </a:r>
          </a:p>
        </p:txBody>
      </p:sp>
      <p:cxnSp>
        <p:nvCxnSpPr>
          <p:cNvPr id="10" name="Straight Connector 9"/>
          <p:cNvCxnSpPr/>
          <p:nvPr/>
        </p:nvCxnSpPr>
        <p:spPr>
          <a:xfrm>
            <a:off x="0" y="2641969"/>
            <a:ext cx="243840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21579" y="960438"/>
            <a:ext cx="6055210" cy="523220"/>
          </a:xfrm>
          <a:prstGeom prst="rect">
            <a:avLst/>
          </a:prstGeom>
          <a:noFill/>
        </p:spPr>
        <p:txBody>
          <a:bodyPr wrap="square" rtlCol="0">
            <a:spAutoFit/>
          </a:bodyPr>
          <a:lstStyle/>
          <a:p>
            <a:pPr lvl="0">
              <a:defRPr/>
            </a:pPr>
            <a:r>
              <a:rPr lang="tr-TR" sz="2800" dirty="0">
                <a:solidFill>
                  <a:srgbClr val="2D6F96"/>
                </a:solidFill>
              </a:rPr>
              <a:t>ROGER </a:t>
            </a:r>
            <a:r>
              <a:rPr lang="tr-TR" sz="2800" b="1" dirty="0">
                <a:solidFill>
                  <a:srgbClr val="2D6F96"/>
                </a:solidFill>
              </a:rPr>
              <a:t>KASPERSON</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xmlns="" val="0"/>
              </a:ext>
            </a:extLst>
          </a:blip>
          <a:srcRect l="27579" t="19144" r="33883" b="38807"/>
          <a:stretch/>
        </p:blipFill>
        <p:spPr>
          <a:xfrm>
            <a:off x="11456730" y="5342972"/>
            <a:ext cx="4576276" cy="3330075"/>
          </a:xfrm>
          <a:prstGeom prst="rect">
            <a:avLst/>
          </a:prstGeom>
          <a:ln>
            <a:solidFill>
              <a:srgbClr val="000000"/>
            </a:solidFill>
          </a:ln>
        </p:spPr>
      </p:pic>
      <p:sp>
        <p:nvSpPr>
          <p:cNvPr id="11" name="TextBox 10"/>
          <p:cNvSpPr txBox="1"/>
          <p:nvPr/>
        </p:nvSpPr>
        <p:spPr>
          <a:xfrm>
            <a:off x="16679763" y="6790770"/>
            <a:ext cx="5349687" cy="1015663"/>
          </a:xfrm>
          <a:prstGeom prst="rect">
            <a:avLst/>
          </a:prstGeom>
          <a:noFill/>
        </p:spPr>
        <p:txBody>
          <a:bodyPr wrap="square" rtlCol="0">
            <a:spAutoFit/>
          </a:bodyPr>
          <a:lstStyle/>
          <a:p>
            <a:r>
              <a:rPr lang="en-CA" sz="3000" b="1" dirty="0">
                <a:solidFill>
                  <a:srgbClr val="2D6F96"/>
                </a:solidFill>
              </a:rPr>
              <a:t>Figure.</a:t>
            </a:r>
            <a:r>
              <a:rPr lang="en-CA" sz="3000" b="1" dirty="0">
                <a:solidFill>
                  <a:srgbClr val="160601"/>
                </a:solidFill>
              </a:rPr>
              <a:t> </a:t>
            </a:r>
            <a:r>
              <a:rPr lang="en-US" sz="3000" dirty="0"/>
              <a:t>Crude Oil Fire, SERTC, 2018.</a:t>
            </a:r>
          </a:p>
        </p:txBody>
      </p:sp>
      <p:pic>
        <p:nvPicPr>
          <p:cNvPr id="13" name="Picture 2" descr="Image result for methanol fire"/>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471361" y="9262369"/>
            <a:ext cx="4572000" cy="3328651"/>
          </a:xfrm>
          <a:prstGeom prst="rect">
            <a:avLst/>
          </a:prstGeom>
          <a:noFill/>
          <a:ln>
            <a:solidFill>
              <a:srgbClr val="000000"/>
            </a:solidFill>
          </a:ln>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16679763" y="10605941"/>
            <a:ext cx="5593620" cy="1015663"/>
          </a:xfrm>
          <a:prstGeom prst="rect">
            <a:avLst/>
          </a:prstGeom>
          <a:noFill/>
        </p:spPr>
        <p:txBody>
          <a:bodyPr wrap="square" rtlCol="0">
            <a:spAutoFit/>
          </a:bodyPr>
          <a:lstStyle/>
          <a:p>
            <a:r>
              <a:rPr lang="en-CA" sz="3000" b="1" dirty="0">
                <a:solidFill>
                  <a:srgbClr val="2D6F96"/>
                </a:solidFill>
              </a:rPr>
              <a:t>Figure.</a:t>
            </a:r>
            <a:r>
              <a:rPr lang="en-CA" sz="3000" b="1" dirty="0">
                <a:solidFill>
                  <a:srgbClr val="160601"/>
                </a:solidFill>
              </a:rPr>
              <a:t> </a:t>
            </a:r>
            <a:r>
              <a:rPr lang="en-US" sz="3000" dirty="0"/>
              <a:t>Methanol Fire, Methanex, 2014.</a:t>
            </a:r>
          </a:p>
        </p:txBody>
      </p:sp>
      <p:pic>
        <p:nvPicPr>
          <p:cNvPr id="11266" name="Picture 2"/>
          <p:cNvPicPr>
            <a:picLocks noChangeAspect="1" noChangeArrowheads="1"/>
          </p:cNvPicPr>
          <p:nvPr/>
        </p:nvPicPr>
        <p:blipFill>
          <a:blip r:embed="rId6" cstate="print"/>
          <a:srcRect/>
          <a:stretch>
            <a:fillRect/>
          </a:stretch>
        </p:blipFill>
        <p:spPr bwMode="auto">
          <a:xfrm>
            <a:off x="3095419" y="6601860"/>
            <a:ext cx="6863590" cy="5408273"/>
          </a:xfrm>
          <a:prstGeom prst="rect">
            <a:avLst/>
          </a:prstGeom>
          <a:noFill/>
          <a:ln w="9525">
            <a:noFill/>
            <a:miter lim="800000"/>
            <a:headEnd/>
            <a:tailEnd/>
          </a:ln>
        </p:spPr>
      </p:pic>
    </p:spTree>
    <p:extLst>
      <p:ext uri="{BB962C8B-B14F-4D97-AF65-F5344CB8AC3E}">
        <p14:creationId xmlns:p14="http://schemas.microsoft.com/office/powerpoint/2010/main" xmlns="" val="4101287620"/>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21578" y="3346046"/>
            <a:ext cx="19431649" cy="800219"/>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i="0" u="none" strike="noStrike" kern="1200" cap="none" spc="0" normalizeH="0" baseline="0" noProof="0" dirty="0">
                <a:ln>
                  <a:noFill/>
                </a:ln>
                <a:solidFill>
                  <a:srgbClr val="2D6F96"/>
                </a:solidFill>
                <a:effectLst/>
                <a:uLnTx/>
                <a:uFillTx/>
                <a:latin typeface="+mj-lt"/>
              </a:rPr>
              <a:t>SOCIAL</a:t>
            </a:r>
            <a:r>
              <a:rPr kumimoji="0" lang="tr-TR" sz="4600" i="0" u="none" strike="noStrike" kern="1200" cap="none" spc="0" normalizeH="0" noProof="0" dirty="0">
                <a:ln>
                  <a:noFill/>
                </a:ln>
                <a:solidFill>
                  <a:srgbClr val="2D6F96"/>
                </a:solidFill>
                <a:effectLst/>
                <a:uLnTx/>
                <a:uFillTx/>
                <a:latin typeface="+mj-lt"/>
              </a:rPr>
              <a:t> </a:t>
            </a:r>
            <a:r>
              <a:rPr kumimoji="0" lang="tr-TR" sz="4600" i="0" u="none" strike="noStrike" kern="1200" cap="none" spc="0" normalizeH="0" baseline="0" noProof="0" dirty="0">
                <a:ln>
                  <a:noFill/>
                </a:ln>
                <a:solidFill>
                  <a:srgbClr val="2D6F96"/>
                </a:solidFill>
                <a:effectLst/>
                <a:uLnTx/>
                <a:uFillTx/>
                <a:latin typeface="+mj-lt"/>
              </a:rPr>
              <a:t>AMPLIFICATION / ATTENUATION OF</a:t>
            </a:r>
            <a:r>
              <a:rPr kumimoji="0" lang="tr-TR" sz="4600" b="1" i="0" u="none" strike="noStrike" kern="1200" cap="none" spc="0" normalizeH="0" baseline="0" noProof="0" dirty="0">
                <a:ln>
                  <a:noFill/>
                </a:ln>
                <a:solidFill>
                  <a:srgbClr val="2D6F96"/>
                </a:solidFill>
                <a:effectLst/>
                <a:uLnTx/>
                <a:uFillTx/>
                <a:latin typeface="+mj-lt"/>
              </a:rPr>
              <a:t> RISK FRAMEWORK</a:t>
            </a:r>
          </a:p>
        </p:txBody>
      </p:sp>
      <p:cxnSp>
        <p:nvCxnSpPr>
          <p:cNvPr id="10" name="Straight Connector 9"/>
          <p:cNvCxnSpPr/>
          <p:nvPr/>
        </p:nvCxnSpPr>
        <p:spPr>
          <a:xfrm>
            <a:off x="0" y="2641969"/>
            <a:ext cx="243840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21579" y="960438"/>
            <a:ext cx="6055210" cy="523220"/>
          </a:xfrm>
          <a:prstGeom prst="rect">
            <a:avLst/>
          </a:prstGeom>
          <a:noFill/>
        </p:spPr>
        <p:txBody>
          <a:bodyPr wrap="square" rtlCol="0">
            <a:spAutoFit/>
          </a:bodyPr>
          <a:lstStyle/>
          <a:p>
            <a:pPr lvl="0">
              <a:defRPr/>
            </a:pPr>
            <a:r>
              <a:rPr lang="tr-TR" sz="2800" dirty="0">
                <a:solidFill>
                  <a:srgbClr val="2D6F96"/>
                </a:solidFill>
              </a:rPr>
              <a:t>ROGER </a:t>
            </a:r>
            <a:r>
              <a:rPr lang="tr-TR" sz="2800" b="1" dirty="0">
                <a:solidFill>
                  <a:srgbClr val="2D6F96"/>
                </a:solidFill>
              </a:rPr>
              <a:t>KASPERSON</a:t>
            </a:r>
          </a:p>
        </p:txBody>
      </p:sp>
      <p:pic>
        <p:nvPicPr>
          <p:cNvPr id="8" name="Picture 2" descr="Image result for first responders">
            <a:extLst>
              <a:ext uri="{FF2B5EF4-FFF2-40B4-BE49-F238E27FC236}">
                <a16:creationId xmlns:a16="http://schemas.microsoft.com/office/drawing/2014/main" xmlns="" id="{721AEB74-E107-4BC9-A9D9-1FB3C4F21B1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44226" y="7227594"/>
            <a:ext cx="5472703" cy="2864436"/>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Asset 2@4x-8.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69975" y="5254625"/>
            <a:ext cx="1374458" cy="6810375"/>
          </a:xfrm>
          <a:prstGeom prst="rect">
            <a:avLst/>
          </a:prstGeom>
        </p:spPr>
      </p:pic>
      <p:pic>
        <p:nvPicPr>
          <p:cNvPr id="1026" name="Picture 2" descr="Image result for phone">
            <a:extLst>
              <a:ext uri="{FF2B5EF4-FFF2-40B4-BE49-F238E27FC236}">
                <a16:creationId xmlns:a16="http://schemas.microsoft.com/office/drawing/2014/main" xmlns="" id="{BA88DB01-05A7-405B-BF4B-B5C95A341DA1}"/>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499011" y="6363334"/>
            <a:ext cx="5905228" cy="4592955"/>
          </a:xfrm>
          <a:prstGeom prst="rect">
            <a:avLst/>
          </a:prstGeom>
          <a:noFill/>
          <a:extLst>
            <a:ext uri="{909E8E84-426E-40DD-AFC4-6F175D3DCCD1}">
              <a14:hiddenFill xmlns:a14="http://schemas.microsoft.com/office/drawing/2010/main" xmlns="">
                <a:solidFill>
                  <a:srgbClr val="FFFFFF"/>
                </a:solidFill>
              </a14:hiddenFill>
            </a:ext>
          </a:extLst>
        </p:spPr>
      </p:pic>
      <p:pic>
        <p:nvPicPr>
          <p:cNvPr id="7170" name="Picture 2" descr="Image result for breaking news">
            <a:extLst>
              <a:ext uri="{FF2B5EF4-FFF2-40B4-BE49-F238E27FC236}">
                <a16:creationId xmlns:a16="http://schemas.microsoft.com/office/drawing/2014/main" xmlns="" id="{89B2A8A4-AAB1-4B98-A0A6-128AE464E5F9}"/>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4638695" y="8048452"/>
            <a:ext cx="8423878" cy="12800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012876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21578" y="3346046"/>
            <a:ext cx="19431649" cy="800219"/>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i="0" u="none" strike="noStrike" kern="1200" cap="none" spc="0" normalizeH="0" baseline="0" noProof="0" dirty="0">
                <a:ln>
                  <a:noFill/>
                </a:ln>
                <a:solidFill>
                  <a:srgbClr val="2D6F96"/>
                </a:solidFill>
                <a:effectLst/>
                <a:uLnTx/>
                <a:uFillTx/>
                <a:latin typeface="+mj-lt"/>
              </a:rPr>
              <a:t>SOCIAL</a:t>
            </a:r>
            <a:r>
              <a:rPr kumimoji="0" lang="tr-TR" sz="4600" i="0" u="none" strike="noStrike" kern="1200" cap="none" spc="0" normalizeH="0" noProof="0" dirty="0">
                <a:ln>
                  <a:noFill/>
                </a:ln>
                <a:solidFill>
                  <a:srgbClr val="2D6F96"/>
                </a:solidFill>
                <a:effectLst/>
                <a:uLnTx/>
                <a:uFillTx/>
                <a:latin typeface="+mj-lt"/>
              </a:rPr>
              <a:t> </a:t>
            </a:r>
            <a:r>
              <a:rPr kumimoji="0" lang="tr-TR" sz="4600" i="0" u="none" strike="noStrike" kern="1200" cap="none" spc="0" normalizeH="0" baseline="0" noProof="0" dirty="0">
                <a:ln>
                  <a:noFill/>
                </a:ln>
                <a:solidFill>
                  <a:srgbClr val="2D6F96"/>
                </a:solidFill>
                <a:effectLst/>
                <a:uLnTx/>
                <a:uFillTx/>
                <a:latin typeface="+mj-lt"/>
              </a:rPr>
              <a:t>AMPLIFICATION / ATTENUATION OF</a:t>
            </a:r>
            <a:r>
              <a:rPr kumimoji="0" lang="tr-TR" sz="4600" b="1" i="0" u="none" strike="noStrike" kern="1200" cap="none" spc="0" normalizeH="0" baseline="0" noProof="0" dirty="0">
                <a:ln>
                  <a:noFill/>
                </a:ln>
                <a:solidFill>
                  <a:srgbClr val="2D6F96"/>
                </a:solidFill>
                <a:effectLst/>
                <a:uLnTx/>
                <a:uFillTx/>
                <a:latin typeface="+mj-lt"/>
              </a:rPr>
              <a:t> RISK FRAMEWORK</a:t>
            </a:r>
          </a:p>
        </p:txBody>
      </p:sp>
      <p:pic>
        <p:nvPicPr>
          <p:cNvPr id="2050" name="Picture 2">
            <a:extLst>
              <a:ext uri="{FF2B5EF4-FFF2-40B4-BE49-F238E27FC236}">
                <a16:creationId xmlns:a16="http://schemas.microsoft.com/office/drawing/2014/main" xmlns="" id="{62025EA4-077C-4E03-BC7F-6D37EC91C15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4201245" y="7034923"/>
            <a:ext cx="5043961" cy="3249779"/>
          </a:xfrm>
          <a:prstGeom prst="rect">
            <a:avLst/>
          </a:prstGeom>
          <a:noFill/>
          <a:extLst>
            <a:ext uri="{909E8E84-426E-40dd-AFC4-6F175D3DCCD1}">
              <a14:hiddenFill xmlns="" xmlns:a14="http://schemas.microsoft.com/office/drawing/2010/main">
                <a:solidFill>
                  <a:srgbClr val="FFFFFF"/>
                </a:solidFill>
              </a14:hiddenFill>
            </a:ext>
          </a:extLst>
        </p:spPr>
      </p:pic>
      <p:pic>
        <p:nvPicPr>
          <p:cNvPr id="2054" name="Picture 6" descr="Image result for fire chief cartoon press conference">
            <a:extLst>
              <a:ext uri="{FF2B5EF4-FFF2-40B4-BE49-F238E27FC236}">
                <a16:creationId xmlns:a16="http://schemas.microsoft.com/office/drawing/2014/main" xmlns="" id="{39006430-CE43-4852-8B4F-6EDE736AAD56}"/>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2872" t="11859" r="6878" b="-1"/>
          <a:stretch/>
        </p:blipFill>
        <p:spPr bwMode="auto">
          <a:xfrm>
            <a:off x="15300187" y="6958234"/>
            <a:ext cx="4647790" cy="3403157"/>
          </a:xfrm>
          <a:prstGeom prst="rect">
            <a:avLst/>
          </a:prstGeom>
          <a:noFill/>
          <a:ln>
            <a:solidFill>
              <a:srgbClr val="000000"/>
            </a:solidFill>
          </a:ln>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2521579" y="960438"/>
            <a:ext cx="6055210" cy="523220"/>
          </a:xfrm>
          <a:prstGeom prst="rect">
            <a:avLst/>
          </a:prstGeom>
          <a:noFill/>
        </p:spPr>
        <p:txBody>
          <a:bodyPr wrap="square" rtlCol="0">
            <a:spAutoFit/>
          </a:bodyPr>
          <a:lstStyle/>
          <a:p>
            <a:pPr lvl="0">
              <a:defRPr/>
            </a:pPr>
            <a:r>
              <a:rPr lang="tr-TR" sz="2800" dirty="0">
                <a:solidFill>
                  <a:srgbClr val="2D6F96"/>
                </a:solidFill>
              </a:rPr>
              <a:t>ROGER </a:t>
            </a:r>
            <a:r>
              <a:rPr lang="tr-TR" sz="2800" b="1" dirty="0">
                <a:solidFill>
                  <a:srgbClr val="2D6F96"/>
                </a:solidFill>
              </a:rPr>
              <a:t>KASPERSON</a:t>
            </a:r>
          </a:p>
        </p:txBody>
      </p:sp>
      <p:pic>
        <p:nvPicPr>
          <p:cNvPr id="3" name="Picture 2" descr="Asset 3@4x-8.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69975" y="5254625"/>
            <a:ext cx="1368266" cy="6810375"/>
          </a:xfrm>
          <a:prstGeom prst="rect">
            <a:avLst/>
          </a:prstGeom>
        </p:spPr>
      </p:pic>
      <p:cxnSp>
        <p:nvCxnSpPr>
          <p:cNvPr id="11" name="Straight Connector 10"/>
          <p:cNvCxnSpPr/>
          <p:nvPr/>
        </p:nvCxnSpPr>
        <p:spPr>
          <a:xfrm>
            <a:off x="0" y="2641969"/>
            <a:ext cx="243840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8194" name="Picture 2" descr="Image result for friends TV show">
            <a:extLst>
              <a:ext uri="{FF2B5EF4-FFF2-40B4-BE49-F238E27FC236}">
                <a16:creationId xmlns:a16="http://schemas.microsoft.com/office/drawing/2014/main" xmlns="" id="{6C5E163D-D77C-495B-88B4-917D7FE51660}"/>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810750" y="7119160"/>
            <a:ext cx="4762500" cy="32766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753982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21578" y="3346046"/>
            <a:ext cx="19431649" cy="800219"/>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i="0" u="none" strike="noStrike" kern="1200" cap="none" spc="0" normalizeH="0" baseline="0" noProof="0" dirty="0">
                <a:ln>
                  <a:noFill/>
                </a:ln>
                <a:solidFill>
                  <a:srgbClr val="2D6F96"/>
                </a:solidFill>
                <a:effectLst/>
                <a:uLnTx/>
                <a:uFillTx/>
                <a:latin typeface="+mj-lt"/>
              </a:rPr>
              <a:t>SOCIAL</a:t>
            </a:r>
            <a:r>
              <a:rPr kumimoji="0" lang="tr-TR" sz="4600" i="0" u="none" strike="noStrike" kern="1200" cap="none" spc="0" normalizeH="0" noProof="0" dirty="0">
                <a:ln>
                  <a:noFill/>
                </a:ln>
                <a:solidFill>
                  <a:srgbClr val="2D6F96"/>
                </a:solidFill>
                <a:effectLst/>
                <a:uLnTx/>
                <a:uFillTx/>
                <a:latin typeface="+mj-lt"/>
              </a:rPr>
              <a:t> </a:t>
            </a:r>
            <a:r>
              <a:rPr kumimoji="0" lang="tr-TR" sz="4600" i="0" u="none" strike="noStrike" kern="1200" cap="none" spc="0" normalizeH="0" baseline="0" noProof="0" dirty="0">
                <a:ln>
                  <a:noFill/>
                </a:ln>
                <a:solidFill>
                  <a:srgbClr val="2D6F96"/>
                </a:solidFill>
                <a:effectLst/>
                <a:uLnTx/>
                <a:uFillTx/>
                <a:latin typeface="+mj-lt"/>
              </a:rPr>
              <a:t>AMPLIFICATION / ATTENUATION OF</a:t>
            </a:r>
            <a:r>
              <a:rPr kumimoji="0" lang="tr-TR" sz="4600" b="1" i="0" u="none" strike="noStrike" kern="1200" cap="none" spc="0" normalizeH="0" baseline="0" noProof="0" dirty="0">
                <a:ln>
                  <a:noFill/>
                </a:ln>
                <a:solidFill>
                  <a:srgbClr val="2D6F96"/>
                </a:solidFill>
                <a:effectLst/>
                <a:uLnTx/>
                <a:uFillTx/>
                <a:latin typeface="+mj-lt"/>
              </a:rPr>
              <a:t> RISK FRAMEWORK</a:t>
            </a:r>
          </a:p>
        </p:txBody>
      </p:sp>
      <p:sp>
        <p:nvSpPr>
          <p:cNvPr id="11" name="TextBox 10"/>
          <p:cNvSpPr txBox="1"/>
          <p:nvPr/>
        </p:nvSpPr>
        <p:spPr>
          <a:xfrm>
            <a:off x="2521579" y="960438"/>
            <a:ext cx="6055210" cy="523220"/>
          </a:xfrm>
          <a:prstGeom prst="rect">
            <a:avLst/>
          </a:prstGeom>
          <a:noFill/>
        </p:spPr>
        <p:txBody>
          <a:bodyPr wrap="square" rtlCol="0">
            <a:spAutoFit/>
          </a:bodyPr>
          <a:lstStyle/>
          <a:p>
            <a:pPr lvl="0">
              <a:defRPr/>
            </a:pPr>
            <a:r>
              <a:rPr lang="tr-TR" sz="2800" dirty="0">
                <a:solidFill>
                  <a:srgbClr val="2D6F96"/>
                </a:solidFill>
              </a:rPr>
              <a:t>ROGER </a:t>
            </a:r>
            <a:r>
              <a:rPr lang="tr-TR" sz="2800" b="1" dirty="0">
                <a:solidFill>
                  <a:srgbClr val="2D6F96"/>
                </a:solidFill>
              </a:rPr>
              <a:t>KASPERSON</a:t>
            </a:r>
          </a:p>
        </p:txBody>
      </p:sp>
      <p:pic>
        <p:nvPicPr>
          <p:cNvPr id="3" name="Picture 2" descr="Asset 4@4x-8.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69975" y="5254625"/>
            <a:ext cx="1374458" cy="6810375"/>
          </a:xfrm>
          <a:prstGeom prst="rect">
            <a:avLst/>
          </a:prstGeom>
        </p:spPr>
      </p:pic>
      <p:cxnSp>
        <p:nvCxnSpPr>
          <p:cNvPr id="12" name="Straight Connector 11"/>
          <p:cNvCxnSpPr/>
          <p:nvPr/>
        </p:nvCxnSpPr>
        <p:spPr>
          <a:xfrm>
            <a:off x="0" y="2641969"/>
            <a:ext cx="243840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Image result for principal of school">
            <a:extLst>
              <a:ext uri="{FF2B5EF4-FFF2-40B4-BE49-F238E27FC236}">
                <a16:creationId xmlns:a16="http://schemas.microsoft.com/office/drawing/2014/main" xmlns="" id="{A67D2164-0186-41A8-9D95-19636319383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70529" y="6938481"/>
            <a:ext cx="4656483" cy="333375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052" name="Picture 4" descr="Image result for mayor">
            <a:extLst>
              <a:ext uri="{FF2B5EF4-FFF2-40B4-BE49-F238E27FC236}">
                <a16:creationId xmlns:a16="http://schemas.microsoft.com/office/drawing/2014/main" xmlns="" id="{BD1E4D3F-87A8-4AB2-A876-B16658962D6B}"/>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5268" r="9468"/>
          <a:stretch/>
        </p:blipFill>
        <p:spPr bwMode="auto">
          <a:xfrm>
            <a:off x="8311037" y="6938480"/>
            <a:ext cx="4385550" cy="333375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054" name="Picture 6" descr="Image result for green peace">
            <a:extLst>
              <a:ext uri="{FF2B5EF4-FFF2-40B4-BE49-F238E27FC236}">
                <a16:creationId xmlns:a16="http://schemas.microsoft.com/office/drawing/2014/main" xmlns="" id="{EECD0396-BD5D-4FC6-989E-44DD12C85408}"/>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3275343" y="6938480"/>
            <a:ext cx="4286250" cy="333375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056" name="Picture 8" descr="Image result for CNN">
            <a:extLst>
              <a:ext uri="{FF2B5EF4-FFF2-40B4-BE49-F238E27FC236}">
                <a16:creationId xmlns:a16="http://schemas.microsoft.com/office/drawing/2014/main" xmlns="" id="{ED3E68D4-D116-47C9-A91D-D9F4359731F1}"/>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8140349" y="6938480"/>
            <a:ext cx="3810000" cy="3333748"/>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4" name="Rectangle 3">
            <a:extLst>
              <a:ext uri="{FF2B5EF4-FFF2-40B4-BE49-F238E27FC236}">
                <a16:creationId xmlns:a16="http://schemas.microsoft.com/office/drawing/2014/main" xmlns="" id="{D588C0F3-B2F1-413D-8C07-FA05D9D3F605}"/>
              </a:ext>
            </a:extLst>
          </p:cNvPr>
          <p:cNvSpPr/>
          <p:nvPr/>
        </p:nvSpPr>
        <p:spPr>
          <a:xfrm>
            <a:off x="13275343" y="13272664"/>
            <a:ext cx="12937592" cy="271549"/>
          </a:xfrm>
          <a:prstGeom prst="rect">
            <a:avLst/>
          </a:prstGeom>
        </p:spPr>
        <p:txBody>
          <a:bodyPr wrap="square">
            <a:spAutoFit/>
          </a:bodyPr>
          <a:lstStyle/>
          <a:p>
            <a:pPr marL="0" lvl="1">
              <a:lnSpc>
                <a:spcPct val="130000"/>
              </a:lnSpc>
            </a:pPr>
            <a:r>
              <a:rPr lang="en-CA" sz="1000" dirty="0"/>
              <a:t>Images from: https://patch.com/connecticut/wallingford/wallingford-principal-leaving-take-job-norwalk-0, http://southportmag.com/meet-your-mayor/, http://www.greenpeace.org/canada/en/home/</a:t>
            </a:r>
          </a:p>
        </p:txBody>
      </p:sp>
    </p:spTree>
    <p:extLst>
      <p:ext uri="{BB962C8B-B14F-4D97-AF65-F5344CB8AC3E}">
        <p14:creationId xmlns:p14="http://schemas.microsoft.com/office/powerpoint/2010/main" xmlns="" val="37191351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21578" y="3346046"/>
            <a:ext cx="19431649" cy="800219"/>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i="0" u="none" strike="noStrike" kern="1200" cap="none" spc="0" normalizeH="0" baseline="0" noProof="0" dirty="0">
                <a:ln>
                  <a:noFill/>
                </a:ln>
                <a:solidFill>
                  <a:srgbClr val="2D6F96"/>
                </a:solidFill>
                <a:effectLst/>
                <a:uLnTx/>
                <a:uFillTx/>
                <a:latin typeface="+mj-lt"/>
              </a:rPr>
              <a:t>SOCIAL</a:t>
            </a:r>
            <a:r>
              <a:rPr kumimoji="0" lang="tr-TR" sz="4600" i="0" u="none" strike="noStrike" kern="1200" cap="none" spc="0" normalizeH="0" noProof="0" dirty="0">
                <a:ln>
                  <a:noFill/>
                </a:ln>
                <a:solidFill>
                  <a:srgbClr val="2D6F96"/>
                </a:solidFill>
                <a:effectLst/>
                <a:uLnTx/>
                <a:uFillTx/>
                <a:latin typeface="+mj-lt"/>
              </a:rPr>
              <a:t> </a:t>
            </a:r>
            <a:r>
              <a:rPr kumimoji="0" lang="tr-TR" sz="4600" i="0" u="none" strike="noStrike" kern="1200" cap="none" spc="0" normalizeH="0" baseline="0" noProof="0" dirty="0">
                <a:ln>
                  <a:noFill/>
                </a:ln>
                <a:solidFill>
                  <a:srgbClr val="2D6F96"/>
                </a:solidFill>
                <a:effectLst/>
                <a:uLnTx/>
                <a:uFillTx/>
                <a:latin typeface="+mj-lt"/>
              </a:rPr>
              <a:t>AMPLIFICATION / ATTENUATION OF</a:t>
            </a:r>
            <a:r>
              <a:rPr kumimoji="0" lang="tr-TR" sz="4600" b="1" i="0" u="none" strike="noStrike" kern="1200" cap="none" spc="0" normalizeH="0" baseline="0" noProof="0" dirty="0">
                <a:ln>
                  <a:noFill/>
                </a:ln>
                <a:solidFill>
                  <a:srgbClr val="2D6F96"/>
                </a:solidFill>
                <a:effectLst/>
                <a:uLnTx/>
                <a:uFillTx/>
                <a:latin typeface="+mj-lt"/>
              </a:rPr>
              <a:t> RISK FRAMEWORK</a:t>
            </a:r>
          </a:p>
        </p:txBody>
      </p:sp>
      <p:sp>
        <p:nvSpPr>
          <p:cNvPr id="7" name="TextBox 6"/>
          <p:cNvSpPr txBox="1"/>
          <p:nvPr/>
        </p:nvSpPr>
        <p:spPr>
          <a:xfrm>
            <a:off x="2521579" y="960438"/>
            <a:ext cx="6055210" cy="523220"/>
          </a:xfrm>
          <a:prstGeom prst="rect">
            <a:avLst/>
          </a:prstGeom>
          <a:noFill/>
        </p:spPr>
        <p:txBody>
          <a:bodyPr wrap="square" rtlCol="0">
            <a:spAutoFit/>
          </a:bodyPr>
          <a:lstStyle/>
          <a:p>
            <a:pPr lvl="0">
              <a:defRPr/>
            </a:pPr>
            <a:r>
              <a:rPr lang="tr-TR" sz="2800" dirty="0">
                <a:solidFill>
                  <a:srgbClr val="2D6F96"/>
                </a:solidFill>
              </a:rPr>
              <a:t>ROGER </a:t>
            </a:r>
            <a:r>
              <a:rPr lang="tr-TR" sz="2800" b="1" dirty="0">
                <a:solidFill>
                  <a:srgbClr val="2D6F96"/>
                </a:solidFill>
              </a:rPr>
              <a:t>KASPERSON</a:t>
            </a:r>
          </a:p>
        </p:txBody>
      </p:sp>
      <p:pic>
        <p:nvPicPr>
          <p:cNvPr id="3" name="Picture 2" descr="Asset 5@4x-8.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21300" y="5254625"/>
            <a:ext cx="1368266" cy="6810375"/>
          </a:xfrm>
          <a:prstGeom prst="rect">
            <a:avLst/>
          </a:prstGeom>
        </p:spPr>
      </p:pic>
      <p:cxnSp>
        <p:nvCxnSpPr>
          <p:cNvPr id="8" name="Straight Connector 7"/>
          <p:cNvCxnSpPr/>
          <p:nvPr/>
        </p:nvCxnSpPr>
        <p:spPr>
          <a:xfrm>
            <a:off x="0" y="2641969"/>
            <a:ext cx="243840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2290" name="Picture 2"/>
          <p:cNvPicPr>
            <a:picLocks noChangeAspect="1" noChangeArrowheads="1"/>
          </p:cNvPicPr>
          <p:nvPr/>
        </p:nvPicPr>
        <p:blipFill>
          <a:blip r:embed="rId4" cstate="print"/>
          <a:srcRect/>
          <a:stretch>
            <a:fillRect/>
          </a:stretch>
        </p:blipFill>
        <p:spPr bwMode="auto">
          <a:xfrm>
            <a:off x="9604927" y="5299835"/>
            <a:ext cx="6894029" cy="6915439"/>
          </a:xfrm>
          <a:prstGeom prst="rect">
            <a:avLst/>
          </a:prstGeom>
          <a:noFill/>
          <a:ln w="9525">
            <a:noFill/>
            <a:miter lim="800000"/>
            <a:headEnd/>
            <a:tailEnd/>
          </a:ln>
        </p:spPr>
      </p:pic>
    </p:spTree>
    <p:extLst>
      <p:ext uri="{BB962C8B-B14F-4D97-AF65-F5344CB8AC3E}">
        <p14:creationId xmlns:p14="http://schemas.microsoft.com/office/powerpoint/2010/main" xmlns="" val="220740645"/>
      </p:ext>
    </p:extLst>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21578" y="3346046"/>
            <a:ext cx="19431649" cy="800219"/>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i="0" u="none" strike="noStrike" kern="1200" cap="none" spc="0" normalizeH="0" baseline="0" noProof="0" dirty="0">
                <a:ln>
                  <a:noFill/>
                </a:ln>
                <a:solidFill>
                  <a:srgbClr val="2D6F96"/>
                </a:solidFill>
                <a:effectLst/>
                <a:uLnTx/>
                <a:uFillTx/>
                <a:latin typeface="+mj-lt"/>
              </a:rPr>
              <a:t>SOCIAL</a:t>
            </a:r>
            <a:r>
              <a:rPr kumimoji="0" lang="tr-TR" sz="4600" i="0" u="none" strike="noStrike" kern="1200" cap="none" spc="0" normalizeH="0" noProof="0" dirty="0">
                <a:ln>
                  <a:noFill/>
                </a:ln>
                <a:solidFill>
                  <a:srgbClr val="2D6F96"/>
                </a:solidFill>
                <a:effectLst/>
                <a:uLnTx/>
                <a:uFillTx/>
                <a:latin typeface="+mj-lt"/>
              </a:rPr>
              <a:t> </a:t>
            </a:r>
            <a:r>
              <a:rPr kumimoji="0" lang="tr-TR" sz="4600" i="0" u="none" strike="noStrike" kern="1200" cap="none" spc="0" normalizeH="0" baseline="0" noProof="0" dirty="0">
                <a:ln>
                  <a:noFill/>
                </a:ln>
                <a:solidFill>
                  <a:srgbClr val="2D6F96"/>
                </a:solidFill>
                <a:effectLst/>
                <a:uLnTx/>
                <a:uFillTx/>
                <a:latin typeface="+mj-lt"/>
              </a:rPr>
              <a:t>AMPLIFICATION / ATTENUATION OF</a:t>
            </a:r>
            <a:r>
              <a:rPr kumimoji="0" lang="tr-TR" sz="4600" b="1" i="0" u="none" strike="noStrike" kern="1200" cap="none" spc="0" normalizeH="0" baseline="0" noProof="0" dirty="0">
                <a:ln>
                  <a:noFill/>
                </a:ln>
                <a:solidFill>
                  <a:srgbClr val="2D6F96"/>
                </a:solidFill>
                <a:effectLst/>
                <a:uLnTx/>
                <a:uFillTx/>
                <a:latin typeface="+mj-lt"/>
              </a:rPr>
              <a:t> RISK FRAMEWORK</a:t>
            </a:r>
          </a:p>
        </p:txBody>
      </p:sp>
      <p:sp>
        <p:nvSpPr>
          <p:cNvPr id="7" name="TextBox 6"/>
          <p:cNvSpPr txBox="1"/>
          <p:nvPr/>
        </p:nvSpPr>
        <p:spPr>
          <a:xfrm>
            <a:off x="2521579" y="960438"/>
            <a:ext cx="6055210" cy="523220"/>
          </a:xfrm>
          <a:prstGeom prst="rect">
            <a:avLst/>
          </a:prstGeom>
          <a:noFill/>
        </p:spPr>
        <p:txBody>
          <a:bodyPr wrap="square" rtlCol="0">
            <a:spAutoFit/>
          </a:bodyPr>
          <a:lstStyle/>
          <a:p>
            <a:pPr lvl="0">
              <a:defRPr/>
            </a:pPr>
            <a:r>
              <a:rPr lang="tr-TR" sz="2800" dirty="0">
                <a:solidFill>
                  <a:srgbClr val="2D6F96"/>
                </a:solidFill>
              </a:rPr>
              <a:t>ROGER </a:t>
            </a:r>
            <a:r>
              <a:rPr lang="tr-TR" sz="2800" b="1" dirty="0">
                <a:solidFill>
                  <a:srgbClr val="2D6F96"/>
                </a:solidFill>
              </a:rPr>
              <a:t>KASPERSON</a:t>
            </a:r>
          </a:p>
        </p:txBody>
      </p:sp>
      <p:pic>
        <p:nvPicPr>
          <p:cNvPr id="3" name="Picture 2" descr="Asset 6@4x-8.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33273" y="5254625"/>
            <a:ext cx="1677829" cy="6810375"/>
          </a:xfrm>
          <a:prstGeom prst="rect">
            <a:avLst/>
          </a:prstGeom>
        </p:spPr>
      </p:pic>
      <p:cxnSp>
        <p:nvCxnSpPr>
          <p:cNvPr id="8" name="Straight Connector 7"/>
          <p:cNvCxnSpPr/>
          <p:nvPr/>
        </p:nvCxnSpPr>
        <p:spPr>
          <a:xfrm>
            <a:off x="0" y="2641969"/>
            <a:ext cx="243840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3314" name="Picture 2"/>
          <p:cNvPicPr>
            <a:picLocks noChangeAspect="1" noChangeArrowheads="1"/>
          </p:cNvPicPr>
          <p:nvPr/>
        </p:nvPicPr>
        <p:blipFill>
          <a:blip r:embed="rId4" cstate="print"/>
          <a:srcRect/>
          <a:stretch>
            <a:fillRect/>
          </a:stretch>
        </p:blipFill>
        <p:spPr bwMode="auto">
          <a:xfrm>
            <a:off x="8740431" y="5096083"/>
            <a:ext cx="7162178" cy="7162178"/>
          </a:xfrm>
          <a:prstGeom prst="rect">
            <a:avLst/>
          </a:prstGeom>
          <a:noFill/>
          <a:ln w="9525">
            <a:noFill/>
            <a:miter lim="800000"/>
            <a:headEnd/>
            <a:tailEnd/>
          </a:ln>
        </p:spPr>
      </p:pic>
    </p:spTree>
    <p:extLst>
      <p:ext uri="{BB962C8B-B14F-4D97-AF65-F5344CB8AC3E}">
        <p14:creationId xmlns:p14="http://schemas.microsoft.com/office/powerpoint/2010/main" xmlns="" val="2508296702"/>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44100" y="0"/>
            <a:ext cx="14626696" cy="137160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EF4F4"/>
              </a:solidFill>
            </a:endParaRPr>
          </a:p>
        </p:txBody>
      </p:sp>
      <p:sp>
        <p:nvSpPr>
          <p:cNvPr id="6" name="TextBox 5"/>
          <p:cNvSpPr txBox="1"/>
          <p:nvPr/>
        </p:nvSpPr>
        <p:spPr>
          <a:xfrm>
            <a:off x="1448379" y="6201048"/>
            <a:ext cx="5831496" cy="769441"/>
          </a:xfrm>
          <a:prstGeom prst="rect">
            <a:avLst/>
          </a:prstGeom>
          <a:noFill/>
        </p:spPr>
        <p:txBody>
          <a:bodyPr wrap="square" rtlCol="0">
            <a:spAutoFit/>
          </a:bodyPr>
          <a:lstStyle/>
          <a:p>
            <a:pPr lvl="0">
              <a:defRPr/>
            </a:pPr>
            <a:r>
              <a:rPr lang="tr-TR" sz="4400" dirty="0">
                <a:solidFill>
                  <a:srgbClr val="2D6F96"/>
                </a:solidFill>
              </a:rPr>
              <a:t>THE </a:t>
            </a:r>
            <a:r>
              <a:rPr lang="tr-TR" sz="4400" b="1" dirty="0">
                <a:solidFill>
                  <a:srgbClr val="2D6F96"/>
                </a:solidFill>
              </a:rPr>
              <a:t>SITUATION</a:t>
            </a:r>
            <a:endParaRPr lang="tr-TR" sz="4400" dirty="0">
              <a:solidFill>
                <a:srgbClr val="2D6F96"/>
              </a:solidFill>
            </a:endParaRPr>
          </a:p>
        </p:txBody>
      </p:sp>
      <p:pic>
        <p:nvPicPr>
          <p:cNvPr id="1026" name="Picture 2"/>
          <p:cNvPicPr>
            <a:picLocks noChangeAspect="1" noChangeArrowheads="1"/>
          </p:cNvPicPr>
          <p:nvPr/>
        </p:nvPicPr>
        <p:blipFill>
          <a:blip r:embed="rId3" cstate="print"/>
          <a:srcRect/>
          <a:stretch>
            <a:fillRect/>
          </a:stretch>
        </p:blipFill>
        <p:spPr bwMode="auto">
          <a:xfrm>
            <a:off x="7248939" y="2632185"/>
            <a:ext cx="14600955" cy="8221345"/>
          </a:xfrm>
          <a:prstGeom prst="rect">
            <a:avLst/>
          </a:prstGeom>
          <a:noFill/>
          <a:ln w="9525">
            <a:noFill/>
            <a:miter lim="800000"/>
            <a:headEnd/>
            <a:tailEnd/>
          </a:ln>
        </p:spPr>
      </p:pic>
    </p:spTree>
    <p:extLst>
      <p:ext uri="{BB962C8B-B14F-4D97-AF65-F5344CB8AC3E}">
        <p14:creationId xmlns:p14="http://schemas.microsoft.com/office/powerpoint/2010/main" xmlns="" val="2207950534"/>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21578" y="3346046"/>
            <a:ext cx="19431649" cy="800219"/>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i="0" u="none" strike="noStrike" kern="1200" cap="none" spc="0" normalizeH="0" baseline="0" noProof="0" dirty="0">
                <a:ln>
                  <a:noFill/>
                </a:ln>
                <a:solidFill>
                  <a:srgbClr val="2D6F96"/>
                </a:solidFill>
                <a:effectLst/>
                <a:uLnTx/>
                <a:uFillTx/>
                <a:latin typeface="+mj-lt"/>
              </a:rPr>
              <a:t>SOCIAL</a:t>
            </a:r>
            <a:r>
              <a:rPr kumimoji="0" lang="tr-TR" sz="4600" i="0" u="none" strike="noStrike" kern="1200" cap="none" spc="0" normalizeH="0" noProof="0" dirty="0">
                <a:ln>
                  <a:noFill/>
                </a:ln>
                <a:solidFill>
                  <a:srgbClr val="2D6F96"/>
                </a:solidFill>
                <a:effectLst/>
                <a:uLnTx/>
                <a:uFillTx/>
                <a:latin typeface="+mj-lt"/>
              </a:rPr>
              <a:t> </a:t>
            </a:r>
            <a:r>
              <a:rPr kumimoji="0" lang="tr-TR" sz="4600" i="0" u="none" strike="noStrike" kern="1200" cap="none" spc="0" normalizeH="0" baseline="0" noProof="0" dirty="0">
                <a:ln>
                  <a:noFill/>
                </a:ln>
                <a:solidFill>
                  <a:srgbClr val="2D6F96"/>
                </a:solidFill>
                <a:effectLst/>
                <a:uLnTx/>
                <a:uFillTx/>
                <a:latin typeface="+mj-lt"/>
              </a:rPr>
              <a:t>AMPLIFICATION / ATTENUATION OF</a:t>
            </a:r>
            <a:r>
              <a:rPr kumimoji="0" lang="tr-TR" sz="4600" b="1" i="0" u="none" strike="noStrike" kern="1200" cap="none" spc="0" normalizeH="0" baseline="0" noProof="0" dirty="0">
                <a:ln>
                  <a:noFill/>
                </a:ln>
                <a:solidFill>
                  <a:srgbClr val="2D6F96"/>
                </a:solidFill>
                <a:effectLst/>
                <a:uLnTx/>
                <a:uFillTx/>
                <a:latin typeface="+mj-lt"/>
              </a:rPr>
              <a:t> RISK FRAMEWORK</a:t>
            </a:r>
          </a:p>
        </p:txBody>
      </p:sp>
      <p:sp>
        <p:nvSpPr>
          <p:cNvPr id="7" name="TextBox 6"/>
          <p:cNvSpPr txBox="1"/>
          <p:nvPr/>
        </p:nvSpPr>
        <p:spPr>
          <a:xfrm>
            <a:off x="2521579" y="960438"/>
            <a:ext cx="6055210" cy="523220"/>
          </a:xfrm>
          <a:prstGeom prst="rect">
            <a:avLst/>
          </a:prstGeom>
          <a:noFill/>
        </p:spPr>
        <p:txBody>
          <a:bodyPr wrap="square" rtlCol="0">
            <a:spAutoFit/>
          </a:bodyPr>
          <a:lstStyle/>
          <a:p>
            <a:pPr lvl="0">
              <a:defRPr/>
            </a:pPr>
            <a:r>
              <a:rPr lang="tr-TR" sz="2800" dirty="0">
                <a:solidFill>
                  <a:srgbClr val="2D6F96"/>
                </a:solidFill>
              </a:rPr>
              <a:t>ROGER </a:t>
            </a:r>
            <a:r>
              <a:rPr lang="tr-TR" sz="2800" b="1" dirty="0">
                <a:solidFill>
                  <a:srgbClr val="2D6F96"/>
                </a:solidFill>
              </a:rPr>
              <a:t>KASPERSON</a:t>
            </a:r>
          </a:p>
        </p:txBody>
      </p:sp>
      <p:cxnSp>
        <p:nvCxnSpPr>
          <p:cNvPr id="9" name="Straight Connector 8"/>
          <p:cNvCxnSpPr/>
          <p:nvPr/>
        </p:nvCxnSpPr>
        <p:spPr>
          <a:xfrm>
            <a:off x="0" y="2641969"/>
            <a:ext cx="243840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4338" name="Picture 2"/>
          <p:cNvPicPr>
            <a:picLocks noChangeAspect="1" noChangeArrowheads="1"/>
          </p:cNvPicPr>
          <p:nvPr/>
        </p:nvPicPr>
        <p:blipFill>
          <a:blip r:embed="rId3" cstate="print"/>
          <a:srcRect/>
          <a:stretch>
            <a:fillRect/>
          </a:stretch>
        </p:blipFill>
        <p:spPr bwMode="auto">
          <a:xfrm>
            <a:off x="2775502" y="4293704"/>
            <a:ext cx="17311135" cy="8946674"/>
          </a:xfrm>
          <a:prstGeom prst="rect">
            <a:avLst/>
          </a:prstGeom>
          <a:noFill/>
          <a:ln w="9525">
            <a:noFill/>
            <a:miter lim="800000"/>
            <a:headEnd/>
            <a:tailEnd/>
          </a:ln>
        </p:spPr>
      </p:pic>
    </p:spTree>
    <p:extLst>
      <p:ext uri="{BB962C8B-B14F-4D97-AF65-F5344CB8AC3E}">
        <p14:creationId xmlns:p14="http://schemas.microsoft.com/office/powerpoint/2010/main" xmlns="" val="290832471"/>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21578" y="3346046"/>
            <a:ext cx="19431649" cy="800219"/>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i="0" u="none" strike="noStrike" kern="1200" cap="none" spc="0" normalizeH="0" baseline="0" noProof="0" dirty="0">
                <a:ln>
                  <a:noFill/>
                </a:ln>
                <a:solidFill>
                  <a:srgbClr val="2D6F96"/>
                </a:solidFill>
                <a:effectLst/>
                <a:uLnTx/>
                <a:uFillTx/>
                <a:latin typeface="+mj-lt"/>
              </a:rPr>
              <a:t>SOCIAL</a:t>
            </a:r>
            <a:r>
              <a:rPr kumimoji="0" lang="tr-TR" sz="4600" i="0" u="none" strike="noStrike" kern="1200" cap="none" spc="0" normalizeH="0" noProof="0" dirty="0">
                <a:ln>
                  <a:noFill/>
                </a:ln>
                <a:solidFill>
                  <a:srgbClr val="2D6F96"/>
                </a:solidFill>
                <a:effectLst/>
                <a:uLnTx/>
                <a:uFillTx/>
                <a:latin typeface="+mj-lt"/>
              </a:rPr>
              <a:t> </a:t>
            </a:r>
            <a:r>
              <a:rPr kumimoji="0" lang="tr-TR" sz="4600" i="0" u="none" strike="noStrike" kern="1200" cap="none" spc="0" normalizeH="0" baseline="0" noProof="0" dirty="0">
                <a:ln>
                  <a:noFill/>
                </a:ln>
                <a:solidFill>
                  <a:srgbClr val="2D6F96"/>
                </a:solidFill>
                <a:effectLst/>
                <a:uLnTx/>
                <a:uFillTx/>
                <a:latin typeface="+mj-lt"/>
              </a:rPr>
              <a:t>AMPLIFICATION / ATTENUATION OF</a:t>
            </a:r>
            <a:r>
              <a:rPr kumimoji="0" lang="tr-TR" sz="4600" b="1" i="0" u="none" strike="noStrike" kern="1200" cap="none" spc="0" normalizeH="0" baseline="0" noProof="0" dirty="0">
                <a:ln>
                  <a:noFill/>
                </a:ln>
                <a:solidFill>
                  <a:srgbClr val="2D6F96"/>
                </a:solidFill>
                <a:effectLst/>
                <a:uLnTx/>
                <a:uFillTx/>
                <a:latin typeface="+mj-lt"/>
              </a:rPr>
              <a:t> RISK FRAMEWORK</a:t>
            </a:r>
          </a:p>
        </p:txBody>
      </p:sp>
      <p:sp>
        <p:nvSpPr>
          <p:cNvPr id="7" name="TextBox 6"/>
          <p:cNvSpPr txBox="1"/>
          <p:nvPr/>
        </p:nvSpPr>
        <p:spPr>
          <a:xfrm>
            <a:off x="20949961" y="7814896"/>
            <a:ext cx="2764062" cy="2831544"/>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r>
              <a:rPr lang="en-CA" sz="2400" b="1" dirty="0">
                <a:solidFill>
                  <a:srgbClr val="2D6F96"/>
                </a:solidFill>
                <a:latin typeface="+mn-lt"/>
              </a:rPr>
              <a:t>Figure.</a:t>
            </a:r>
            <a:r>
              <a:rPr lang="en-CA" sz="2400" b="1" dirty="0">
                <a:solidFill>
                  <a:srgbClr val="160601"/>
                </a:solidFill>
                <a:latin typeface="+mn-lt"/>
              </a:rPr>
              <a:t> </a:t>
            </a:r>
            <a:r>
              <a:rPr lang="en-GB" sz="2400" dirty="0">
                <a:solidFill>
                  <a:srgbClr val="160601"/>
                </a:solidFill>
              </a:rPr>
              <a:t>The social </a:t>
            </a:r>
            <a:r>
              <a:rPr lang="en-GB" sz="2400">
                <a:solidFill>
                  <a:srgbClr val="160601"/>
                </a:solidFill>
              </a:rPr>
              <a:t>amplification/ attenuation </a:t>
            </a:r>
            <a:r>
              <a:rPr lang="en-GB" sz="2400" dirty="0">
                <a:solidFill>
                  <a:srgbClr val="160601"/>
                </a:solidFill>
              </a:rPr>
              <a:t>of risk framework, </a:t>
            </a:r>
            <a:br>
              <a:rPr lang="en-GB" sz="2400" dirty="0">
                <a:solidFill>
                  <a:srgbClr val="160601"/>
                </a:solidFill>
              </a:rPr>
            </a:br>
            <a:r>
              <a:rPr lang="en-GB" sz="2400" dirty="0" err="1">
                <a:solidFill>
                  <a:srgbClr val="160601"/>
                </a:solidFill>
              </a:rPr>
              <a:t>Renn</a:t>
            </a:r>
            <a:r>
              <a:rPr lang="en-GB" sz="2400" dirty="0">
                <a:solidFill>
                  <a:srgbClr val="160601"/>
                </a:solidFill>
              </a:rPr>
              <a:t>, 2011. </a:t>
            </a:r>
            <a:endParaRPr lang="en-CA" sz="2400" dirty="0">
              <a:solidFill>
                <a:srgbClr val="160601"/>
              </a:solidFill>
            </a:endParaRPr>
          </a:p>
        </p:txBody>
      </p:sp>
      <p:sp>
        <p:nvSpPr>
          <p:cNvPr id="12" name="TextBox 11"/>
          <p:cNvSpPr txBox="1"/>
          <p:nvPr/>
        </p:nvSpPr>
        <p:spPr>
          <a:xfrm>
            <a:off x="2521579" y="960438"/>
            <a:ext cx="6055210" cy="523220"/>
          </a:xfrm>
          <a:prstGeom prst="rect">
            <a:avLst/>
          </a:prstGeom>
          <a:noFill/>
        </p:spPr>
        <p:txBody>
          <a:bodyPr wrap="square" rtlCol="0">
            <a:spAutoFit/>
          </a:bodyPr>
          <a:lstStyle/>
          <a:p>
            <a:pPr lvl="0">
              <a:defRPr/>
            </a:pPr>
            <a:r>
              <a:rPr lang="tr-TR" sz="2800" dirty="0">
                <a:solidFill>
                  <a:srgbClr val="2D6F96"/>
                </a:solidFill>
              </a:rPr>
              <a:t>ROGER </a:t>
            </a:r>
            <a:r>
              <a:rPr lang="tr-TR" sz="2800" b="1" dirty="0">
                <a:solidFill>
                  <a:srgbClr val="2D6F96"/>
                </a:solidFill>
              </a:rPr>
              <a:t>KASPERSON</a:t>
            </a:r>
          </a:p>
        </p:txBody>
      </p:sp>
      <p:cxnSp>
        <p:nvCxnSpPr>
          <p:cNvPr id="8" name="Straight Connector 7"/>
          <p:cNvCxnSpPr/>
          <p:nvPr/>
        </p:nvCxnSpPr>
        <p:spPr>
          <a:xfrm>
            <a:off x="0" y="2641969"/>
            <a:ext cx="21912607"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5362" name="Picture 2"/>
          <p:cNvPicPr>
            <a:picLocks noChangeAspect="1" noChangeArrowheads="1"/>
          </p:cNvPicPr>
          <p:nvPr/>
        </p:nvPicPr>
        <p:blipFill>
          <a:blip r:embed="rId3" cstate="print"/>
          <a:srcRect/>
          <a:stretch>
            <a:fillRect/>
          </a:stretch>
        </p:blipFill>
        <p:spPr bwMode="auto">
          <a:xfrm>
            <a:off x="1505861" y="4443827"/>
            <a:ext cx="18738905" cy="8655947"/>
          </a:xfrm>
          <a:prstGeom prst="rect">
            <a:avLst/>
          </a:prstGeom>
          <a:noFill/>
          <a:ln w="9525">
            <a:noFill/>
            <a:miter lim="800000"/>
            <a:headEnd/>
            <a:tailEnd/>
          </a:ln>
        </p:spPr>
      </p:pic>
    </p:spTree>
    <p:extLst>
      <p:ext uri="{BB962C8B-B14F-4D97-AF65-F5344CB8AC3E}">
        <p14:creationId xmlns:p14="http://schemas.microsoft.com/office/powerpoint/2010/main" xmlns="" val="2040489848"/>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D6F96"/>
        </a:solidFill>
        <a:effectLst/>
      </p:bgPr>
    </p:bg>
    <p:spTree>
      <p:nvGrpSpPr>
        <p:cNvPr id="1" name=""/>
        <p:cNvGrpSpPr/>
        <p:nvPr/>
      </p:nvGrpSpPr>
      <p:grpSpPr>
        <a:xfrm>
          <a:off x="0" y="0"/>
          <a:ext cx="0" cy="0"/>
          <a:chOff x="0" y="0"/>
          <a:chExt cx="0" cy="0"/>
        </a:xfrm>
      </p:grpSpPr>
      <p:sp>
        <p:nvSpPr>
          <p:cNvPr id="18" name="TextBox 17"/>
          <p:cNvSpPr txBox="1"/>
          <p:nvPr/>
        </p:nvSpPr>
        <p:spPr>
          <a:xfrm>
            <a:off x="3278088" y="2723666"/>
            <a:ext cx="17832113" cy="830997"/>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CA" sz="4800" spc="-50" dirty="0">
                <a:latin typeface="+mj-lt"/>
                <a:ea typeface="+mj-ea"/>
                <a:cs typeface="+mj-cs"/>
              </a:rPr>
              <a:t>UPDATE ON THE SITUATION</a:t>
            </a:r>
            <a:endParaRPr kumimoji="0" lang="tr-TR" sz="4800" b="1" i="0" u="none" strike="noStrike" kern="1200" cap="none" spc="0" normalizeH="0" baseline="0" noProof="0" dirty="0">
              <a:ln>
                <a:noFill/>
              </a:ln>
              <a:effectLst/>
              <a:uLnTx/>
              <a:uFillTx/>
              <a:latin typeface="+mj-lt"/>
            </a:endParaRPr>
          </a:p>
        </p:txBody>
      </p:sp>
      <p:sp>
        <p:nvSpPr>
          <p:cNvPr id="19" name="TextBox 18"/>
          <p:cNvSpPr txBox="1"/>
          <p:nvPr/>
        </p:nvSpPr>
        <p:spPr>
          <a:xfrm>
            <a:off x="3273778" y="7119672"/>
            <a:ext cx="17836443" cy="5750292"/>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lvl="0">
              <a:lnSpc>
                <a:spcPct val="80000"/>
              </a:lnSpc>
            </a:pPr>
            <a:r>
              <a:rPr lang="en-CA" sz="3000" dirty="0">
                <a:latin typeface="+mn-lt"/>
              </a:rPr>
              <a:t>It is now 8AM on June 26, the last day of school. Many parents are driving their kids (aged 5 – 11) to school to celebrate and volunteer for the field day in the neighbouring park, it is </a:t>
            </a:r>
            <a:r>
              <a:rPr lang="en-CA" sz="3000" dirty="0">
                <a:latin typeface="+mn-lt"/>
                <a:ea typeface="Calibri"/>
                <a:cs typeface="Times New Roman"/>
              </a:rPr>
              <a:t>18°C. </a:t>
            </a:r>
          </a:p>
          <a:p>
            <a:pPr lvl="0">
              <a:lnSpc>
                <a:spcPct val="80000"/>
              </a:lnSpc>
            </a:pPr>
            <a:endParaRPr lang="en-CA" sz="3000" dirty="0">
              <a:latin typeface="+mn-lt"/>
              <a:ea typeface="Calibri"/>
              <a:cs typeface="Times New Roman"/>
            </a:endParaRPr>
          </a:p>
          <a:p>
            <a:pPr marL="7938" lvl="2">
              <a:lnSpc>
                <a:spcPct val="80000"/>
              </a:lnSpc>
              <a:spcAft>
                <a:spcPts val="0"/>
              </a:spcAft>
            </a:pPr>
            <a:r>
              <a:rPr lang="en-CA" sz="3000" dirty="0">
                <a:solidFill>
                  <a:schemeClr val="bg1"/>
                </a:solidFill>
                <a:ea typeface="Calibri"/>
                <a:cs typeface="Times New Roman"/>
              </a:rPr>
              <a:t>The derailment caused 137,000 L of methanol and 800 </a:t>
            </a:r>
            <a:r>
              <a:rPr lang="en-CA" sz="3000" dirty="0" err="1">
                <a:solidFill>
                  <a:schemeClr val="bg1"/>
                </a:solidFill>
                <a:ea typeface="Calibri"/>
                <a:cs typeface="Times New Roman"/>
              </a:rPr>
              <a:t>bbl</a:t>
            </a:r>
            <a:r>
              <a:rPr lang="en-CA" sz="3000" dirty="0">
                <a:solidFill>
                  <a:schemeClr val="bg1"/>
                </a:solidFill>
                <a:ea typeface="Calibri"/>
                <a:cs typeface="Times New Roman"/>
              </a:rPr>
              <a:t> of crude oil to spill. (1 </a:t>
            </a:r>
            <a:r>
              <a:rPr lang="en-CA" sz="3000" dirty="0" err="1">
                <a:solidFill>
                  <a:schemeClr val="bg1"/>
                </a:solidFill>
                <a:ea typeface="Calibri"/>
                <a:cs typeface="Times New Roman"/>
              </a:rPr>
              <a:t>bbl</a:t>
            </a:r>
            <a:r>
              <a:rPr lang="en-CA" sz="3000" dirty="0">
                <a:solidFill>
                  <a:schemeClr val="bg1"/>
                </a:solidFill>
                <a:ea typeface="Calibri"/>
                <a:cs typeface="Times New Roman"/>
              </a:rPr>
              <a:t> = 159 L = 0.159 </a:t>
            </a:r>
            <a:r>
              <a:rPr lang="en-US" sz="3000" dirty="0">
                <a:solidFill>
                  <a:schemeClr val="bg1"/>
                </a:solidFill>
              </a:rPr>
              <a:t>m</a:t>
            </a:r>
            <a:r>
              <a:rPr lang="en-US" sz="3000" baseline="30000" dirty="0">
                <a:solidFill>
                  <a:schemeClr val="bg1"/>
                </a:solidFill>
              </a:rPr>
              <a:t>3</a:t>
            </a:r>
            <a:r>
              <a:rPr lang="en-CA" sz="3000" dirty="0">
                <a:solidFill>
                  <a:schemeClr val="bg1"/>
                </a:solidFill>
                <a:cs typeface="Times New Roman"/>
              </a:rPr>
              <a:t>)</a:t>
            </a:r>
          </a:p>
          <a:p>
            <a:pPr marL="7938" lvl="2">
              <a:lnSpc>
                <a:spcPct val="80000"/>
              </a:lnSpc>
              <a:spcAft>
                <a:spcPts val="0"/>
              </a:spcAft>
            </a:pPr>
            <a:endParaRPr lang="en-CA" sz="3000" dirty="0">
              <a:solidFill>
                <a:schemeClr val="bg1"/>
              </a:solidFill>
              <a:ea typeface="Calibri"/>
              <a:cs typeface="Times New Roman"/>
            </a:endParaRPr>
          </a:p>
          <a:p>
            <a:pPr marL="7938" lvl="2">
              <a:lnSpc>
                <a:spcPct val="80000"/>
              </a:lnSpc>
              <a:spcAft>
                <a:spcPts val="0"/>
              </a:spcAft>
            </a:pPr>
            <a:r>
              <a:rPr lang="en-CA" sz="3000" dirty="0">
                <a:solidFill>
                  <a:schemeClr val="bg1"/>
                </a:solidFill>
                <a:ea typeface="Calibri"/>
                <a:cs typeface="Times New Roman"/>
              </a:rPr>
              <a:t>No fatalities.</a:t>
            </a:r>
          </a:p>
          <a:p>
            <a:pPr marL="7938" lvl="2">
              <a:lnSpc>
                <a:spcPct val="80000"/>
              </a:lnSpc>
              <a:spcAft>
                <a:spcPts val="0"/>
              </a:spcAft>
            </a:pPr>
            <a:endParaRPr lang="en-CA" sz="3000" dirty="0">
              <a:solidFill>
                <a:schemeClr val="bg1"/>
              </a:solidFill>
              <a:ea typeface="Calibri"/>
              <a:cs typeface="Times New Roman"/>
            </a:endParaRPr>
          </a:p>
          <a:p>
            <a:pPr marL="7938" lvl="2">
              <a:lnSpc>
                <a:spcPct val="80000"/>
              </a:lnSpc>
              <a:spcAft>
                <a:spcPts val="0"/>
              </a:spcAft>
            </a:pPr>
            <a:r>
              <a:rPr lang="en-CA" sz="3000" dirty="0">
                <a:solidFill>
                  <a:schemeClr val="bg1"/>
                </a:solidFill>
                <a:ea typeface="Calibri"/>
                <a:cs typeface="Times New Roman"/>
              </a:rPr>
              <a:t>Product was contained and will not affect ground water sources, but product accidently diverted </a:t>
            </a:r>
            <a:br>
              <a:rPr lang="en-CA" sz="3000" dirty="0">
                <a:solidFill>
                  <a:schemeClr val="bg1"/>
                </a:solidFill>
                <a:ea typeface="Calibri"/>
                <a:cs typeface="Times New Roman"/>
              </a:rPr>
            </a:br>
            <a:r>
              <a:rPr lang="en-CA" sz="3000" dirty="0">
                <a:solidFill>
                  <a:schemeClr val="bg1"/>
                </a:solidFill>
                <a:ea typeface="Calibri"/>
                <a:cs typeface="Times New Roman"/>
              </a:rPr>
              <a:t>into sewers.</a:t>
            </a:r>
          </a:p>
          <a:p>
            <a:pPr marL="7938" lvl="2">
              <a:lnSpc>
                <a:spcPct val="80000"/>
              </a:lnSpc>
              <a:spcAft>
                <a:spcPts val="0"/>
              </a:spcAft>
            </a:pPr>
            <a:endParaRPr lang="en-CA" sz="3000" dirty="0">
              <a:solidFill>
                <a:schemeClr val="bg1"/>
              </a:solidFill>
              <a:ea typeface="Calibri"/>
              <a:cs typeface="Times New Roman"/>
            </a:endParaRPr>
          </a:p>
          <a:p>
            <a:pPr marL="7938" lvl="2">
              <a:lnSpc>
                <a:spcPct val="80000"/>
              </a:lnSpc>
              <a:spcAft>
                <a:spcPts val="0"/>
              </a:spcAft>
            </a:pPr>
            <a:r>
              <a:rPr lang="en-CA" sz="3000" dirty="0">
                <a:solidFill>
                  <a:schemeClr val="bg1"/>
                </a:solidFill>
                <a:ea typeface="Calibri"/>
                <a:cs typeface="Times New Roman"/>
              </a:rPr>
              <a:t>First responders from the companies did not have PPE while waiting for clean up crew. They complain to fire and rescue of eye irritation and sensitivity from long exposure to methanol </a:t>
            </a:r>
            <a:r>
              <a:rPr lang="en-CA" sz="3000" dirty="0" err="1">
                <a:solidFill>
                  <a:schemeClr val="bg1"/>
                </a:solidFill>
                <a:ea typeface="Calibri"/>
                <a:cs typeface="Times New Roman"/>
              </a:rPr>
              <a:t>odors</a:t>
            </a:r>
            <a:r>
              <a:rPr lang="en-CA" sz="3000" dirty="0">
                <a:solidFill>
                  <a:schemeClr val="bg1"/>
                </a:solidFill>
                <a:ea typeface="Calibri"/>
                <a:cs typeface="Times New Roman"/>
              </a:rPr>
              <a:t>. </a:t>
            </a:r>
          </a:p>
          <a:p>
            <a:pPr marL="7938" lvl="2">
              <a:lnSpc>
                <a:spcPct val="80000"/>
              </a:lnSpc>
              <a:spcAft>
                <a:spcPts val="800"/>
              </a:spcAft>
            </a:pPr>
            <a:endParaRPr lang="en-CA" sz="3000" dirty="0">
              <a:solidFill>
                <a:schemeClr val="bg1"/>
              </a:solidFill>
              <a:ea typeface="Calibri"/>
              <a:cs typeface="Times New Roman"/>
            </a:endParaRPr>
          </a:p>
          <a:p>
            <a:pPr marL="7938" lvl="2">
              <a:lnSpc>
                <a:spcPct val="80000"/>
              </a:lnSpc>
              <a:spcAft>
                <a:spcPts val="800"/>
              </a:spcAft>
            </a:pPr>
            <a:r>
              <a:rPr lang="en-CA" sz="3000" dirty="0">
                <a:solidFill>
                  <a:schemeClr val="bg1"/>
                </a:solidFill>
                <a:ea typeface="Calibri"/>
                <a:cs typeface="Times New Roman"/>
              </a:rPr>
              <a:t>Reporters have now come onto the scene and are trying to get up close to the leak in the rail car and truck. They try to interview people at the scene.</a:t>
            </a:r>
          </a:p>
        </p:txBody>
      </p:sp>
      <p:cxnSp>
        <p:nvCxnSpPr>
          <p:cNvPr id="26" name="Straight Connector 25"/>
          <p:cNvCxnSpPr/>
          <p:nvPr/>
        </p:nvCxnSpPr>
        <p:spPr>
          <a:xfrm>
            <a:off x="3276600" y="4235825"/>
            <a:ext cx="178308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0734790" y="5122642"/>
            <a:ext cx="1054664" cy="1054663"/>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1658600" y="5122642"/>
            <a:ext cx="1054663" cy="1054663"/>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2565762" y="5122642"/>
            <a:ext cx="1054663" cy="1054663"/>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Shape 252"/>
          <p:cNvSpPr/>
          <p:nvPr/>
        </p:nvSpPr>
        <p:spPr>
          <a:xfrm flipH="1" flipV="1">
            <a:off x="10888291" y="5302819"/>
            <a:ext cx="747662" cy="668826"/>
          </a:xfrm>
          <a:custGeom>
            <a:avLst/>
            <a:gdLst/>
            <a:ahLst/>
            <a:cxnLst/>
            <a:rect l="l" t="t" r="r" b="b"/>
            <a:pathLst>
              <a:path w="255746" h="228779">
                <a:moveTo>
                  <a:pt x="127427" y="228779"/>
                </a:moveTo>
                <a:lnTo>
                  <a:pt x="126088" y="228779"/>
                </a:lnTo>
                <a:cubicBezTo>
                  <a:pt x="108526" y="228481"/>
                  <a:pt x="93420" y="221412"/>
                  <a:pt x="80770" y="207571"/>
                </a:cubicBezTo>
                <a:cubicBezTo>
                  <a:pt x="68119" y="193730"/>
                  <a:pt x="61348" y="176838"/>
                  <a:pt x="60455" y="156895"/>
                </a:cubicBezTo>
                <a:cubicBezTo>
                  <a:pt x="57478" y="153620"/>
                  <a:pt x="55990" y="149602"/>
                  <a:pt x="55990" y="144840"/>
                </a:cubicBezTo>
                <a:cubicBezTo>
                  <a:pt x="55990" y="137398"/>
                  <a:pt x="59264" y="129510"/>
                  <a:pt x="65812" y="121176"/>
                </a:cubicBezTo>
                <a:cubicBezTo>
                  <a:pt x="71766" y="102126"/>
                  <a:pt x="81291" y="86945"/>
                  <a:pt x="94387" y="75634"/>
                </a:cubicBezTo>
                <a:cubicBezTo>
                  <a:pt x="91411" y="64026"/>
                  <a:pt x="83225" y="55394"/>
                  <a:pt x="69831" y="49738"/>
                </a:cubicBezTo>
                <a:cubicBezTo>
                  <a:pt x="68640" y="49143"/>
                  <a:pt x="65515" y="48250"/>
                  <a:pt x="60455" y="47059"/>
                </a:cubicBezTo>
                <a:cubicBezTo>
                  <a:pt x="53608" y="45571"/>
                  <a:pt x="48102" y="44232"/>
                  <a:pt x="43935" y="43041"/>
                </a:cubicBezTo>
                <a:cubicBezTo>
                  <a:pt x="39767" y="41851"/>
                  <a:pt x="34261" y="39693"/>
                  <a:pt x="27415" y="36567"/>
                </a:cubicBezTo>
                <a:cubicBezTo>
                  <a:pt x="20569" y="33442"/>
                  <a:pt x="14839" y="29200"/>
                  <a:pt x="10225" y="23842"/>
                </a:cubicBezTo>
                <a:cubicBezTo>
                  <a:pt x="5611" y="18484"/>
                  <a:pt x="2263" y="12085"/>
                  <a:pt x="179" y="4643"/>
                </a:cubicBezTo>
                <a:cubicBezTo>
                  <a:pt x="-416" y="2262"/>
                  <a:pt x="477" y="774"/>
                  <a:pt x="2858" y="179"/>
                </a:cubicBezTo>
                <a:cubicBezTo>
                  <a:pt x="3156" y="179"/>
                  <a:pt x="3453" y="179"/>
                  <a:pt x="3751" y="179"/>
                </a:cubicBezTo>
                <a:cubicBezTo>
                  <a:pt x="5537" y="179"/>
                  <a:pt x="6728" y="1072"/>
                  <a:pt x="7323" y="2858"/>
                </a:cubicBezTo>
                <a:cubicBezTo>
                  <a:pt x="9109" y="9108"/>
                  <a:pt x="12011" y="14615"/>
                  <a:pt x="16029" y="19377"/>
                </a:cubicBezTo>
                <a:cubicBezTo>
                  <a:pt x="20048" y="24140"/>
                  <a:pt x="25108" y="27861"/>
                  <a:pt x="31210" y="30540"/>
                </a:cubicBezTo>
                <a:cubicBezTo>
                  <a:pt x="37312" y="33218"/>
                  <a:pt x="42372" y="35153"/>
                  <a:pt x="46390" y="36344"/>
                </a:cubicBezTo>
                <a:cubicBezTo>
                  <a:pt x="50409" y="37534"/>
                  <a:pt x="55543" y="38874"/>
                  <a:pt x="61794" y="40362"/>
                </a:cubicBezTo>
                <a:cubicBezTo>
                  <a:pt x="67450" y="41553"/>
                  <a:pt x="71021" y="42446"/>
                  <a:pt x="72510" y="43041"/>
                </a:cubicBezTo>
                <a:cubicBezTo>
                  <a:pt x="89178" y="50185"/>
                  <a:pt x="98852" y="61347"/>
                  <a:pt x="101531" y="76527"/>
                </a:cubicBezTo>
                <a:cubicBezTo>
                  <a:pt x="101829" y="78016"/>
                  <a:pt x="101382" y="79206"/>
                  <a:pt x="100192" y="80099"/>
                </a:cubicBezTo>
                <a:cubicBezTo>
                  <a:pt x="87690" y="90220"/>
                  <a:pt x="78314" y="104805"/>
                  <a:pt x="72063" y="123855"/>
                </a:cubicBezTo>
                <a:cubicBezTo>
                  <a:pt x="72063" y="124152"/>
                  <a:pt x="71914" y="124599"/>
                  <a:pt x="71617" y="125194"/>
                </a:cubicBezTo>
                <a:cubicBezTo>
                  <a:pt x="65961" y="132338"/>
                  <a:pt x="63133" y="138886"/>
                  <a:pt x="63133" y="144840"/>
                </a:cubicBezTo>
                <a:cubicBezTo>
                  <a:pt x="63133" y="148114"/>
                  <a:pt x="64175" y="150644"/>
                  <a:pt x="66259" y="152430"/>
                </a:cubicBezTo>
                <a:cubicBezTo>
                  <a:pt x="67152" y="153025"/>
                  <a:pt x="67598" y="153918"/>
                  <a:pt x="67598" y="155109"/>
                </a:cubicBezTo>
                <a:cubicBezTo>
                  <a:pt x="68194" y="173563"/>
                  <a:pt x="74147" y="189190"/>
                  <a:pt x="85458" y="201990"/>
                </a:cubicBezTo>
                <a:cubicBezTo>
                  <a:pt x="96769" y="214789"/>
                  <a:pt x="110312" y="221337"/>
                  <a:pt x="126088" y="221635"/>
                </a:cubicBezTo>
                <a:cubicBezTo>
                  <a:pt x="126088" y="221635"/>
                  <a:pt x="126237" y="221635"/>
                  <a:pt x="126534" y="221635"/>
                </a:cubicBezTo>
                <a:cubicBezTo>
                  <a:pt x="126832" y="221635"/>
                  <a:pt x="126981" y="221635"/>
                  <a:pt x="126981" y="221635"/>
                </a:cubicBezTo>
                <a:cubicBezTo>
                  <a:pt x="142757" y="221635"/>
                  <a:pt x="156374" y="215310"/>
                  <a:pt x="167834" y="202659"/>
                </a:cubicBezTo>
                <a:cubicBezTo>
                  <a:pt x="179294" y="190009"/>
                  <a:pt x="185470" y="174605"/>
                  <a:pt x="186363" y="156448"/>
                </a:cubicBezTo>
                <a:cubicBezTo>
                  <a:pt x="186363" y="155258"/>
                  <a:pt x="186959" y="154216"/>
                  <a:pt x="188149" y="153323"/>
                </a:cubicBezTo>
                <a:cubicBezTo>
                  <a:pt x="191423" y="151537"/>
                  <a:pt x="193060" y="148709"/>
                  <a:pt x="193060" y="144840"/>
                </a:cubicBezTo>
                <a:cubicBezTo>
                  <a:pt x="193060" y="137696"/>
                  <a:pt x="189042" y="129808"/>
                  <a:pt x="181005" y="121176"/>
                </a:cubicBezTo>
                <a:cubicBezTo>
                  <a:pt x="180708" y="120878"/>
                  <a:pt x="180559" y="120432"/>
                  <a:pt x="180559" y="119836"/>
                </a:cubicBezTo>
                <a:cubicBezTo>
                  <a:pt x="174606" y="103763"/>
                  <a:pt x="166123" y="90964"/>
                  <a:pt x="155109" y="81439"/>
                </a:cubicBezTo>
                <a:cubicBezTo>
                  <a:pt x="154216" y="80546"/>
                  <a:pt x="153919" y="79355"/>
                  <a:pt x="154216" y="77867"/>
                </a:cubicBezTo>
                <a:cubicBezTo>
                  <a:pt x="156895" y="62686"/>
                  <a:pt x="166569" y="51524"/>
                  <a:pt x="183238" y="44381"/>
                </a:cubicBezTo>
                <a:cubicBezTo>
                  <a:pt x="184726" y="43785"/>
                  <a:pt x="188149" y="42892"/>
                  <a:pt x="193507" y="41702"/>
                </a:cubicBezTo>
                <a:cubicBezTo>
                  <a:pt x="199758" y="40213"/>
                  <a:pt x="204892" y="38800"/>
                  <a:pt x="208911" y="37460"/>
                </a:cubicBezTo>
                <a:cubicBezTo>
                  <a:pt x="212929" y="36121"/>
                  <a:pt x="218064" y="34037"/>
                  <a:pt x="224314" y="31209"/>
                </a:cubicBezTo>
                <a:cubicBezTo>
                  <a:pt x="230565" y="28382"/>
                  <a:pt x="235700" y="24586"/>
                  <a:pt x="239718" y="19824"/>
                </a:cubicBezTo>
                <a:cubicBezTo>
                  <a:pt x="243736" y="15061"/>
                  <a:pt x="246639" y="9406"/>
                  <a:pt x="248425" y="2858"/>
                </a:cubicBezTo>
                <a:cubicBezTo>
                  <a:pt x="249020" y="476"/>
                  <a:pt x="250508" y="-417"/>
                  <a:pt x="252889" y="179"/>
                </a:cubicBezTo>
                <a:cubicBezTo>
                  <a:pt x="255271" y="774"/>
                  <a:pt x="256164" y="2262"/>
                  <a:pt x="255568" y="4643"/>
                </a:cubicBezTo>
                <a:cubicBezTo>
                  <a:pt x="253485" y="12085"/>
                  <a:pt x="250136" y="18559"/>
                  <a:pt x="245522" y="24066"/>
                </a:cubicBezTo>
                <a:cubicBezTo>
                  <a:pt x="240909" y="29572"/>
                  <a:pt x="235179" y="33963"/>
                  <a:pt x="228333" y="37237"/>
                </a:cubicBezTo>
                <a:cubicBezTo>
                  <a:pt x="221487" y="40511"/>
                  <a:pt x="215906" y="42818"/>
                  <a:pt x="211590" y="44157"/>
                </a:cubicBezTo>
                <a:cubicBezTo>
                  <a:pt x="207274" y="45497"/>
                  <a:pt x="201692" y="46911"/>
                  <a:pt x="194846" y="48399"/>
                </a:cubicBezTo>
                <a:cubicBezTo>
                  <a:pt x="190084" y="49590"/>
                  <a:pt x="187107" y="50483"/>
                  <a:pt x="185917" y="51078"/>
                </a:cubicBezTo>
                <a:cubicBezTo>
                  <a:pt x="172522" y="57031"/>
                  <a:pt x="164337" y="65812"/>
                  <a:pt x="161360" y="77420"/>
                </a:cubicBezTo>
                <a:cubicBezTo>
                  <a:pt x="172373" y="87541"/>
                  <a:pt x="180857" y="100786"/>
                  <a:pt x="186810" y="117158"/>
                </a:cubicBezTo>
                <a:cubicBezTo>
                  <a:pt x="195739" y="126683"/>
                  <a:pt x="200204" y="135910"/>
                  <a:pt x="200204" y="144840"/>
                </a:cubicBezTo>
                <a:cubicBezTo>
                  <a:pt x="200204" y="150793"/>
                  <a:pt x="197972" y="155406"/>
                  <a:pt x="193507" y="158681"/>
                </a:cubicBezTo>
                <a:cubicBezTo>
                  <a:pt x="192019" y="178326"/>
                  <a:pt x="184949" y="194920"/>
                  <a:pt x="172299" y="208464"/>
                </a:cubicBezTo>
                <a:cubicBezTo>
                  <a:pt x="159649" y="222007"/>
                  <a:pt x="144691" y="228779"/>
                  <a:pt x="127427" y="2287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
        <p:nvSpPr>
          <p:cNvPr id="13" name="Freeform: Shape 252"/>
          <p:cNvSpPr/>
          <p:nvPr/>
        </p:nvSpPr>
        <p:spPr>
          <a:xfrm flipH="1" flipV="1">
            <a:off x="11812100" y="5302819"/>
            <a:ext cx="747662" cy="668826"/>
          </a:xfrm>
          <a:custGeom>
            <a:avLst/>
            <a:gdLst/>
            <a:ahLst/>
            <a:cxnLst/>
            <a:rect l="l" t="t" r="r" b="b"/>
            <a:pathLst>
              <a:path w="255746" h="228779">
                <a:moveTo>
                  <a:pt x="127427" y="228779"/>
                </a:moveTo>
                <a:lnTo>
                  <a:pt x="126088" y="228779"/>
                </a:lnTo>
                <a:cubicBezTo>
                  <a:pt x="108526" y="228481"/>
                  <a:pt x="93420" y="221412"/>
                  <a:pt x="80770" y="207571"/>
                </a:cubicBezTo>
                <a:cubicBezTo>
                  <a:pt x="68119" y="193730"/>
                  <a:pt x="61348" y="176838"/>
                  <a:pt x="60455" y="156895"/>
                </a:cubicBezTo>
                <a:cubicBezTo>
                  <a:pt x="57478" y="153620"/>
                  <a:pt x="55990" y="149602"/>
                  <a:pt x="55990" y="144840"/>
                </a:cubicBezTo>
                <a:cubicBezTo>
                  <a:pt x="55990" y="137398"/>
                  <a:pt x="59264" y="129510"/>
                  <a:pt x="65812" y="121176"/>
                </a:cubicBezTo>
                <a:cubicBezTo>
                  <a:pt x="71766" y="102126"/>
                  <a:pt x="81291" y="86945"/>
                  <a:pt x="94387" y="75634"/>
                </a:cubicBezTo>
                <a:cubicBezTo>
                  <a:pt x="91411" y="64026"/>
                  <a:pt x="83225" y="55394"/>
                  <a:pt x="69831" y="49738"/>
                </a:cubicBezTo>
                <a:cubicBezTo>
                  <a:pt x="68640" y="49143"/>
                  <a:pt x="65515" y="48250"/>
                  <a:pt x="60455" y="47059"/>
                </a:cubicBezTo>
                <a:cubicBezTo>
                  <a:pt x="53608" y="45571"/>
                  <a:pt x="48102" y="44232"/>
                  <a:pt x="43935" y="43041"/>
                </a:cubicBezTo>
                <a:cubicBezTo>
                  <a:pt x="39767" y="41851"/>
                  <a:pt x="34261" y="39693"/>
                  <a:pt x="27415" y="36567"/>
                </a:cubicBezTo>
                <a:cubicBezTo>
                  <a:pt x="20569" y="33442"/>
                  <a:pt x="14839" y="29200"/>
                  <a:pt x="10225" y="23842"/>
                </a:cubicBezTo>
                <a:cubicBezTo>
                  <a:pt x="5611" y="18484"/>
                  <a:pt x="2263" y="12085"/>
                  <a:pt x="179" y="4643"/>
                </a:cubicBezTo>
                <a:cubicBezTo>
                  <a:pt x="-416" y="2262"/>
                  <a:pt x="477" y="774"/>
                  <a:pt x="2858" y="179"/>
                </a:cubicBezTo>
                <a:cubicBezTo>
                  <a:pt x="3156" y="179"/>
                  <a:pt x="3453" y="179"/>
                  <a:pt x="3751" y="179"/>
                </a:cubicBezTo>
                <a:cubicBezTo>
                  <a:pt x="5537" y="179"/>
                  <a:pt x="6728" y="1072"/>
                  <a:pt x="7323" y="2858"/>
                </a:cubicBezTo>
                <a:cubicBezTo>
                  <a:pt x="9109" y="9108"/>
                  <a:pt x="12011" y="14615"/>
                  <a:pt x="16029" y="19377"/>
                </a:cubicBezTo>
                <a:cubicBezTo>
                  <a:pt x="20048" y="24140"/>
                  <a:pt x="25108" y="27861"/>
                  <a:pt x="31210" y="30540"/>
                </a:cubicBezTo>
                <a:cubicBezTo>
                  <a:pt x="37312" y="33218"/>
                  <a:pt x="42372" y="35153"/>
                  <a:pt x="46390" y="36344"/>
                </a:cubicBezTo>
                <a:cubicBezTo>
                  <a:pt x="50409" y="37534"/>
                  <a:pt x="55543" y="38874"/>
                  <a:pt x="61794" y="40362"/>
                </a:cubicBezTo>
                <a:cubicBezTo>
                  <a:pt x="67450" y="41553"/>
                  <a:pt x="71021" y="42446"/>
                  <a:pt x="72510" y="43041"/>
                </a:cubicBezTo>
                <a:cubicBezTo>
                  <a:pt x="89178" y="50185"/>
                  <a:pt x="98852" y="61347"/>
                  <a:pt x="101531" y="76527"/>
                </a:cubicBezTo>
                <a:cubicBezTo>
                  <a:pt x="101829" y="78016"/>
                  <a:pt x="101382" y="79206"/>
                  <a:pt x="100192" y="80099"/>
                </a:cubicBezTo>
                <a:cubicBezTo>
                  <a:pt x="87690" y="90220"/>
                  <a:pt x="78314" y="104805"/>
                  <a:pt x="72063" y="123855"/>
                </a:cubicBezTo>
                <a:cubicBezTo>
                  <a:pt x="72063" y="124152"/>
                  <a:pt x="71914" y="124599"/>
                  <a:pt x="71617" y="125194"/>
                </a:cubicBezTo>
                <a:cubicBezTo>
                  <a:pt x="65961" y="132338"/>
                  <a:pt x="63133" y="138886"/>
                  <a:pt x="63133" y="144840"/>
                </a:cubicBezTo>
                <a:cubicBezTo>
                  <a:pt x="63133" y="148114"/>
                  <a:pt x="64175" y="150644"/>
                  <a:pt x="66259" y="152430"/>
                </a:cubicBezTo>
                <a:cubicBezTo>
                  <a:pt x="67152" y="153025"/>
                  <a:pt x="67598" y="153918"/>
                  <a:pt x="67598" y="155109"/>
                </a:cubicBezTo>
                <a:cubicBezTo>
                  <a:pt x="68194" y="173563"/>
                  <a:pt x="74147" y="189190"/>
                  <a:pt x="85458" y="201990"/>
                </a:cubicBezTo>
                <a:cubicBezTo>
                  <a:pt x="96769" y="214789"/>
                  <a:pt x="110312" y="221337"/>
                  <a:pt x="126088" y="221635"/>
                </a:cubicBezTo>
                <a:cubicBezTo>
                  <a:pt x="126088" y="221635"/>
                  <a:pt x="126237" y="221635"/>
                  <a:pt x="126534" y="221635"/>
                </a:cubicBezTo>
                <a:cubicBezTo>
                  <a:pt x="126832" y="221635"/>
                  <a:pt x="126981" y="221635"/>
                  <a:pt x="126981" y="221635"/>
                </a:cubicBezTo>
                <a:cubicBezTo>
                  <a:pt x="142757" y="221635"/>
                  <a:pt x="156374" y="215310"/>
                  <a:pt x="167834" y="202659"/>
                </a:cubicBezTo>
                <a:cubicBezTo>
                  <a:pt x="179294" y="190009"/>
                  <a:pt x="185470" y="174605"/>
                  <a:pt x="186363" y="156448"/>
                </a:cubicBezTo>
                <a:cubicBezTo>
                  <a:pt x="186363" y="155258"/>
                  <a:pt x="186959" y="154216"/>
                  <a:pt x="188149" y="153323"/>
                </a:cubicBezTo>
                <a:cubicBezTo>
                  <a:pt x="191423" y="151537"/>
                  <a:pt x="193060" y="148709"/>
                  <a:pt x="193060" y="144840"/>
                </a:cubicBezTo>
                <a:cubicBezTo>
                  <a:pt x="193060" y="137696"/>
                  <a:pt x="189042" y="129808"/>
                  <a:pt x="181005" y="121176"/>
                </a:cubicBezTo>
                <a:cubicBezTo>
                  <a:pt x="180708" y="120878"/>
                  <a:pt x="180559" y="120432"/>
                  <a:pt x="180559" y="119836"/>
                </a:cubicBezTo>
                <a:cubicBezTo>
                  <a:pt x="174606" y="103763"/>
                  <a:pt x="166123" y="90964"/>
                  <a:pt x="155109" y="81439"/>
                </a:cubicBezTo>
                <a:cubicBezTo>
                  <a:pt x="154216" y="80546"/>
                  <a:pt x="153919" y="79355"/>
                  <a:pt x="154216" y="77867"/>
                </a:cubicBezTo>
                <a:cubicBezTo>
                  <a:pt x="156895" y="62686"/>
                  <a:pt x="166569" y="51524"/>
                  <a:pt x="183238" y="44381"/>
                </a:cubicBezTo>
                <a:cubicBezTo>
                  <a:pt x="184726" y="43785"/>
                  <a:pt x="188149" y="42892"/>
                  <a:pt x="193507" y="41702"/>
                </a:cubicBezTo>
                <a:cubicBezTo>
                  <a:pt x="199758" y="40213"/>
                  <a:pt x="204892" y="38800"/>
                  <a:pt x="208911" y="37460"/>
                </a:cubicBezTo>
                <a:cubicBezTo>
                  <a:pt x="212929" y="36121"/>
                  <a:pt x="218064" y="34037"/>
                  <a:pt x="224314" y="31209"/>
                </a:cubicBezTo>
                <a:cubicBezTo>
                  <a:pt x="230565" y="28382"/>
                  <a:pt x="235700" y="24586"/>
                  <a:pt x="239718" y="19824"/>
                </a:cubicBezTo>
                <a:cubicBezTo>
                  <a:pt x="243736" y="15061"/>
                  <a:pt x="246639" y="9406"/>
                  <a:pt x="248425" y="2858"/>
                </a:cubicBezTo>
                <a:cubicBezTo>
                  <a:pt x="249020" y="476"/>
                  <a:pt x="250508" y="-417"/>
                  <a:pt x="252889" y="179"/>
                </a:cubicBezTo>
                <a:cubicBezTo>
                  <a:pt x="255271" y="774"/>
                  <a:pt x="256164" y="2262"/>
                  <a:pt x="255568" y="4643"/>
                </a:cubicBezTo>
                <a:cubicBezTo>
                  <a:pt x="253485" y="12085"/>
                  <a:pt x="250136" y="18559"/>
                  <a:pt x="245522" y="24066"/>
                </a:cubicBezTo>
                <a:cubicBezTo>
                  <a:pt x="240909" y="29572"/>
                  <a:pt x="235179" y="33963"/>
                  <a:pt x="228333" y="37237"/>
                </a:cubicBezTo>
                <a:cubicBezTo>
                  <a:pt x="221487" y="40511"/>
                  <a:pt x="215906" y="42818"/>
                  <a:pt x="211590" y="44157"/>
                </a:cubicBezTo>
                <a:cubicBezTo>
                  <a:pt x="207274" y="45497"/>
                  <a:pt x="201692" y="46911"/>
                  <a:pt x="194846" y="48399"/>
                </a:cubicBezTo>
                <a:cubicBezTo>
                  <a:pt x="190084" y="49590"/>
                  <a:pt x="187107" y="50483"/>
                  <a:pt x="185917" y="51078"/>
                </a:cubicBezTo>
                <a:cubicBezTo>
                  <a:pt x="172522" y="57031"/>
                  <a:pt x="164337" y="65812"/>
                  <a:pt x="161360" y="77420"/>
                </a:cubicBezTo>
                <a:cubicBezTo>
                  <a:pt x="172373" y="87541"/>
                  <a:pt x="180857" y="100786"/>
                  <a:pt x="186810" y="117158"/>
                </a:cubicBezTo>
                <a:cubicBezTo>
                  <a:pt x="195739" y="126683"/>
                  <a:pt x="200204" y="135910"/>
                  <a:pt x="200204" y="144840"/>
                </a:cubicBezTo>
                <a:cubicBezTo>
                  <a:pt x="200204" y="150793"/>
                  <a:pt x="197972" y="155406"/>
                  <a:pt x="193507" y="158681"/>
                </a:cubicBezTo>
                <a:cubicBezTo>
                  <a:pt x="192019" y="178326"/>
                  <a:pt x="184949" y="194920"/>
                  <a:pt x="172299" y="208464"/>
                </a:cubicBezTo>
                <a:cubicBezTo>
                  <a:pt x="159649" y="222007"/>
                  <a:pt x="144691" y="228779"/>
                  <a:pt x="127427" y="2287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
        <p:nvSpPr>
          <p:cNvPr id="14" name="Freeform: Shape 252"/>
          <p:cNvSpPr/>
          <p:nvPr/>
        </p:nvSpPr>
        <p:spPr>
          <a:xfrm flipH="1" flipV="1">
            <a:off x="12719262" y="5302819"/>
            <a:ext cx="747662" cy="668826"/>
          </a:xfrm>
          <a:custGeom>
            <a:avLst/>
            <a:gdLst/>
            <a:ahLst/>
            <a:cxnLst/>
            <a:rect l="l" t="t" r="r" b="b"/>
            <a:pathLst>
              <a:path w="255746" h="228779">
                <a:moveTo>
                  <a:pt x="127427" y="228779"/>
                </a:moveTo>
                <a:lnTo>
                  <a:pt x="126088" y="228779"/>
                </a:lnTo>
                <a:cubicBezTo>
                  <a:pt x="108526" y="228481"/>
                  <a:pt x="93420" y="221412"/>
                  <a:pt x="80770" y="207571"/>
                </a:cubicBezTo>
                <a:cubicBezTo>
                  <a:pt x="68119" y="193730"/>
                  <a:pt x="61348" y="176838"/>
                  <a:pt x="60455" y="156895"/>
                </a:cubicBezTo>
                <a:cubicBezTo>
                  <a:pt x="57478" y="153620"/>
                  <a:pt x="55990" y="149602"/>
                  <a:pt x="55990" y="144840"/>
                </a:cubicBezTo>
                <a:cubicBezTo>
                  <a:pt x="55990" y="137398"/>
                  <a:pt x="59264" y="129510"/>
                  <a:pt x="65812" y="121176"/>
                </a:cubicBezTo>
                <a:cubicBezTo>
                  <a:pt x="71766" y="102126"/>
                  <a:pt x="81291" y="86945"/>
                  <a:pt x="94387" y="75634"/>
                </a:cubicBezTo>
                <a:cubicBezTo>
                  <a:pt x="91411" y="64026"/>
                  <a:pt x="83225" y="55394"/>
                  <a:pt x="69831" y="49738"/>
                </a:cubicBezTo>
                <a:cubicBezTo>
                  <a:pt x="68640" y="49143"/>
                  <a:pt x="65515" y="48250"/>
                  <a:pt x="60455" y="47059"/>
                </a:cubicBezTo>
                <a:cubicBezTo>
                  <a:pt x="53608" y="45571"/>
                  <a:pt x="48102" y="44232"/>
                  <a:pt x="43935" y="43041"/>
                </a:cubicBezTo>
                <a:cubicBezTo>
                  <a:pt x="39767" y="41851"/>
                  <a:pt x="34261" y="39693"/>
                  <a:pt x="27415" y="36567"/>
                </a:cubicBezTo>
                <a:cubicBezTo>
                  <a:pt x="20569" y="33442"/>
                  <a:pt x="14839" y="29200"/>
                  <a:pt x="10225" y="23842"/>
                </a:cubicBezTo>
                <a:cubicBezTo>
                  <a:pt x="5611" y="18484"/>
                  <a:pt x="2263" y="12085"/>
                  <a:pt x="179" y="4643"/>
                </a:cubicBezTo>
                <a:cubicBezTo>
                  <a:pt x="-416" y="2262"/>
                  <a:pt x="477" y="774"/>
                  <a:pt x="2858" y="179"/>
                </a:cubicBezTo>
                <a:cubicBezTo>
                  <a:pt x="3156" y="179"/>
                  <a:pt x="3453" y="179"/>
                  <a:pt x="3751" y="179"/>
                </a:cubicBezTo>
                <a:cubicBezTo>
                  <a:pt x="5537" y="179"/>
                  <a:pt x="6728" y="1072"/>
                  <a:pt x="7323" y="2858"/>
                </a:cubicBezTo>
                <a:cubicBezTo>
                  <a:pt x="9109" y="9108"/>
                  <a:pt x="12011" y="14615"/>
                  <a:pt x="16029" y="19377"/>
                </a:cubicBezTo>
                <a:cubicBezTo>
                  <a:pt x="20048" y="24140"/>
                  <a:pt x="25108" y="27861"/>
                  <a:pt x="31210" y="30540"/>
                </a:cubicBezTo>
                <a:cubicBezTo>
                  <a:pt x="37312" y="33218"/>
                  <a:pt x="42372" y="35153"/>
                  <a:pt x="46390" y="36344"/>
                </a:cubicBezTo>
                <a:cubicBezTo>
                  <a:pt x="50409" y="37534"/>
                  <a:pt x="55543" y="38874"/>
                  <a:pt x="61794" y="40362"/>
                </a:cubicBezTo>
                <a:cubicBezTo>
                  <a:pt x="67450" y="41553"/>
                  <a:pt x="71021" y="42446"/>
                  <a:pt x="72510" y="43041"/>
                </a:cubicBezTo>
                <a:cubicBezTo>
                  <a:pt x="89178" y="50185"/>
                  <a:pt x="98852" y="61347"/>
                  <a:pt x="101531" y="76527"/>
                </a:cubicBezTo>
                <a:cubicBezTo>
                  <a:pt x="101829" y="78016"/>
                  <a:pt x="101382" y="79206"/>
                  <a:pt x="100192" y="80099"/>
                </a:cubicBezTo>
                <a:cubicBezTo>
                  <a:pt x="87690" y="90220"/>
                  <a:pt x="78314" y="104805"/>
                  <a:pt x="72063" y="123855"/>
                </a:cubicBezTo>
                <a:cubicBezTo>
                  <a:pt x="72063" y="124152"/>
                  <a:pt x="71914" y="124599"/>
                  <a:pt x="71617" y="125194"/>
                </a:cubicBezTo>
                <a:cubicBezTo>
                  <a:pt x="65961" y="132338"/>
                  <a:pt x="63133" y="138886"/>
                  <a:pt x="63133" y="144840"/>
                </a:cubicBezTo>
                <a:cubicBezTo>
                  <a:pt x="63133" y="148114"/>
                  <a:pt x="64175" y="150644"/>
                  <a:pt x="66259" y="152430"/>
                </a:cubicBezTo>
                <a:cubicBezTo>
                  <a:pt x="67152" y="153025"/>
                  <a:pt x="67598" y="153918"/>
                  <a:pt x="67598" y="155109"/>
                </a:cubicBezTo>
                <a:cubicBezTo>
                  <a:pt x="68194" y="173563"/>
                  <a:pt x="74147" y="189190"/>
                  <a:pt x="85458" y="201990"/>
                </a:cubicBezTo>
                <a:cubicBezTo>
                  <a:pt x="96769" y="214789"/>
                  <a:pt x="110312" y="221337"/>
                  <a:pt x="126088" y="221635"/>
                </a:cubicBezTo>
                <a:cubicBezTo>
                  <a:pt x="126088" y="221635"/>
                  <a:pt x="126237" y="221635"/>
                  <a:pt x="126534" y="221635"/>
                </a:cubicBezTo>
                <a:cubicBezTo>
                  <a:pt x="126832" y="221635"/>
                  <a:pt x="126981" y="221635"/>
                  <a:pt x="126981" y="221635"/>
                </a:cubicBezTo>
                <a:cubicBezTo>
                  <a:pt x="142757" y="221635"/>
                  <a:pt x="156374" y="215310"/>
                  <a:pt x="167834" y="202659"/>
                </a:cubicBezTo>
                <a:cubicBezTo>
                  <a:pt x="179294" y="190009"/>
                  <a:pt x="185470" y="174605"/>
                  <a:pt x="186363" y="156448"/>
                </a:cubicBezTo>
                <a:cubicBezTo>
                  <a:pt x="186363" y="155258"/>
                  <a:pt x="186959" y="154216"/>
                  <a:pt x="188149" y="153323"/>
                </a:cubicBezTo>
                <a:cubicBezTo>
                  <a:pt x="191423" y="151537"/>
                  <a:pt x="193060" y="148709"/>
                  <a:pt x="193060" y="144840"/>
                </a:cubicBezTo>
                <a:cubicBezTo>
                  <a:pt x="193060" y="137696"/>
                  <a:pt x="189042" y="129808"/>
                  <a:pt x="181005" y="121176"/>
                </a:cubicBezTo>
                <a:cubicBezTo>
                  <a:pt x="180708" y="120878"/>
                  <a:pt x="180559" y="120432"/>
                  <a:pt x="180559" y="119836"/>
                </a:cubicBezTo>
                <a:cubicBezTo>
                  <a:pt x="174606" y="103763"/>
                  <a:pt x="166123" y="90964"/>
                  <a:pt x="155109" y="81439"/>
                </a:cubicBezTo>
                <a:cubicBezTo>
                  <a:pt x="154216" y="80546"/>
                  <a:pt x="153919" y="79355"/>
                  <a:pt x="154216" y="77867"/>
                </a:cubicBezTo>
                <a:cubicBezTo>
                  <a:pt x="156895" y="62686"/>
                  <a:pt x="166569" y="51524"/>
                  <a:pt x="183238" y="44381"/>
                </a:cubicBezTo>
                <a:cubicBezTo>
                  <a:pt x="184726" y="43785"/>
                  <a:pt x="188149" y="42892"/>
                  <a:pt x="193507" y="41702"/>
                </a:cubicBezTo>
                <a:cubicBezTo>
                  <a:pt x="199758" y="40213"/>
                  <a:pt x="204892" y="38800"/>
                  <a:pt x="208911" y="37460"/>
                </a:cubicBezTo>
                <a:cubicBezTo>
                  <a:pt x="212929" y="36121"/>
                  <a:pt x="218064" y="34037"/>
                  <a:pt x="224314" y="31209"/>
                </a:cubicBezTo>
                <a:cubicBezTo>
                  <a:pt x="230565" y="28382"/>
                  <a:pt x="235700" y="24586"/>
                  <a:pt x="239718" y="19824"/>
                </a:cubicBezTo>
                <a:cubicBezTo>
                  <a:pt x="243736" y="15061"/>
                  <a:pt x="246639" y="9406"/>
                  <a:pt x="248425" y="2858"/>
                </a:cubicBezTo>
                <a:cubicBezTo>
                  <a:pt x="249020" y="476"/>
                  <a:pt x="250508" y="-417"/>
                  <a:pt x="252889" y="179"/>
                </a:cubicBezTo>
                <a:cubicBezTo>
                  <a:pt x="255271" y="774"/>
                  <a:pt x="256164" y="2262"/>
                  <a:pt x="255568" y="4643"/>
                </a:cubicBezTo>
                <a:cubicBezTo>
                  <a:pt x="253485" y="12085"/>
                  <a:pt x="250136" y="18559"/>
                  <a:pt x="245522" y="24066"/>
                </a:cubicBezTo>
                <a:cubicBezTo>
                  <a:pt x="240909" y="29572"/>
                  <a:pt x="235179" y="33963"/>
                  <a:pt x="228333" y="37237"/>
                </a:cubicBezTo>
                <a:cubicBezTo>
                  <a:pt x="221487" y="40511"/>
                  <a:pt x="215906" y="42818"/>
                  <a:pt x="211590" y="44157"/>
                </a:cubicBezTo>
                <a:cubicBezTo>
                  <a:pt x="207274" y="45497"/>
                  <a:pt x="201692" y="46911"/>
                  <a:pt x="194846" y="48399"/>
                </a:cubicBezTo>
                <a:cubicBezTo>
                  <a:pt x="190084" y="49590"/>
                  <a:pt x="187107" y="50483"/>
                  <a:pt x="185917" y="51078"/>
                </a:cubicBezTo>
                <a:cubicBezTo>
                  <a:pt x="172522" y="57031"/>
                  <a:pt x="164337" y="65812"/>
                  <a:pt x="161360" y="77420"/>
                </a:cubicBezTo>
                <a:cubicBezTo>
                  <a:pt x="172373" y="87541"/>
                  <a:pt x="180857" y="100786"/>
                  <a:pt x="186810" y="117158"/>
                </a:cubicBezTo>
                <a:cubicBezTo>
                  <a:pt x="195739" y="126683"/>
                  <a:pt x="200204" y="135910"/>
                  <a:pt x="200204" y="144840"/>
                </a:cubicBezTo>
                <a:cubicBezTo>
                  <a:pt x="200204" y="150793"/>
                  <a:pt x="197972" y="155406"/>
                  <a:pt x="193507" y="158681"/>
                </a:cubicBezTo>
                <a:cubicBezTo>
                  <a:pt x="192019" y="178326"/>
                  <a:pt x="184949" y="194920"/>
                  <a:pt x="172299" y="208464"/>
                </a:cubicBezTo>
                <a:cubicBezTo>
                  <a:pt x="159649" y="222007"/>
                  <a:pt x="144691" y="228779"/>
                  <a:pt x="127427" y="2287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30277187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521579" y="4092937"/>
            <a:ext cx="6055210" cy="1508105"/>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lang="tr-TR" sz="4600" b="1" dirty="0">
                <a:solidFill>
                  <a:srgbClr val="2D6F96"/>
                </a:solidFill>
                <a:latin typeface="+mj-lt"/>
              </a:rPr>
              <a:t>OTHER THINGS</a:t>
            </a:r>
            <a:r>
              <a:rPr kumimoji="0" lang="tr-TR" sz="4600" b="1" i="0" u="none" strike="noStrike" kern="1200" cap="none" spc="0" normalizeH="0" baseline="0" noProof="0" dirty="0">
                <a:ln>
                  <a:noFill/>
                </a:ln>
                <a:solidFill>
                  <a:srgbClr val="2D6F96"/>
                </a:solidFill>
                <a:effectLst/>
                <a:uLnTx/>
                <a:uFillTx/>
                <a:latin typeface="+mj-lt"/>
                <a:ea typeface="+mn-ea"/>
                <a:cs typeface="+mn-cs"/>
              </a:rPr>
              <a:t/>
            </a:r>
            <a:br>
              <a:rPr kumimoji="0" lang="tr-TR" sz="4600" b="1" i="0" u="none" strike="noStrike" kern="1200" cap="none" spc="0" normalizeH="0" baseline="0" noProof="0" dirty="0">
                <a:ln>
                  <a:noFill/>
                </a:ln>
                <a:solidFill>
                  <a:srgbClr val="2D6F96"/>
                </a:solidFill>
                <a:effectLst/>
                <a:uLnTx/>
                <a:uFillTx/>
                <a:latin typeface="+mj-lt"/>
                <a:ea typeface="+mn-ea"/>
                <a:cs typeface="+mn-cs"/>
              </a:rPr>
            </a:br>
            <a:r>
              <a:rPr kumimoji="0" lang="tr-TR" sz="4600" i="0" u="none" strike="noStrike" kern="1200" cap="none" spc="0" normalizeH="0" baseline="0" noProof="0" dirty="0">
                <a:ln>
                  <a:noFill/>
                </a:ln>
                <a:solidFill>
                  <a:srgbClr val="2D6F96"/>
                </a:solidFill>
                <a:effectLst/>
                <a:uLnTx/>
                <a:uFillTx/>
                <a:latin typeface="+mj-lt"/>
              </a:rPr>
              <a:t>TO CONSIDER</a:t>
            </a:r>
          </a:p>
        </p:txBody>
      </p:sp>
      <p:sp>
        <p:nvSpPr>
          <p:cNvPr id="13" name="TextBox 12"/>
          <p:cNvSpPr txBox="1"/>
          <p:nvPr/>
        </p:nvSpPr>
        <p:spPr>
          <a:xfrm>
            <a:off x="2521578" y="5931876"/>
            <a:ext cx="7562221" cy="3516347"/>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r>
              <a:rPr lang="en-CA" sz="3000" dirty="0">
                <a:solidFill>
                  <a:srgbClr val="160601"/>
                </a:solidFill>
                <a:latin typeface="+mn-lt"/>
              </a:rPr>
              <a:t>Who are the stakeholders?</a:t>
            </a:r>
          </a:p>
          <a:p>
            <a:endParaRPr lang="en-CA" sz="3000" dirty="0">
              <a:solidFill>
                <a:srgbClr val="160601"/>
              </a:solidFill>
              <a:latin typeface="+mn-lt"/>
            </a:endParaRPr>
          </a:p>
          <a:p>
            <a:r>
              <a:rPr lang="en-CA" sz="3000" dirty="0">
                <a:solidFill>
                  <a:srgbClr val="160601"/>
                </a:solidFill>
                <a:latin typeface="+mn-lt"/>
              </a:rPr>
              <a:t>What are the consequences / impact for each stakeholder group? </a:t>
            </a:r>
          </a:p>
          <a:p>
            <a:endParaRPr lang="en-CA" sz="3000" dirty="0">
              <a:solidFill>
                <a:srgbClr val="160601"/>
              </a:solidFill>
              <a:latin typeface="+mn-lt"/>
            </a:endParaRPr>
          </a:p>
        </p:txBody>
      </p:sp>
      <p:sp>
        <p:nvSpPr>
          <p:cNvPr id="14" name="TextBox 13"/>
          <p:cNvSpPr txBox="1"/>
          <p:nvPr/>
        </p:nvSpPr>
        <p:spPr>
          <a:xfrm>
            <a:off x="2521579" y="960438"/>
            <a:ext cx="6055210" cy="523220"/>
          </a:xfrm>
          <a:prstGeom prst="rect">
            <a:avLst/>
          </a:prstGeom>
          <a:noFill/>
        </p:spPr>
        <p:txBody>
          <a:bodyPr wrap="square" rtlCol="0">
            <a:spAutoFit/>
          </a:bodyPr>
          <a:lstStyle/>
          <a:p>
            <a:pPr lvl="0"/>
            <a:r>
              <a:rPr lang="en-CA" sz="2800" b="1" spc="-50" dirty="0">
                <a:solidFill>
                  <a:srgbClr val="2D6F96"/>
                </a:solidFill>
              </a:rPr>
              <a:t>SWOT</a:t>
            </a:r>
            <a:r>
              <a:rPr lang="en-CA" sz="2800" spc="-50" dirty="0">
                <a:solidFill>
                  <a:srgbClr val="2D6F96"/>
                </a:solidFill>
              </a:rPr>
              <a:t> ANALYSIS (OR MATRIX)</a:t>
            </a:r>
            <a:endParaRPr lang="tr-TR" sz="2800" b="1" dirty="0">
              <a:solidFill>
                <a:srgbClr val="CA2027"/>
              </a:solidFill>
            </a:endParaRPr>
          </a:p>
        </p:txBody>
      </p:sp>
      <p:cxnSp>
        <p:nvCxnSpPr>
          <p:cNvPr id="7" name="Straight Connector 6"/>
          <p:cNvCxnSpPr/>
          <p:nvPr/>
        </p:nvCxnSpPr>
        <p:spPr>
          <a:xfrm>
            <a:off x="0" y="2641969"/>
            <a:ext cx="243840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6386" name="Picture 2"/>
          <p:cNvPicPr>
            <a:picLocks noChangeAspect="1" noChangeArrowheads="1"/>
          </p:cNvPicPr>
          <p:nvPr/>
        </p:nvPicPr>
        <p:blipFill>
          <a:blip r:embed="rId3" cstate="print"/>
          <a:srcRect/>
          <a:stretch>
            <a:fillRect/>
          </a:stretch>
        </p:blipFill>
        <p:spPr bwMode="auto">
          <a:xfrm>
            <a:off x="11785323" y="4134263"/>
            <a:ext cx="10860855" cy="6818657"/>
          </a:xfrm>
          <a:prstGeom prst="rect">
            <a:avLst/>
          </a:prstGeom>
          <a:noFill/>
          <a:ln w="9525">
            <a:noFill/>
            <a:miter lim="800000"/>
            <a:headEnd/>
            <a:tailEnd/>
          </a:ln>
        </p:spPr>
      </p:pic>
    </p:spTree>
    <p:extLst>
      <p:ext uri="{BB962C8B-B14F-4D97-AF65-F5344CB8AC3E}">
        <p14:creationId xmlns:p14="http://schemas.microsoft.com/office/powerpoint/2010/main" xmlns="" val="3749155256"/>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TextBox 17"/>
          <p:cNvSpPr txBox="1"/>
          <p:nvPr/>
        </p:nvSpPr>
        <p:spPr>
          <a:xfrm>
            <a:off x="3277344" y="4247666"/>
            <a:ext cx="17832113" cy="830997"/>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CA" sz="4800" b="1" spc="-50" dirty="0">
                <a:solidFill>
                  <a:srgbClr val="2D6F96"/>
                </a:solidFill>
                <a:latin typeface="+mj-lt"/>
                <a:ea typeface="+mj-ea"/>
                <a:cs typeface="+mj-cs"/>
              </a:rPr>
              <a:t>SWOT </a:t>
            </a:r>
            <a:r>
              <a:rPr lang="en-CA" sz="4800" spc="-50" dirty="0">
                <a:solidFill>
                  <a:srgbClr val="2D6F96"/>
                </a:solidFill>
                <a:latin typeface="+mj-lt"/>
                <a:ea typeface="+mj-ea"/>
                <a:cs typeface="+mj-cs"/>
              </a:rPr>
              <a:t>ANALYSIS (OR MATRIX)</a:t>
            </a:r>
            <a:endParaRPr kumimoji="0" lang="tr-TR" sz="4800" b="1" i="0" u="none" strike="noStrike" kern="1200" cap="none" spc="0" normalizeH="0" baseline="0" noProof="0" dirty="0">
              <a:ln>
                <a:noFill/>
              </a:ln>
              <a:solidFill>
                <a:srgbClr val="CA2027"/>
              </a:solidFill>
              <a:effectLst/>
              <a:uLnTx/>
              <a:uFillTx/>
              <a:latin typeface="+mj-lt"/>
            </a:endParaRPr>
          </a:p>
        </p:txBody>
      </p:sp>
      <p:cxnSp>
        <p:nvCxnSpPr>
          <p:cNvPr id="14" name="Straight Connector 13"/>
          <p:cNvCxnSpPr/>
          <p:nvPr/>
        </p:nvCxnSpPr>
        <p:spPr>
          <a:xfrm>
            <a:off x="3278000" y="5754969"/>
            <a:ext cx="178308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xmlns="" id="{14839909-F13D-4777-B6A5-4769E9A0C387}"/>
              </a:ext>
            </a:extLst>
          </p:cNvPr>
          <p:cNvSpPr txBox="1">
            <a:spLocks/>
          </p:cNvSpPr>
          <p:nvPr/>
        </p:nvSpPr>
        <p:spPr>
          <a:xfrm>
            <a:off x="4855629" y="6502401"/>
            <a:ext cx="4058724" cy="1066298"/>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CA" sz="3000" b="1" dirty="0"/>
              <a:t>Structured planning tool </a:t>
            </a:r>
            <a:r>
              <a:rPr lang="en-CA" sz="3000" dirty="0"/>
              <a:t>to map out pros and cons</a:t>
            </a:r>
          </a:p>
        </p:txBody>
      </p:sp>
      <p:sp>
        <p:nvSpPr>
          <p:cNvPr id="10" name="Content Placeholder 2">
            <a:extLst>
              <a:ext uri="{FF2B5EF4-FFF2-40B4-BE49-F238E27FC236}">
                <a16:creationId xmlns:a16="http://schemas.microsoft.com/office/drawing/2014/main" xmlns="" id="{14839909-F13D-4777-B6A5-4769E9A0C387}"/>
              </a:ext>
            </a:extLst>
          </p:cNvPr>
          <p:cNvSpPr txBox="1">
            <a:spLocks/>
          </p:cNvSpPr>
          <p:nvPr/>
        </p:nvSpPr>
        <p:spPr>
          <a:xfrm>
            <a:off x="9927362" y="6502400"/>
            <a:ext cx="4491964" cy="4445155"/>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CA" sz="3000" b="1" dirty="0"/>
              <a:t>Strengths versus Weaknesses:</a:t>
            </a:r>
          </a:p>
          <a:p>
            <a:pPr marL="263525" lvl="1" indent="0" algn="ctr">
              <a:buNone/>
            </a:pPr>
            <a:endParaRPr lang="en-CA" sz="3000" dirty="0"/>
          </a:p>
          <a:p>
            <a:pPr marL="263525" lvl="1" indent="0" algn="ctr">
              <a:buNone/>
            </a:pPr>
            <a:r>
              <a:rPr lang="en-CA" sz="3000" dirty="0"/>
              <a:t>Typically focuses on internal factors of the organization</a:t>
            </a:r>
          </a:p>
          <a:p>
            <a:pPr marL="263525" lvl="1" indent="0" algn="ctr">
              <a:buNone/>
            </a:pPr>
            <a:endParaRPr lang="en-CA" sz="3000" dirty="0"/>
          </a:p>
          <a:p>
            <a:pPr marL="263525" lvl="1" indent="0" algn="ctr">
              <a:buNone/>
            </a:pPr>
            <a:r>
              <a:rPr lang="en-CA" sz="3000" dirty="0"/>
              <a:t>e.g., reputation of the company may be a strength or a weakness</a:t>
            </a:r>
          </a:p>
        </p:txBody>
      </p:sp>
      <p:sp>
        <p:nvSpPr>
          <p:cNvPr id="11" name="Content Placeholder 2">
            <a:extLst>
              <a:ext uri="{FF2B5EF4-FFF2-40B4-BE49-F238E27FC236}">
                <a16:creationId xmlns:a16="http://schemas.microsoft.com/office/drawing/2014/main" xmlns="" id="{14839909-F13D-4777-B6A5-4769E9A0C387}"/>
              </a:ext>
            </a:extLst>
          </p:cNvPr>
          <p:cNvSpPr txBox="1">
            <a:spLocks/>
          </p:cNvSpPr>
          <p:nvPr/>
        </p:nvSpPr>
        <p:spPr>
          <a:xfrm>
            <a:off x="15432335" y="6502401"/>
            <a:ext cx="5160538" cy="2437898"/>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CA" sz="3000" b="1" dirty="0"/>
              <a:t>Opportunities </a:t>
            </a:r>
            <a:br>
              <a:rPr lang="en-CA" sz="3000" b="1" dirty="0"/>
            </a:br>
            <a:r>
              <a:rPr lang="en-CA" sz="3000" b="1" dirty="0"/>
              <a:t>versus Threats:</a:t>
            </a:r>
          </a:p>
          <a:p>
            <a:pPr marL="263525" lvl="1" indent="0" algn="ctr">
              <a:buNone/>
            </a:pPr>
            <a:endParaRPr lang="en-CA" sz="3000" dirty="0"/>
          </a:p>
          <a:p>
            <a:pPr marL="263525" lvl="1" indent="0" algn="ctr">
              <a:buNone/>
            </a:pPr>
            <a:r>
              <a:rPr lang="en-CA" sz="3000" dirty="0"/>
              <a:t>Typically focuses on </a:t>
            </a:r>
            <a:br>
              <a:rPr lang="en-CA" sz="3000" dirty="0"/>
            </a:br>
            <a:r>
              <a:rPr lang="en-CA" sz="3000" dirty="0"/>
              <a:t>external factors independent of the organization</a:t>
            </a:r>
          </a:p>
          <a:p>
            <a:pPr marL="263525" lvl="1" indent="0" algn="ctr">
              <a:buNone/>
            </a:pPr>
            <a:endParaRPr lang="en-CA" sz="3000" dirty="0"/>
          </a:p>
          <a:p>
            <a:pPr marL="263525" lvl="1" indent="0" algn="ctr">
              <a:buNone/>
            </a:pPr>
            <a:r>
              <a:rPr lang="en-CA" sz="3000" dirty="0"/>
              <a:t>e.g., public acceptance for a specific issue may be an opportunity or a threat</a:t>
            </a:r>
          </a:p>
        </p:txBody>
      </p:sp>
      <p:sp>
        <p:nvSpPr>
          <p:cNvPr id="17" name="Oval 16"/>
          <p:cNvSpPr/>
          <p:nvPr/>
        </p:nvSpPr>
        <p:spPr>
          <a:xfrm>
            <a:off x="11658600" y="1981200"/>
            <a:ext cx="1054663" cy="1054663"/>
          </a:xfrm>
          <a:prstGeom prst="ellipse">
            <a:avLst/>
          </a:prstGeom>
          <a:noFill/>
          <a:ln>
            <a:solidFill>
              <a:srgbClr val="1606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Shape 278"/>
          <p:cNvSpPr/>
          <p:nvPr/>
        </p:nvSpPr>
        <p:spPr>
          <a:xfrm flipH="1" flipV="1">
            <a:off x="11882186" y="2139015"/>
            <a:ext cx="732406" cy="669632"/>
          </a:xfrm>
          <a:custGeom>
            <a:avLst/>
            <a:gdLst/>
            <a:ahLst/>
            <a:cxnLst/>
            <a:rect l="l" t="t" r="r" b="b"/>
            <a:pathLst>
              <a:path w="250031" h="228600">
                <a:moveTo>
                  <a:pt x="143098" y="221456"/>
                </a:moveTo>
                <a:cubicBezTo>
                  <a:pt x="151879" y="221456"/>
                  <a:pt x="158948" y="219521"/>
                  <a:pt x="164306" y="215652"/>
                </a:cubicBezTo>
                <a:cubicBezTo>
                  <a:pt x="169664" y="211782"/>
                  <a:pt x="172342" y="206722"/>
                  <a:pt x="172342" y="200471"/>
                </a:cubicBezTo>
                <a:cubicBezTo>
                  <a:pt x="172342" y="196006"/>
                  <a:pt x="170705" y="191988"/>
                  <a:pt x="167431" y="188416"/>
                </a:cubicBezTo>
                <a:cubicBezTo>
                  <a:pt x="165050" y="185440"/>
                  <a:pt x="163859" y="182910"/>
                  <a:pt x="163859" y="180826"/>
                </a:cubicBezTo>
                <a:cubicBezTo>
                  <a:pt x="163859" y="174873"/>
                  <a:pt x="167431" y="171747"/>
                  <a:pt x="174575" y="171450"/>
                </a:cubicBezTo>
                <a:cubicBezTo>
                  <a:pt x="174575" y="171450"/>
                  <a:pt x="174724" y="171450"/>
                  <a:pt x="175021" y="171450"/>
                </a:cubicBezTo>
                <a:lnTo>
                  <a:pt x="218777" y="171450"/>
                </a:lnTo>
                <a:cubicBezTo>
                  <a:pt x="224730" y="171450"/>
                  <a:pt x="230237" y="169366"/>
                  <a:pt x="235297" y="165199"/>
                </a:cubicBezTo>
                <a:cubicBezTo>
                  <a:pt x="240357" y="161032"/>
                  <a:pt x="242887" y="155972"/>
                  <a:pt x="242887" y="150018"/>
                </a:cubicBezTo>
                <a:lnTo>
                  <a:pt x="242887" y="123676"/>
                </a:lnTo>
                <a:cubicBezTo>
                  <a:pt x="242887" y="120997"/>
                  <a:pt x="241994" y="119658"/>
                  <a:pt x="240208" y="119658"/>
                </a:cubicBezTo>
                <a:cubicBezTo>
                  <a:pt x="239613" y="119658"/>
                  <a:pt x="238273" y="120402"/>
                  <a:pt x="236190" y="121890"/>
                </a:cubicBezTo>
                <a:cubicBezTo>
                  <a:pt x="230237" y="126355"/>
                  <a:pt x="224135" y="128587"/>
                  <a:pt x="217884" y="128587"/>
                </a:cubicBezTo>
                <a:cubicBezTo>
                  <a:pt x="209550" y="128587"/>
                  <a:pt x="202108" y="125387"/>
                  <a:pt x="195560" y="118988"/>
                </a:cubicBezTo>
                <a:cubicBezTo>
                  <a:pt x="189011" y="112588"/>
                  <a:pt x="185737" y="103882"/>
                  <a:pt x="185737" y="92868"/>
                </a:cubicBezTo>
                <a:cubicBezTo>
                  <a:pt x="185737" y="81558"/>
                  <a:pt x="189011" y="72256"/>
                  <a:pt x="195560" y="64963"/>
                </a:cubicBezTo>
                <a:cubicBezTo>
                  <a:pt x="202108" y="57671"/>
                  <a:pt x="209401" y="54024"/>
                  <a:pt x="217437" y="54024"/>
                </a:cubicBezTo>
                <a:cubicBezTo>
                  <a:pt x="223986" y="54024"/>
                  <a:pt x="230237" y="56406"/>
                  <a:pt x="236190" y="61168"/>
                </a:cubicBezTo>
                <a:cubicBezTo>
                  <a:pt x="238273" y="62954"/>
                  <a:pt x="239613" y="63847"/>
                  <a:pt x="240208" y="63847"/>
                </a:cubicBezTo>
                <a:cubicBezTo>
                  <a:pt x="241994" y="63847"/>
                  <a:pt x="242887" y="62508"/>
                  <a:pt x="242887" y="59829"/>
                </a:cubicBezTo>
                <a:lnTo>
                  <a:pt x="242887" y="30361"/>
                </a:lnTo>
                <a:cubicBezTo>
                  <a:pt x="242887" y="24705"/>
                  <a:pt x="240357" y="19422"/>
                  <a:pt x="235297" y="14510"/>
                </a:cubicBezTo>
                <a:cubicBezTo>
                  <a:pt x="230237" y="9599"/>
                  <a:pt x="224730" y="7143"/>
                  <a:pt x="218777" y="7143"/>
                </a:cubicBezTo>
                <a:lnTo>
                  <a:pt x="175021" y="7143"/>
                </a:lnTo>
                <a:cubicBezTo>
                  <a:pt x="172342" y="7143"/>
                  <a:pt x="171003" y="8036"/>
                  <a:pt x="171003" y="9822"/>
                </a:cubicBezTo>
                <a:cubicBezTo>
                  <a:pt x="171003" y="10418"/>
                  <a:pt x="171598" y="11460"/>
                  <a:pt x="172789" y="12948"/>
                </a:cubicBezTo>
                <a:cubicBezTo>
                  <a:pt x="177254" y="17710"/>
                  <a:pt x="179486" y="23366"/>
                  <a:pt x="179486" y="29914"/>
                </a:cubicBezTo>
                <a:cubicBezTo>
                  <a:pt x="179486" y="38249"/>
                  <a:pt x="176138" y="45020"/>
                  <a:pt x="169440" y="50229"/>
                </a:cubicBezTo>
                <a:cubicBezTo>
                  <a:pt x="162743" y="55438"/>
                  <a:pt x="154037" y="58043"/>
                  <a:pt x="143321" y="58043"/>
                </a:cubicBezTo>
                <a:cubicBezTo>
                  <a:pt x="131415" y="58043"/>
                  <a:pt x="122336" y="55289"/>
                  <a:pt x="116085" y="49783"/>
                </a:cubicBezTo>
                <a:cubicBezTo>
                  <a:pt x="109835" y="44276"/>
                  <a:pt x="106709" y="37653"/>
                  <a:pt x="106709" y="29914"/>
                </a:cubicBezTo>
                <a:cubicBezTo>
                  <a:pt x="106709" y="23663"/>
                  <a:pt x="108942" y="18008"/>
                  <a:pt x="113407" y="12948"/>
                </a:cubicBezTo>
                <a:cubicBezTo>
                  <a:pt x="114597" y="11460"/>
                  <a:pt x="115192" y="10418"/>
                  <a:pt x="115192" y="9822"/>
                </a:cubicBezTo>
                <a:cubicBezTo>
                  <a:pt x="115192" y="8036"/>
                  <a:pt x="113853" y="7143"/>
                  <a:pt x="111174" y="7143"/>
                </a:cubicBezTo>
                <a:lnTo>
                  <a:pt x="83492" y="7143"/>
                </a:lnTo>
                <a:cubicBezTo>
                  <a:pt x="77241" y="7143"/>
                  <a:pt x="72479" y="9301"/>
                  <a:pt x="69205" y="13618"/>
                </a:cubicBezTo>
                <a:cubicBezTo>
                  <a:pt x="65930" y="17934"/>
                  <a:pt x="64293" y="23068"/>
                  <a:pt x="64293" y="29021"/>
                </a:cubicBezTo>
                <a:lnTo>
                  <a:pt x="64293" y="62508"/>
                </a:lnTo>
                <a:cubicBezTo>
                  <a:pt x="64293" y="63103"/>
                  <a:pt x="64293" y="63401"/>
                  <a:pt x="64293" y="63401"/>
                </a:cubicBezTo>
                <a:cubicBezTo>
                  <a:pt x="63996" y="65782"/>
                  <a:pt x="62582" y="68089"/>
                  <a:pt x="60052" y="70321"/>
                </a:cubicBezTo>
                <a:cubicBezTo>
                  <a:pt x="57522" y="72553"/>
                  <a:pt x="54619" y="73670"/>
                  <a:pt x="51345" y="73670"/>
                </a:cubicBezTo>
                <a:cubicBezTo>
                  <a:pt x="48964" y="73670"/>
                  <a:pt x="46434" y="72479"/>
                  <a:pt x="43755" y="70098"/>
                </a:cubicBezTo>
                <a:cubicBezTo>
                  <a:pt x="40183" y="66824"/>
                  <a:pt x="36016" y="65186"/>
                  <a:pt x="31253" y="65186"/>
                </a:cubicBezTo>
                <a:cubicBezTo>
                  <a:pt x="25003" y="65186"/>
                  <a:pt x="19422" y="67568"/>
                  <a:pt x="14510" y="72330"/>
                </a:cubicBezTo>
                <a:cubicBezTo>
                  <a:pt x="9599" y="77093"/>
                  <a:pt x="7143" y="83939"/>
                  <a:pt x="7143" y="92868"/>
                </a:cubicBezTo>
                <a:cubicBezTo>
                  <a:pt x="7143" y="101501"/>
                  <a:pt x="9078" y="108421"/>
                  <a:pt x="12948" y="113630"/>
                </a:cubicBezTo>
                <a:cubicBezTo>
                  <a:pt x="16817" y="118839"/>
                  <a:pt x="22026" y="121443"/>
                  <a:pt x="28575" y="121443"/>
                </a:cubicBezTo>
                <a:cubicBezTo>
                  <a:pt x="33337" y="121443"/>
                  <a:pt x="38099" y="119509"/>
                  <a:pt x="42862" y="115639"/>
                </a:cubicBezTo>
                <a:cubicBezTo>
                  <a:pt x="46434" y="112960"/>
                  <a:pt x="49262" y="111621"/>
                  <a:pt x="51345" y="111621"/>
                </a:cubicBezTo>
                <a:cubicBezTo>
                  <a:pt x="54619" y="111621"/>
                  <a:pt x="57522" y="112737"/>
                  <a:pt x="60052" y="114969"/>
                </a:cubicBezTo>
                <a:cubicBezTo>
                  <a:pt x="62582" y="117202"/>
                  <a:pt x="63996" y="119509"/>
                  <a:pt x="64293" y="121890"/>
                </a:cubicBezTo>
                <a:cubicBezTo>
                  <a:pt x="64293" y="121890"/>
                  <a:pt x="64293" y="122039"/>
                  <a:pt x="64293" y="122336"/>
                </a:cubicBezTo>
                <a:cubicBezTo>
                  <a:pt x="64293" y="122634"/>
                  <a:pt x="64293" y="122783"/>
                  <a:pt x="64293" y="122783"/>
                </a:cubicBezTo>
                <a:lnTo>
                  <a:pt x="64293" y="148679"/>
                </a:lnTo>
                <a:cubicBezTo>
                  <a:pt x="64293" y="154632"/>
                  <a:pt x="66005" y="159916"/>
                  <a:pt x="69428" y="164529"/>
                </a:cubicBezTo>
                <a:cubicBezTo>
                  <a:pt x="72851" y="169143"/>
                  <a:pt x="77539" y="171450"/>
                  <a:pt x="83492" y="171450"/>
                </a:cubicBezTo>
                <a:lnTo>
                  <a:pt x="111621" y="171450"/>
                </a:lnTo>
                <a:cubicBezTo>
                  <a:pt x="111621" y="171450"/>
                  <a:pt x="111769" y="171450"/>
                  <a:pt x="112067" y="171450"/>
                </a:cubicBezTo>
                <a:cubicBezTo>
                  <a:pt x="118913" y="171747"/>
                  <a:pt x="122336" y="174724"/>
                  <a:pt x="122336" y="180379"/>
                </a:cubicBezTo>
                <a:cubicBezTo>
                  <a:pt x="122336" y="182761"/>
                  <a:pt x="121146" y="185440"/>
                  <a:pt x="118764" y="188416"/>
                </a:cubicBezTo>
                <a:cubicBezTo>
                  <a:pt x="115490" y="191988"/>
                  <a:pt x="113853" y="196006"/>
                  <a:pt x="113853" y="200471"/>
                </a:cubicBezTo>
                <a:cubicBezTo>
                  <a:pt x="113853" y="207020"/>
                  <a:pt x="116532" y="212154"/>
                  <a:pt x="121890" y="215875"/>
                </a:cubicBezTo>
                <a:cubicBezTo>
                  <a:pt x="127248" y="219596"/>
                  <a:pt x="134317" y="221456"/>
                  <a:pt x="143098" y="221456"/>
                </a:cubicBezTo>
                <a:close/>
                <a:moveTo>
                  <a:pt x="142875" y="228600"/>
                </a:moveTo>
                <a:cubicBezTo>
                  <a:pt x="131266" y="228600"/>
                  <a:pt x="122336" y="225846"/>
                  <a:pt x="116085" y="220340"/>
                </a:cubicBezTo>
                <a:cubicBezTo>
                  <a:pt x="109835" y="214833"/>
                  <a:pt x="106709" y="208210"/>
                  <a:pt x="106709" y="200471"/>
                </a:cubicBezTo>
                <a:cubicBezTo>
                  <a:pt x="106709" y="194220"/>
                  <a:pt x="108942" y="188565"/>
                  <a:pt x="113407" y="183505"/>
                </a:cubicBezTo>
                <a:cubicBezTo>
                  <a:pt x="114597" y="182017"/>
                  <a:pt x="115192" y="181124"/>
                  <a:pt x="115192" y="180826"/>
                </a:cubicBezTo>
                <a:cubicBezTo>
                  <a:pt x="115192" y="179338"/>
                  <a:pt x="114002" y="178593"/>
                  <a:pt x="111621" y="178593"/>
                </a:cubicBezTo>
                <a:cubicBezTo>
                  <a:pt x="111621" y="178593"/>
                  <a:pt x="111472" y="178593"/>
                  <a:pt x="111174" y="178593"/>
                </a:cubicBezTo>
                <a:lnTo>
                  <a:pt x="83492" y="178593"/>
                </a:lnTo>
                <a:cubicBezTo>
                  <a:pt x="75753" y="178593"/>
                  <a:pt x="69428" y="175766"/>
                  <a:pt x="64516" y="170110"/>
                </a:cubicBezTo>
                <a:cubicBezTo>
                  <a:pt x="59605" y="164455"/>
                  <a:pt x="57149" y="157311"/>
                  <a:pt x="57149" y="148679"/>
                </a:cubicBezTo>
                <a:lnTo>
                  <a:pt x="57149" y="123229"/>
                </a:lnTo>
                <a:lnTo>
                  <a:pt x="57149" y="122783"/>
                </a:lnTo>
                <a:cubicBezTo>
                  <a:pt x="57149" y="122188"/>
                  <a:pt x="56554" y="121369"/>
                  <a:pt x="55364" y="120327"/>
                </a:cubicBezTo>
                <a:cubicBezTo>
                  <a:pt x="54173" y="119285"/>
                  <a:pt x="52833" y="118765"/>
                  <a:pt x="51345" y="118765"/>
                </a:cubicBezTo>
                <a:cubicBezTo>
                  <a:pt x="50750" y="118765"/>
                  <a:pt x="49410" y="119658"/>
                  <a:pt x="47327" y="121443"/>
                </a:cubicBezTo>
                <a:cubicBezTo>
                  <a:pt x="41076" y="126206"/>
                  <a:pt x="34825" y="128587"/>
                  <a:pt x="28575" y="128587"/>
                </a:cubicBezTo>
                <a:cubicBezTo>
                  <a:pt x="20835" y="128587"/>
                  <a:pt x="14138" y="125536"/>
                  <a:pt x="8483" y="119434"/>
                </a:cubicBezTo>
                <a:cubicBezTo>
                  <a:pt x="2827" y="113332"/>
                  <a:pt x="0" y="104477"/>
                  <a:pt x="0" y="92868"/>
                </a:cubicBezTo>
                <a:cubicBezTo>
                  <a:pt x="0" y="82153"/>
                  <a:pt x="3125" y="73670"/>
                  <a:pt x="9376" y="67419"/>
                </a:cubicBezTo>
                <a:cubicBezTo>
                  <a:pt x="15626" y="61168"/>
                  <a:pt x="22919" y="58043"/>
                  <a:pt x="31253" y="58043"/>
                </a:cubicBezTo>
                <a:cubicBezTo>
                  <a:pt x="37802" y="58043"/>
                  <a:pt x="43606" y="60275"/>
                  <a:pt x="48666" y="64740"/>
                </a:cubicBezTo>
                <a:cubicBezTo>
                  <a:pt x="50155" y="65931"/>
                  <a:pt x="51048" y="66526"/>
                  <a:pt x="51345" y="66526"/>
                </a:cubicBezTo>
                <a:cubicBezTo>
                  <a:pt x="52833" y="66526"/>
                  <a:pt x="54173" y="66005"/>
                  <a:pt x="55364" y="64963"/>
                </a:cubicBezTo>
                <a:cubicBezTo>
                  <a:pt x="56554" y="63921"/>
                  <a:pt x="57149" y="63103"/>
                  <a:pt x="57149" y="62508"/>
                </a:cubicBezTo>
                <a:lnTo>
                  <a:pt x="57149" y="29021"/>
                </a:lnTo>
                <a:cubicBezTo>
                  <a:pt x="57149" y="20389"/>
                  <a:pt x="59605" y="13394"/>
                  <a:pt x="64516" y="8036"/>
                </a:cubicBezTo>
                <a:cubicBezTo>
                  <a:pt x="69428" y="2679"/>
                  <a:pt x="75753" y="0"/>
                  <a:pt x="83492" y="0"/>
                </a:cubicBezTo>
                <a:lnTo>
                  <a:pt x="111621" y="0"/>
                </a:lnTo>
                <a:cubicBezTo>
                  <a:pt x="118764" y="297"/>
                  <a:pt x="122336" y="3572"/>
                  <a:pt x="122336" y="9822"/>
                </a:cubicBezTo>
                <a:cubicBezTo>
                  <a:pt x="122336" y="12204"/>
                  <a:pt x="121146" y="14883"/>
                  <a:pt x="118764" y="17859"/>
                </a:cubicBezTo>
                <a:cubicBezTo>
                  <a:pt x="115490" y="21431"/>
                  <a:pt x="113853" y="25449"/>
                  <a:pt x="113853" y="29914"/>
                </a:cubicBezTo>
                <a:cubicBezTo>
                  <a:pt x="113853" y="36165"/>
                  <a:pt x="116532" y="41225"/>
                  <a:pt x="121890" y="45095"/>
                </a:cubicBezTo>
                <a:cubicBezTo>
                  <a:pt x="127248" y="48964"/>
                  <a:pt x="134317" y="50899"/>
                  <a:pt x="143098" y="50899"/>
                </a:cubicBezTo>
                <a:cubicBezTo>
                  <a:pt x="151879" y="50899"/>
                  <a:pt x="158948" y="48964"/>
                  <a:pt x="164306" y="45095"/>
                </a:cubicBezTo>
                <a:cubicBezTo>
                  <a:pt x="169664" y="41225"/>
                  <a:pt x="172342" y="36165"/>
                  <a:pt x="172342" y="29914"/>
                </a:cubicBezTo>
                <a:cubicBezTo>
                  <a:pt x="172342" y="25449"/>
                  <a:pt x="170705" y="21431"/>
                  <a:pt x="167431" y="17859"/>
                </a:cubicBezTo>
                <a:cubicBezTo>
                  <a:pt x="165050" y="14883"/>
                  <a:pt x="163859" y="12204"/>
                  <a:pt x="163859" y="9822"/>
                </a:cubicBezTo>
                <a:cubicBezTo>
                  <a:pt x="163859" y="7143"/>
                  <a:pt x="164827" y="4837"/>
                  <a:pt x="166761" y="2902"/>
                </a:cubicBezTo>
                <a:cubicBezTo>
                  <a:pt x="168696" y="967"/>
                  <a:pt x="171301" y="0"/>
                  <a:pt x="174575" y="0"/>
                </a:cubicBezTo>
                <a:lnTo>
                  <a:pt x="218777" y="0"/>
                </a:lnTo>
                <a:cubicBezTo>
                  <a:pt x="226814" y="0"/>
                  <a:pt x="234032" y="3125"/>
                  <a:pt x="240431" y="9376"/>
                </a:cubicBezTo>
                <a:cubicBezTo>
                  <a:pt x="246831" y="15627"/>
                  <a:pt x="250031" y="22622"/>
                  <a:pt x="250031" y="30361"/>
                </a:cubicBezTo>
                <a:lnTo>
                  <a:pt x="250031" y="59829"/>
                </a:lnTo>
                <a:cubicBezTo>
                  <a:pt x="249733" y="67270"/>
                  <a:pt x="246459" y="70991"/>
                  <a:pt x="240208" y="70991"/>
                </a:cubicBezTo>
                <a:cubicBezTo>
                  <a:pt x="237827" y="70991"/>
                  <a:pt x="234999" y="69651"/>
                  <a:pt x="231725" y="66972"/>
                </a:cubicBezTo>
                <a:cubicBezTo>
                  <a:pt x="226962" y="63103"/>
                  <a:pt x="222349" y="61168"/>
                  <a:pt x="217884" y="61168"/>
                </a:cubicBezTo>
                <a:cubicBezTo>
                  <a:pt x="211633" y="61168"/>
                  <a:pt x="205903" y="64219"/>
                  <a:pt x="200694" y="70321"/>
                </a:cubicBezTo>
                <a:cubicBezTo>
                  <a:pt x="195485" y="76423"/>
                  <a:pt x="192881" y="83939"/>
                  <a:pt x="192881" y="92868"/>
                </a:cubicBezTo>
                <a:cubicBezTo>
                  <a:pt x="192881" y="101501"/>
                  <a:pt x="195411" y="108421"/>
                  <a:pt x="200471" y="113630"/>
                </a:cubicBezTo>
                <a:cubicBezTo>
                  <a:pt x="205531" y="118839"/>
                  <a:pt x="211335" y="121443"/>
                  <a:pt x="217884" y="121443"/>
                </a:cubicBezTo>
                <a:cubicBezTo>
                  <a:pt x="222646" y="121443"/>
                  <a:pt x="227260" y="119658"/>
                  <a:pt x="231725" y="116086"/>
                </a:cubicBezTo>
                <a:cubicBezTo>
                  <a:pt x="234999" y="113704"/>
                  <a:pt x="237827" y="112514"/>
                  <a:pt x="240208" y="112514"/>
                </a:cubicBezTo>
                <a:cubicBezTo>
                  <a:pt x="246459" y="112514"/>
                  <a:pt x="249733" y="116086"/>
                  <a:pt x="250031" y="123229"/>
                </a:cubicBezTo>
                <a:lnTo>
                  <a:pt x="250031" y="150018"/>
                </a:lnTo>
                <a:cubicBezTo>
                  <a:pt x="250031" y="157758"/>
                  <a:pt x="246905" y="164455"/>
                  <a:pt x="240655" y="170110"/>
                </a:cubicBezTo>
                <a:cubicBezTo>
                  <a:pt x="234404" y="175766"/>
                  <a:pt x="227111" y="178593"/>
                  <a:pt x="218777" y="178593"/>
                </a:cubicBezTo>
                <a:lnTo>
                  <a:pt x="175021" y="178593"/>
                </a:lnTo>
                <a:cubicBezTo>
                  <a:pt x="172342" y="178593"/>
                  <a:pt x="171003" y="179338"/>
                  <a:pt x="171003" y="180826"/>
                </a:cubicBezTo>
                <a:cubicBezTo>
                  <a:pt x="171003" y="181124"/>
                  <a:pt x="171598" y="182017"/>
                  <a:pt x="172789" y="183505"/>
                </a:cubicBezTo>
                <a:cubicBezTo>
                  <a:pt x="177254" y="188565"/>
                  <a:pt x="179486" y="194220"/>
                  <a:pt x="179486" y="200471"/>
                </a:cubicBezTo>
                <a:cubicBezTo>
                  <a:pt x="179486" y="209103"/>
                  <a:pt x="176138" y="215949"/>
                  <a:pt x="169440" y="221010"/>
                </a:cubicBezTo>
                <a:cubicBezTo>
                  <a:pt x="162743" y="226070"/>
                  <a:pt x="153888" y="228600"/>
                  <a:pt x="142875" y="22860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75999485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D6F96"/>
        </a:solidFill>
        <a:effectLst/>
      </p:bgPr>
    </p:bg>
    <p:spTree>
      <p:nvGrpSpPr>
        <p:cNvPr id="1" name=""/>
        <p:cNvGrpSpPr/>
        <p:nvPr/>
      </p:nvGrpSpPr>
      <p:grpSpPr>
        <a:xfrm>
          <a:off x="0" y="0"/>
          <a:ext cx="0" cy="0"/>
          <a:chOff x="0" y="0"/>
          <a:chExt cx="0" cy="0"/>
        </a:xfrm>
      </p:grpSpPr>
      <p:sp>
        <p:nvSpPr>
          <p:cNvPr id="18" name="TextBox 17"/>
          <p:cNvSpPr txBox="1"/>
          <p:nvPr/>
        </p:nvSpPr>
        <p:spPr>
          <a:xfrm>
            <a:off x="3278088" y="2723666"/>
            <a:ext cx="17832113" cy="830997"/>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CA" sz="4800" spc="-50" dirty="0">
                <a:latin typeface="+mj-lt"/>
                <a:ea typeface="+mj-ea"/>
                <a:cs typeface="+mj-cs"/>
              </a:rPr>
              <a:t>GROUP ACTIVITY</a:t>
            </a:r>
            <a:endParaRPr kumimoji="0" lang="tr-TR" sz="4800" b="1" i="0" u="none" strike="noStrike" kern="1200" cap="none" spc="0" normalizeH="0" baseline="0" noProof="0" dirty="0">
              <a:ln>
                <a:noFill/>
              </a:ln>
              <a:effectLst/>
              <a:uLnTx/>
              <a:uFillTx/>
              <a:latin typeface="+mj-lt"/>
            </a:endParaRPr>
          </a:p>
        </p:txBody>
      </p:sp>
      <p:sp>
        <p:nvSpPr>
          <p:cNvPr id="19" name="TextBox 18"/>
          <p:cNvSpPr txBox="1"/>
          <p:nvPr/>
        </p:nvSpPr>
        <p:spPr>
          <a:xfrm>
            <a:off x="3273778" y="6683175"/>
            <a:ext cx="9656532" cy="6239209"/>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a:spcAft>
                <a:spcPts val="0"/>
              </a:spcAft>
            </a:pPr>
            <a:r>
              <a:rPr lang="en-US" sz="3000" dirty="0">
                <a:latin typeface="+mn-lt"/>
              </a:rPr>
              <a:t>In groups, discuss the courses</a:t>
            </a:r>
            <a:r>
              <a:rPr lang="en-CA" sz="3000" dirty="0">
                <a:solidFill>
                  <a:srgbClr val="FFFFFF"/>
                </a:solidFill>
                <a:latin typeface="+mn-lt"/>
                <a:ea typeface="Times New Roman"/>
              </a:rPr>
              <a:t> of action the organization could take after the derailment</a:t>
            </a:r>
          </a:p>
          <a:p>
            <a:endParaRPr lang="en-CA" sz="3000" dirty="0">
              <a:solidFill>
                <a:srgbClr val="FFFFFF"/>
              </a:solidFill>
              <a:latin typeface="+mn-lt"/>
            </a:endParaRPr>
          </a:p>
          <a:p>
            <a:r>
              <a:rPr lang="en-CA" sz="3000" dirty="0">
                <a:solidFill>
                  <a:srgbClr val="FFFFFF"/>
                </a:solidFill>
                <a:latin typeface="+mn-lt"/>
              </a:rPr>
              <a:t>1. No statement / response</a:t>
            </a:r>
          </a:p>
          <a:p>
            <a:r>
              <a:rPr lang="en-CA" sz="3000" dirty="0">
                <a:solidFill>
                  <a:srgbClr val="FFFFFF"/>
                </a:solidFill>
                <a:latin typeface="+mn-lt"/>
              </a:rPr>
              <a:t>2. Issue a press release</a:t>
            </a:r>
          </a:p>
          <a:p>
            <a:r>
              <a:rPr lang="en-CA" sz="3000" dirty="0">
                <a:solidFill>
                  <a:srgbClr val="FFFFFF"/>
                </a:solidFill>
                <a:latin typeface="+mn-lt"/>
              </a:rPr>
              <a:t>3. Hold a press conference</a:t>
            </a:r>
          </a:p>
          <a:p>
            <a:r>
              <a:rPr lang="en-CA" sz="3000" dirty="0">
                <a:solidFill>
                  <a:srgbClr val="FFFFFF"/>
                </a:solidFill>
                <a:latin typeface="+mn-lt"/>
              </a:rPr>
              <a:t>4. Have the President &amp; CEO address the media</a:t>
            </a:r>
          </a:p>
          <a:p>
            <a:r>
              <a:rPr lang="en-CA" sz="3000" dirty="0">
                <a:solidFill>
                  <a:srgbClr val="FFFFFF"/>
                </a:solidFill>
                <a:latin typeface="+mn-lt"/>
              </a:rPr>
              <a:t>5. Work through a third party who is leading the</a:t>
            </a:r>
          </a:p>
          <a:p>
            <a:r>
              <a:rPr lang="en-CA" sz="3000" dirty="0">
                <a:solidFill>
                  <a:srgbClr val="FFFFFF"/>
                </a:solidFill>
                <a:latin typeface="+mn-lt"/>
              </a:rPr>
              <a:t>    response </a:t>
            </a:r>
          </a:p>
        </p:txBody>
      </p:sp>
      <p:cxnSp>
        <p:nvCxnSpPr>
          <p:cNvPr id="26" name="Straight Connector 25"/>
          <p:cNvCxnSpPr/>
          <p:nvPr/>
        </p:nvCxnSpPr>
        <p:spPr>
          <a:xfrm>
            <a:off x="3276600" y="4235825"/>
            <a:ext cx="178308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283578" y="5586413"/>
            <a:ext cx="10488865" cy="800219"/>
          </a:xfrm>
          <a:prstGeom prst="rect">
            <a:avLst/>
          </a:prstGeom>
          <a:noFill/>
        </p:spPr>
        <p:txBody>
          <a:bodyPr wrap="square" rtlCol="0">
            <a:spAutoFit/>
          </a:bodyPr>
          <a:lstStyle/>
          <a:p>
            <a:pPr lvl="0"/>
            <a:r>
              <a:rPr lang="en-CA" sz="4600" b="1" spc="-50" dirty="0">
                <a:solidFill>
                  <a:schemeClr val="bg1"/>
                </a:solidFill>
              </a:rPr>
              <a:t>SWOT</a:t>
            </a:r>
            <a:r>
              <a:rPr lang="en-CA" sz="4600" spc="-50" dirty="0">
                <a:solidFill>
                  <a:schemeClr val="bg1"/>
                </a:solidFill>
              </a:rPr>
              <a:t> ANALYSIS (OR MATRIX)</a:t>
            </a:r>
            <a:endParaRPr lang="tr-TR" sz="4600" b="1" dirty="0">
              <a:solidFill>
                <a:schemeClr val="bg1"/>
              </a:solidFill>
            </a:endParaRPr>
          </a:p>
        </p:txBody>
      </p:sp>
      <p:pic>
        <p:nvPicPr>
          <p:cNvPr id="2" name="Picture 1" descr="SWOT2.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930310" y="5848376"/>
            <a:ext cx="8500360" cy="5362643"/>
          </a:xfrm>
          <a:prstGeom prst="rect">
            <a:avLst/>
          </a:prstGeom>
        </p:spPr>
      </p:pic>
    </p:spTree>
    <p:extLst>
      <p:ext uri="{BB962C8B-B14F-4D97-AF65-F5344CB8AC3E}">
        <p14:creationId xmlns:p14="http://schemas.microsoft.com/office/powerpoint/2010/main" xmlns="" val="3118291581"/>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277344" y="4247666"/>
            <a:ext cx="17832113" cy="830997"/>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CA" sz="4800" b="1" spc="-50" dirty="0">
                <a:solidFill>
                  <a:srgbClr val="2D6F96"/>
                </a:solidFill>
                <a:latin typeface="+mj-lt"/>
                <a:ea typeface="+mj-ea"/>
                <a:cs typeface="+mj-cs"/>
              </a:rPr>
              <a:t>Examples of Risk Communication</a:t>
            </a:r>
            <a:endParaRPr kumimoji="0" lang="tr-TR" sz="4800" b="1" i="0" u="none" strike="noStrike" kern="1200" cap="none" spc="0" normalizeH="0" baseline="0" noProof="0" dirty="0">
              <a:ln>
                <a:noFill/>
              </a:ln>
              <a:solidFill>
                <a:srgbClr val="CA2027"/>
              </a:solidFill>
              <a:effectLst/>
              <a:uLnTx/>
              <a:uFillTx/>
              <a:latin typeface="+mj-lt"/>
            </a:endParaRPr>
          </a:p>
        </p:txBody>
      </p:sp>
      <p:cxnSp>
        <p:nvCxnSpPr>
          <p:cNvPr id="14" name="Straight Connector 13"/>
          <p:cNvCxnSpPr/>
          <p:nvPr/>
        </p:nvCxnSpPr>
        <p:spPr>
          <a:xfrm>
            <a:off x="3278000" y="5754969"/>
            <a:ext cx="178308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xmlns="" id="{14839909-F13D-4777-B6A5-4769E9A0C387}"/>
              </a:ext>
            </a:extLst>
          </p:cNvPr>
          <p:cNvSpPr txBox="1">
            <a:spLocks/>
          </p:cNvSpPr>
          <p:nvPr/>
        </p:nvSpPr>
        <p:spPr>
          <a:xfrm>
            <a:off x="5868638" y="6535420"/>
            <a:ext cx="4058724" cy="1066298"/>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CA" sz="3000" b="1" dirty="0"/>
              <a:t>Good:</a:t>
            </a:r>
          </a:p>
          <a:p>
            <a:pPr marL="0" indent="0" algn="ctr">
              <a:buNone/>
            </a:pPr>
            <a:r>
              <a:rPr lang="en-CA" sz="3000" dirty="0"/>
              <a:t>Maple Leaf Foods Listeria Outbreak</a:t>
            </a:r>
            <a:r>
              <a:rPr lang="en-CA" sz="3000" b="1" dirty="0"/>
              <a:t> </a:t>
            </a:r>
            <a:endParaRPr lang="en-CA" sz="3000" dirty="0"/>
          </a:p>
        </p:txBody>
      </p:sp>
      <p:sp>
        <p:nvSpPr>
          <p:cNvPr id="10" name="Content Placeholder 2">
            <a:extLst>
              <a:ext uri="{FF2B5EF4-FFF2-40B4-BE49-F238E27FC236}">
                <a16:creationId xmlns:a16="http://schemas.microsoft.com/office/drawing/2014/main" xmlns="" id="{14839909-F13D-4777-B6A5-4769E9A0C387}"/>
              </a:ext>
            </a:extLst>
          </p:cNvPr>
          <p:cNvSpPr txBox="1">
            <a:spLocks/>
          </p:cNvSpPr>
          <p:nvPr/>
        </p:nvSpPr>
        <p:spPr>
          <a:xfrm>
            <a:off x="12713263" y="6535420"/>
            <a:ext cx="4491964" cy="4445155"/>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CA" sz="3000" b="1" dirty="0"/>
              <a:t>Bad:</a:t>
            </a:r>
          </a:p>
          <a:p>
            <a:pPr marL="0" indent="0" algn="ctr">
              <a:buNone/>
            </a:pPr>
            <a:r>
              <a:rPr lang="en-CA" sz="3000" dirty="0"/>
              <a:t>BP</a:t>
            </a:r>
            <a:br>
              <a:rPr lang="en-CA" sz="3000" dirty="0"/>
            </a:br>
            <a:r>
              <a:rPr lang="en-CA" sz="3000" dirty="0"/>
              <a:t>Deep Water Horizon</a:t>
            </a:r>
          </a:p>
        </p:txBody>
      </p:sp>
      <p:sp>
        <p:nvSpPr>
          <p:cNvPr id="17" name="Oval 16"/>
          <p:cNvSpPr/>
          <p:nvPr/>
        </p:nvSpPr>
        <p:spPr>
          <a:xfrm>
            <a:off x="11658600" y="1981200"/>
            <a:ext cx="1054663" cy="1054663"/>
          </a:xfrm>
          <a:prstGeom prst="ellipse">
            <a:avLst/>
          </a:prstGeom>
          <a:noFill/>
          <a:ln>
            <a:solidFill>
              <a:srgbClr val="1606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Shape 252">
            <a:extLst>
              <a:ext uri="{FF2B5EF4-FFF2-40B4-BE49-F238E27FC236}">
                <a16:creationId xmlns:a16="http://schemas.microsoft.com/office/drawing/2014/main" xmlns="" id="{6D58904A-B682-4121-8D12-9A6576F7F7AF}"/>
              </a:ext>
            </a:extLst>
          </p:cNvPr>
          <p:cNvSpPr/>
          <p:nvPr/>
        </p:nvSpPr>
        <p:spPr>
          <a:xfrm flipH="1" flipV="1">
            <a:off x="11823553" y="2128048"/>
            <a:ext cx="747662" cy="668826"/>
          </a:xfrm>
          <a:custGeom>
            <a:avLst/>
            <a:gdLst/>
            <a:ahLst/>
            <a:cxnLst/>
            <a:rect l="l" t="t" r="r" b="b"/>
            <a:pathLst>
              <a:path w="255746" h="228779">
                <a:moveTo>
                  <a:pt x="127427" y="228779"/>
                </a:moveTo>
                <a:lnTo>
                  <a:pt x="126088" y="228779"/>
                </a:lnTo>
                <a:cubicBezTo>
                  <a:pt x="108526" y="228481"/>
                  <a:pt x="93420" y="221412"/>
                  <a:pt x="80770" y="207571"/>
                </a:cubicBezTo>
                <a:cubicBezTo>
                  <a:pt x="68119" y="193730"/>
                  <a:pt x="61348" y="176838"/>
                  <a:pt x="60455" y="156895"/>
                </a:cubicBezTo>
                <a:cubicBezTo>
                  <a:pt x="57478" y="153620"/>
                  <a:pt x="55990" y="149602"/>
                  <a:pt x="55990" y="144840"/>
                </a:cubicBezTo>
                <a:cubicBezTo>
                  <a:pt x="55990" y="137398"/>
                  <a:pt x="59264" y="129510"/>
                  <a:pt x="65812" y="121176"/>
                </a:cubicBezTo>
                <a:cubicBezTo>
                  <a:pt x="71766" y="102126"/>
                  <a:pt x="81291" y="86945"/>
                  <a:pt x="94387" y="75634"/>
                </a:cubicBezTo>
                <a:cubicBezTo>
                  <a:pt x="91411" y="64026"/>
                  <a:pt x="83225" y="55394"/>
                  <a:pt x="69831" y="49738"/>
                </a:cubicBezTo>
                <a:cubicBezTo>
                  <a:pt x="68640" y="49143"/>
                  <a:pt x="65515" y="48250"/>
                  <a:pt x="60455" y="47059"/>
                </a:cubicBezTo>
                <a:cubicBezTo>
                  <a:pt x="53608" y="45571"/>
                  <a:pt x="48102" y="44232"/>
                  <a:pt x="43935" y="43041"/>
                </a:cubicBezTo>
                <a:cubicBezTo>
                  <a:pt x="39767" y="41851"/>
                  <a:pt x="34261" y="39693"/>
                  <a:pt x="27415" y="36567"/>
                </a:cubicBezTo>
                <a:cubicBezTo>
                  <a:pt x="20569" y="33442"/>
                  <a:pt x="14839" y="29200"/>
                  <a:pt x="10225" y="23842"/>
                </a:cubicBezTo>
                <a:cubicBezTo>
                  <a:pt x="5611" y="18484"/>
                  <a:pt x="2263" y="12085"/>
                  <a:pt x="179" y="4643"/>
                </a:cubicBezTo>
                <a:cubicBezTo>
                  <a:pt x="-416" y="2262"/>
                  <a:pt x="477" y="774"/>
                  <a:pt x="2858" y="179"/>
                </a:cubicBezTo>
                <a:cubicBezTo>
                  <a:pt x="3156" y="179"/>
                  <a:pt x="3453" y="179"/>
                  <a:pt x="3751" y="179"/>
                </a:cubicBezTo>
                <a:cubicBezTo>
                  <a:pt x="5537" y="179"/>
                  <a:pt x="6728" y="1072"/>
                  <a:pt x="7323" y="2858"/>
                </a:cubicBezTo>
                <a:cubicBezTo>
                  <a:pt x="9109" y="9108"/>
                  <a:pt x="12011" y="14615"/>
                  <a:pt x="16029" y="19377"/>
                </a:cubicBezTo>
                <a:cubicBezTo>
                  <a:pt x="20048" y="24140"/>
                  <a:pt x="25108" y="27861"/>
                  <a:pt x="31210" y="30540"/>
                </a:cubicBezTo>
                <a:cubicBezTo>
                  <a:pt x="37312" y="33218"/>
                  <a:pt x="42372" y="35153"/>
                  <a:pt x="46390" y="36344"/>
                </a:cubicBezTo>
                <a:cubicBezTo>
                  <a:pt x="50409" y="37534"/>
                  <a:pt x="55543" y="38874"/>
                  <a:pt x="61794" y="40362"/>
                </a:cubicBezTo>
                <a:cubicBezTo>
                  <a:pt x="67450" y="41553"/>
                  <a:pt x="71021" y="42446"/>
                  <a:pt x="72510" y="43041"/>
                </a:cubicBezTo>
                <a:cubicBezTo>
                  <a:pt x="89178" y="50185"/>
                  <a:pt x="98852" y="61347"/>
                  <a:pt x="101531" y="76527"/>
                </a:cubicBezTo>
                <a:cubicBezTo>
                  <a:pt x="101829" y="78016"/>
                  <a:pt x="101382" y="79206"/>
                  <a:pt x="100192" y="80099"/>
                </a:cubicBezTo>
                <a:cubicBezTo>
                  <a:pt x="87690" y="90220"/>
                  <a:pt x="78314" y="104805"/>
                  <a:pt x="72063" y="123855"/>
                </a:cubicBezTo>
                <a:cubicBezTo>
                  <a:pt x="72063" y="124152"/>
                  <a:pt x="71914" y="124599"/>
                  <a:pt x="71617" y="125194"/>
                </a:cubicBezTo>
                <a:cubicBezTo>
                  <a:pt x="65961" y="132338"/>
                  <a:pt x="63133" y="138886"/>
                  <a:pt x="63133" y="144840"/>
                </a:cubicBezTo>
                <a:cubicBezTo>
                  <a:pt x="63133" y="148114"/>
                  <a:pt x="64175" y="150644"/>
                  <a:pt x="66259" y="152430"/>
                </a:cubicBezTo>
                <a:cubicBezTo>
                  <a:pt x="67152" y="153025"/>
                  <a:pt x="67598" y="153918"/>
                  <a:pt x="67598" y="155109"/>
                </a:cubicBezTo>
                <a:cubicBezTo>
                  <a:pt x="68194" y="173563"/>
                  <a:pt x="74147" y="189190"/>
                  <a:pt x="85458" y="201990"/>
                </a:cubicBezTo>
                <a:cubicBezTo>
                  <a:pt x="96769" y="214789"/>
                  <a:pt x="110312" y="221337"/>
                  <a:pt x="126088" y="221635"/>
                </a:cubicBezTo>
                <a:cubicBezTo>
                  <a:pt x="126088" y="221635"/>
                  <a:pt x="126237" y="221635"/>
                  <a:pt x="126534" y="221635"/>
                </a:cubicBezTo>
                <a:cubicBezTo>
                  <a:pt x="126832" y="221635"/>
                  <a:pt x="126981" y="221635"/>
                  <a:pt x="126981" y="221635"/>
                </a:cubicBezTo>
                <a:cubicBezTo>
                  <a:pt x="142757" y="221635"/>
                  <a:pt x="156374" y="215310"/>
                  <a:pt x="167834" y="202659"/>
                </a:cubicBezTo>
                <a:cubicBezTo>
                  <a:pt x="179294" y="190009"/>
                  <a:pt x="185470" y="174605"/>
                  <a:pt x="186363" y="156448"/>
                </a:cubicBezTo>
                <a:cubicBezTo>
                  <a:pt x="186363" y="155258"/>
                  <a:pt x="186959" y="154216"/>
                  <a:pt x="188149" y="153323"/>
                </a:cubicBezTo>
                <a:cubicBezTo>
                  <a:pt x="191423" y="151537"/>
                  <a:pt x="193060" y="148709"/>
                  <a:pt x="193060" y="144840"/>
                </a:cubicBezTo>
                <a:cubicBezTo>
                  <a:pt x="193060" y="137696"/>
                  <a:pt x="189042" y="129808"/>
                  <a:pt x="181005" y="121176"/>
                </a:cubicBezTo>
                <a:cubicBezTo>
                  <a:pt x="180708" y="120878"/>
                  <a:pt x="180559" y="120432"/>
                  <a:pt x="180559" y="119836"/>
                </a:cubicBezTo>
                <a:cubicBezTo>
                  <a:pt x="174606" y="103763"/>
                  <a:pt x="166123" y="90964"/>
                  <a:pt x="155109" y="81439"/>
                </a:cubicBezTo>
                <a:cubicBezTo>
                  <a:pt x="154216" y="80546"/>
                  <a:pt x="153919" y="79355"/>
                  <a:pt x="154216" y="77867"/>
                </a:cubicBezTo>
                <a:cubicBezTo>
                  <a:pt x="156895" y="62686"/>
                  <a:pt x="166569" y="51524"/>
                  <a:pt x="183238" y="44381"/>
                </a:cubicBezTo>
                <a:cubicBezTo>
                  <a:pt x="184726" y="43785"/>
                  <a:pt x="188149" y="42892"/>
                  <a:pt x="193507" y="41702"/>
                </a:cubicBezTo>
                <a:cubicBezTo>
                  <a:pt x="199758" y="40213"/>
                  <a:pt x="204892" y="38800"/>
                  <a:pt x="208911" y="37460"/>
                </a:cubicBezTo>
                <a:cubicBezTo>
                  <a:pt x="212929" y="36121"/>
                  <a:pt x="218064" y="34037"/>
                  <a:pt x="224314" y="31209"/>
                </a:cubicBezTo>
                <a:cubicBezTo>
                  <a:pt x="230565" y="28382"/>
                  <a:pt x="235700" y="24586"/>
                  <a:pt x="239718" y="19824"/>
                </a:cubicBezTo>
                <a:cubicBezTo>
                  <a:pt x="243736" y="15061"/>
                  <a:pt x="246639" y="9406"/>
                  <a:pt x="248425" y="2858"/>
                </a:cubicBezTo>
                <a:cubicBezTo>
                  <a:pt x="249020" y="476"/>
                  <a:pt x="250508" y="-417"/>
                  <a:pt x="252889" y="179"/>
                </a:cubicBezTo>
                <a:cubicBezTo>
                  <a:pt x="255271" y="774"/>
                  <a:pt x="256164" y="2262"/>
                  <a:pt x="255568" y="4643"/>
                </a:cubicBezTo>
                <a:cubicBezTo>
                  <a:pt x="253485" y="12085"/>
                  <a:pt x="250136" y="18559"/>
                  <a:pt x="245522" y="24066"/>
                </a:cubicBezTo>
                <a:cubicBezTo>
                  <a:pt x="240909" y="29572"/>
                  <a:pt x="235179" y="33963"/>
                  <a:pt x="228333" y="37237"/>
                </a:cubicBezTo>
                <a:cubicBezTo>
                  <a:pt x="221487" y="40511"/>
                  <a:pt x="215906" y="42818"/>
                  <a:pt x="211590" y="44157"/>
                </a:cubicBezTo>
                <a:cubicBezTo>
                  <a:pt x="207274" y="45497"/>
                  <a:pt x="201692" y="46911"/>
                  <a:pt x="194846" y="48399"/>
                </a:cubicBezTo>
                <a:cubicBezTo>
                  <a:pt x="190084" y="49590"/>
                  <a:pt x="187107" y="50483"/>
                  <a:pt x="185917" y="51078"/>
                </a:cubicBezTo>
                <a:cubicBezTo>
                  <a:pt x="172522" y="57031"/>
                  <a:pt x="164337" y="65812"/>
                  <a:pt x="161360" y="77420"/>
                </a:cubicBezTo>
                <a:cubicBezTo>
                  <a:pt x="172373" y="87541"/>
                  <a:pt x="180857" y="100786"/>
                  <a:pt x="186810" y="117158"/>
                </a:cubicBezTo>
                <a:cubicBezTo>
                  <a:pt x="195739" y="126683"/>
                  <a:pt x="200204" y="135910"/>
                  <a:pt x="200204" y="144840"/>
                </a:cubicBezTo>
                <a:cubicBezTo>
                  <a:pt x="200204" y="150793"/>
                  <a:pt x="197972" y="155406"/>
                  <a:pt x="193507" y="158681"/>
                </a:cubicBezTo>
                <a:cubicBezTo>
                  <a:pt x="192019" y="178326"/>
                  <a:pt x="184949" y="194920"/>
                  <a:pt x="172299" y="208464"/>
                </a:cubicBezTo>
                <a:cubicBezTo>
                  <a:pt x="159649" y="222007"/>
                  <a:pt x="144691" y="228779"/>
                  <a:pt x="127427" y="22877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11573129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521579" y="4092937"/>
            <a:ext cx="6055210" cy="1508105"/>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lang="en-CA" sz="4600" b="1" dirty="0">
                <a:solidFill>
                  <a:srgbClr val="2D6F96"/>
                </a:solidFill>
                <a:latin typeface="+mj-lt"/>
              </a:rPr>
              <a:t>Maple Leaf Foods </a:t>
            </a:r>
          </a:p>
          <a:p>
            <a:pPr marL="0" marR="0" lvl="0" indent="0" defTabSz="1828800" rtl="0" eaLnBrk="1" fontAlgn="auto" latinLnBrk="0" hangingPunct="1">
              <a:lnSpc>
                <a:spcPct val="100000"/>
              </a:lnSpc>
              <a:spcBef>
                <a:spcPts val="0"/>
              </a:spcBef>
              <a:spcAft>
                <a:spcPts val="0"/>
              </a:spcAft>
              <a:buClrTx/>
              <a:buSzTx/>
              <a:buFontTx/>
              <a:buNone/>
              <a:tabLst/>
              <a:defRPr/>
            </a:pPr>
            <a:r>
              <a:rPr kumimoji="0" lang="en-CA" sz="4600" i="0" u="none" strike="noStrike" kern="1200" cap="none" spc="0" normalizeH="0" baseline="0" noProof="0" dirty="0">
                <a:ln>
                  <a:noFill/>
                </a:ln>
                <a:solidFill>
                  <a:srgbClr val="2D6F96"/>
                </a:solidFill>
                <a:effectLst/>
                <a:uLnTx/>
                <a:uFillTx/>
                <a:latin typeface="+mj-lt"/>
              </a:rPr>
              <a:t>Listeria Outbreak</a:t>
            </a:r>
            <a:endParaRPr kumimoji="0" lang="tr-TR" sz="4600" i="0" u="none" strike="noStrike" kern="1200" cap="none" spc="0" normalizeH="0" baseline="0" noProof="0" dirty="0">
              <a:ln>
                <a:noFill/>
              </a:ln>
              <a:solidFill>
                <a:srgbClr val="2D6F96"/>
              </a:solidFill>
              <a:effectLst/>
              <a:uLnTx/>
              <a:uFillTx/>
              <a:latin typeface="+mj-lt"/>
            </a:endParaRPr>
          </a:p>
        </p:txBody>
      </p:sp>
      <p:sp>
        <p:nvSpPr>
          <p:cNvPr id="13" name="TextBox 12"/>
          <p:cNvSpPr txBox="1"/>
          <p:nvPr/>
        </p:nvSpPr>
        <p:spPr>
          <a:xfrm>
            <a:off x="2521578" y="5931876"/>
            <a:ext cx="7562221" cy="4418197"/>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a:spcAft>
                <a:spcPts val="1000"/>
              </a:spcAft>
            </a:pPr>
            <a:r>
              <a:rPr lang="en-CA" sz="3000" dirty="0">
                <a:solidFill>
                  <a:srgbClr val="160601"/>
                </a:solidFill>
                <a:latin typeface="+mn-lt"/>
              </a:rPr>
              <a:t>On August 23, 2008, an outbreak of the food-borne illness was confirmed.</a:t>
            </a:r>
          </a:p>
          <a:p>
            <a:pPr>
              <a:spcAft>
                <a:spcPts val="1000"/>
              </a:spcAft>
            </a:pPr>
            <a:r>
              <a:rPr lang="en-CA" sz="3000" dirty="0">
                <a:solidFill>
                  <a:srgbClr val="160601"/>
                </a:solidFill>
                <a:latin typeface="+mn-lt"/>
              </a:rPr>
              <a:t>One day later, Maple Leaf recalled 23 of its products as a precaution.</a:t>
            </a:r>
          </a:p>
          <a:p>
            <a:r>
              <a:rPr lang="en-CA" sz="3000" dirty="0">
                <a:solidFill>
                  <a:srgbClr val="160601"/>
                </a:solidFill>
                <a:latin typeface="+mn-lt"/>
              </a:rPr>
              <a:t>Recall cost at least $20 million</a:t>
            </a:r>
          </a:p>
          <a:p>
            <a:endParaRPr lang="en-CA" sz="3000" dirty="0">
              <a:solidFill>
                <a:srgbClr val="160601"/>
              </a:solidFill>
              <a:latin typeface="+mn-lt"/>
            </a:endParaRPr>
          </a:p>
        </p:txBody>
      </p:sp>
      <p:sp>
        <p:nvSpPr>
          <p:cNvPr id="14" name="TextBox 13"/>
          <p:cNvSpPr txBox="1"/>
          <p:nvPr/>
        </p:nvSpPr>
        <p:spPr>
          <a:xfrm>
            <a:off x="2521579" y="960438"/>
            <a:ext cx="6055210" cy="523220"/>
          </a:xfrm>
          <a:prstGeom prst="rect">
            <a:avLst/>
          </a:prstGeom>
          <a:noFill/>
        </p:spPr>
        <p:txBody>
          <a:bodyPr wrap="square" rtlCol="0">
            <a:spAutoFit/>
          </a:bodyPr>
          <a:lstStyle/>
          <a:p>
            <a:pPr lvl="0"/>
            <a:r>
              <a:rPr lang="en-CA" sz="2800" b="1" spc="-50" dirty="0">
                <a:solidFill>
                  <a:srgbClr val="2D6F96"/>
                </a:solidFill>
              </a:rPr>
              <a:t>Examples of Risk Communication</a:t>
            </a:r>
            <a:endParaRPr lang="tr-TR" sz="2800" b="1" dirty="0">
              <a:solidFill>
                <a:srgbClr val="CA2027"/>
              </a:solidFill>
            </a:endParaRPr>
          </a:p>
        </p:txBody>
      </p:sp>
      <p:cxnSp>
        <p:nvCxnSpPr>
          <p:cNvPr id="7" name="Straight Connector 6"/>
          <p:cNvCxnSpPr/>
          <p:nvPr/>
        </p:nvCxnSpPr>
        <p:spPr>
          <a:xfrm>
            <a:off x="0" y="2641969"/>
            <a:ext cx="243840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074" name="Picture 2" descr="Image result for maple leaf foods meat">
            <a:extLst>
              <a:ext uri="{FF2B5EF4-FFF2-40B4-BE49-F238E27FC236}">
                <a16:creationId xmlns:a16="http://schemas.microsoft.com/office/drawing/2014/main" xmlns="" id="{876D60AA-A765-400F-93F7-13BAE9FA712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300203" y="4269763"/>
            <a:ext cx="5905500" cy="3324225"/>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Image result for maple leaf foods meat">
            <a:extLst>
              <a:ext uri="{FF2B5EF4-FFF2-40B4-BE49-F238E27FC236}">
                <a16:creationId xmlns:a16="http://schemas.microsoft.com/office/drawing/2014/main" xmlns="" id="{F39DD3D3-DBB7-48D0-A321-6E4AC36278CF}"/>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91755" y="8140974"/>
            <a:ext cx="3922395" cy="392239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E6ED1395-94C4-43FD-92A6-CAD8AB0107B0}"/>
              </a:ext>
            </a:extLst>
          </p:cNvPr>
          <p:cNvSpPr txBox="1"/>
          <p:nvPr/>
        </p:nvSpPr>
        <p:spPr>
          <a:xfrm>
            <a:off x="13083540" y="13315890"/>
            <a:ext cx="11559540" cy="800219"/>
          </a:xfrm>
          <a:prstGeom prst="rect">
            <a:avLst/>
          </a:prstGeom>
          <a:noFill/>
        </p:spPr>
        <p:txBody>
          <a:bodyPr wrap="square" rtlCol="0">
            <a:spAutoFit/>
          </a:bodyPr>
          <a:lstStyle/>
          <a:p>
            <a:r>
              <a:rPr lang="en-CA" sz="1000" dirty="0"/>
              <a:t>Images from: https://www.ctvnews.ca/business/maple-leaf-foods-to-hike-prices-for-prepared-meat-amid-rising-costs-1.3521572 and http://www.cbc.ca/news2/interactives/food-recalls/slides.html#7</a:t>
            </a:r>
          </a:p>
          <a:p>
            <a:endParaRPr lang="en-CA" dirty="0"/>
          </a:p>
        </p:txBody>
      </p:sp>
      <p:sp>
        <p:nvSpPr>
          <p:cNvPr id="4" name="Rectangle 3">
            <a:extLst>
              <a:ext uri="{FF2B5EF4-FFF2-40B4-BE49-F238E27FC236}">
                <a16:creationId xmlns:a16="http://schemas.microsoft.com/office/drawing/2014/main" xmlns="" id="{4CC49576-1FCB-42D8-9C47-8979AD17A5A5}"/>
              </a:ext>
            </a:extLst>
          </p:cNvPr>
          <p:cNvSpPr/>
          <p:nvPr/>
        </p:nvSpPr>
        <p:spPr>
          <a:xfrm>
            <a:off x="13723406" y="12366464"/>
            <a:ext cx="8186857" cy="646331"/>
          </a:xfrm>
          <a:prstGeom prst="rect">
            <a:avLst/>
          </a:prstGeom>
        </p:spPr>
        <p:txBody>
          <a:bodyPr wrap="none">
            <a:spAutoFit/>
          </a:bodyPr>
          <a:lstStyle/>
          <a:p>
            <a:r>
              <a:rPr lang="en-CA" b="1" dirty="0">
                <a:solidFill>
                  <a:srgbClr val="2D6F96"/>
                </a:solidFill>
              </a:rPr>
              <a:t>Figure.</a:t>
            </a:r>
            <a:r>
              <a:rPr lang="en-CA" dirty="0">
                <a:solidFill>
                  <a:srgbClr val="160601"/>
                </a:solidFill>
              </a:rPr>
              <a:t> Maple Leaf logo and products </a:t>
            </a:r>
          </a:p>
        </p:txBody>
      </p:sp>
    </p:spTree>
    <p:extLst>
      <p:ext uri="{BB962C8B-B14F-4D97-AF65-F5344CB8AC3E}">
        <p14:creationId xmlns:p14="http://schemas.microsoft.com/office/powerpoint/2010/main" xmlns="" val="2431361998"/>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521579" y="960438"/>
            <a:ext cx="6055210" cy="523220"/>
          </a:xfrm>
          <a:prstGeom prst="rect">
            <a:avLst/>
          </a:prstGeom>
          <a:noFill/>
        </p:spPr>
        <p:txBody>
          <a:bodyPr wrap="square" rtlCol="0">
            <a:spAutoFit/>
          </a:bodyPr>
          <a:lstStyle/>
          <a:p>
            <a:pPr lvl="0"/>
            <a:r>
              <a:rPr lang="en-CA" sz="2800" b="1" spc="-50" dirty="0">
                <a:solidFill>
                  <a:srgbClr val="2D6F96"/>
                </a:solidFill>
              </a:rPr>
              <a:t>Examples of Risk Communication</a:t>
            </a:r>
            <a:endParaRPr lang="tr-TR" sz="2800" b="1" dirty="0">
              <a:solidFill>
                <a:srgbClr val="CA2027"/>
              </a:solidFill>
            </a:endParaRPr>
          </a:p>
        </p:txBody>
      </p:sp>
      <p:cxnSp>
        <p:nvCxnSpPr>
          <p:cNvPr id="7" name="Straight Connector 6"/>
          <p:cNvCxnSpPr/>
          <p:nvPr/>
        </p:nvCxnSpPr>
        <p:spPr>
          <a:xfrm>
            <a:off x="0" y="2641969"/>
            <a:ext cx="243840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B51E1CE0-73AC-4200-8D37-D40E013F4AC5}"/>
              </a:ext>
            </a:extLst>
          </p:cNvPr>
          <p:cNvSpPr txBox="1"/>
          <p:nvPr/>
        </p:nvSpPr>
        <p:spPr>
          <a:xfrm>
            <a:off x="2102478" y="5931876"/>
            <a:ext cx="7562221" cy="5598007"/>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a:spcAft>
                <a:spcPts val="1000"/>
              </a:spcAft>
            </a:pPr>
            <a:r>
              <a:rPr lang="en-CA" sz="3000" dirty="0">
                <a:solidFill>
                  <a:srgbClr val="160601"/>
                </a:solidFill>
                <a:latin typeface="+mn-lt"/>
              </a:rPr>
              <a:t>Recalled early</a:t>
            </a:r>
          </a:p>
          <a:p>
            <a:pPr>
              <a:lnSpc>
                <a:spcPct val="100000"/>
              </a:lnSpc>
              <a:spcAft>
                <a:spcPts val="1000"/>
              </a:spcAft>
            </a:pPr>
            <a:r>
              <a:rPr lang="en-CA" sz="3000" dirty="0">
                <a:solidFill>
                  <a:srgbClr val="160601"/>
                </a:solidFill>
                <a:latin typeface="+mn-lt"/>
              </a:rPr>
              <a:t>Company took full responsibility</a:t>
            </a:r>
          </a:p>
          <a:p>
            <a:pPr>
              <a:lnSpc>
                <a:spcPct val="100000"/>
              </a:lnSpc>
              <a:spcAft>
                <a:spcPts val="1000"/>
              </a:spcAft>
            </a:pPr>
            <a:r>
              <a:rPr lang="en-CA" sz="3000" dirty="0">
                <a:solidFill>
                  <a:srgbClr val="160601"/>
                </a:solidFill>
                <a:latin typeface="+mn-lt"/>
              </a:rPr>
              <a:t>Transparent with new precautions and controls implemented </a:t>
            </a:r>
          </a:p>
          <a:p>
            <a:pPr>
              <a:spcAft>
                <a:spcPts val="1000"/>
              </a:spcAft>
            </a:pPr>
            <a:r>
              <a:rPr lang="en-CA" sz="3000" dirty="0">
                <a:solidFill>
                  <a:srgbClr val="160601"/>
                </a:solidFill>
                <a:latin typeface="+mn-lt"/>
              </a:rPr>
              <a:t>Outside experts provided guidance </a:t>
            </a:r>
          </a:p>
          <a:p>
            <a:pPr>
              <a:lnSpc>
                <a:spcPct val="100000"/>
              </a:lnSpc>
            </a:pPr>
            <a:r>
              <a:rPr lang="en-CA" sz="3000" dirty="0">
                <a:solidFill>
                  <a:srgbClr val="160601"/>
                </a:solidFill>
                <a:latin typeface="+mn-lt"/>
              </a:rPr>
              <a:t>Early warning system – learned from SARS outbreak</a:t>
            </a:r>
          </a:p>
          <a:p>
            <a:endParaRPr lang="en-CA" sz="3000" dirty="0">
              <a:solidFill>
                <a:srgbClr val="160601"/>
              </a:solidFill>
              <a:latin typeface="+mn-lt"/>
            </a:endParaRPr>
          </a:p>
          <a:p>
            <a:endParaRPr lang="en-CA" sz="3000" dirty="0">
              <a:solidFill>
                <a:srgbClr val="160601"/>
              </a:solidFill>
              <a:latin typeface="+mn-lt"/>
            </a:endParaRPr>
          </a:p>
        </p:txBody>
      </p:sp>
      <p:sp>
        <p:nvSpPr>
          <p:cNvPr id="9" name="TextBox 8">
            <a:extLst>
              <a:ext uri="{FF2B5EF4-FFF2-40B4-BE49-F238E27FC236}">
                <a16:creationId xmlns:a16="http://schemas.microsoft.com/office/drawing/2014/main" xmlns="" id="{98B43850-E3D5-48D4-8D9A-ABFA744B76E7}"/>
              </a:ext>
            </a:extLst>
          </p:cNvPr>
          <p:cNvSpPr txBox="1"/>
          <p:nvPr/>
        </p:nvSpPr>
        <p:spPr>
          <a:xfrm>
            <a:off x="2102478" y="4245337"/>
            <a:ext cx="6055210" cy="1508105"/>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lang="en-CA" sz="4600" b="1" dirty="0">
                <a:solidFill>
                  <a:srgbClr val="2D6F96"/>
                </a:solidFill>
                <a:latin typeface="+mj-lt"/>
              </a:rPr>
              <a:t>Learnings: </a:t>
            </a:r>
          </a:p>
          <a:p>
            <a:pPr marL="0" marR="0" lvl="0" indent="0" defTabSz="1828800" rtl="0" eaLnBrk="1" fontAlgn="auto" latinLnBrk="0" hangingPunct="1">
              <a:lnSpc>
                <a:spcPct val="100000"/>
              </a:lnSpc>
              <a:spcBef>
                <a:spcPts val="0"/>
              </a:spcBef>
              <a:spcAft>
                <a:spcPts val="0"/>
              </a:spcAft>
              <a:buClrTx/>
              <a:buSzTx/>
              <a:buFontTx/>
              <a:buNone/>
              <a:tabLst/>
              <a:defRPr/>
            </a:pPr>
            <a:r>
              <a:rPr kumimoji="0" lang="en-CA" sz="4600" i="0" u="none" strike="noStrike" kern="1200" cap="none" spc="0" normalizeH="0" baseline="0" noProof="0" dirty="0">
                <a:ln>
                  <a:noFill/>
                </a:ln>
                <a:solidFill>
                  <a:srgbClr val="2D6F96"/>
                </a:solidFill>
                <a:effectLst/>
                <a:uLnTx/>
                <a:uFillTx/>
                <a:latin typeface="+mj-lt"/>
              </a:rPr>
              <a:t>Positive</a:t>
            </a:r>
            <a:endParaRPr kumimoji="0" lang="tr-TR" sz="4600" i="0" u="none" strike="noStrike" kern="1200" cap="none" spc="0" normalizeH="0" baseline="0" noProof="0" dirty="0">
              <a:ln>
                <a:noFill/>
              </a:ln>
              <a:solidFill>
                <a:srgbClr val="2D6F96"/>
              </a:solidFill>
              <a:effectLst/>
              <a:uLnTx/>
              <a:uFillTx/>
              <a:latin typeface="+mj-lt"/>
            </a:endParaRPr>
          </a:p>
        </p:txBody>
      </p:sp>
      <p:sp>
        <p:nvSpPr>
          <p:cNvPr id="10" name="TextBox 9">
            <a:extLst>
              <a:ext uri="{FF2B5EF4-FFF2-40B4-BE49-F238E27FC236}">
                <a16:creationId xmlns:a16="http://schemas.microsoft.com/office/drawing/2014/main" xmlns="" id="{F5F4AA67-40DC-48BD-9B18-41B500C1DE58}"/>
              </a:ext>
            </a:extLst>
          </p:cNvPr>
          <p:cNvSpPr txBox="1"/>
          <p:nvPr/>
        </p:nvSpPr>
        <p:spPr>
          <a:xfrm>
            <a:off x="18591205" y="13469779"/>
            <a:ext cx="6161390" cy="246221"/>
          </a:xfrm>
          <a:prstGeom prst="rect">
            <a:avLst/>
          </a:prstGeom>
          <a:noFill/>
        </p:spPr>
        <p:txBody>
          <a:bodyPr wrap="square" rtlCol="0">
            <a:spAutoFit/>
          </a:bodyPr>
          <a:lstStyle/>
          <a:p>
            <a:r>
              <a:rPr lang="en-CA" sz="1000" dirty="0"/>
              <a:t>Image from: https://www.ctvnews.ca/maple-leaf-reopens-plant-linked-to-listeria-outbreak-1.325596 </a:t>
            </a:r>
            <a:endParaRPr lang="en-CA" dirty="0"/>
          </a:p>
        </p:txBody>
      </p:sp>
      <p:sp>
        <p:nvSpPr>
          <p:cNvPr id="2" name="Rectangle 1">
            <a:extLst>
              <a:ext uri="{FF2B5EF4-FFF2-40B4-BE49-F238E27FC236}">
                <a16:creationId xmlns:a16="http://schemas.microsoft.com/office/drawing/2014/main" xmlns="" id="{B07464F6-30B2-4D38-A884-65199CD94498}"/>
              </a:ext>
            </a:extLst>
          </p:cNvPr>
          <p:cNvSpPr/>
          <p:nvPr/>
        </p:nvSpPr>
        <p:spPr>
          <a:xfrm>
            <a:off x="12936597" y="10750865"/>
            <a:ext cx="8802410" cy="646331"/>
          </a:xfrm>
          <a:prstGeom prst="rect">
            <a:avLst/>
          </a:prstGeom>
        </p:spPr>
        <p:txBody>
          <a:bodyPr wrap="none">
            <a:spAutoFit/>
          </a:bodyPr>
          <a:lstStyle/>
          <a:p>
            <a:r>
              <a:rPr lang="en-CA" b="1" dirty="0">
                <a:solidFill>
                  <a:srgbClr val="2D6F96"/>
                </a:solidFill>
              </a:rPr>
              <a:t>Figure.</a:t>
            </a:r>
            <a:r>
              <a:rPr lang="en-CA" dirty="0">
                <a:solidFill>
                  <a:srgbClr val="160601"/>
                </a:solidFill>
              </a:rPr>
              <a:t> Maple Leaf CEO Michael McCain</a:t>
            </a:r>
          </a:p>
        </p:txBody>
      </p:sp>
      <p:pic>
        <p:nvPicPr>
          <p:cNvPr id="17410" name="Picture 2"/>
          <p:cNvPicPr>
            <a:picLocks noChangeAspect="1" noChangeArrowheads="1"/>
          </p:cNvPicPr>
          <p:nvPr/>
        </p:nvPicPr>
        <p:blipFill>
          <a:blip r:embed="rId3" cstate="print"/>
          <a:srcRect/>
          <a:stretch>
            <a:fillRect/>
          </a:stretch>
        </p:blipFill>
        <p:spPr bwMode="auto">
          <a:xfrm>
            <a:off x="12919213" y="4363900"/>
            <a:ext cx="8608944" cy="6163221"/>
          </a:xfrm>
          <a:prstGeom prst="rect">
            <a:avLst/>
          </a:prstGeom>
          <a:noFill/>
          <a:ln w="9525">
            <a:noFill/>
            <a:miter lim="800000"/>
            <a:headEnd/>
            <a:tailEnd/>
          </a:ln>
        </p:spPr>
      </p:pic>
    </p:spTree>
    <p:extLst>
      <p:ext uri="{BB962C8B-B14F-4D97-AF65-F5344CB8AC3E}">
        <p14:creationId xmlns:p14="http://schemas.microsoft.com/office/powerpoint/2010/main" xmlns="" val="3373892336"/>
      </p:ext>
    </p:extLst>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521578" y="4252957"/>
            <a:ext cx="6782441" cy="1508105"/>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lang="en-CA" sz="4600" b="1" dirty="0">
                <a:solidFill>
                  <a:srgbClr val="2D6F96"/>
                </a:solidFill>
                <a:latin typeface="+mj-lt"/>
              </a:rPr>
              <a:t>BP Deep Water Horizon </a:t>
            </a:r>
          </a:p>
          <a:p>
            <a:pPr marL="0" marR="0" lvl="0" indent="0" defTabSz="1828800" rtl="0" eaLnBrk="1" fontAlgn="auto" latinLnBrk="0" hangingPunct="1">
              <a:lnSpc>
                <a:spcPct val="100000"/>
              </a:lnSpc>
              <a:spcBef>
                <a:spcPts val="0"/>
              </a:spcBef>
              <a:spcAft>
                <a:spcPts val="0"/>
              </a:spcAft>
              <a:buClrTx/>
              <a:buSzTx/>
              <a:buFontTx/>
              <a:buNone/>
              <a:tabLst/>
              <a:defRPr/>
            </a:pPr>
            <a:r>
              <a:rPr kumimoji="0" lang="en-CA" sz="4600" i="0" u="none" strike="noStrike" kern="1200" cap="none" spc="0" normalizeH="0" baseline="0" noProof="0" dirty="0">
                <a:ln>
                  <a:noFill/>
                </a:ln>
                <a:solidFill>
                  <a:srgbClr val="2D6F96"/>
                </a:solidFill>
                <a:effectLst/>
                <a:uLnTx/>
                <a:uFillTx/>
                <a:latin typeface="+mj-lt"/>
              </a:rPr>
              <a:t>Oil Spill in Gulf of Mexico </a:t>
            </a:r>
            <a:endParaRPr kumimoji="0" lang="tr-TR" sz="4600" i="0" u="none" strike="noStrike" kern="1200" cap="none" spc="0" normalizeH="0" baseline="0" noProof="0" dirty="0">
              <a:ln>
                <a:noFill/>
              </a:ln>
              <a:solidFill>
                <a:srgbClr val="2D6F96"/>
              </a:solidFill>
              <a:effectLst/>
              <a:uLnTx/>
              <a:uFillTx/>
              <a:latin typeface="+mj-lt"/>
            </a:endParaRPr>
          </a:p>
        </p:txBody>
      </p:sp>
      <p:sp>
        <p:nvSpPr>
          <p:cNvPr id="14" name="TextBox 13"/>
          <p:cNvSpPr txBox="1"/>
          <p:nvPr/>
        </p:nvSpPr>
        <p:spPr>
          <a:xfrm>
            <a:off x="2521579" y="960438"/>
            <a:ext cx="6055210" cy="523220"/>
          </a:xfrm>
          <a:prstGeom prst="rect">
            <a:avLst/>
          </a:prstGeom>
          <a:noFill/>
        </p:spPr>
        <p:txBody>
          <a:bodyPr wrap="square" rtlCol="0">
            <a:spAutoFit/>
          </a:bodyPr>
          <a:lstStyle/>
          <a:p>
            <a:pPr lvl="0"/>
            <a:r>
              <a:rPr lang="en-CA" sz="2800" b="1" spc="-50" dirty="0">
                <a:solidFill>
                  <a:srgbClr val="2D6F96"/>
                </a:solidFill>
              </a:rPr>
              <a:t>Examples of Risk Communication</a:t>
            </a:r>
            <a:endParaRPr lang="tr-TR" sz="2800" b="1" dirty="0">
              <a:solidFill>
                <a:srgbClr val="CA2027"/>
              </a:solidFill>
            </a:endParaRPr>
          </a:p>
        </p:txBody>
      </p:sp>
      <p:cxnSp>
        <p:nvCxnSpPr>
          <p:cNvPr id="7" name="Straight Connector 6"/>
          <p:cNvCxnSpPr/>
          <p:nvPr/>
        </p:nvCxnSpPr>
        <p:spPr>
          <a:xfrm>
            <a:off x="0" y="2641969"/>
            <a:ext cx="243840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B0E429BB-D8E0-4CE6-9BF9-14335F636C6E}"/>
              </a:ext>
            </a:extLst>
          </p:cNvPr>
          <p:cNvSpPr txBox="1"/>
          <p:nvPr/>
        </p:nvSpPr>
        <p:spPr>
          <a:xfrm>
            <a:off x="2521578" y="5931876"/>
            <a:ext cx="7562221" cy="5931432"/>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a:spcAft>
                <a:spcPts val="1000"/>
              </a:spcAft>
            </a:pPr>
            <a:r>
              <a:rPr lang="en-CA" sz="3000" dirty="0">
                <a:solidFill>
                  <a:srgbClr val="160601"/>
                </a:solidFill>
                <a:latin typeface="+mn-lt"/>
              </a:rPr>
              <a:t>On April 20, 2010, an oil rig exploded in the Gulf of Mexico, resulting in a fire and millions of liters of oil spilling into the ocean. </a:t>
            </a:r>
          </a:p>
          <a:p>
            <a:pPr>
              <a:spcAft>
                <a:spcPts val="1000"/>
              </a:spcAft>
            </a:pPr>
            <a:r>
              <a:rPr lang="en-CA" sz="3000" dirty="0">
                <a:solidFill>
                  <a:srgbClr val="160601"/>
                </a:solidFill>
                <a:latin typeface="+mn-lt"/>
              </a:rPr>
              <a:t>BP lost stock value, industry credibility and had protests at gas stations.</a:t>
            </a:r>
          </a:p>
          <a:p>
            <a:pPr>
              <a:spcAft>
                <a:spcPts val="1000"/>
              </a:spcAft>
            </a:pPr>
            <a:r>
              <a:rPr lang="en-CA" sz="3000" dirty="0">
                <a:solidFill>
                  <a:srgbClr val="160601"/>
                </a:solidFill>
                <a:latin typeface="+mn-lt"/>
              </a:rPr>
              <a:t>The loss of market value was higher than the clean up costs.</a:t>
            </a:r>
          </a:p>
          <a:p>
            <a:pPr>
              <a:spcAft>
                <a:spcPts val="1000"/>
              </a:spcAft>
            </a:pPr>
            <a:endParaRPr lang="en-CA" sz="3000" dirty="0">
              <a:solidFill>
                <a:srgbClr val="160601"/>
              </a:solidFill>
              <a:latin typeface="+mn-lt"/>
            </a:endParaRPr>
          </a:p>
        </p:txBody>
      </p:sp>
      <p:sp>
        <p:nvSpPr>
          <p:cNvPr id="2" name="Rectangle 1">
            <a:extLst>
              <a:ext uri="{FF2B5EF4-FFF2-40B4-BE49-F238E27FC236}">
                <a16:creationId xmlns:a16="http://schemas.microsoft.com/office/drawing/2014/main" xmlns="" id="{1E327A98-781A-4DD1-B3FD-6E4D17448FF1}"/>
              </a:ext>
            </a:extLst>
          </p:cNvPr>
          <p:cNvSpPr/>
          <p:nvPr/>
        </p:nvSpPr>
        <p:spPr>
          <a:xfrm>
            <a:off x="12708032" y="11978704"/>
            <a:ext cx="9007787" cy="646331"/>
          </a:xfrm>
          <a:prstGeom prst="rect">
            <a:avLst/>
          </a:prstGeom>
        </p:spPr>
        <p:txBody>
          <a:bodyPr wrap="none">
            <a:spAutoFit/>
          </a:bodyPr>
          <a:lstStyle/>
          <a:p>
            <a:r>
              <a:rPr lang="en-CA" b="1" dirty="0">
                <a:solidFill>
                  <a:srgbClr val="2D6F96"/>
                </a:solidFill>
              </a:rPr>
              <a:t>Figure.</a:t>
            </a:r>
            <a:r>
              <a:rPr lang="en-CA" dirty="0">
                <a:solidFill>
                  <a:srgbClr val="160601"/>
                </a:solidFill>
              </a:rPr>
              <a:t> BP Deep Water Horizon Explosion</a:t>
            </a:r>
          </a:p>
        </p:txBody>
      </p:sp>
      <p:pic>
        <p:nvPicPr>
          <p:cNvPr id="18434" name="Picture 2"/>
          <p:cNvPicPr>
            <a:picLocks noChangeAspect="1" noChangeArrowheads="1"/>
          </p:cNvPicPr>
          <p:nvPr/>
        </p:nvPicPr>
        <p:blipFill>
          <a:blip r:embed="rId3" cstate="print"/>
          <a:srcRect/>
          <a:stretch>
            <a:fillRect/>
          </a:stretch>
        </p:blipFill>
        <p:spPr bwMode="auto">
          <a:xfrm>
            <a:off x="12591429" y="4030525"/>
            <a:ext cx="9250356" cy="6942275"/>
          </a:xfrm>
          <a:prstGeom prst="rect">
            <a:avLst/>
          </a:prstGeom>
          <a:noFill/>
          <a:ln w="9525">
            <a:noFill/>
            <a:miter lim="800000"/>
            <a:headEnd/>
            <a:tailEnd/>
          </a:ln>
        </p:spPr>
      </p:pic>
    </p:spTree>
    <p:extLst>
      <p:ext uri="{BB962C8B-B14F-4D97-AF65-F5344CB8AC3E}">
        <p14:creationId xmlns:p14="http://schemas.microsoft.com/office/powerpoint/2010/main" xmlns="" val="227860261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73556" y="0"/>
            <a:ext cx="10397239" cy="137160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EF4F4"/>
              </a:solidFill>
            </a:endParaRPr>
          </a:p>
        </p:txBody>
      </p:sp>
      <p:sp>
        <p:nvSpPr>
          <p:cNvPr id="6" name="TextBox 5"/>
          <p:cNvSpPr txBox="1"/>
          <p:nvPr/>
        </p:nvSpPr>
        <p:spPr>
          <a:xfrm>
            <a:off x="2521578" y="3737845"/>
            <a:ext cx="8198555" cy="2123658"/>
          </a:xfrm>
          <a:prstGeom prst="rect">
            <a:avLst/>
          </a:prstGeom>
          <a:noFill/>
        </p:spPr>
        <p:txBody>
          <a:bodyPr wrap="square" rtlCol="0">
            <a:spAutoFit/>
          </a:bodyPr>
          <a:lstStyle/>
          <a:p>
            <a:pPr lvl="0">
              <a:defRPr/>
            </a:pPr>
            <a:r>
              <a:rPr lang="en-CA" sz="4400" b="1" dirty="0">
                <a:solidFill>
                  <a:srgbClr val="2D6F96"/>
                </a:solidFill>
              </a:rPr>
              <a:t>INTRODUCTION: </a:t>
            </a:r>
            <a:br>
              <a:rPr lang="en-CA" sz="4400" b="1" dirty="0">
                <a:solidFill>
                  <a:srgbClr val="2D6F96"/>
                </a:solidFill>
              </a:rPr>
            </a:br>
            <a:r>
              <a:rPr lang="en-CA" sz="4400" dirty="0">
                <a:solidFill>
                  <a:srgbClr val="2D6F96"/>
                </a:solidFill>
              </a:rPr>
              <a:t>WHAT QUESTIONS </a:t>
            </a:r>
          </a:p>
          <a:p>
            <a:pPr lvl="0">
              <a:defRPr/>
            </a:pPr>
            <a:r>
              <a:rPr lang="en-CA" sz="4400" dirty="0">
                <a:solidFill>
                  <a:srgbClr val="2D6F96"/>
                </a:solidFill>
              </a:rPr>
              <a:t>WOULD YOU ASK?</a:t>
            </a:r>
            <a:endParaRPr lang="tr-TR" sz="4400" b="1" dirty="0">
              <a:solidFill>
                <a:srgbClr val="2D6F96"/>
              </a:solidFill>
            </a:endParaRPr>
          </a:p>
        </p:txBody>
      </p:sp>
      <p:sp>
        <p:nvSpPr>
          <p:cNvPr id="7" name="TextBox 6"/>
          <p:cNvSpPr txBox="1"/>
          <p:nvPr/>
        </p:nvSpPr>
        <p:spPr>
          <a:xfrm>
            <a:off x="2521579" y="6502400"/>
            <a:ext cx="7090088" cy="5593839"/>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r>
              <a:rPr lang="en-CA" sz="3000" dirty="0">
                <a:solidFill>
                  <a:srgbClr val="160601"/>
                </a:solidFill>
                <a:latin typeface="+mn-lt"/>
              </a:rPr>
              <a:t>What additional information do you need?</a:t>
            </a:r>
          </a:p>
          <a:p>
            <a:pPr marL="457200" lvl="1" indent="-457200">
              <a:buFont typeface="Arial"/>
              <a:buChar char="•"/>
            </a:pPr>
            <a:r>
              <a:rPr lang="en-CA" sz="3000" dirty="0">
                <a:solidFill>
                  <a:srgbClr val="160601"/>
                </a:solidFill>
              </a:rPr>
              <a:t>Who?</a:t>
            </a:r>
          </a:p>
          <a:p>
            <a:pPr marL="457200" lvl="1" indent="-457200">
              <a:buFont typeface="Arial"/>
              <a:buChar char="•"/>
            </a:pPr>
            <a:r>
              <a:rPr lang="en-CA" sz="3000" dirty="0">
                <a:solidFill>
                  <a:srgbClr val="160601"/>
                </a:solidFill>
              </a:rPr>
              <a:t>What?</a:t>
            </a:r>
          </a:p>
          <a:p>
            <a:pPr marL="457200" lvl="1" indent="-457200">
              <a:buFont typeface="Arial"/>
              <a:buChar char="•"/>
            </a:pPr>
            <a:r>
              <a:rPr lang="en-CA" sz="3000" dirty="0">
                <a:solidFill>
                  <a:srgbClr val="160601"/>
                </a:solidFill>
              </a:rPr>
              <a:t>When?</a:t>
            </a:r>
          </a:p>
          <a:p>
            <a:pPr marL="457200" lvl="1" indent="-457200">
              <a:buFont typeface="Arial"/>
              <a:buChar char="•"/>
            </a:pPr>
            <a:r>
              <a:rPr lang="en-CA" sz="3000" dirty="0">
                <a:solidFill>
                  <a:srgbClr val="160601"/>
                </a:solidFill>
              </a:rPr>
              <a:t>Where?</a:t>
            </a:r>
          </a:p>
          <a:p>
            <a:pPr marL="457200" lvl="1" indent="-457200">
              <a:buFont typeface="Arial"/>
              <a:buChar char="•"/>
            </a:pPr>
            <a:r>
              <a:rPr lang="en-CA" sz="3000" dirty="0">
                <a:solidFill>
                  <a:srgbClr val="160601"/>
                </a:solidFill>
              </a:rPr>
              <a:t>How?</a:t>
            </a:r>
          </a:p>
          <a:p>
            <a:pPr marL="0" lvl="1" indent="0">
              <a:buNone/>
            </a:pPr>
            <a:endParaRPr lang="en-CA" sz="3000" dirty="0">
              <a:solidFill>
                <a:srgbClr val="160601"/>
              </a:solidFill>
            </a:endParaRPr>
          </a:p>
          <a:p>
            <a:r>
              <a:rPr lang="en-CA" sz="3000" b="1" dirty="0">
                <a:solidFill>
                  <a:srgbClr val="2D6F96"/>
                </a:solidFill>
                <a:latin typeface="+mn-lt"/>
              </a:rPr>
              <a:t>Figure.</a:t>
            </a:r>
            <a:r>
              <a:rPr lang="en-CA" sz="3000" dirty="0">
                <a:solidFill>
                  <a:srgbClr val="160601"/>
                </a:solidFill>
                <a:latin typeface="+mn-lt"/>
              </a:rPr>
              <a:t> Crude oil trains </a:t>
            </a:r>
            <a:r>
              <a:rPr lang="en-CA" sz="3000" u="sng" dirty="0" err="1">
                <a:solidFill>
                  <a:srgbClr val="160601"/>
                </a:solidFill>
                <a:latin typeface="+mn-lt"/>
              </a:rPr>
              <a:t>www.fractracker.org</a:t>
            </a:r>
            <a:r>
              <a:rPr lang="en-CA" sz="3000" dirty="0">
                <a:solidFill>
                  <a:srgbClr val="160601"/>
                </a:solidFill>
                <a:latin typeface="+mn-lt"/>
              </a:rPr>
              <a:t>, 2015 </a:t>
            </a:r>
          </a:p>
        </p:txBody>
      </p:sp>
      <p:pic>
        <p:nvPicPr>
          <p:cNvPr id="2050" name="Picture 2"/>
          <p:cNvPicPr>
            <a:picLocks noChangeAspect="1" noChangeArrowheads="1"/>
          </p:cNvPicPr>
          <p:nvPr/>
        </p:nvPicPr>
        <p:blipFill>
          <a:blip r:embed="rId3" cstate="print"/>
          <a:srcRect/>
          <a:stretch>
            <a:fillRect/>
          </a:stretch>
        </p:blipFill>
        <p:spPr bwMode="auto">
          <a:xfrm>
            <a:off x="11472845" y="3657603"/>
            <a:ext cx="10393241" cy="6361040"/>
          </a:xfrm>
          <a:prstGeom prst="rect">
            <a:avLst/>
          </a:prstGeom>
          <a:noFill/>
          <a:ln w="9525">
            <a:noFill/>
            <a:miter lim="800000"/>
            <a:headEnd/>
            <a:tailEnd/>
          </a:ln>
        </p:spPr>
      </p:pic>
    </p:spTree>
    <p:extLst>
      <p:ext uri="{BB962C8B-B14F-4D97-AF65-F5344CB8AC3E}">
        <p14:creationId xmlns:p14="http://schemas.microsoft.com/office/powerpoint/2010/main" xmlns="" val="2568148701"/>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521579" y="960438"/>
            <a:ext cx="6055210" cy="523220"/>
          </a:xfrm>
          <a:prstGeom prst="rect">
            <a:avLst/>
          </a:prstGeom>
          <a:noFill/>
        </p:spPr>
        <p:txBody>
          <a:bodyPr wrap="square" rtlCol="0">
            <a:spAutoFit/>
          </a:bodyPr>
          <a:lstStyle/>
          <a:p>
            <a:pPr lvl="0"/>
            <a:r>
              <a:rPr lang="en-CA" sz="2800" b="1" spc="-50" dirty="0">
                <a:solidFill>
                  <a:srgbClr val="2D6F96"/>
                </a:solidFill>
              </a:rPr>
              <a:t>Examples of Risk Communication</a:t>
            </a:r>
            <a:endParaRPr lang="tr-TR" sz="2800" b="1" dirty="0">
              <a:solidFill>
                <a:srgbClr val="CA2027"/>
              </a:solidFill>
            </a:endParaRPr>
          </a:p>
        </p:txBody>
      </p:sp>
      <p:cxnSp>
        <p:nvCxnSpPr>
          <p:cNvPr id="7" name="Straight Connector 6"/>
          <p:cNvCxnSpPr/>
          <p:nvPr/>
        </p:nvCxnSpPr>
        <p:spPr>
          <a:xfrm>
            <a:off x="0" y="2641969"/>
            <a:ext cx="243840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B51E1CE0-73AC-4200-8D37-D40E013F4AC5}"/>
              </a:ext>
            </a:extLst>
          </p:cNvPr>
          <p:cNvSpPr txBox="1"/>
          <p:nvPr/>
        </p:nvSpPr>
        <p:spPr>
          <a:xfrm>
            <a:off x="2171058" y="5634696"/>
            <a:ext cx="11672533" cy="6059672"/>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a:spcAft>
                <a:spcPts val="1000"/>
              </a:spcAft>
            </a:pPr>
            <a:r>
              <a:rPr lang="en-CA" sz="3000" dirty="0">
                <a:solidFill>
                  <a:srgbClr val="160601"/>
                </a:solidFill>
                <a:latin typeface="+mn-lt"/>
              </a:rPr>
              <a:t>Took a long time to take responsibly</a:t>
            </a:r>
          </a:p>
          <a:p>
            <a:pPr>
              <a:spcAft>
                <a:spcPts val="1000"/>
              </a:spcAft>
            </a:pPr>
            <a:r>
              <a:rPr lang="en-CA" sz="3000" dirty="0">
                <a:solidFill>
                  <a:srgbClr val="160601"/>
                </a:solidFill>
                <a:latin typeface="+mn-lt"/>
              </a:rPr>
              <a:t>Apology was “too little, too late”</a:t>
            </a:r>
          </a:p>
          <a:p>
            <a:pPr>
              <a:spcAft>
                <a:spcPts val="1000"/>
              </a:spcAft>
            </a:pPr>
            <a:r>
              <a:rPr lang="en-CA" sz="3000" dirty="0">
                <a:solidFill>
                  <a:srgbClr val="160601"/>
                </a:solidFill>
                <a:latin typeface="+mn-lt"/>
              </a:rPr>
              <a:t>BP was not humble: they stated that “offshore drilling was needed”</a:t>
            </a:r>
          </a:p>
          <a:p>
            <a:pPr>
              <a:spcAft>
                <a:spcPts val="1000"/>
              </a:spcAft>
            </a:pPr>
            <a:r>
              <a:rPr lang="en-CA" sz="3000" dirty="0">
                <a:solidFill>
                  <a:srgbClr val="160601"/>
                </a:solidFill>
                <a:latin typeface="+mn-lt"/>
              </a:rPr>
              <a:t>US dumped blame on the British by calling it “British Petroleum” instead of BP</a:t>
            </a:r>
          </a:p>
          <a:p>
            <a:r>
              <a:rPr lang="en-CA" sz="3000" dirty="0">
                <a:solidFill>
                  <a:srgbClr val="160601"/>
                </a:solidFill>
                <a:latin typeface="+mn-lt"/>
              </a:rPr>
              <a:t>Unsympathetic and downplayed incident by saying things like:</a:t>
            </a:r>
          </a:p>
          <a:p>
            <a:r>
              <a:rPr lang="en-CA" sz="3000" dirty="0">
                <a:solidFill>
                  <a:srgbClr val="160601"/>
                </a:solidFill>
                <a:latin typeface="+mn-lt"/>
              </a:rPr>
              <a:t>       “The spill was relatively small compared to the very big ocean”</a:t>
            </a:r>
          </a:p>
          <a:p>
            <a:r>
              <a:rPr lang="en-CA" sz="3000" dirty="0">
                <a:solidFill>
                  <a:srgbClr val="160601"/>
                </a:solidFill>
                <a:latin typeface="+mn-lt"/>
              </a:rPr>
              <a:t>       and “I want my life back”</a:t>
            </a:r>
          </a:p>
        </p:txBody>
      </p:sp>
      <p:sp>
        <p:nvSpPr>
          <p:cNvPr id="9" name="TextBox 8">
            <a:extLst>
              <a:ext uri="{FF2B5EF4-FFF2-40B4-BE49-F238E27FC236}">
                <a16:creationId xmlns:a16="http://schemas.microsoft.com/office/drawing/2014/main" xmlns="" id="{98B43850-E3D5-48D4-8D9A-ABFA744B76E7}"/>
              </a:ext>
            </a:extLst>
          </p:cNvPr>
          <p:cNvSpPr txBox="1"/>
          <p:nvPr/>
        </p:nvSpPr>
        <p:spPr>
          <a:xfrm>
            <a:off x="2171058" y="3800281"/>
            <a:ext cx="6055210" cy="1508105"/>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lang="en-CA" sz="4600" b="1" dirty="0">
                <a:solidFill>
                  <a:srgbClr val="2D6F96"/>
                </a:solidFill>
                <a:latin typeface="+mj-lt"/>
              </a:rPr>
              <a:t>Learnings: </a:t>
            </a:r>
          </a:p>
          <a:p>
            <a:pPr marL="0" marR="0" lvl="0" indent="0" defTabSz="1828800" rtl="0" eaLnBrk="1" fontAlgn="auto" latinLnBrk="0" hangingPunct="1">
              <a:lnSpc>
                <a:spcPct val="100000"/>
              </a:lnSpc>
              <a:spcBef>
                <a:spcPts val="0"/>
              </a:spcBef>
              <a:spcAft>
                <a:spcPts val="0"/>
              </a:spcAft>
              <a:buClrTx/>
              <a:buSzTx/>
              <a:buFontTx/>
              <a:buNone/>
              <a:tabLst/>
              <a:defRPr/>
            </a:pPr>
            <a:r>
              <a:rPr kumimoji="0" lang="en-CA" sz="4600" i="0" u="none" strike="noStrike" kern="1200" cap="none" spc="0" normalizeH="0" baseline="0" noProof="0" dirty="0">
                <a:ln>
                  <a:noFill/>
                </a:ln>
                <a:solidFill>
                  <a:srgbClr val="2D6F96"/>
                </a:solidFill>
                <a:effectLst/>
                <a:uLnTx/>
                <a:uFillTx/>
                <a:latin typeface="+mj-lt"/>
              </a:rPr>
              <a:t>Negative</a:t>
            </a:r>
            <a:endParaRPr kumimoji="0" lang="tr-TR" sz="4600" i="0" u="none" strike="noStrike" kern="1200" cap="none" spc="0" normalizeH="0" baseline="0" noProof="0" dirty="0">
              <a:ln>
                <a:noFill/>
              </a:ln>
              <a:solidFill>
                <a:srgbClr val="2D6F96"/>
              </a:solidFill>
              <a:effectLst/>
              <a:uLnTx/>
              <a:uFillTx/>
              <a:latin typeface="+mj-lt"/>
            </a:endParaRPr>
          </a:p>
        </p:txBody>
      </p:sp>
      <p:sp>
        <p:nvSpPr>
          <p:cNvPr id="2" name="Rectangle 1">
            <a:extLst>
              <a:ext uri="{FF2B5EF4-FFF2-40B4-BE49-F238E27FC236}">
                <a16:creationId xmlns:a16="http://schemas.microsoft.com/office/drawing/2014/main" xmlns="" id="{8F134080-DCE3-4157-93BD-F227AC936764}"/>
              </a:ext>
            </a:extLst>
          </p:cNvPr>
          <p:cNvSpPr/>
          <p:nvPr/>
        </p:nvSpPr>
        <p:spPr>
          <a:xfrm>
            <a:off x="16588763" y="11694368"/>
            <a:ext cx="6631431" cy="646331"/>
          </a:xfrm>
          <a:prstGeom prst="rect">
            <a:avLst/>
          </a:prstGeom>
        </p:spPr>
        <p:txBody>
          <a:bodyPr wrap="none">
            <a:spAutoFit/>
          </a:bodyPr>
          <a:lstStyle/>
          <a:p>
            <a:r>
              <a:rPr lang="en-CA" b="1" dirty="0">
                <a:solidFill>
                  <a:srgbClr val="2D6F96"/>
                </a:solidFill>
              </a:rPr>
              <a:t>Figure.</a:t>
            </a:r>
            <a:r>
              <a:rPr lang="en-CA" dirty="0">
                <a:solidFill>
                  <a:srgbClr val="160601"/>
                </a:solidFill>
              </a:rPr>
              <a:t> BP CEO Tony Hayward</a:t>
            </a:r>
          </a:p>
        </p:txBody>
      </p:sp>
      <p:pic>
        <p:nvPicPr>
          <p:cNvPr id="19458" name="Picture 2"/>
          <p:cNvPicPr>
            <a:picLocks noChangeAspect="1" noChangeArrowheads="1"/>
          </p:cNvPicPr>
          <p:nvPr/>
        </p:nvPicPr>
        <p:blipFill>
          <a:blip r:embed="rId3" cstate="print"/>
          <a:srcRect/>
          <a:stretch>
            <a:fillRect/>
          </a:stretch>
        </p:blipFill>
        <p:spPr bwMode="auto">
          <a:xfrm>
            <a:off x="16718030" y="3779148"/>
            <a:ext cx="6161847" cy="7470736"/>
          </a:xfrm>
          <a:prstGeom prst="rect">
            <a:avLst/>
          </a:prstGeom>
          <a:noFill/>
          <a:ln w="9525">
            <a:noFill/>
            <a:miter lim="800000"/>
            <a:headEnd/>
            <a:tailEnd/>
          </a:ln>
        </p:spPr>
      </p:pic>
    </p:spTree>
    <p:extLst>
      <p:ext uri="{BB962C8B-B14F-4D97-AF65-F5344CB8AC3E}">
        <p14:creationId xmlns:p14="http://schemas.microsoft.com/office/powerpoint/2010/main" xmlns="" val="882305877"/>
      </p:ext>
    </p:extLst>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D6F96"/>
        </a:solidFill>
        <a:effectLst/>
      </p:bgPr>
    </p:bg>
    <p:spTree>
      <p:nvGrpSpPr>
        <p:cNvPr id="1" name=""/>
        <p:cNvGrpSpPr/>
        <p:nvPr/>
      </p:nvGrpSpPr>
      <p:grpSpPr>
        <a:xfrm>
          <a:off x="0" y="0"/>
          <a:ext cx="0" cy="0"/>
          <a:chOff x="0" y="0"/>
          <a:chExt cx="0" cy="0"/>
        </a:xfrm>
      </p:grpSpPr>
      <p:sp>
        <p:nvSpPr>
          <p:cNvPr id="18" name="TextBox 17"/>
          <p:cNvSpPr txBox="1"/>
          <p:nvPr/>
        </p:nvSpPr>
        <p:spPr>
          <a:xfrm>
            <a:off x="3278088" y="2723666"/>
            <a:ext cx="17832113" cy="830997"/>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CA" sz="4800" spc="-50" dirty="0">
                <a:latin typeface="+mj-lt"/>
                <a:ea typeface="+mj-ea"/>
                <a:cs typeface="+mj-cs"/>
              </a:rPr>
              <a:t>RULES OF THUMB</a:t>
            </a:r>
            <a:endParaRPr kumimoji="0" lang="tr-TR" sz="4800" b="1" i="0" u="none" strike="noStrike" kern="1200" cap="none" spc="0" normalizeH="0" baseline="0" noProof="0" dirty="0">
              <a:ln>
                <a:noFill/>
              </a:ln>
              <a:effectLst/>
              <a:uLnTx/>
              <a:uFillTx/>
              <a:latin typeface="+mj-lt"/>
            </a:endParaRPr>
          </a:p>
        </p:txBody>
      </p:sp>
      <p:sp>
        <p:nvSpPr>
          <p:cNvPr id="19" name="TextBox 18"/>
          <p:cNvSpPr txBox="1"/>
          <p:nvPr/>
        </p:nvSpPr>
        <p:spPr>
          <a:xfrm>
            <a:off x="4185109" y="4951881"/>
            <a:ext cx="16013782" cy="6147836"/>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a:lnSpc>
                <a:spcPct val="130000"/>
              </a:lnSpc>
            </a:pPr>
            <a:r>
              <a:rPr lang="en-CA" sz="3000" dirty="0">
                <a:solidFill>
                  <a:srgbClr val="FFFFFF"/>
                </a:solidFill>
                <a:latin typeface="+mn-lt"/>
              </a:rPr>
              <a:t>“Trust is difficult  to gain, even harder to maintain, and once lost, almost impossible to regain” </a:t>
            </a:r>
            <a:br>
              <a:rPr lang="en-CA" sz="3000" dirty="0">
                <a:solidFill>
                  <a:srgbClr val="FFFFFF"/>
                </a:solidFill>
                <a:latin typeface="+mn-lt"/>
              </a:rPr>
            </a:br>
            <a:r>
              <a:rPr lang="en-CA" sz="3000" dirty="0">
                <a:solidFill>
                  <a:srgbClr val="FFFFFF"/>
                </a:solidFill>
                <a:latin typeface="+mn-lt"/>
              </a:rPr>
              <a:t>Dr. Cindy Jardine</a:t>
            </a:r>
          </a:p>
          <a:p>
            <a:pPr>
              <a:lnSpc>
                <a:spcPct val="130000"/>
              </a:lnSpc>
            </a:pPr>
            <a:endParaRPr lang="en-CA" sz="3000" dirty="0">
              <a:solidFill>
                <a:srgbClr val="FFFFFF"/>
              </a:solidFill>
              <a:latin typeface="+mn-lt"/>
            </a:endParaRPr>
          </a:p>
          <a:p>
            <a:pPr>
              <a:lnSpc>
                <a:spcPct val="130000"/>
              </a:lnSpc>
            </a:pPr>
            <a:r>
              <a:rPr lang="en-CA" sz="3000" dirty="0">
                <a:solidFill>
                  <a:srgbClr val="FFFFFF"/>
                </a:solidFill>
                <a:latin typeface="+mn-lt"/>
              </a:rPr>
              <a:t>Only report on what you know, </a:t>
            </a:r>
            <a:r>
              <a:rPr lang="en-CA" sz="3000" b="1" dirty="0">
                <a:latin typeface="+mn-lt"/>
              </a:rPr>
              <a:t>BE OBJECTIVE</a:t>
            </a:r>
          </a:p>
          <a:p>
            <a:pPr>
              <a:lnSpc>
                <a:spcPct val="130000"/>
              </a:lnSpc>
            </a:pPr>
            <a:endParaRPr lang="en-CA" sz="3000" dirty="0">
              <a:solidFill>
                <a:srgbClr val="FFFFFF"/>
              </a:solidFill>
              <a:latin typeface="+mn-lt"/>
            </a:endParaRPr>
          </a:p>
          <a:p>
            <a:pPr>
              <a:lnSpc>
                <a:spcPct val="130000"/>
              </a:lnSpc>
            </a:pPr>
            <a:r>
              <a:rPr lang="en-CA" sz="3000" dirty="0">
                <a:solidFill>
                  <a:srgbClr val="FFFFFF"/>
                </a:solidFill>
                <a:latin typeface="+mn-lt"/>
              </a:rPr>
              <a:t>Be open, honest, and timely while facilitating two way communication </a:t>
            </a:r>
          </a:p>
          <a:p>
            <a:pPr>
              <a:lnSpc>
                <a:spcPct val="130000"/>
              </a:lnSpc>
            </a:pPr>
            <a:endParaRPr lang="en-CA" sz="3000" dirty="0">
              <a:solidFill>
                <a:srgbClr val="FFFFFF"/>
              </a:solidFill>
              <a:latin typeface="+mn-lt"/>
            </a:endParaRPr>
          </a:p>
          <a:p>
            <a:pPr>
              <a:lnSpc>
                <a:spcPct val="130000"/>
              </a:lnSpc>
            </a:pPr>
            <a:r>
              <a:rPr lang="en-CA" sz="3000" dirty="0">
                <a:solidFill>
                  <a:srgbClr val="FFFFFF"/>
                </a:solidFill>
                <a:latin typeface="+mn-lt"/>
              </a:rPr>
              <a:t>Each situation is unique</a:t>
            </a:r>
          </a:p>
          <a:p>
            <a:pPr>
              <a:lnSpc>
                <a:spcPct val="130000"/>
              </a:lnSpc>
            </a:pPr>
            <a:endParaRPr lang="en-CA" sz="3000" dirty="0">
              <a:solidFill>
                <a:srgbClr val="FFFFFF"/>
              </a:solidFill>
              <a:latin typeface="+mn-lt"/>
            </a:endParaRPr>
          </a:p>
          <a:p>
            <a:r>
              <a:rPr lang="en-US" sz="3000" dirty="0">
                <a:solidFill>
                  <a:srgbClr val="FFFFFF"/>
                </a:solidFill>
                <a:latin typeface="+mn-lt"/>
              </a:rPr>
              <a:t>Know your audience: what is their history, what do they need to know?</a:t>
            </a:r>
          </a:p>
        </p:txBody>
      </p:sp>
      <p:cxnSp>
        <p:nvCxnSpPr>
          <p:cNvPr id="26" name="Straight Connector 25"/>
          <p:cNvCxnSpPr/>
          <p:nvPr/>
        </p:nvCxnSpPr>
        <p:spPr>
          <a:xfrm>
            <a:off x="3276600" y="4235825"/>
            <a:ext cx="17830800" cy="0"/>
          </a:xfrm>
          <a:prstGeom prst="line">
            <a:avLst/>
          </a:prstGeom>
          <a:ln w="635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57440369"/>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D6F96"/>
        </a:solidFill>
        <a:effectLst/>
      </p:bgPr>
    </p:bg>
    <p:spTree>
      <p:nvGrpSpPr>
        <p:cNvPr id="1" name=""/>
        <p:cNvGrpSpPr/>
        <p:nvPr/>
      </p:nvGrpSpPr>
      <p:grpSpPr>
        <a:xfrm>
          <a:off x="0" y="0"/>
          <a:ext cx="0" cy="0"/>
          <a:chOff x="0" y="0"/>
          <a:chExt cx="0" cy="0"/>
        </a:xfrm>
      </p:grpSpPr>
      <p:sp>
        <p:nvSpPr>
          <p:cNvPr id="18" name="TextBox 17"/>
          <p:cNvSpPr txBox="1"/>
          <p:nvPr/>
        </p:nvSpPr>
        <p:spPr>
          <a:xfrm>
            <a:off x="3278088" y="2723666"/>
            <a:ext cx="17832113" cy="830997"/>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CA" sz="4800" spc="-50" dirty="0">
                <a:solidFill>
                  <a:srgbClr val="FFFFFF"/>
                </a:solidFill>
                <a:latin typeface="+mj-lt"/>
                <a:ea typeface="+mj-ea"/>
                <a:cs typeface="+mj-cs"/>
              </a:rPr>
              <a:t>ASSESSMENT</a:t>
            </a:r>
            <a:endParaRPr kumimoji="0" lang="tr-TR" sz="4800" b="1" i="0" u="none" strike="noStrike" kern="1200" cap="none" spc="0" normalizeH="0" baseline="0" noProof="0" dirty="0">
              <a:ln>
                <a:noFill/>
              </a:ln>
              <a:solidFill>
                <a:srgbClr val="FFFFFF"/>
              </a:solidFill>
              <a:effectLst/>
              <a:uLnTx/>
              <a:uFillTx/>
              <a:latin typeface="+mj-lt"/>
            </a:endParaRPr>
          </a:p>
        </p:txBody>
      </p:sp>
      <p:sp>
        <p:nvSpPr>
          <p:cNvPr id="19" name="TextBox 18"/>
          <p:cNvSpPr txBox="1"/>
          <p:nvPr/>
        </p:nvSpPr>
        <p:spPr>
          <a:xfrm>
            <a:off x="4185109" y="4951881"/>
            <a:ext cx="16013782" cy="5593839"/>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lvl="0"/>
            <a:r>
              <a:rPr lang="en-CA" sz="3000" dirty="0">
                <a:latin typeface="+mn-lt"/>
              </a:rPr>
              <a:t>You now have to communicate this derailment to a stakeholder.</a:t>
            </a:r>
          </a:p>
          <a:p>
            <a:pPr lvl="0"/>
            <a:endParaRPr lang="en-CA" sz="3000" dirty="0">
              <a:latin typeface="+mn-lt"/>
            </a:endParaRPr>
          </a:p>
          <a:p>
            <a:pPr lvl="0"/>
            <a:r>
              <a:rPr lang="en-CA" sz="3000" dirty="0">
                <a:latin typeface="+mn-lt"/>
              </a:rPr>
              <a:t>You will be assigned a stakeholder and work in the same small groups as before.</a:t>
            </a:r>
          </a:p>
          <a:p>
            <a:pPr lvl="0"/>
            <a:endParaRPr lang="en-CA" sz="3000" dirty="0">
              <a:latin typeface="+mn-lt"/>
            </a:endParaRPr>
          </a:p>
          <a:p>
            <a:pPr lvl="0"/>
            <a:r>
              <a:rPr lang="en-CA" sz="3000" dirty="0">
                <a:latin typeface="+mn-lt"/>
              </a:rPr>
              <a:t>Using the information from the course, you will have 20mins to draft an email to send to your assigned stakeholder.</a:t>
            </a:r>
          </a:p>
          <a:p>
            <a:endParaRPr lang="en-CA" sz="3000" dirty="0">
              <a:latin typeface="+mn-lt"/>
            </a:endParaRPr>
          </a:p>
          <a:p>
            <a:r>
              <a:rPr lang="en-CA" sz="3000" dirty="0">
                <a:latin typeface="+mn-lt"/>
              </a:rPr>
              <a:t>Send the email to your instructor who will project the emails on the screen to discuss. </a:t>
            </a:r>
            <a:endParaRPr lang="en-CA" sz="3000" dirty="0">
              <a:solidFill>
                <a:srgbClr val="FFFFFF"/>
              </a:solidFill>
              <a:latin typeface="+mn-lt"/>
            </a:endParaRPr>
          </a:p>
        </p:txBody>
      </p:sp>
      <p:cxnSp>
        <p:nvCxnSpPr>
          <p:cNvPr id="26" name="Straight Connector 25"/>
          <p:cNvCxnSpPr/>
          <p:nvPr/>
        </p:nvCxnSpPr>
        <p:spPr>
          <a:xfrm>
            <a:off x="3276600" y="4235825"/>
            <a:ext cx="178308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781363235"/>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278088" y="2723666"/>
            <a:ext cx="17832113" cy="830997"/>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CA" sz="4800" spc="-50" dirty="0">
                <a:solidFill>
                  <a:srgbClr val="2D6F96"/>
                </a:solidFill>
                <a:latin typeface="+mj-lt"/>
                <a:ea typeface="+mj-ea"/>
                <a:cs typeface="+mj-cs"/>
              </a:rPr>
              <a:t>ACKNOWLEDGEMENTS</a:t>
            </a:r>
            <a:endParaRPr kumimoji="0" lang="tr-TR" sz="4800" b="1" i="0" u="none" strike="noStrike" kern="1200" cap="none" spc="0" normalizeH="0" baseline="0" noProof="0" dirty="0">
              <a:ln>
                <a:noFill/>
              </a:ln>
              <a:solidFill>
                <a:srgbClr val="CA2027"/>
              </a:solidFill>
              <a:effectLst/>
              <a:uLnTx/>
              <a:uFillTx/>
              <a:latin typeface="+mj-lt"/>
            </a:endParaRPr>
          </a:p>
        </p:txBody>
      </p:sp>
      <p:cxnSp>
        <p:nvCxnSpPr>
          <p:cNvPr id="26" name="Straight Connector 25"/>
          <p:cNvCxnSpPr/>
          <p:nvPr/>
        </p:nvCxnSpPr>
        <p:spPr>
          <a:xfrm>
            <a:off x="3276600" y="4235825"/>
            <a:ext cx="178308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tc.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187779" y="6270927"/>
            <a:ext cx="4656896" cy="2328448"/>
          </a:xfrm>
          <a:prstGeom prst="rect">
            <a:avLst/>
          </a:prstGeom>
        </p:spPr>
      </p:pic>
      <p:pic>
        <p:nvPicPr>
          <p:cNvPr id="4" name="Picture 3" descr="Methanex_logo.svg.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75538" y="6766567"/>
            <a:ext cx="3518864" cy="1337169"/>
          </a:xfrm>
          <a:prstGeom prst="rect">
            <a:avLst/>
          </a:prstGeom>
        </p:spPr>
      </p:pic>
      <p:pic>
        <p:nvPicPr>
          <p:cNvPr id="5" name="Picture 4">
            <a:extLst>
              <a:ext uri="{FF2B5EF4-FFF2-40B4-BE49-F238E27FC236}">
                <a16:creationId xmlns:a16="http://schemas.microsoft.com/office/drawing/2014/main" xmlns="" id="{A2BBBBC5-D50C-0B40-A534-6E2B73DF326C}"/>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3187779" y="9324866"/>
            <a:ext cx="3013513" cy="1369778"/>
          </a:xfrm>
          <a:prstGeom prst="rect">
            <a:avLst/>
          </a:prstGeom>
        </p:spPr>
      </p:pic>
      <p:pic>
        <p:nvPicPr>
          <p:cNvPr id="7" name="Picture 6">
            <a:extLst>
              <a:ext uri="{FF2B5EF4-FFF2-40B4-BE49-F238E27FC236}">
                <a16:creationId xmlns:a16="http://schemas.microsoft.com/office/drawing/2014/main" xmlns="" id="{D07C61F9-F3EF-3042-AF90-C5B9F69DCC72}"/>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475538" y="9598041"/>
            <a:ext cx="3518864" cy="1036435"/>
          </a:xfrm>
          <a:prstGeom prst="rect">
            <a:avLst/>
          </a:prstGeom>
        </p:spPr>
      </p:pic>
    </p:spTree>
    <p:extLst>
      <p:ext uri="{BB962C8B-B14F-4D97-AF65-F5344CB8AC3E}">
        <p14:creationId xmlns:p14="http://schemas.microsoft.com/office/powerpoint/2010/main" xmlns="" val="48829075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278088" y="2723666"/>
            <a:ext cx="17832113" cy="830997"/>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CA" sz="4800" spc="-50" dirty="0">
                <a:solidFill>
                  <a:srgbClr val="2D6F96"/>
                </a:solidFill>
                <a:latin typeface="+mj-lt"/>
                <a:ea typeface="+mj-ea"/>
                <a:cs typeface="+mj-cs"/>
              </a:rPr>
              <a:t>FURTHER RESOURCES</a:t>
            </a:r>
            <a:endParaRPr kumimoji="0" lang="tr-TR" sz="4800" b="1" i="0" u="none" strike="noStrike" kern="1200" cap="none" spc="0" normalizeH="0" baseline="0" noProof="0" dirty="0">
              <a:ln>
                <a:noFill/>
              </a:ln>
              <a:solidFill>
                <a:srgbClr val="CA2027"/>
              </a:solidFill>
              <a:effectLst/>
              <a:uLnTx/>
              <a:uFillTx/>
              <a:latin typeface="+mj-lt"/>
            </a:endParaRPr>
          </a:p>
        </p:txBody>
      </p:sp>
      <p:cxnSp>
        <p:nvCxnSpPr>
          <p:cNvPr id="26" name="Straight Connector 25"/>
          <p:cNvCxnSpPr/>
          <p:nvPr/>
        </p:nvCxnSpPr>
        <p:spPr>
          <a:xfrm>
            <a:off x="3276600" y="4235825"/>
            <a:ext cx="178308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E7EE21B5-91F8-7B42-9A4A-57D20432A9BB}"/>
              </a:ext>
            </a:extLst>
          </p:cNvPr>
          <p:cNvSpPr txBox="1"/>
          <p:nvPr/>
        </p:nvSpPr>
        <p:spPr>
          <a:xfrm>
            <a:off x="3276600" y="4951881"/>
            <a:ext cx="17830800" cy="3853940"/>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a:spcAft>
                <a:spcPts val="1000"/>
              </a:spcAft>
            </a:pPr>
            <a:r>
              <a:rPr lang="en-CA" sz="3000" dirty="0">
                <a:solidFill>
                  <a:srgbClr val="160601"/>
                </a:solidFill>
                <a:latin typeface="+mn-lt"/>
              </a:rPr>
              <a:t>Minerva Canada Safety Management Education Inc. offers several teaching modules and resources for health and safety management education.</a:t>
            </a:r>
          </a:p>
          <a:p>
            <a:pPr>
              <a:spcAft>
                <a:spcPts val="1000"/>
              </a:spcAft>
            </a:pPr>
            <a:endParaRPr lang="en-CA" sz="3000" dirty="0">
              <a:solidFill>
                <a:srgbClr val="160601"/>
              </a:solidFill>
              <a:latin typeface="+mn-lt"/>
            </a:endParaRPr>
          </a:p>
          <a:p>
            <a:pPr>
              <a:spcAft>
                <a:spcPts val="1000"/>
              </a:spcAft>
            </a:pPr>
            <a:r>
              <a:rPr lang="en-CA" sz="3000" dirty="0">
                <a:solidFill>
                  <a:srgbClr val="160601"/>
                </a:solidFill>
                <a:latin typeface="+mn-lt"/>
              </a:rPr>
              <a:t>More information regarding Emergency Preparedness and Crisis Management is available at:</a:t>
            </a:r>
          </a:p>
          <a:p>
            <a:pPr>
              <a:spcAft>
                <a:spcPts val="1000"/>
              </a:spcAft>
            </a:pPr>
            <a:r>
              <a:rPr lang="en-CA" sz="3000" dirty="0">
                <a:solidFill>
                  <a:srgbClr val="160601"/>
                </a:solidFill>
                <a:latin typeface="+mn-lt"/>
              </a:rPr>
              <a:t>http://</a:t>
            </a:r>
            <a:r>
              <a:rPr lang="en-CA" sz="3000" dirty="0" err="1">
                <a:solidFill>
                  <a:srgbClr val="160601"/>
                </a:solidFill>
                <a:latin typeface="+mn-lt"/>
              </a:rPr>
              <a:t>safetymanagementeducation.com</a:t>
            </a:r>
            <a:r>
              <a:rPr lang="en-CA" sz="3000" dirty="0">
                <a:solidFill>
                  <a:srgbClr val="160601"/>
                </a:solidFill>
                <a:latin typeface="+mn-lt"/>
              </a:rPr>
              <a:t>/teaching-resources/teaching-modules/</a:t>
            </a:r>
          </a:p>
        </p:txBody>
      </p:sp>
    </p:spTree>
    <p:extLst>
      <p:ext uri="{BB962C8B-B14F-4D97-AF65-F5344CB8AC3E}">
        <p14:creationId xmlns:p14="http://schemas.microsoft.com/office/powerpoint/2010/main" xmlns="" val="3061889326"/>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278088" y="2723666"/>
            <a:ext cx="17832113" cy="830997"/>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CA" sz="4800" spc="-50" dirty="0">
                <a:solidFill>
                  <a:srgbClr val="2D6F96"/>
                </a:solidFill>
                <a:latin typeface="+mj-lt"/>
                <a:ea typeface="+mj-ea"/>
                <a:cs typeface="+mj-cs"/>
              </a:rPr>
              <a:t>REFERENCES</a:t>
            </a:r>
            <a:endParaRPr kumimoji="0" lang="tr-TR" sz="4800" b="1" i="0" u="none" strike="noStrike" kern="1200" cap="none" spc="0" normalizeH="0" baseline="0" noProof="0" dirty="0">
              <a:ln>
                <a:noFill/>
              </a:ln>
              <a:solidFill>
                <a:srgbClr val="CA2027"/>
              </a:solidFill>
              <a:effectLst/>
              <a:uLnTx/>
              <a:uFillTx/>
              <a:latin typeface="+mj-lt"/>
            </a:endParaRPr>
          </a:p>
        </p:txBody>
      </p:sp>
      <p:sp>
        <p:nvSpPr>
          <p:cNvPr id="19" name="TextBox 18"/>
          <p:cNvSpPr txBox="1"/>
          <p:nvPr/>
        </p:nvSpPr>
        <p:spPr>
          <a:xfrm>
            <a:off x="4185109" y="4951881"/>
            <a:ext cx="7363954" cy="8345298"/>
          </a:xfrm>
          <a:prstGeom prst="rect">
            <a:avLst/>
          </a:prstGeom>
          <a:noFill/>
        </p:spPr>
        <p:txBody>
          <a:bodyPr wrap="square" numCol="1"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marL="365125" lvl="0" indent="-365125">
              <a:buFont typeface="Arial"/>
              <a:buChar char="•"/>
            </a:pPr>
            <a:r>
              <a:rPr lang="en-CA" sz="2000" dirty="0">
                <a:solidFill>
                  <a:srgbClr val="160601"/>
                </a:solidFill>
                <a:latin typeface="+mn-lt"/>
              </a:rPr>
              <a:t>www.fractracker.org/</a:t>
            </a:r>
          </a:p>
          <a:p>
            <a:pPr marL="365125" lvl="0" indent="-365125">
              <a:buFont typeface="Arial"/>
              <a:buChar char="•"/>
            </a:pPr>
            <a:r>
              <a:rPr lang="en-CA" sz="2000" dirty="0" err="1">
                <a:solidFill>
                  <a:srgbClr val="160601"/>
                </a:solidFill>
                <a:latin typeface="+mn-lt"/>
              </a:rPr>
              <a:t>www.indiamart.com</a:t>
            </a:r>
            <a:endParaRPr lang="en-CA" sz="2000" dirty="0">
              <a:solidFill>
                <a:srgbClr val="160601"/>
              </a:solidFill>
              <a:latin typeface="+mn-lt"/>
            </a:endParaRPr>
          </a:p>
          <a:p>
            <a:pPr marL="365125" lvl="0" indent="-365125">
              <a:buFont typeface="Arial"/>
              <a:buChar char="•"/>
            </a:pPr>
            <a:r>
              <a:rPr lang="en-CA" sz="2000" dirty="0">
                <a:solidFill>
                  <a:srgbClr val="160601"/>
                </a:solidFill>
                <a:latin typeface="+mn-lt"/>
              </a:rPr>
              <a:t>www.mysafetylabels.com</a:t>
            </a:r>
          </a:p>
          <a:p>
            <a:pPr marL="365125" lvl="0" indent="-365125">
              <a:buFont typeface="Arial"/>
              <a:buChar char="•"/>
            </a:pPr>
            <a:r>
              <a:rPr lang="en-CA" sz="2000" dirty="0">
                <a:solidFill>
                  <a:srgbClr val="160601"/>
                </a:solidFill>
                <a:latin typeface="+mn-lt"/>
              </a:rPr>
              <a:t>www.financemagnates.com</a:t>
            </a:r>
          </a:p>
          <a:p>
            <a:pPr marL="365125" lvl="0" indent="-365125">
              <a:buFont typeface="Arial"/>
              <a:buChar char="•"/>
            </a:pPr>
            <a:r>
              <a:rPr lang="en-CA" sz="2000" dirty="0">
                <a:solidFill>
                  <a:srgbClr val="160601"/>
                </a:solidFill>
                <a:latin typeface="+mn-lt"/>
              </a:rPr>
              <a:t>www.methanex.com/</a:t>
            </a:r>
          </a:p>
          <a:p>
            <a:pPr marL="365125" lvl="0" indent="-365125">
              <a:buFont typeface="Arial"/>
              <a:buChar char="•"/>
            </a:pPr>
            <a:r>
              <a:rPr lang="en-CA" sz="2000" dirty="0">
                <a:solidFill>
                  <a:srgbClr val="160601"/>
                </a:solidFill>
                <a:latin typeface="+mn-lt"/>
              </a:rPr>
              <a:t>www.houstonchronicle.com/texascity/</a:t>
            </a:r>
          </a:p>
          <a:p>
            <a:pPr marL="365125" lvl="0" indent="-365125">
              <a:buFont typeface="Arial"/>
              <a:buChar char="•"/>
            </a:pPr>
            <a:r>
              <a:rPr lang="en-CA" sz="2000" dirty="0">
                <a:solidFill>
                  <a:srgbClr val="160601"/>
                </a:solidFill>
                <a:latin typeface="+mn-lt"/>
              </a:rPr>
              <a:t>Kaplan and Garrick, 1980.</a:t>
            </a:r>
          </a:p>
          <a:p>
            <a:pPr marL="365125" lvl="0" indent="-365125">
              <a:buFont typeface="Arial"/>
              <a:buChar char="•"/>
            </a:pPr>
            <a:r>
              <a:rPr lang="en-CA" sz="2000" dirty="0">
                <a:solidFill>
                  <a:srgbClr val="160601"/>
                </a:solidFill>
                <a:latin typeface="+mn-lt"/>
              </a:rPr>
              <a:t>Peter Sandman’s Professional Website. Available online at: http://www.psandman.com/</a:t>
            </a:r>
          </a:p>
          <a:p>
            <a:pPr marL="365125" lvl="0" indent="-365125">
              <a:buFont typeface="Arial"/>
              <a:buChar char="•"/>
            </a:pPr>
            <a:r>
              <a:rPr lang="en-CA" sz="2000" dirty="0" err="1">
                <a:solidFill>
                  <a:srgbClr val="160601"/>
                </a:solidFill>
                <a:latin typeface="+mn-lt"/>
              </a:rPr>
              <a:t>www.fcpp.org</a:t>
            </a:r>
            <a:endParaRPr lang="en-CA" sz="2000" dirty="0">
              <a:solidFill>
                <a:srgbClr val="160601"/>
              </a:solidFill>
              <a:latin typeface="+mn-lt"/>
            </a:endParaRPr>
          </a:p>
          <a:p>
            <a:pPr marL="365125" lvl="0" indent="-365125">
              <a:buFont typeface="Arial"/>
              <a:buChar char="•"/>
            </a:pPr>
            <a:r>
              <a:rPr lang="en-CA" sz="2000" dirty="0">
                <a:solidFill>
                  <a:srgbClr val="160601"/>
                </a:solidFill>
                <a:latin typeface="+mn-lt"/>
              </a:rPr>
              <a:t>Healing, D. 2017. ‘You don’t want guys stoned’: </a:t>
            </a:r>
            <a:r>
              <a:rPr lang="en-CA" sz="2000" dirty="0" err="1">
                <a:solidFill>
                  <a:srgbClr val="160601"/>
                </a:solidFill>
                <a:latin typeface="+mn-lt"/>
              </a:rPr>
              <a:t>Oilpatch</a:t>
            </a:r>
            <a:r>
              <a:rPr lang="en-CA" sz="2000" dirty="0">
                <a:solidFill>
                  <a:srgbClr val="160601"/>
                </a:solidFill>
                <a:latin typeface="+mn-lt"/>
              </a:rPr>
              <a:t> CEOs worry legal weed will mean higher costs. CBC News. Available online at: www.cbc.ca/news/canada/calgary/oilpatch-ceos-legal-marijuana-higher-costs-fears-1.4093258</a:t>
            </a:r>
          </a:p>
          <a:p>
            <a:pPr marL="365125" lvl="0" indent="-365125">
              <a:buFont typeface="Arial"/>
              <a:buChar char="•"/>
            </a:pPr>
            <a:r>
              <a:rPr lang="en-CA" sz="2000" dirty="0">
                <a:solidFill>
                  <a:srgbClr val="160601"/>
                </a:solidFill>
                <a:latin typeface="+mn-lt"/>
              </a:rPr>
              <a:t>Sandman, P. 2014. Outrage and Risk Communication. </a:t>
            </a:r>
          </a:p>
          <a:p>
            <a:pPr marL="365125" lvl="0" indent="-365125">
              <a:buFont typeface="Arial"/>
              <a:buChar char="•"/>
            </a:pPr>
            <a:r>
              <a:rPr lang="en-CA" sz="2000" dirty="0" err="1">
                <a:solidFill>
                  <a:srgbClr val="160601"/>
                </a:solidFill>
                <a:latin typeface="+mn-lt"/>
              </a:rPr>
              <a:t>www.theguardian.com</a:t>
            </a:r>
            <a:r>
              <a:rPr lang="en-CA" sz="2000" dirty="0">
                <a:solidFill>
                  <a:srgbClr val="160601"/>
                </a:solidFill>
                <a:latin typeface="+mn-lt"/>
              </a:rPr>
              <a:t>/business/2010/may/13/bp-boss-admits-mistakes-gulf-oil-spill</a:t>
            </a:r>
          </a:p>
        </p:txBody>
      </p:sp>
      <p:cxnSp>
        <p:nvCxnSpPr>
          <p:cNvPr id="26" name="Straight Connector 25"/>
          <p:cNvCxnSpPr/>
          <p:nvPr/>
        </p:nvCxnSpPr>
        <p:spPr>
          <a:xfrm>
            <a:off x="3276600" y="4235825"/>
            <a:ext cx="178308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2420600" y="4951881"/>
            <a:ext cx="7363954" cy="7883633"/>
          </a:xfrm>
          <a:prstGeom prst="rect">
            <a:avLst/>
          </a:prstGeom>
          <a:noFill/>
        </p:spPr>
        <p:txBody>
          <a:bodyPr wrap="square" numCol="1"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marL="342900" lvl="0" indent="-342900">
              <a:buFont typeface="Arial"/>
              <a:buChar char="•"/>
            </a:pPr>
            <a:r>
              <a:rPr lang="en-CA" sz="2000" dirty="0" err="1">
                <a:solidFill>
                  <a:srgbClr val="160601"/>
                </a:solidFill>
                <a:latin typeface="+mn-lt"/>
              </a:rPr>
              <a:t>Kasperson</a:t>
            </a:r>
            <a:r>
              <a:rPr lang="en-CA" sz="2000" dirty="0">
                <a:solidFill>
                  <a:srgbClr val="160601"/>
                </a:solidFill>
                <a:latin typeface="+mn-lt"/>
              </a:rPr>
              <a:t>, R.E, </a:t>
            </a:r>
            <a:r>
              <a:rPr lang="en-CA" sz="2000" dirty="0" err="1">
                <a:solidFill>
                  <a:srgbClr val="160601"/>
                </a:solidFill>
                <a:latin typeface="+mn-lt"/>
              </a:rPr>
              <a:t>Renn</a:t>
            </a:r>
            <a:r>
              <a:rPr lang="en-CA" sz="2000" dirty="0">
                <a:solidFill>
                  <a:srgbClr val="160601"/>
                </a:solidFill>
                <a:latin typeface="+mn-lt"/>
              </a:rPr>
              <a:t>, O, </a:t>
            </a:r>
            <a:r>
              <a:rPr lang="en-CA" sz="2000" dirty="0" err="1">
                <a:solidFill>
                  <a:srgbClr val="160601"/>
                </a:solidFill>
                <a:latin typeface="+mn-lt"/>
              </a:rPr>
              <a:t>SLovic</a:t>
            </a:r>
            <a:r>
              <a:rPr lang="en-CA" sz="2000" dirty="0">
                <a:solidFill>
                  <a:srgbClr val="160601"/>
                </a:solidFill>
                <a:latin typeface="+mn-lt"/>
              </a:rPr>
              <a:t>, P, Brown, H.S, </a:t>
            </a:r>
            <a:r>
              <a:rPr lang="en-CA" sz="2000" dirty="0" err="1">
                <a:solidFill>
                  <a:srgbClr val="160601"/>
                </a:solidFill>
                <a:latin typeface="+mn-lt"/>
              </a:rPr>
              <a:t>Emel</a:t>
            </a:r>
            <a:r>
              <a:rPr lang="en-CA" sz="2000" dirty="0">
                <a:solidFill>
                  <a:srgbClr val="160601"/>
                </a:solidFill>
                <a:latin typeface="+mn-lt"/>
              </a:rPr>
              <a:t>, J, Goble, R, </a:t>
            </a:r>
            <a:r>
              <a:rPr lang="en-CA" sz="2000" dirty="0" err="1">
                <a:solidFill>
                  <a:srgbClr val="160601"/>
                </a:solidFill>
                <a:latin typeface="+mn-lt"/>
              </a:rPr>
              <a:t>Kasperson</a:t>
            </a:r>
            <a:r>
              <a:rPr lang="en-CA" sz="2000" dirty="0">
                <a:solidFill>
                  <a:srgbClr val="160601"/>
                </a:solidFill>
                <a:latin typeface="+mn-lt"/>
              </a:rPr>
              <a:t> J. X and </a:t>
            </a:r>
            <a:r>
              <a:rPr lang="en-CA" sz="2000" dirty="0" err="1">
                <a:solidFill>
                  <a:srgbClr val="160601"/>
                </a:solidFill>
                <a:latin typeface="+mn-lt"/>
              </a:rPr>
              <a:t>Ratick</a:t>
            </a:r>
            <a:r>
              <a:rPr lang="en-CA" sz="2000" dirty="0">
                <a:solidFill>
                  <a:srgbClr val="160601"/>
                </a:solidFill>
                <a:latin typeface="+mn-lt"/>
              </a:rPr>
              <a:t>, S. 1988. The Social Amplification of Risk: A Conceptual Framework. Risk Analysis. 8: 177-187.  </a:t>
            </a:r>
          </a:p>
          <a:p>
            <a:pPr marL="342900" lvl="0" indent="-342900">
              <a:buFont typeface="Arial"/>
              <a:buChar char="•"/>
            </a:pPr>
            <a:r>
              <a:rPr lang="en-CA" sz="2000" dirty="0">
                <a:solidFill>
                  <a:srgbClr val="160601"/>
                </a:solidFill>
                <a:latin typeface="+mn-lt"/>
              </a:rPr>
              <a:t>www.marcellusprotest.org</a:t>
            </a:r>
          </a:p>
          <a:p>
            <a:pPr marL="342900" lvl="0" indent="-342900">
              <a:buFont typeface="Arial"/>
              <a:buChar char="•"/>
            </a:pPr>
            <a:r>
              <a:rPr lang="en-CA" sz="2000" dirty="0" err="1">
                <a:solidFill>
                  <a:srgbClr val="160601"/>
                </a:solidFill>
                <a:latin typeface="+mn-lt"/>
              </a:rPr>
              <a:t>Renn</a:t>
            </a:r>
            <a:r>
              <a:rPr lang="en-CA" sz="2000" dirty="0">
                <a:solidFill>
                  <a:srgbClr val="160601"/>
                </a:solidFill>
                <a:latin typeface="+mn-lt"/>
              </a:rPr>
              <a:t>, O. The Social amplification/attenuation of risk framework: application to climate change. WIREs Climate Change Review. 2: 154-169.</a:t>
            </a:r>
          </a:p>
          <a:p>
            <a:pPr marL="342900" lvl="0" indent="-342900">
              <a:buFont typeface="Arial"/>
              <a:buChar char="•"/>
            </a:pPr>
            <a:r>
              <a:rPr lang="en-CA" sz="2000" dirty="0">
                <a:solidFill>
                  <a:srgbClr val="160601"/>
                </a:solidFill>
                <a:latin typeface="+mn-lt"/>
              </a:rPr>
              <a:t>www.thisdaylive.com</a:t>
            </a:r>
          </a:p>
          <a:p>
            <a:pPr marL="342900" indent="-342900">
              <a:buFont typeface="Arial"/>
              <a:buChar char="•"/>
            </a:pPr>
            <a:r>
              <a:rPr lang="en-US" sz="2000" dirty="0" err="1">
                <a:solidFill>
                  <a:srgbClr val="160601"/>
                </a:solidFill>
                <a:latin typeface="+mn-lt"/>
              </a:rPr>
              <a:t>www.sertc.org</a:t>
            </a:r>
            <a:r>
              <a:rPr lang="en-US" sz="2000" dirty="0">
                <a:solidFill>
                  <a:srgbClr val="160601"/>
                </a:solidFill>
                <a:latin typeface="+mn-lt"/>
              </a:rPr>
              <a:t>/photo-gallery/</a:t>
            </a:r>
          </a:p>
          <a:p>
            <a:pPr marL="342900" indent="-342900">
              <a:buFont typeface="Arial"/>
              <a:buChar char="•"/>
            </a:pPr>
            <a:r>
              <a:rPr lang="en-US" sz="2000" dirty="0" err="1">
                <a:solidFill>
                  <a:srgbClr val="160601"/>
                </a:solidFill>
                <a:latin typeface="+mn-lt"/>
              </a:rPr>
              <a:t>www.globalnews.ca</a:t>
            </a:r>
            <a:r>
              <a:rPr lang="en-US" sz="2000" dirty="0">
                <a:solidFill>
                  <a:srgbClr val="160601"/>
                </a:solidFill>
                <a:latin typeface="+mn-lt"/>
              </a:rPr>
              <a:t>/news/2094045/two-years-later-rebuilding-after-the-lac-megantic-train-derailment/</a:t>
            </a:r>
          </a:p>
          <a:p>
            <a:pPr marL="342900" indent="-342900">
              <a:buFont typeface="Arial"/>
              <a:buChar char="•"/>
            </a:pPr>
            <a:r>
              <a:rPr lang="en-US" sz="2000" dirty="0" err="1">
                <a:solidFill>
                  <a:srgbClr val="160601"/>
                </a:solidFill>
                <a:latin typeface="+mn-lt"/>
              </a:rPr>
              <a:t>Methanex</a:t>
            </a:r>
            <a:r>
              <a:rPr lang="en-US" sz="2000" dirty="0">
                <a:solidFill>
                  <a:srgbClr val="160601"/>
                </a:solidFill>
                <a:latin typeface="+mn-lt"/>
              </a:rPr>
              <a:t> Corporation- www.youtube.com/watch?v=1ZEEuCHdWFA</a:t>
            </a:r>
          </a:p>
          <a:p>
            <a:pPr marL="342900" indent="-342900">
              <a:buFont typeface="Arial"/>
              <a:buChar char="•"/>
            </a:pPr>
            <a:r>
              <a:rPr lang="en-US" sz="2000" dirty="0" err="1">
                <a:solidFill>
                  <a:srgbClr val="160601"/>
                </a:solidFill>
                <a:latin typeface="+mn-lt"/>
              </a:rPr>
              <a:t>Rui</a:t>
            </a:r>
            <a:r>
              <a:rPr lang="en-US" sz="2000" dirty="0">
                <a:solidFill>
                  <a:srgbClr val="160601"/>
                </a:solidFill>
                <a:latin typeface="+mn-lt"/>
              </a:rPr>
              <a:t> </a:t>
            </a:r>
            <a:r>
              <a:rPr lang="en-US" sz="2000" dirty="0" err="1">
                <a:solidFill>
                  <a:srgbClr val="160601"/>
                </a:solidFill>
                <a:latin typeface="+mn-lt"/>
              </a:rPr>
              <a:t>Hao</a:t>
            </a:r>
            <a:r>
              <a:rPr lang="en-US" sz="2000" dirty="0">
                <a:solidFill>
                  <a:srgbClr val="160601"/>
                </a:solidFill>
                <a:latin typeface="+mn-lt"/>
              </a:rPr>
              <a:t> Wang (Leo) at SERTC Pueblo Co. Training, 2017</a:t>
            </a:r>
          </a:p>
          <a:p>
            <a:pPr marL="342900" indent="-342900">
              <a:buFont typeface="Arial"/>
              <a:buChar char="•"/>
            </a:pPr>
            <a:r>
              <a:rPr lang="en-CA" sz="2000" dirty="0" err="1">
                <a:solidFill>
                  <a:srgbClr val="160601"/>
                </a:solidFill>
                <a:latin typeface="+mn-lt"/>
              </a:rPr>
              <a:t>www.cbc.ca</a:t>
            </a:r>
            <a:r>
              <a:rPr lang="en-CA" sz="2000" dirty="0">
                <a:solidFill>
                  <a:srgbClr val="160601"/>
                </a:solidFill>
                <a:latin typeface="+mn-lt"/>
              </a:rPr>
              <a:t>/news/business/how-maple-leaf-foods-is-handling-the-listeria-outbreak-1.763404</a:t>
            </a:r>
          </a:p>
        </p:txBody>
      </p:sp>
    </p:spTree>
    <p:extLst>
      <p:ext uri="{BB962C8B-B14F-4D97-AF65-F5344CB8AC3E}">
        <p14:creationId xmlns:p14="http://schemas.microsoft.com/office/powerpoint/2010/main" xmlns="" val="3879838964"/>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extBox 17"/>
          <p:cNvSpPr txBox="1"/>
          <p:nvPr/>
        </p:nvSpPr>
        <p:spPr>
          <a:xfrm>
            <a:off x="3278088" y="2723666"/>
            <a:ext cx="17832113" cy="830997"/>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CA" sz="4800" spc="-50" dirty="0">
                <a:solidFill>
                  <a:srgbClr val="2D6F96"/>
                </a:solidFill>
                <a:latin typeface="+mj-lt"/>
                <a:ea typeface="+mj-ea"/>
                <a:cs typeface="+mj-cs"/>
              </a:rPr>
              <a:t>REFERENCES</a:t>
            </a:r>
            <a:endParaRPr kumimoji="0" lang="tr-TR" sz="4800" b="1" i="0" u="none" strike="noStrike" kern="1200" cap="none" spc="0" normalizeH="0" baseline="0" noProof="0" dirty="0">
              <a:ln>
                <a:noFill/>
              </a:ln>
              <a:solidFill>
                <a:srgbClr val="CA2027"/>
              </a:solidFill>
              <a:effectLst/>
              <a:uLnTx/>
              <a:uFillTx/>
              <a:latin typeface="+mj-lt"/>
            </a:endParaRPr>
          </a:p>
        </p:txBody>
      </p:sp>
      <p:sp>
        <p:nvSpPr>
          <p:cNvPr id="19" name="TextBox 18"/>
          <p:cNvSpPr txBox="1"/>
          <p:nvPr/>
        </p:nvSpPr>
        <p:spPr>
          <a:xfrm>
            <a:off x="3330222" y="4633383"/>
            <a:ext cx="8218841" cy="2451890"/>
          </a:xfrm>
          <a:prstGeom prst="rect">
            <a:avLst/>
          </a:prstGeom>
          <a:noFill/>
        </p:spPr>
        <p:txBody>
          <a:bodyPr wrap="square" numCol="1"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marL="342900" indent="-342900">
              <a:lnSpc>
                <a:spcPct val="130000"/>
              </a:lnSpc>
              <a:buFont typeface="Arial"/>
              <a:buChar char="•"/>
            </a:pPr>
            <a:r>
              <a:rPr lang="en-US" sz="2000" dirty="0" err="1">
                <a:solidFill>
                  <a:srgbClr val="160601"/>
                </a:solidFill>
              </a:rPr>
              <a:t>www.cbc.ca</a:t>
            </a:r>
            <a:r>
              <a:rPr lang="en-US" sz="2000" dirty="0">
                <a:solidFill>
                  <a:srgbClr val="160601"/>
                </a:solidFill>
              </a:rPr>
              <a:t>/news/</a:t>
            </a:r>
            <a:r>
              <a:rPr lang="en-US" sz="2000" dirty="0" err="1">
                <a:solidFill>
                  <a:srgbClr val="160601"/>
                </a:solidFill>
              </a:rPr>
              <a:t>canada</a:t>
            </a:r>
            <a:r>
              <a:rPr lang="en-US" sz="2000" dirty="0">
                <a:solidFill>
                  <a:srgbClr val="160601"/>
                </a:solidFill>
              </a:rPr>
              <a:t>/railway-crossing-safety-flaws-1.3532430</a:t>
            </a:r>
          </a:p>
          <a:p>
            <a:pPr marL="342900" indent="-342900">
              <a:lnSpc>
                <a:spcPct val="130000"/>
              </a:lnSpc>
              <a:buFont typeface="Arial"/>
              <a:buChar char="•"/>
            </a:pPr>
            <a:r>
              <a:rPr lang="en-US" sz="2000" dirty="0" err="1">
                <a:solidFill>
                  <a:srgbClr val="160601"/>
                </a:solidFill>
              </a:rPr>
              <a:t>Slovic</a:t>
            </a:r>
            <a:r>
              <a:rPr lang="en-US" sz="2000" dirty="0">
                <a:solidFill>
                  <a:srgbClr val="160601"/>
                </a:solidFill>
              </a:rPr>
              <a:t>, P. 1987. Perception of Risk. Science, New Series, 236(4799): 280-285</a:t>
            </a:r>
          </a:p>
          <a:p>
            <a:pPr marL="342900" indent="-342900">
              <a:lnSpc>
                <a:spcPct val="130000"/>
              </a:lnSpc>
              <a:buFont typeface="Arial"/>
              <a:buChar char="•"/>
            </a:pPr>
            <a:r>
              <a:rPr lang="en-US" sz="2000" dirty="0" err="1">
                <a:solidFill>
                  <a:srgbClr val="160601"/>
                </a:solidFill>
              </a:rPr>
              <a:t>Slovic</a:t>
            </a:r>
            <a:r>
              <a:rPr lang="en-US" sz="2000" dirty="0">
                <a:solidFill>
                  <a:srgbClr val="160601"/>
                </a:solidFill>
              </a:rPr>
              <a:t>, P., </a:t>
            </a:r>
            <a:r>
              <a:rPr lang="en-US" sz="2000" dirty="0" err="1">
                <a:solidFill>
                  <a:srgbClr val="160601"/>
                </a:solidFill>
              </a:rPr>
              <a:t>Fischhoff</a:t>
            </a:r>
            <a:r>
              <a:rPr lang="en-US" sz="2000" dirty="0">
                <a:solidFill>
                  <a:srgbClr val="160601"/>
                </a:solidFill>
              </a:rPr>
              <a:t>, B. and Lichtenstein, S. 1982. Why Study Risk Perception? Risk Analysis, 2 (2): 83-93</a:t>
            </a:r>
          </a:p>
        </p:txBody>
      </p:sp>
      <p:cxnSp>
        <p:nvCxnSpPr>
          <p:cNvPr id="26" name="Straight Connector 25"/>
          <p:cNvCxnSpPr/>
          <p:nvPr/>
        </p:nvCxnSpPr>
        <p:spPr>
          <a:xfrm>
            <a:off x="3276600" y="4235825"/>
            <a:ext cx="178308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2420600" y="4633383"/>
            <a:ext cx="8661400" cy="2051780"/>
          </a:xfrm>
          <a:prstGeom prst="rect">
            <a:avLst/>
          </a:prstGeom>
          <a:noFill/>
        </p:spPr>
        <p:txBody>
          <a:bodyPr wrap="square" numCol="1"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marL="342900" indent="-342900">
              <a:lnSpc>
                <a:spcPct val="130000"/>
              </a:lnSpc>
              <a:buFont typeface="Arial"/>
              <a:buChar char="•"/>
            </a:pPr>
            <a:r>
              <a:rPr lang="en-US" sz="2000" dirty="0">
                <a:solidFill>
                  <a:srgbClr val="160601"/>
                </a:solidFill>
              </a:rPr>
              <a:t>https://</a:t>
            </a:r>
            <a:r>
              <a:rPr lang="en-US" sz="2000" dirty="0" err="1">
                <a:solidFill>
                  <a:srgbClr val="160601"/>
                </a:solidFill>
              </a:rPr>
              <a:t>en.wikipedia.org</a:t>
            </a:r>
            <a:r>
              <a:rPr lang="en-US" sz="2000" dirty="0">
                <a:solidFill>
                  <a:srgbClr val="160601"/>
                </a:solidFill>
              </a:rPr>
              <a:t>/wiki/</a:t>
            </a:r>
            <a:r>
              <a:rPr lang="en-US" sz="2000" dirty="0" err="1">
                <a:solidFill>
                  <a:srgbClr val="160601"/>
                </a:solidFill>
              </a:rPr>
              <a:t>Risk_perception</a:t>
            </a:r>
            <a:endParaRPr lang="en-US" sz="2000" dirty="0">
              <a:solidFill>
                <a:srgbClr val="160601"/>
              </a:solidFill>
            </a:endParaRPr>
          </a:p>
          <a:p>
            <a:pPr marL="342900" indent="-342900">
              <a:lnSpc>
                <a:spcPct val="130000"/>
              </a:lnSpc>
              <a:buFont typeface="Arial"/>
              <a:buChar char="•"/>
            </a:pPr>
            <a:r>
              <a:rPr lang="en-US" sz="2000" dirty="0">
                <a:solidFill>
                  <a:srgbClr val="160601"/>
                </a:solidFill>
              </a:rPr>
              <a:t>http://</a:t>
            </a:r>
            <a:r>
              <a:rPr lang="en-US" sz="2000" dirty="0" err="1">
                <a:solidFill>
                  <a:srgbClr val="160601"/>
                </a:solidFill>
              </a:rPr>
              <a:t>changingminds.org</a:t>
            </a:r>
            <a:r>
              <a:rPr lang="en-US" sz="2000" dirty="0">
                <a:solidFill>
                  <a:srgbClr val="160601"/>
                </a:solidFill>
              </a:rPr>
              <a:t>/explanations/meaning/</a:t>
            </a:r>
            <a:r>
              <a:rPr lang="en-US" sz="2000" dirty="0" err="1">
                <a:solidFill>
                  <a:srgbClr val="160601"/>
                </a:solidFill>
              </a:rPr>
              <a:t>ten_risk-perception_factors.htm</a:t>
            </a:r>
            <a:endParaRPr lang="en-US" sz="2000" dirty="0">
              <a:solidFill>
                <a:srgbClr val="160601"/>
              </a:solidFill>
            </a:endParaRPr>
          </a:p>
          <a:p>
            <a:pPr marL="342900" indent="-342900">
              <a:lnSpc>
                <a:spcPct val="130000"/>
              </a:lnSpc>
              <a:buFont typeface="Arial"/>
              <a:buChar char="•"/>
            </a:pPr>
            <a:r>
              <a:rPr lang="en-CA" sz="2000" dirty="0" err="1">
                <a:solidFill>
                  <a:srgbClr val="160601"/>
                </a:solidFill>
              </a:rPr>
              <a:t>www.popularmechanics.com</a:t>
            </a:r>
            <a:r>
              <a:rPr lang="en-CA" sz="2000" dirty="0">
                <a:solidFill>
                  <a:srgbClr val="160601"/>
                </a:solidFill>
              </a:rPr>
              <a:t>/science/energy/a6032/</a:t>
            </a:r>
            <a:r>
              <a:rPr lang="en-CA" sz="2000" dirty="0" err="1">
                <a:solidFill>
                  <a:srgbClr val="160601"/>
                </a:solidFill>
              </a:rPr>
              <a:t>bp</a:t>
            </a:r>
            <a:r>
              <a:rPr lang="en-CA" sz="2000" dirty="0">
                <a:solidFill>
                  <a:srgbClr val="160601"/>
                </a:solidFill>
              </a:rPr>
              <a:t>-oil-spill-statistics</a:t>
            </a:r>
            <a:endParaRPr lang="en-US" sz="2000" dirty="0">
              <a:solidFill>
                <a:srgbClr val="160601"/>
              </a:solidFill>
            </a:endParaRPr>
          </a:p>
        </p:txBody>
      </p:sp>
    </p:spTree>
    <p:extLst>
      <p:ext uri="{BB962C8B-B14F-4D97-AF65-F5344CB8AC3E}">
        <p14:creationId xmlns:p14="http://schemas.microsoft.com/office/powerpoint/2010/main" xmlns="" val="3785751672"/>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7230396" y="6509327"/>
            <a:ext cx="9923209" cy="830997"/>
          </a:xfrm>
          <a:prstGeom prst="rect">
            <a:avLst/>
          </a:prstGeom>
          <a:noFill/>
        </p:spPr>
        <p:txBody>
          <a:bodyPr wrap="none" rtlCol="0">
            <a:spAutoFit/>
          </a:bodyPr>
          <a:lstStyle/>
          <a:p>
            <a:pPr algn="ctr"/>
            <a:r>
              <a:rPr lang="tr-TR" sz="4800" spc="5000" dirty="0">
                <a:solidFill>
                  <a:srgbClr val="2D6F96"/>
                </a:solidFill>
                <a:latin typeface="+mj-lt"/>
              </a:rPr>
              <a:t>QUESTIONS?</a:t>
            </a:r>
          </a:p>
        </p:txBody>
      </p:sp>
    </p:spTree>
    <p:extLst>
      <p:ext uri="{BB962C8B-B14F-4D97-AF65-F5344CB8AC3E}">
        <p14:creationId xmlns:p14="http://schemas.microsoft.com/office/powerpoint/2010/main" xmlns="" val="116984798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30396" y="6509327"/>
            <a:ext cx="8894282" cy="830997"/>
          </a:xfrm>
          <a:prstGeom prst="rect">
            <a:avLst/>
          </a:prstGeom>
          <a:noFill/>
        </p:spPr>
        <p:txBody>
          <a:bodyPr wrap="none" rtlCol="0">
            <a:spAutoFit/>
          </a:bodyPr>
          <a:lstStyle/>
          <a:p>
            <a:pPr algn="ctr"/>
            <a:r>
              <a:rPr lang="tr-TR" sz="4800" spc="5000" dirty="0">
                <a:solidFill>
                  <a:srgbClr val="2D6F96"/>
                </a:solidFill>
                <a:latin typeface="+mj-lt"/>
              </a:rPr>
              <a:t>THANK YOU</a:t>
            </a:r>
          </a:p>
        </p:txBody>
      </p:sp>
    </p:spTree>
    <p:extLst>
      <p:ext uri="{BB962C8B-B14F-4D97-AF65-F5344CB8AC3E}">
        <p14:creationId xmlns:p14="http://schemas.microsoft.com/office/powerpoint/2010/main" xmlns="" val="2112646359"/>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rgbClr val="6AA85B"/>
        </a:solidFill>
        <a:effectLst/>
      </p:bgPr>
    </p:bg>
    <p:spTree>
      <p:nvGrpSpPr>
        <p:cNvPr id="1" name=""/>
        <p:cNvGrpSpPr/>
        <p:nvPr/>
      </p:nvGrpSpPr>
      <p:grpSpPr>
        <a:xfrm>
          <a:off x="0" y="0"/>
          <a:ext cx="0" cy="0"/>
          <a:chOff x="0" y="0"/>
          <a:chExt cx="0" cy="0"/>
        </a:xfrm>
      </p:grpSpPr>
      <p:sp>
        <p:nvSpPr>
          <p:cNvPr id="18" name="TextBox 17"/>
          <p:cNvSpPr txBox="1"/>
          <p:nvPr/>
        </p:nvSpPr>
        <p:spPr>
          <a:xfrm>
            <a:off x="3278088" y="3479195"/>
            <a:ext cx="17832113" cy="1569660"/>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US" sz="9600" dirty="0"/>
              <a:t>APPENDIX 1</a:t>
            </a:r>
            <a:endParaRPr kumimoji="0" lang="tr-TR" sz="9600" b="1" i="0" u="none" strike="noStrike" kern="1200" cap="none" spc="0" normalizeH="0" baseline="0" noProof="0" dirty="0">
              <a:ln>
                <a:noFill/>
              </a:ln>
              <a:effectLst/>
              <a:uLnTx/>
              <a:uFillTx/>
              <a:latin typeface="+mj-lt"/>
            </a:endParaRPr>
          </a:p>
        </p:txBody>
      </p:sp>
      <p:cxnSp>
        <p:nvCxnSpPr>
          <p:cNvPr id="26" name="Straight Connector 25"/>
          <p:cNvCxnSpPr/>
          <p:nvPr/>
        </p:nvCxnSpPr>
        <p:spPr>
          <a:xfrm>
            <a:off x="3276600" y="6086870"/>
            <a:ext cx="178308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278088" y="9150128"/>
            <a:ext cx="17832113" cy="646331"/>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CA" sz="3600" spc="-50" dirty="0">
                <a:latin typeface="+mj-lt"/>
                <a:ea typeface="+mj-ea"/>
                <a:cs typeface="+mj-cs"/>
              </a:rPr>
              <a:t>ADDITIONAL THEORY</a:t>
            </a:r>
            <a:endParaRPr kumimoji="0" lang="tr-TR" sz="3600" b="1" i="0" u="none" strike="noStrike" kern="1200" cap="none" spc="0" normalizeH="0" baseline="0" noProof="0" dirty="0">
              <a:ln>
                <a:noFill/>
              </a:ln>
              <a:effectLst/>
              <a:uLnTx/>
              <a:uFillTx/>
              <a:latin typeface="+mj-lt"/>
            </a:endParaRPr>
          </a:p>
        </p:txBody>
      </p:sp>
      <p:sp>
        <p:nvSpPr>
          <p:cNvPr id="7" name="Oval 6"/>
          <p:cNvSpPr/>
          <p:nvPr/>
        </p:nvSpPr>
        <p:spPr>
          <a:xfrm>
            <a:off x="11658600" y="7253492"/>
            <a:ext cx="1054663" cy="1054663"/>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Shape 275"/>
          <p:cNvSpPr/>
          <p:nvPr/>
        </p:nvSpPr>
        <p:spPr>
          <a:xfrm flipH="1" flipV="1">
            <a:off x="11810827" y="7488095"/>
            <a:ext cx="736945" cy="813179"/>
          </a:xfrm>
          <a:custGeom>
            <a:avLst/>
            <a:gdLst/>
            <a:ahLst/>
            <a:cxnLst/>
            <a:rect l="l" t="t" r="r" b="b"/>
            <a:pathLst>
              <a:path w="207169" h="228600">
                <a:moveTo>
                  <a:pt x="103138" y="78582"/>
                </a:moveTo>
                <a:cubicBezTo>
                  <a:pt x="101055" y="78582"/>
                  <a:pt x="100013" y="76201"/>
                  <a:pt x="100013" y="71438"/>
                </a:cubicBezTo>
                <a:lnTo>
                  <a:pt x="100013" y="3572"/>
                </a:lnTo>
                <a:cubicBezTo>
                  <a:pt x="100013" y="1191"/>
                  <a:pt x="101055" y="0"/>
                  <a:pt x="103138" y="0"/>
                </a:cubicBezTo>
                <a:cubicBezTo>
                  <a:pt x="104031" y="0"/>
                  <a:pt x="104924" y="372"/>
                  <a:pt x="105817" y="1117"/>
                </a:cubicBezTo>
                <a:cubicBezTo>
                  <a:pt x="106710" y="1861"/>
                  <a:pt x="107157" y="2679"/>
                  <a:pt x="107157" y="3572"/>
                </a:cubicBezTo>
                <a:lnTo>
                  <a:pt x="107157" y="75010"/>
                </a:lnTo>
                <a:cubicBezTo>
                  <a:pt x="107157" y="75903"/>
                  <a:pt x="106710" y="76721"/>
                  <a:pt x="105817" y="77465"/>
                </a:cubicBezTo>
                <a:cubicBezTo>
                  <a:pt x="104924" y="78210"/>
                  <a:pt x="104031" y="78582"/>
                  <a:pt x="103138" y="78582"/>
                </a:cubicBezTo>
                <a:close/>
                <a:moveTo>
                  <a:pt x="135732" y="135732"/>
                </a:moveTo>
                <a:lnTo>
                  <a:pt x="135732" y="92869"/>
                </a:lnTo>
                <a:lnTo>
                  <a:pt x="36612" y="92869"/>
                </a:lnTo>
                <a:cubicBezTo>
                  <a:pt x="35124" y="92869"/>
                  <a:pt x="33784" y="93464"/>
                  <a:pt x="32594" y="94655"/>
                </a:cubicBezTo>
                <a:lnTo>
                  <a:pt x="7144" y="114300"/>
                </a:lnTo>
                <a:lnTo>
                  <a:pt x="32147" y="133946"/>
                </a:lnTo>
                <a:cubicBezTo>
                  <a:pt x="33636" y="135136"/>
                  <a:pt x="35124" y="135732"/>
                  <a:pt x="36612" y="135732"/>
                </a:cubicBezTo>
                <a:close/>
                <a:moveTo>
                  <a:pt x="135285" y="142875"/>
                </a:moveTo>
                <a:lnTo>
                  <a:pt x="36612" y="142875"/>
                </a:lnTo>
                <a:cubicBezTo>
                  <a:pt x="33040" y="142875"/>
                  <a:pt x="30064" y="141685"/>
                  <a:pt x="27683" y="139304"/>
                </a:cubicBezTo>
                <a:lnTo>
                  <a:pt x="2679" y="119658"/>
                </a:lnTo>
                <a:cubicBezTo>
                  <a:pt x="893" y="118170"/>
                  <a:pt x="0" y="116384"/>
                  <a:pt x="0" y="114300"/>
                </a:cubicBezTo>
                <a:cubicBezTo>
                  <a:pt x="0" y="112217"/>
                  <a:pt x="745" y="110431"/>
                  <a:pt x="2233" y="108943"/>
                </a:cubicBezTo>
                <a:lnTo>
                  <a:pt x="27683" y="89297"/>
                </a:lnTo>
                <a:cubicBezTo>
                  <a:pt x="30064" y="86916"/>
                  <a:pt x="33040" y="85726"/>
                  <a:pt x="36612" y="85726"/>
                </a:cubicBezTo>
                <a:lnTo>
                  <a:pt x="135285" y="85726"/>
                </a:lnTo>
                <a:cubicBezTo>
                  <a:pt x="137369" y="85726"/>
                  <a:pt x="139155" y="86470"/>
                  <a:pt x="140643" y="87958"/>
                </a:cubicBezTo>
                <a:cubicBezTo>
                  <a:pt x="142131" y="89446"/>
                  <a:pt x="142875" y="91232"/>
                  <a:pt x="142875" y="93316"/>
                </a:cubicBezTo>
                <a:lnTo>
                  <a:pt x="142875" y="135285"/>
                </a:lnTo>
                <a:cubicBezTo>
                  <a:pt x="142875" y="137369"/>
                  <a:pt x="142131" y="139155"/>
                  <a:pt x="140643" y="140643"/>
                </a:cubicBezTo>
                <a:cubicBezTo>
                  <a:pt x="139155" y="142131"/>
                  <a:pt x="137369" y="142875"/>
                  <a:pt x="135285" y="142875"/>
                </a:cubicBezTo>
                <a:close/>
                <a:moveTo>
                  <a:pt x="170558" y="200026"/>
                </a:moveTo>
                <a:cubicBezTo>
                  <a:pt x="172046" y="200026"/>
                  <a:pt x="173385" y="199430"/>
                  <a:pt x="174576" y="198239"/>
                </a:cubicBezTo>
                <a:lnTo>
                  <a:pt x="200025" y="178594"/>
                </a:lnTo>
                <a:lnTo>
                  <a:pt x="175022" y="158949"/>
                </a:lnTo>
                <a:cubicBezTo>
                  <a:pt x="173534" y="157758"/>
                  <a:pt x="172046" y="157163"/>
                  <a:pt x="170558" y="157163"/>
                </a:cubicBezTo>
                <a:lnTo>
                  <a:pt x="71884" y="157163"/>
                </a:lnTo>
                <a:cubicBezTo>
                  <a:pt x="71587" y="157163"/>
                  <a:pt x="71438" y="157312"/>
                  <a:pt x="71438" y="157609"/>
                </a:cubicBezTo>
                <a:lnTo>
                  <a:pt x="71438" y="199579"/>
                </a:lnTo>
                <a:close/>
                <a:moveTo>
                  <a:pt x="170558" y="207169"/>
                </a:moveTo>
                <a:lnTo>
                  <a:pt x="71884" y="207169"/>
                </a:lnTo>
                <a:cubicBezTo>
                  <a:pt x="69801" y="207169"/>
                  <a:pt x="68015" y="206425"/>
                  <a:pt x="66527" y="204937"/>
                </a:cubicBezTo>
                <a:cubicBezTo>
                  <a:pt x="65038" y="203448"/>
                  <a:pt x="64294" y="201663"/>
                  <a:pt x="64294" y="199579"/>
                </a:cubicBezTo>
                <a:lnTo>
                  <a:pt x="64294" y="157609"/>
                </a:lnTo>
                <a:cubicBezTo>
                  <a:pt x="64294" y="155526"/>
                  <a:pt x="65038" y="153740"/>
                  <a:pt x="66527" y="152252"/>
                </a:cubicBezTo>
                <a:cubicBezTo>
                  <a:pt x="68015" y="150763"/>
                  <a:pt x="69801" y="150019"/>
                  <a:pt x="71884" y="150019"/>
                </a:cubicBezTo>
                <a:lnTo>
                  <a:pt x="170558" y="150019"/>
                </a:lnTo>
                <a:cubicBezTo>
                  <a:pt x="174129" y="150019"/>
                  <a:pt x="177106" y="151210"/>
                  <a:pt x="179487" y="153591"/>
                </a:cubicBezTo>
                <a:lnTo>
                  <a:pt x="204490" y="173236"/>
                </a:lnTo>
                <a:cubicBezTo>
                  <a:pt x="206276" y="174725"/>
                  <a:pt x="207169" y="176511"/>
                  <a:pt x="207169" y="178594"/>
                </a:cubicBezTo>
                <a:cubicBezTo>
                  <a:pt x="207169" y="180678"/>
                  <a:pt x="206425" y="182464"/>
                  <a:pt x="204937" y="183952"/>
                </a:cubicBezTo>
                <a:lnTo>
                  <a:pt x="179487" y="203597"/>
                </a:lnTo>
                <a:cubicBezTo>
                  <a:pt x="177106" y="205979"/>
                  <a:pt x="174129" y="207169"/>
                  <a:pt x="170558" y="207169"/>
                </a:cubicBezTo>
                <a:close/>
                <a:moveTo>
                  <a:pt x="103138" y="228600"/>
                </a:moveTo>
                <a:cubicBezTo>
                  <a:pt x="100757" y="228600"/>
                  <a:pt x="99567" y="227410"/>
                  <a:pt x="99567" y="225029"/>
                </a:cubicBezTo>
                <a:lnTo>
                  <a:pt x="99567" y="217438"/>
                </a:lnTo>
                <a:cubicBezTo>
                  <a:pt x="99567" y="215057"/>
                  <a:pt x="100757" y="213866"/>
                  <a:pt x="103138" y="213866"/>
                </a:cubicBezTo>
                <a:cubicBezTo>
                  <a:pt x="105520" y="213866"/>
                  <a:pt x="106710" y="215057"/>
                  <a:pt x="106710" y="217438"/>
                </a:cubicBezTo>
                <a:lnTo>
                  <a:pt x="106710" y="225029"/>
                </a:lnTo>
                <a:cubicBezTo>
                  <a:pt x="106710" y="227410"/>
                  <a:pt x="105520" y="228600"/>
                  <a:pt x="103138" y="2286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907744802"/>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73556" y="0"/>
            <a:ext cx="10397239" cy="137160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EF4F4"/>
              </a:solidFill>
            </a:endParaRPr>
          </a:p>
        </p:txBody>
      </p:sp>
      <p:sp>
        <p:nvSpPr>
          <p:cNvPr id="6" name="TextBox 5"/>
          <p:cNvSpPr txBox="1"/>
          <p:nvPr/>
        </p:nvSpPr>
        <p:spPr>
          <a:xfrm>
            <a:off x="2521578" y="3737845"/>
            <a:ext cx="8198555" cy="2800767"/>
          </a:xfrm>
          <a:prstGeom prst="rect">
            <a:avLst/>
          </a:prstGeom>
          <a:noFill/>
        </p:spPr>
        <p:txBody>
          <a:bodyPr wrap="square" rtlCol="0">
            <a:spAutoFit/>
          </a:bodyPr>
          <a:lstStyle/>
          <a:p>
            <a:pPr lvl="0">
              <a:defRPr/>
            </a:pPr>
            <a:r>
              <a:rPr lang="en-CA" sz="4400" b="1" dirty="0">
                <a:solidFill>
                  <a:srgbClr val="2D6F96"/>
                </a:solidFill>
              </a:rPr>
              <a:t>WHERE </a:t>
            </a:r>
            <a:br>
              <a:rPr lang="en-CA" sz="4400" b="1" dirty="0">
                <a:solidFill>
                  <a:srgbClr val="2D6F96"/>
                </a:solidFill>
              </a:rPr>
            </a:br>
            <a:r>
              <a:rPr lang="en-CA" sz="4400" dirty="0">
                <a:solidFill>
                  <a:srgbClr val="2D6F96"/>
                </a:solidFill>
              </a:rPr>
              <a:t>DID THE </a:t>
            </a:r>
            <a:br>
              <a:rPr lang="en-CA" sz="4400" dirty="0">
                <a:solidFill>
                  <a:srgbClr val="2D6F96"/>
                </a:solidFill>
              </a:rPr>
            </a:br>
            <a:r>
              <a:rPr lang="en-CA" sz="4400" dirty="0">
                <a:solidFill>
                  <a:srgbClr val="2D6F96"/>
                </a:solidFill>
              </a:rPr>
              <a:t>DERAILMENT </a:t>
            </a:r>
            <a:br>
              <a:rPr lang="en-CA" sz="4400" dirty="0">
                <a:solidFill>
                  <a:srgbClr val="2D6F96"/>
                </a:solidFill>
              </a:rPr>
            </a:br>
            <a:r>
              <a:rPr lang="en-CA" sz="4400" dirty="0">
                <a:solidFill>
                  <a:srgbClr val="2D6F96"/>
                </a:solidFill>
              </a:rPr>
              <a:t>OCCUR?</a:t>
            </a:r>
            <a:endParaRPr lang="tr-TR" sz="4400" dirty="0">
              <a:solidFill>
                <a:srgbClr val="2D6F96"/>
              </a:solidFill>
            </a:endParaRPr>
          </a:p>
        </p:txBody>
      </p:sp>
      <p:sp>
        <p:nvSpPr>
          <p:cNvPr id="7" name="TextBox 6"/>
          <p:cNvSpPr txBox="1"/>
          <p:nvPr/>
        </p:nvSpPr>
        <p:spPr>
          <a:xfrm>
            <a:off x="2521579" y="7639050"/>
            <a:ext cx="7090088" cy="4208844"/>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lvl="0"/>
            <a:r>
              <a:rPr lang="en-CA" sz="3000" dirty="0">
                <a:solidFill>
                  <a:srgbClr val="160601"/>
                </a:solidFill>
                <a:latin typeface="+mn-lt"/>
              </a:rPr>
              <a:t>Busy intersection of Main and Churchill. </a:t>
            </a:r>
          </a:p>
          <a:p>
            <a:pPr lvl="0"/>
            <a:endParaRPr lang="en-CA" sz="3000" dirty="0">
              <a:solidFill>
                <a:srgbClr val="160601"/>
              </a:solidFill>
              <a:latin typeface="+mn-lt"/>
            </a:endParaRPr>
          </a:p>
          <a:p>
            <a:pPr lvl="0"/>
            <a:r>
              <a:rPr lang="en-CA" sz="3000" dirty="0">
                <a:solidFill>
                  <a:srgbClr val="160601"/>
                </a:solidFill>
                <a:latin typeface="+mn-lt"/>
              </a:rPr>
              <a:t>Small town in Canada.</a:t>
            </a:r>
          </a:p>
          <a:p>
            <a:pPr lvl="0"/>
            <a:endParaRPr lang="en-CA" sz="3000" dirty="0">
              <a:solidFill>
                <a:srgbClr val="160601"/>
              </a:solidFill>
              <a:latin typeface="+mn-lt"/>
            </a:endParaRPr>
          </a:p>
          <a:p>
            <a:pPr lvl="0"/>
            <a:r>
              <a:rPr lang="en-CA" sz="3000" dirty="0">
                <a:solidFill>
                  <a:srgbClr val="160601"/>
                </a:solidFill>
                <a:latin typeface="+mn-lt"/>
              </a:rPr>
              <a:t>Less than 500 meters from an </a:t>
            </a:r>
            <a:br>
              <a:rPr lang="en-CA" sz="3000" dirty="0">
                <a:solidFill>
                  <a:srgbClr val="160601"/>
                </a:solidFill>
                <a:latin typeface="+mn-lt"/>
              </a:rPr>
            </a:br>
            <a:r>
              <a:rPr lang="en-CA" sz="3000" dirty="0">
                <a:solidFill>
                  <a:srgbClr val="160601"/>
                </a:solidFill>
                <a:latin typeface="+mn-lt"/>
              </a:rPr>
              <a:t>Elementary School.</a:t>
            </a:r>
          </a:p>
        </p:txBody>
      </p:sp>
      <p:pic>
        <p:nvPicPr>
          <p:cNvPr id="3074" name="Picture 2"/>
          <p:cNvPicPr>
            <a:picLocks noChangeAspect="1" noChangeArrowheads="1"/>
          </p:cNvPicPr>
          <p:nvPr/>
        </p:nvPicPr>
        <p:blipFill>
          <a:blip r:embed="rId3" cstate="print"/>
          <a:srcRect/>
          <a:stretch>
            <a:fillRect/>
          </a:stretch>
        </p:blipFill>
        <p:spPr bwMode="auto">
          <a:xfrm>
            <a:off x="11507369" y="3458820"/>
            <a:ext cx="10314482" cy="5526154"/>
          </a:xfrm>
          <a:prstGeom prst="rect">
            <a:avLst/>
          </a:prstGeom>
          <a:noFill/>
          <a:ln w="9525">
            <a:noFill/>
            <a:miter lim="800000"/>
            <a:headEnd/>
            <a:tailEnd/>
          </a:ln>
        </p:spPr>
      </p:pic>
    </p:spTree>
    <p:extLst>
      <p:ext uri="{BB962C8B-B14F-4D97-AF65-F5344CB8AC3E}">
        <p14:creationId xmlns:p14="http://schemas.microsoft.com/office/powerpoint/2010/main" xmlns="" val="144559262"/>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extBox 17"/>
          <p:cNvSpPr txBox="1"/>
          <p:nvPr/>
        </p:nvSpPr>
        <p:spPr>
          <a:xfrm>
            <a:off x="3277344" y="4247666"/>
            <a:ext cx="17832113" cy="830997"/>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CA" sz="4800" spc="-50" dirty="0">
                <a:solidFill>
                  <a:srgbClr val="2D6F96"/>
                </a:solidFill>
                <a:latin typeface="+mj-lt"/>
                <a:ea typeface="+mj-ea"/>
                <a:cs typeface="+mj-cs"/>
              </a:rPr>
              <a:t>PAUL </a:t>
            </a:r>
            <a:r>
              <a:rPr lang="en-CA" sz="4800" b="1" spc="-50" dirty="0">
                <a:solidFill>
                  <a:srgbClr val="2D6F96"/>
                </a:solidFill>
                <a:latin typeface="+mj-lt"/>
                <a:ea typeface="+mj-ea"/>
                <a:cs typeface="+mj-cs"/>
              </a:rPr>
              <a:t>SLOVIC</a:t>
            </a:r>
            <a:endParaRPr kumimoji="0" lang="tr-TR" sz="4800" b="1" i="0" u="none" strike="noStrike" kern="1200" cap="none" spc="0" normalizeH="0" baseline="0" noProof="0" dirty="0">
              <a:ln>
                <a:noFill/>
              </a:ln>
              <a:solidFill>
                <a:srgbClr val="CA2027"/>
              </a:solidFill>
              <a:effectLst/>
              <a:uLnTx/>
              <a:uFillTx/>
              <a:latin typeface="+mj-lt"/>
            </a:endParaRPr>
          </a:p>
        </p:txBody>
      </p:sp>
      <p:sp>
        <p:nvSpPr>
          <p:cNvPr id="9" name="Content Placeholder 2">
            <a:extLst>
              <a:ext uri="{FF2B5EF4-FFF2-40B4-BE49-F238E27FC236}">
                <a16:creationId xmlns:a16="http://schemas.microsoft.com/office/drawing/2014/main" xmlns="" id="{14839909-F13D-4777-B6A5-4769E9A0C387}"/>
              </a:ext>
            </a:extLst>
          </p:cNvPr>
          <p:cNvSpPr txBox="1">
            <a:spLocks/>
          </p:cNvSpPr>
          <p:nvPr/>
        </p:nvSpPr>
        <p:spPr>
          <a:xfrm>
            <a:off x="4829600" y="6502400"/>
            <a:ext cx="5663732" cy="3448987"/>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lnSpc>
                <a:spcPct val="130000"/>
              </a:lnSpc>
              <a:buNone/>
            </a:pPr>
            <a:r>
              <a:rPr lang="en-CA" sz="3000" b="1" dirty="0"/>
              <a:t>Risk Perception </a:t>
            </a:r>
            <a:r>
              <a:rPr lang="en-CA" sz="3000" dirty="0"/>
              <a:t>= </a:t>
            </a:r>
            <a:r>
              <a:rPr lang="en-CA" sz="3000" b="1" dirty="0"/>
              <a:t>Risk Judgements </a:t>
            </a:r>
            <a:r>
              <a:rPr lang="en-CA" sz="3000" dirty="0"/>
              <a:t>dependent on intuition, experiential thinking and emotions</a:t>
            </a:r>
          </a:p>
        </p:txBody>
      </p:sp>
      <p:sp>
        <p:nvSpPr>
          <p:cNvPr id="12" name="Content Placeholder 2">
            <a:extLst>
              <a:ext uri="{FF2B5EF4-FFF2-40B4-BE49-F238E27FC236}">
                <a16:creationId xmlns:a16="http://schemas.microsoft.com/office/drawing/2014/main" xmlns="" id="{14839909-F13D-4777-B6A5-4769E9A0C387}"/>
              </a:ext>
            </a:extLst>
          </p:cNvPr>
          <p:cNvSpPr txBox="1">
            <a:spLocks/>
          </p:cNvSpPr>
          <p:nvPr/>
        </p:nvSpPr>
        <p:spPr>
          <a:xfrm>
            <a:off x="12450345" y="6502400"/>
            <a:ext cx="7669411" cy="3448987"/>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lnSpc>
                <a:spcPct val="100000"/>
              </a:lnSpc>
              <a:buNone/>
            </a:pPr>
            <a:r>
              <a:rPr lang="en-CA" sz="3000" dirty="0" err="1"/>
              <a:t>Slovic</a:t>
            </a:r>
            <a:r>
              <a:rPr lang="en-CA" sz="3000" dirty="0"/>
              <a:t> found that, in general</a:t>
            </a:r>
            <a:r>
              <a:rPr lang="en-CA" sz="3000" b="1" dirty="0"/>
              <a:t>, people believe risk levels are unacceptably high</a:t>
            </a:r>
            <a:r>
              <a:rPr lang="en-CA" sz="3000" dirty="0"/>
              <a:t>:</a:t>
            </a:r>
          </a:p>
          <a:p>
            <a:pPr marL="0" lvl="1" indent="0" algn="ctr">
              <a:lnSpc>
                <a:spcPct val="80000"/>
              </a:lnSpc>
              <a:buNone/>
            </a:pPr>
            <a:endParaRPr lang="en-CA" sz="3000" dirty="0"/>
          </a:p>
          <a:p>
            <a:pPr marL="0" lvl="1" indent="0" algn="ctr">
              <a:lnSpc>
                <a:spcPct val="100000"/>
              </a:lnSpc>
              <a:buNone/>
            </a:pPr>
            <a:r>
              <a:rPr lang="en-CA" sz="3000" dirty="0"/>
              <a:t>People feel things are riskier now than in the past and that it will continue to get riskier</a:t>
            </a:r>
          </a:p>
          <a:p>
            <a:pPr marL="0" lvl="1" indent="0" algn="ctr">
              <a:lnSpc>
                <a:spcPct val="80000"/>
              </a:lnSpc>
              <a:buNone/>
            </a:pPr>
            <a:endParaRPr lang="en-CA" sz="3000" dirty="0"/>
          </a:p>
          <a:p>
            <a:pPr marL="0" lvl="1" indent="0" algn="ctr">
              <a:lnSpc>
                <a:spcPct val="80000"/>
              </a:lnSpc>
              <a:buNone/>
            </a:pPr>
            <a:r>
              <a:rPr lang="en-CA" sz="3000" dirty="0"/>
              <a:t>‘Zero-risk’ society</a:t>
            </a:r>
          </a:p>
          <a:p>
            <a:pPr marL="0" lvl="1" indent="0" algn="ctr">
              <a:lnSpc>
                <a:spcPct val="80000"/>
              </a:lnSpc>
              <a:buNone/>
            </a:pPr>
            <a:endParaRPr lang="en-CA" sz="3000" dirty="0"/>
          </a:p>
          <a:p>
            <a:pPr marL="0" lvl="1" indent="0" algn="ctr">
              <a:lnSpc>
                <a:spcPct val="80000"/>
              </a:lnSpc>
              <a:buNone/>
            </a:pPr>
            <a:r>
              <a:rPr lang="en-CA" sz="3000" dirty="0"/>
              <a:t>Influenced by media</a:t>
            </a:r>
          </a:p>
        </p:txBody>
      </p:sp>
      <p:cxnSp>
        <p:nvCxnSpPr>
          <p:cNvPr id="14" name="Straight Connector 13"/>
          <p:cNvCxnSpPr/>
          <p:nvPr/>
        </p:nvCxnSpPr>
        <p:spPr>
          <a:xfrm>
            <a:off x="3278000" y="5754969"/>
            <a:ext cx="178308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11658600" y="1981200"/>
            <a:ext cx="1054663" cy="1054663"/>
          </a:xfrm>
          <a:prstGeom prst="ellipse">
            <a:avLst/>
          </a:prstGeom>
          <a:noFill/>
          <a:ln>
            <a:solidFill>
              <a:srgbClr val="1606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Shape 252"/>
          <p:cNvSpPr/>
          <p:nvPr/>
        </p:nvSpPr>
        <p:spPr>
          <a:xfrm flipH="1" flipV="1">
            <a:off x="11823553" y="2128048"/>
            <a:ext cx="747662" cy="668826"/>
          </a:xfrm>
          <a:custGeom>
            <a:avLst/>
            <a:gdLst/>
            <a:ahLst/>
            <a:cxnLst/>
            <a:rect l="l" t="t" r="r" b="b"/>
            <a:pathLst>
              <a:path w="255746" h="228779">
                <a:moveTo>
                  <a:pt x="127427" y="228779"/>
                </a:moveTo>
                <a:lnTo>
                  <a:pt x="126088" y="228779"/>
                </a:lnTo>
                <a:cubicBezTo>
                  <a:pt x="108526" y="228481"/>
                  <a:pt x="93420" y="221412"/>
                  <a:pt x="80770" y="207571"/>
                </a:cubicBezTo>
                <a:cubicBezTo>
                  <a:pt x="68119" y="193730"/>
                  <a:pt x="61348" y="176838"/>
                  <a:pt x="60455" y="156895"/>
                </a:cubicBezTo>
                <a:cubicBezTo>
                  <a:pt x="57478" y="153620"/>
                  <a:pt x="55990" y="149602"/>
                  <a:pt x="55990" y="144840"/>
                </a:cubicBezTo>
                <a:cubicBezTo>
                  <a:pt x="55990" y="137398"/>
                  <a:pt x="59264" y="129510"/>
                  <a:pt x="65812" y="121176"/>
                </a:cubicBezTo>
                <a:cubicBezTo>
                  <a:pt x="71766" y="102126"/>
                  <a:pt x="81291" y="86945"/>
                  <a:pt x="94387" y="75634"/>
                </a:cubicBezTo>
                <a:cubicBezTo>
                  <a:pt x="91411" y="64026"/>
                  <a:pt x="83225" y="55394"/>
                  <a:pt x="69831" y="49738"/>
                </a:cubicBezTo>
                <a:cubicBezTo>
                  <a:pt x="68640" y="49143"/>
                  <a:pt x="65515" y="48250"/>
                  <a:pt x="60455" y="47059"/>
                </a:cubicBezTo>
                <a:cubicBezTo>
                  <a:pt x="53608" y="45571"/>
                  <a:pt x="48102" y="44232"/>
                  <a:pt x="43935" y="43041"/>
                </a:cubicBezTo>
                <a:cubicBezTo>
                  <a:pt x="39767" y="41851"/>
                  <a:pt x="34261" y="39693"/>
                  <a:pt x="27415" y="36567"/>
                </a:cubicBezTo>
                <a:cubicBezTo>
                  <a:pt x="20569" y="33442"/>
                  <a:pt x="14839" y="29200"/>
                  <a:pt x="10225" y="23842"/>
                </a:cubicBezTo>
                <a:cubicBezTo>
                  <a:pt x="5611" y="18484"/>
                  <a:pt x="2263" y="12085"/>
                  <a:pt x="179" y="4643"/>
                </a:cubicBezTo>
                <a:cubicBezTo>
                  <a:pt x="-416" y="2262"/>
                  <a:pt x="477" y="774"/>
                  <a:pt x="2858" y="179"/>
                </a:cubicBezTo>
                <a:cubicBezTo>
                  <a:pt x="3156" y="179"/>
                  <a:pt x="3453" y="179"/>
                  <a:pt x="3751" y="179"/>
                </a:cubicBezTo>
                <a:cubicBezTo>
                  <a:pt x="5537" y="179"/>
                  <a:pt x="6728" y="1072"/>
                  <a:pt x="7323" y="2858"/>
                </a:cubicBezTo>
                <a:cubicBezTo>
                  <a:pt x="9109" y="9108"/>
                  <a:pt x="12011" y="14615"/>
                  <a:pt x="16029" y="19377"/>
                </a:cubicBezTo>
                <a:cubicBezTo>
                  <a:pt x="20048" y="24140"/>
                  <a:pt x="25108" y="27861"/>
                  <a:pt x="31210" y="30540"/>
                </a:cubicBezTo>
                <a:cubicBezTo>
                  <a:pt x="37312" y="33218"/>
                  <a:pt x="42372" y="35153"/>
                  <a:pt x="46390" y="36344"/>
                </a:cubicBezTo>
                <a:cubicBezTo>
                  <a:pt x="50409" y="37534"/>
                  <a:pt x="55543" y="38874"/>
                  <a:pt x="61794" y="40362"/>
                </a:cubicBezTo>
                <a:cubicBezTo>
                  <a:pt x="67450" y="41553"/>
                  <a:pt x="71021" y="42446"/>
                  <a:pt x="72510" y="43041"/>
                </a:cubicBezTo>
                <a:cubicBezTo>
                  <a:pt x="89178" y="50185"/>
                  <a:pt x="98852" y="61347"/>
                  <a:pt x="101531" y="76527"/>
                </a:cubicBezTo>
                <a:cubicBezTo>
                  <a:pt x="101829" y="78016"/>
                  <a:pt x="101382" y="79206"/>
                  <a:pt x="100192" y="80099"/>
                </a:cubicBezTo>
                <a:cubicBezTo>
                  <a:pt x="87690" y="90220"/>
                  <a:pt x="78314" y="104805"/>
                  <a:pt x="72063" y="123855"/>
                </a:cubicBezTo>
                <a:cubicBezTo>
                  <a:pt x="72063" y="124152"/>
                  <a:pt x="71914" y="124599"/>
                  <a:pt x="71617" y="125194"/>
                </a:cubicBezTo>
                <a:cubicBezTo>
                  <a:pt x="65961" y="132338"/>
                  <a:pt x="63133" y="138886"/>
                  <a:pt x="63133" y="144840"/>
                </a:cubicBezTo>
                <a:cubicBezTo>
                  <a:pt x="63133" y="148114"/>
                  <a:pt x="64175" y="150644"/>
                  <a:pt x="66259" y="152430"/>
                </a:cubicBezTo>
                <a:cubicBezTo>
                  <a:pt x="67152" y="153025"/>
                  <a:pt x="67598" y="153918"/>
                  <a:pt x="67598" y="155109"/>
                </a:cubicBezTo>
                <a:cubicBezTo>
                  <a:pt x="68194" y="173563"/>
                  <a:pt x="74147" y="189190"/>
                  <a:pt x="85458" y="201990"/>
                </a:cubicBezTo>
                <a:cubicBezTo>
                  <a:pt x="96769" y="214789"/>
                  <a:pt x="110312" y="221337"/>
                  <a:pt x="126088" y="221635"/>
                </a:cubicBezTo>
                <a:cubicBezTo>
                  <a:pt x="126088" y="221635"/>
                  <a:pt x="126237" y="221635"/>
                  <a:pt x="126534" y="221635"/>
                </a:cubicBezTo>
                <a:cubicBezTo>
                  <a:pt x="126832" y="221635"/>
                  <a:pt x="126981" y="221635"/>
                  <a:pt x="126981" y="221635"/>
                </a:cubicBezTo>
                <a:cubicBezTo>
                  <a:pt x="142757" y="221635"/>
                  <a:pt x="156374" y="215310"/>
                  <a:pt x="167834" y="202659"/>
                </a:cubicBezTo>
                <a:cubicBezTo>
                  <a:pt x="179294" y="190009"/>
                  <a:pt x="185470" y="174605"/>
                  <a:pt x="186363" y="156448"/>
                </a:cubicBezTo>
                <a:cubicBezTo>
                  <a:pt x="186363" y="155258"/>
                  <a:pt x="186959" y="154216"/>
                  <a:pt x="188149" y="153323"/>
                </a:cubicBezTo>
                <a:cubicBezTo>
                  <a:pt x="191423" y="151537"/>
                  <a:pt x="193060" y="148709"/>
                  <a:pt x="193060" y="144840"/>
                </a:cubicBezTo>
                <a:cubicBezTo>
                  <a:pt x="193060" y="137696"/>
                  <a:pt x="189042" y="129808"/>
                  <a:pt x="181005" y="121176"/>
                </a:cubicBezTo>
                <a:cubicBezTo>
                  <a:pt x="180708" y="120878"/>
                  <a:pt x="180559" y="120432"/>
                  <a:pt x="180559" y="119836"/>
                </a:cubicBezTo>
                <a:cubicBezTo>
                  <a:pt x="174606" y="103763"/>
                  <a:pt x="166123" y="90964"/>
                  <a:pt x="155109" y="81439"/>
                </a:cubicBezTo>
                <a:cubicBezTo>
                  <a:pt x="154216" y="80546"/>
                  <a:pt x="153919" y="79355"/>
                  <a:pt x="154216" y="77867"/>
                </a:cubicBezTo>
                <a:cubicBezTo>
                  <a:pt x="156895" y="62686"/>
                  <a:pt x="166569" y="51524"/>
                  <a:pt x="183238" y="44381"/>
                </a:cubicBezTo>
                <a:cubicBezTo>
                  <a:pt x="184726" y="43785"/>
                  <a:pt x="188149" y="42892"/>
                  <a:pt x="193507" y="41702"/>
                </a:cubicBezTo>
                <a:cubicBezTo>
                  <a:pt x="199758" y="40213"/>
                  <a:pt x="204892" y="38800"/>
                  <a:pt x="208911" y="37460"/>
                </a:cubicBezTo>
                <a:cubicBezTo>
                  <a:pt x="212929" y="36121"/>
                  <a:pt x="218064" y="34037"/>
                  <a:pt x="224314" y="31209"/>
                </a:cubicBezTo>
                <a:cubicBezTo>
                  <a:pt x="230565" y="28382"/>
                  <a:pt x="235700" y="24586"/>
                  <a:pt x="239718" y="19824"/>
                </a:cubicBezTo>
                <a:cubicBezTo>
                  <a:pt x="243736" y="15061"/>
                  <a:pt x="246639" y="9406"/>
                  <a:pt x="248425" y="2858"/>
                </a:cubicBezTo>
                <a:cubicBezTo>
                  <a:pt x="249020" y="476"/>
                  <a:pt x="250508" y="-417"/>
                  <a:pt x="252889" y="179"/>
                </a:cubicBezTo>
                <a:cubicBezTo>
                  <a:pt x="255271" y="774"/>
                  <a:pt x="256164" y="2262"/>
                  <a:pt x="255568" y="4643"/>
                </a:cubicBezTo>
                <a:cubicBezTo>
                  <a:pt x="253485" y="12085"/>
                  <a:pt x="250136" y="18559"/>
                  <a:pt x="245522" y="24066"/>
                </a:cubicBezTo>
                <a:cubicBezTo>
                  <a:pt x="240909" y="29572"/>
                  <a:pt x="235179" y="33963"/>
                  <a:pt x="228333" y="37237"/>
                </a:cubicBezTo>
                <a:cubicBezTo>
                  <a:pt x="221487" y="40511"/>
                  <a:pt x="215906" y="42818"/>
                  <a:pt x="211590" y="44157"/>
                </a:cubicBezTo>
                <a:cubicBezTo>
                  <a:pt x="207274" y="45497"/>
                  <a:pt x="201692" y="46911"/>
                  <a:pt x="194846" y="48399"/>
                </a:cubicBezTo>
                <a:cubicBezTo>
                  <a:pt x="190084" y="49590"/>
                  <a:pt x="187107" y="50483"/>
                  <a:pt x="185917" y="51078"/>
                </a:cubicBezTo>
                <a:cubicBezTo>
                  <a:pt x="172522" y="57031"/>
                  <a:pt x="164337" y="65812"/>
                  <a:pt x="161360" y="77420"/>
                </a:cubicBezTo>
                <a:cubicBezTo>
                  <a:pt x="172373" y="87541"/>
                  <a:pt x="180857" y="100786"/>
                  <a:pt x="186810" y="117158"/>
                </a:cubicBezTo>
                <a:cubicBezTo>
                  <a:pt x="195739" y="126683"/>
                  <a:pt x="200204" y="135910"/>
                  <a:pt x="200204" y="144840"/>
                </a:cubicBezTo>
                <a:cubicBezTo>
                  <a:pt x="200204" y="150793"/>
                  <a:pt x="197972" y="155406"/>
                  <a:pt x="193507" y="158681"/>
                </a:cubicBezTo>
                <a:cubicBezTo>
                  <a:pt x="192019" y="178326"/>
                  <a:pt x="184949" y="194920"/>
                  <a:pt x="172299" y="208464"/>
                </a:cubicBezTo>
                <a:cubicBezTo>
                  <a:pt x="159649" y="222007"/>
                  <a:pt x="144691" y="228779"/>
                  <a:pt x="127427" y="22877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434613128"/>
      </p:ext>
    </p:extLst>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RiskPerception_img01.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563288" y="4080458"/>
            <a:ext cx="10226492" cy="6091388"/>
          </a:xfrm>
          <a:prstGeom prst="rect">
            <a:avLst/>
          </a:prstGeom>
        </p:spPr>
      </p:pic>
      <p:sp>
        <p:nvSpPr>
          <p:cNvPr id="6" name="TextBox 5"/>
          <p:cNvSpPr txBox="1"/>
          <p:nvPr/>
        </p:nvSpPr>
        <p:spPr>
          <a:xfrm>
            <a:off x="2521579" y="4092937"/>
            <a:ext cx="6055210" cy="1508105"/>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b="1" i="0" u="none" strike="noStrike" kern="1200" cap="none" spc="0" normalizeH="0" baseline="0" noProof="0" dirty="0">
                <a:ln>
                  <a:noFill/>
                </a:ln>
                <a:solidFill>
                  <a:srgbClr val="2D6F96"/>
                </a:solidFill>
                <a:effectLst/>
                <a:uLnTx/>
                <a:uFillTx/>
                <a:latin typeface="+mj-lt"/>
                <a:ea typeface="+mn-ea"/>
                <a:cs typeface="+mn-cs"/>
              </a:rPr>
              <a:t>RISK</a:t>
            </a:r>
          </a:p>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i="0" u="none" strike="noStrike" kern="1200" cap="none" spc="0" normalizeH="0" baseline="0" noProof="0" dirty="0">
                <a:ln>
                  <a:noFill/>
                </a:ln>
                <a:solidFill>
                  <a:srgbClr val="2D6F96"/>
                </a:solidFill>
                <a:effectLst/>
                <a:uLnTx/>
                <a:uFillTx/>
                <a:latin typeface="+mj-lt"/>
              </a:rPr>
              <a:t>PERCEPTION</a:t>
            </a:r>
          </a:p>
        </p:txBody>
      </p:sp>
      <p:sp>
        <p:nvSpPr>
          <p:cNvPr id="7" name="TextBox 6"/>
          <p:cNvSpPr txBox="1"/>
          <p:nvPr/>
        </p:nvSpPr>
        <p:spPr>
          <a:xfrm>
            <a:off x="2521578" y="5931876"/>
            <a:ext cx="7562221" cy="6786473"/>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r>
              <a:rPr lang="en-CA" sz="3000" dirty="0">
                <a:solidFill>
                  <a:srgbClr val="160601"/>
                </a:solidFill>
              </a:rPr>
              <a:t>Risk perception can be measured and is predictable</a:t>
            </a:r>
          </a:p>
          <a:p>
            <a:endParaRPr lang="en-CA" sz="3000" dirty="0">
              <a:solidFill>
                <a:srgbClr val="160601"/>
              </a:solidFill>
            </a:endParaRPr>
          </a:p>
          <a:p>
            <a:r>
              <a:rPr lang="en-CA" sz="3000" dirty="0">
                <a:solidFill>
                  <a:srgbClr val="160601"/>
                </a:solidFill>
              </a:rPr>
              <a:t>The greater the benefit perceived, the greater the tolerance for risk</a:t>
            </a:r>
          </a:p>
          <a:p>
            <a:endParaRPr lang="en-CA" sz="3000" dirty="0">
              <a:solidFill>
                <a:srgbClr val="160601"/>
              </a:solidFill>
            </a:endParaRPr>
          </a:p>
          <a:p>
            <a:r>
              <a:rPr lang="en-CA" sz="3000" dirty="0">
                <a:solidFill>
                  <a:srgbClr val="160601"/>
                </a:solidFill>
              </a:rPr>
              <a:t>Intuitive risk judgements made by individuals, but feed into and form greater public perception = amplification</a:t>
            </a:r>
          </a:p>
          <a:p>
            <a:pPr marL="342900" lvl="1" indent="-342900">
              <a:buFont typeface="Arial"/>
              <a:buChar char="•"/>
            </a:pPr>
            <a:r>
              <a:rPr lang="en-CA" sz="3000" dirty="0">
                <a:solidFill>
                  <a:srgbClr val="160601"/>
                </a:solidFill>
              </a:rPr>
              <a:t>E.g. </a:t>
            </a:r>
            <a:r>
              <a:rPr lang="en-CA" sz="3000" dirty="0" err="1">
                <a:solidFill>
                  <a:srgbClr val="160601"/>
                </a:solidFill>
              </a:rPr>
              <a:t>Zika</a:t>
            </a:r>
            <a:endParaRPr lang="en-CA" sz="3000" dirty="0">
              <a:solidFill>
                <a:srgbClr val="160601"/>
              </a:solidFill>
            </a:endParaRPr>
          </a:p>
        </p:txBody>
      </p:sp>
      <p:cxnSp>
        <p:nvCxnSpPr>
          <p:cNvPr id="8" name="Straight Connector 7"/>
          <p:cNvCxnSpPr/>
          <p:nvPr/>
        </p:nvCxnSpPr>
        <p:spPr>
          <a:xfrm>
            <a:off x="2514970" y="2641969"/>
            <a:ext cx="2186903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21579" y="960438"/>
            <a:ext cx="6055210" cy="523220"/>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rgbClr val="2D6F96"/>
                </a:solidFill>
                <a:effectLst/>
                <a:uLnTx/>
                <a:uFillTx/>
                <a:latin typeface="+mj-lt"/>
              </a:rPr>
              <a:t>PAUL </a:t>
            </a:r>
            <a:r>
              <a:rPr kumimoji="0" lang="tr-TR" sz="2800" b="1" i="0" u="none" strike="noStrike" kern="1200" cap="none" spc="0" normalizeH="0" baseline="0" noProof="0" dirty="0">
                <a:ln>
                  <a:noFill/>
                </a:ln>
                <a:solidFill>
                  <a:srgbClr val="2D6F96"/>
                </a:solidFill>
                <a:effectLst/>
                <a:uLnTx/>
                <a:uFillTx/>
                <a:latin typeface="+mj-lt"/>
              </a:rPr>
              <a:t>SLOVIC</a:t>
            </a:r>
          </a:p>
        </p:txBody>
      </p:sp>
    </p:spTree>
    <p:extLst>
      <p:ext uri="{BB962C8B-B14F-4D97-AF65-F5344CB8AC3E}">
        <p14:creationId xmlns:p14="http://schemas.microsoft.com/office/powerpoint/2010/main" xmlns="" val="3278913615"/>
      </p:ext>
    </p:extLst>
  </p:cSld>
  <p:clrMapOvr>
    <a:masterClrMapping/>
  </p:clrMapOvr>
  <p:transition spd="slow">
    <p:push/>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521579" y="4092937"/>
            <a:ext cx="6055210" cy="2215991"/>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b="1" i="0" u="none" strike="noStrike" kern="1200" cap="none" spc="0" normalizeH="0" baseline="0" noProof="0" dirty="0">
                <a:ln>
                  <a:noFill/>
                </a:ln>
                <a:solidFill>
                  <a:srgbClr val="2D6F96"/>
                </a:solidFill>
                <a:effectLst/>
                <a:uLnTx/>
                <a:uFillTx/>
                <a:latin typeface="+mj-lt"/>
                <a:ea typeface="+mn-ea"/>
                <a:cs typeface="+mn-cs"/>
              </a:rPr>
              <a:t>THREE FACTORS</a:t>
            </a:r>
          </a:p>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i="0" u="none" strike="noStrike" kern="1200" cap="none" spc="0" normalizeH="0" baseline="0" noProof="0" dirty="0">
                <a:ln>
                  <a:noFill/>
                </a:ln>
                <a:solidFill>
                  <a:srgbClr val="2D6F96"/>
                </a:solidFill>
                <a:effectLst/>
                <a:uLnTx/>
                <a:uFillTx/>
                <a:latin typeface="+mj-lt"/>
              </a:rPr>
              <a:t>AFFECTING RISK PERCEPTION</a:t>
            </a:r>
          </a:p>
        </p:txBody>
      </p:sp>
      <p:sp>
        <p:nvSpPr>
          <p:cNvPr id="7" name="TextBox 6"/>
          <p:cNvSpPr txBox="1"/>
          <p:nvPr/>
        </p:nvSpPr>
        <p:spPr>
          <a:xfrm>
            <a:off x="2521578" y="7094158"/>
            <a:ext cx="7562221" cy="3516347"/>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lvl="0"/>
            <a:r>
              <a:rPr lang="en-CA" sz="3000" dirty="0">
                <a:solidFill>
                  <a:srgbClr val="160601"/>
                </a:solidFill>
                <a:latin typeface="+mn-lt"/>
              </a:rPr>
              <a:t>How well is the risk understood?</a:t>
            </a:r>
          </a:p>
          <a:p>
            <a:pPr lvl="0"/>
            <a:endParaRPr lang="en-CA" sz="3000" dirty="0">
              <a:solidFill>
                <a:srgbClr val="160601"/>
              </a:solidFill>
              <a:latin typeface="+mn-lt"/>
            </a:endParaRPr>
          </a:p>
          <a:p>
            <a:pPr lvl="0"/>
            <a:r>
              <a:rPr lang="en-CA" sz="3000" dirty="0">
                <a:solidFill>
                  <a:srgbClr val="160601"/>
                </a:solidFill>
                <a:latin typeface="+mn-lt"/>
              </a:rPr>
              <a:t>How do people feel about the risk?</a:t>
            </a:r>
          </a:p>
          <a:p>
            <a:endParaRPr lang="en-CA" sz="3000" dirty="0">
              <a:solidFill>
                <a:srgbClr val="160601"/>
              </a:solidFill>
              <a:latin typeface="+mn-lt"/>
            </a:endParaRPr>
          </a:p>
          <a:p>
            <a:r>
              <a:rPr lang="en-CA" sz="3000" dirty="0">
                <a:solidFill>
                  <a:srgbClr val="160601"/>
                </a:solidFill>
                <a:latin typeface="+mn-lt"/>
              </a:rPr>
              <a:t>How many people are exposed to the risk? </a:t>
            </a:r>
          </a:p>
        </p:txBody>
      </p:sp>
      <p:sp>
        <p:nvSpPr>
          <p:cNvPr id="9" name="TextBox 8"/>
          <p:cNvSpPr txBox="1"/>
          <p:nvPr/>
        </p:nvSpPr>
        <p:spPr>
          <a:xfrm>
            <a:off x="2521579" y="960438"/>
            <a:ext cx="6055210" cy="523220"/>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rgbClr val="2D6F96"/>
                </a:solidFill>
                <a:effectLst/>
                <a:uLnTx/>
                <a:uFillTx/>
                <a:latin typeface="+mj-lt"/>
              </a:rPr>
              <a:t>PAUL </a:t>
            </a:r>
            <a:r>
              <a:rPr kumimoji="0" lang="tr-TR" sz="2800" b="1" i="0" u="none" strike="noStrike" kern="1200" cap="none" spc="0" normalizeH="0" baseline="0" noProof="0" dirty="0">
                <a:ln>
                  <a:noFill/>
                </a:ln>
                <a:solidFill>
                  <a:srgbClr val="2D6F96"/>
                </a:solidFill>
                <a:effectLst/>
                <a:uLnTx/>
                <a:uFillTx/>
                <a:latin typeface="+mj-lt"/>
              </a:rPr>
              <a:t>SLOVIC</a:t>
            </a:r>
          </a:p>
        </p:txBody>
      </p:sp>
      <p:cxnSp>
        <p:nvCxnSpPr>
          <p:cNvPr id="11" name="Straight Connector 10"/>
          <p:cNvCxnSpPr/>
          <p:nvPr/>
        </p:nvCxnSpPr>
        <p:spPr>
          <a:xfrm>
            <a:off x="0" y="2641969"/>
            <a:ext cx="243840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0482" name="Picture 2"/>
          <p:cNvPicPr>
            <a:picLocks noChangeAspect="1" noChangeArrowheads="1"/>
          </p:cNvPicPr>
          <p:nvPr/>
        </p:nvPicPr>
        <p:blipFill>
          <a:blip r:embed="rId3" cstate="print"/>
          <a:srcRect/>
          <a:stretch>
            <a:fillRect/>
          </a:stretch>
        </p:blipFill>
        <p:spPr bwMode="auto">
          <a:xfrm>
            <a:off x="11519037" y="4087881"/>
            <a:ext cx="10822329" cy="6030154"/>
          </a:xfrm>
          <a:prstGeom prst="rect">
            <a:avLst/>
          </a:prstGeom>
          <a:noFill/>
          <a:ln w="9525">
            <a:noFill/>
            <a:miter lim="800000"/>
            <a:headEnd/>
            <a:tailEnd/>
          </a:ln>
        </p:spPr>
      </p:pic>
    </p:spTree>
    <p:extLst>
      <p:ext uri="{BB962C8B-B14F-4D97-AF65-F5344CB8AC3E}">
        <p14:creationId xmlns:p14="http://schemas.microsoft.com/office/powerpoint/2010/main" xmlns="" val="3465137791"/>
      </p:ext>
    </p:extLst>
  </p:cSld>
  <p:clrMapOvr>
    <a:masterClrMapping/>
  </p:clrMapOvr>
  <p:transition spd="slow">
    <p:push/>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521579" y="4092937"/>
            <a:ext cx="6055210" cy="2215991"/>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b="1" i="0" u="none" strike="noStrike" kern="1200" cap="none" spc="0" normalizeH="0" baseline="0" noProof="0" dirty="0">
                <a:ln>
                  <a:noFill/>
                </a:ln>
                <a:solidFill>
                  <a:srgbClr val="2D6F96"/>
                </a:solidFill>
                <a:effectLst/>
                <a:uLnTx/>
                <a:uFillTx/>
                <a:latin typeface="+mj-lt"/>
                <a:ea typeface="+mn-ea"/>
                <a:cs typeface="+mn-cs"/>
              </a:rPr>
              <a:t>TEN FACTORS</a:t>
            </a:r>
          </a:p>
          <a:p>
            <a:pPr marL="0" marR="0" lvl="0" indent="0" defTabSz="1828800" rtl="0" eaLnBrk="1" fontAlgn="auto" latinLnBrk="0" hangingPunct="1">
              <a:lnSpc>
                <a:spcPct val="100000"/>
              </a:lnSpc>
              <a:spcBef>
                <a:spcPts val="0"/>
              </a:spcBef>
              <a:spcAft>
                <a:spcPts val="0"/>
              </a:spcAft>
              <a:buClrTx/>
              <a:buSzTx/>
              <a:buFontTx/>
              <a:buNone/>
              <a:tabLst/>
              <a:defRPr/>
            </a:pPr>
            <a:r>
              <a:rPr lang="tr-TR" sz="4600" dirty="0">
                <a:solidFill>
                  <a:srgbClr val="2D6F96"/>
                </a:solidFill>
                <a:latin typeface="+mj-lt"/>
              </a:rPr>
              <a:t>THAT INFLUENCE RISK PERCEPTION</a:t>
            </a:r>
            <a:endParaRPr kumimoji="0" lang="tr-TR" sz="4600" i="0" u="none" strike="noStrike" kern="1200" cap="none" spc="0" normalizeH="0" baseline="0" noProof="0" dirty="0">
              <a:ln>
                <a:noFill/>
              </a:ln>
              <a:solidFill>
                <a:srgbClr val="2D6F96"/>
              </a:solidFill>
              <a:effectLst/>
              <a:uLnTx/>
              <a:uFillTx/>
              <a:latin typeface="+mj-lt"/>
            </a:endParaRPr>
          </a:p>
        </p:txBody>
      </p:sp>
      <p:sp>
        <p:nvSpPr>
          <p:cNvPr id="7" name="TextBox 6"/>
          <p:cNvSpPr txBox="1"/>
          <p:nvPr/>
        </p:nvSpPr>
        <p:spPr>
          <a:xfrm>
            <a:off x="2521578" y="7094158"/>
            <a:ext cx="7562221" cy="3516347"/>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marL="57150" indent="-514350">
              <a:buFont typeface="+mj-lt"/>
              <a:buAutoNum type="arabicPeriod"/>
            </a:pPr>
            <a:r>
              <a:rPr lang="en-CA" sz="3000" dirty="0">
                <a:solidFill>
                  <a:srgbClr val="160601"/>
                </a:solidFill>
                <a:latin typeface="+mn-lt"/>
                <a:ea typeface="Times New Roman"/>
              </a:rPr>
              <a:t>Dread</a:t>
            </a:r>
          </a:p>
          <a:p>
            <a:pPr marL="57150" indent="-514350">
              <a:buFont typeface="+mj-lt"/>
              <a:buAutoNum type="arabicPeriod"/>
            </a:pPr>
            <a:r>
              <a:rPr lang="en-CA" sz="3000" dirty="0">
                <a:solidFill>
                  <a:srgbClr val="160601"/>
                </a:solidFill>
                <a:latin typeface="+mn-lt"/>
                <a:ea typeface="Times New Roman"/>
              </a:rPr>
              <a:t>Control</a:t>
            </a:r>
          </a:p>
          <a:p>
            <a:pPr marL="57150" indent="-514350">
              <a:buFont typeface="+mj-lt"/>
              <a:buAutoNum type="arabicPeriod"/>
            </a:pPr>
            <a:r>
              <a:rPr lang="en-CA" sz="3000" dirty="0">
                <a:solidFill>
                  <a:srgbClr val="160601"/>
                </a:solidFill>
                <a:latin typeface="+mn-lt"/>
                <a:ea typeface="Times New Roman"/>
              </a:rPr>
              <a:t>Nature </a:t>
            </a:r>
            <a:r>
              <a:rPr lang="en-CA" sz="3000" dirty="0" err="1">
                <a:solidFill>
                  <a:srgbClr val="160601"/>
                </a:solidFill>
                <a:latin typeface="+mn-lt"/>
                <a:ea typeface="Times New Roman"/>
              </a:rPr>
              <a:t>vs</a:t>
            </a:r>
            <a:r>
              <a:rPr lang="en-CA" sz="3000" dirty="0">
                <a:solidFill>
                  <a:srgbClr val="160601"/>
                </a:solidFill>
                <a:latin typeface="+mn-lt"/>
                <a:ea typeface="Times New Roman"/>
              </a:rPr>
              <a:t> man-made</a:t>
            </a:r>
          </a:p>
          <a:p>
            <a:pPr marL="57150" indent="-514350">
              <a:buFont typeface="+mj-lt"/>
              <a:buAutoNum type="arabicPeriod"/>
            </a:pPr>
            <a:r>
              <a:rPr lang="en-CA" sz="3000" dirty="0">
                <a:solidFill>
                  <a:srgbClr val="160601"/>
                </a:solidFill>
                <a:latin typeface="+mn-lt"/>
                <a:ea typeface="Times New Roman"/>
              </a:rPr>
              <a:t>Choice</a:t>
            </a:r>
          </a:p>
          <a:p>
            <a:pPr marL="57150" indent="-514350">
              <a:buFont typeface="+mj-lt"/>
              <a:buAutoNum type="arabicPeriod"/>
            </a:pPr>
            <a:r>
              <a:rPr lang="en-CA" sz="3000" dirty="0">
                <a:solidFill>
                  <a:srgbClr val="160601"/>
                </a:solidFill>
                <a:latin typeface="+mn-lt"/>
                <a:ea typeface="Times New Roman"/>
              </a:rPr>
              <a:t>Children</a:t>
            </a:r>
            <a:endParaRPr lang="en-CA" sz="3000" dirty="0">
              <a:solidFill>
                <a:srgbClr val="160601"/>
              </a:solidFill>
              <a:effectLst/>
              <a:latin typeface="+mn-lt"/>
              <a:ea typeface="Times New Roman"/>
            </a:endParaRPr>
          </a:p>
        </p:txBody>
      </p:sp>
      <p:sp>
        <p:nvSpPr>
          <p:cNvPr id="9" name="TextBox 8"/>
          <p:cNvSpPr txBox="1"/>
          <p:nvPr/>
        </p:nvSpPr>
        <p:spPr>
          <a:xfrm>
            <a:off x="2521579" y="960438"/>
            <a:ext cx="6055210" cy="523220"/>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rgbClr val="2D6F96"/>
                </a:solidFill>
                <a:effectLst/>
                <a:uLnTx/>
                <a:uFillTx/>
                <a:latin typeface="+mj-lt"/>
              </a:rPr>
              <a:t>PAUL </a:t>
            </a:r>
            <a:r>
              <a:rPr kumimoji="0" lang="tr-TR" sz="2800" b="1" i="0" u="none" strike="noStrike" kern="1200" cap="none" spc="0" normalizeH="0" baseline="0" noProof="0" dirty="0">
                <a:ln>
                  <a:noFill/>
                </a:ln>
                <a:solidFill>
                  <a:srgbClr val="2D6F96"/>
                </a:solidFill>
                <a:effectLst/>
                <a:uLnTx/>
                <a:uFillTx/>
                <a:latin typeface="+mj-lt"/>
              </a:rPr>
              <a:t>SLOVIC</a:t>
            </a:r>
          </a:p>
        </p:txBody>
      </p:sp>
      <p:cxnSp>
        <p:nvCxnSpPr>
          <p:cNvPr id="10" name="Straight Connector 9"/>
          <p:cNvCxnSpPr/>
          <p:nvPr/>
        </p:nvCxnSpPr>
        <p:spPr>
          <a:xfrm>
            <a:off x="0" y="2641969"/>
            <a:ext cx="243840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1506" name="Picture 2"/>
          <p:cNvPicPr>
            <a:picLocks noChangeAspect="1" noChangeArrowheads="1"/>
          </p:cNvPicPr>
          <p:nvPr/>
        </p:nvPicPr>
        <p:blipFill>
          <a:blip r:embed="rId3" cstate="print"/>
          <a:srcRect/>
          <a:stretch>
            <a:fillRect/>
          </a:stretch>
        </p:blipFill>
        <p:spPr bwMode="auto">
          <a:xfrm>
            <a:off x="11618429" y="4366177"/>
            <a:ext cx="10679625" cy="5950640"/>
          </a:xfrm>
          <a:prstGeom prst="rect">
            <a:avLst/>
          </a:prstGeom>
          <a:noFill/>
          <a:ln w="9525">
            <a:noFill/>
            <a:miter lim="800000"/>
            <a:headEnd/>
            <a:tailEnd/>
          </a:ln>
        </p:spPr>
      </p:pic>
    </p:spTree>
    <p:extLst>
      <p:ext uri="{BB962C8B-B14F-4D97-AF65-F5344CB8AC3E}">
        <p14:creationId xmlns:p14="http://schemas.microsoft.com/office/powerpoint/2010/main" xmlns="" val="2100641905"/>
      </p:ext>
    </p:extLst>
  </p:cSld>
  <p:clrMapOvr>
    <a:masterClrMapping/>
  </p:clrMapOvr>
  <p:transition spd="slow">
    <p:push/>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521579" y="4092937"/>
            <a:ext cx="6055210" cy="2215991"/>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b="1" i="0" u="none" strike="noStrike" kern="1200" cap="none" spc="0" normalizeH="0" baseline="0" noProof="0" dirty="0">
                <a:ln>
                  <a:noFill/>
                </a:ln>
                <a:solidFill>
                  <a:srgbClr val="2D6F96"/>
                </a:solidFill>
                <a:effectLst/>
                <a:uLnTx/>
                <a:uFillTx/>
                <a:latin typeface="+mj-lt"/>
                <a:ea typeface="+mn-ea"/>
                <a:cs typeface="+mn-cs"/>
              </a:rPr>
              <a:t>TEN FACTORS</a:t>
            </a:r>
          </a:p>
          <a:p>
            <a:pPr marL="0" marR="0" lvl="0" indent="0" defTabSz="1828800" rtl="0" eaLnBrk="1" fontAlgn="auto" latinLnBrk="0" hangingPunct="1">
              <a:lnSpc>
                <a:spcPct val="100000"/>
              </a:lnSpc>
              <a:spcBef>
                <a:spcPts val="0"/>
              </a:spcBef>
              <a:spcAft>
                <a:spcPts val="0"/>
              </a:spcAft>
              <a:buClrTx/>
              <a:buSzTx/>
              <a:buFontTx/>
              <a:buNone/>
              <a:tabLst/>
              <a:defRPr/>
            </a:pPr>
            <a:r>
              <a:rPr lang="tr-TR" sz="4600" dirty="0">
                <a:solidFill>
                  <a:srgbClr val="2D6F96"/>
                </a:solidFill>
                <a:latin typeface="+mj-lt"/>
              </a:rPr>
              <a:t>THAT INFLUENCE RISK PERCEPTION</a:t>
            </a:r>
            <a:endParaRPr kumimoji="0" lang="tr-TR" sz="4600" i="0" u="none" strike="noStrike" kern="1200" cap="none" spc="0" normalizeH="0" baseline="0" noProof="0" dirty="0">
              <a:ln>
                <a:noFill/>
              </a:ln>
              <a:solidFill>
                <a:srgbClr val="2D6F96"/>
              </a:solidFill>
              <a:effectLst/>
              <a:uLnTx/>
              <a:uFillTx/>
              <a:latin typeface="+mj-lt"/>
            </a:endParaRPr>
          </a:p>
        </p:txBody>
      </p:sp>
      <p:sp>
        <p:nvSpPr>
          <p:cNvPr id="7" name="TextBox 6"/>
          <p:cNvSpPr txBox="1"/>
          <p:nvPr/>
        </p:nvSpPr>
        <p:spPr>
          <a:xfrm>
            <a:off x="2521578" y="7094158"/>
            <a:ext cx="7562221" cy="4208844"/>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marL="514350" indent="-514350">
              <a:buFont typeface="+mj-lt"/>
              <a:buAutoNum type="arabicPeriod" startAt="6"/>
            </a:pPr>
            <a:r>
              <a:rPr lang="en-CA" sz="3000" dirty="0">
                <a:solidFill>
                  <a:srgbClr val="160601"/>
                </a:solidFill>
                <a:latin typeface="+mn-lt"/>
                <a:ea typeface="Times New Roman"/>
              </a:rPr>
              <a:t>Novelty</a:t>
            </a:r>
          </a:p>
          <a:p>
            <a:pPr marL="514350" indent="-514350">
              <a:buFont typeface="+mj-lt"/>
              <a:buAutoNum type="arabicPeriod" startAt="6"/>
            </a:pPr>
            <a:r>
              <a:rPr lang="en-CA" sz="3000" dirty="0">
                <a:solidFill>
                  <a:srgbClr val="160601"/>
                </a:solidFill>
                <a:latin typeface="+mn-lt"/>
                <a:ea typeface="Times New Roman"/>
              </a:rPr>
              <a:t>Publicity</a:t>
            </a:r>
          </a:p>
          <a:p>
            <a:pPr marL="514350" indent="-514350">
              <a:buFont typeface="+mj-lt"/>
              <a:buAutoNum type="arabicPeriod" startAt="6"/>
            </a:pPr>
            <a:r>
              <a:rPr lang="en-CA" sz="3000" dirty="0">
                <a:solidFill>
                  <a:srgbClr val="160601"/>
                </a:solidFill>
                <a:latin typeface="+mn-lt"/>
                <a:ea typeface="Times New Roman"/>
              </a:rPr>
              <a:t>Propinquity (closeness to situation / decision)</a:t>
            </a:r>
          </a:p>
          <a:p>
            <a:pPr marL="514350" indent="-514350">
              <a:buFont typeface="+mj-lt"/>
              <a:buAutoNum type="arabicPeriod" startAt="6"/>
            </a:pPr>
            <a:r>
              <a:rPr lang="en-CA" sz="3000" dirty="0">
                <a:solidFill>
                  <a:srgbClr val="160601"/>
                </a:solidFill>
                <a:latin typeface="+mn-lt"/>
                <a:ea typeface="Times New Roman"/>
              </a:rPr>
              <a:t>Risk-benefit </a:t>
            </a:r>
            <a:r>
              <a:rPr lang="en-CA" sz="3000" dirty="0" err="1">
                <a:solidFill>
                  <a:srgbClr val="160601"/>
                </a:solidFill>
                <a:latin typeface="+mn-lt"/>
                <a:ea typeface="Times New Roman"/>
              </a:rPr>
              <a:t>tradeoff</a:t>
            </a:r>
            <a:endParaRPr lang="en-CA" sz="3000" dirty="0">
              <a:solidFill>
                <a:srgbClr val="160601"/>
              </a:solidFill>
              <a:latin typeface="+mn-lt"/>
              <a:ea typeface="Times New Roman"/>
            </a:endParaRPr>
          </a:p>
          <a:p>
            <a:pPr marL="514350" indent="-514350">
              <a:buFont typeface="+mj-lt"/>
              <a:buAutoNum type="arabicPeriod" startAt="6"/>
            </a:pPr>
            <a:r>
              <a:rPr lang="en-CA" sz="3000" dirty="0">
                <a:solidFill>
                  <a:srgbClr val="160601"/>
                </a:solidFill>
                <a:latin typeface="+mn-lt"/>
                <a:ea typeface="Times New Roman"/>
              </a:rPr>
              <a:t>Trust</a:t>
            </a:r>
            <a:endParaRPr lang="en-CA" sz="3000" dirty="0">
              <a:solidFill>
                <a:srgbClr val="160601"/>
              </a:solidFill>
              <a:effectLst/>
              <a:latin typeface="+mn-lt"/>
              <a:ea typeface="Times New Roman"/>
            </a:endParaRPr>
          </a:p>
        </p:txBody>
      </p:sp>
      <p:sp>
        <p:nvSpPr>
          <p:cNvPr id="9" name="TextBox 8"/>
          <p:cNvSpPr txBox="1"/>
          <p:nvPr/>
        </p:nvSpPr>
        <p:spPr>
          <a:xfrm>
            <a:off x="2521579" y="960438"/>
            <a:ext cx="6055210" cy="523220"/>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rgbClr val="2D6F96"/>
                </a:solidFill>
                <a:effectLst/>
                <a:uLnTx/>
                <a:uFillTx/>
                <a:latin typeface="+mj-lt"/>
              </a:rPr>
              <a:t>PAUL </a:t>
            </a:r>
            <a:r>
              <a:rPr kumimoji="0" lang="tr-TR" sz="2800" b="1" i="0" u="none" strike="noStrike" kern="1200" cap="none" spc="0" normalizeH="0" baseline="0" noProof="0" dirty="0">
                <a:ln>
                  <a:noFill/>
                </a:ln>
                <a:solidFill>
                  <a:srgbClr val="2D6F96"/>
                </a:solidFill>
                <a:effectLst/>
                <a:uLnTx/>
                <a:uFillTx/>
                <a:latin typeface="+mj-lt"/>
              </a:rPr>
              <a:t>SLOVIC</a:t>
            </a:r>
          </a:p>
        </p:txBody>
      </p:sp>
      <p:cxnSp>
        <p:nvCxnSpPr>
          <p:cNvPr id="10" name="Straight Connector 9"/>
          <p:cNvCxnSpPr/>
          <p:nvPr/>
        </p:nvCxnSpPr>
        <p:spPr>
          <a:xfrm>
            <a:off x="0" y="2641969"/>
            <a:ext cx="243840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ChangeAspect="1" noChangeArrowheads="1"/>
          </p:cNvPicPr>
          <p:nvPr/>
        </p:nvPicPr>
        <p:blipFill>
          <a:blip r:embed="rId3" cstate="print"/>
          <a:srcRect/>
          <a:stretch>
            <a:fillRect/>
          </a:stretch>
        </p:blipFill>
        <p:spPr bwMode="auto">
          <a:xfrm>
            <a:off x="11926956" y="4207151"/>
            <a:ext cx="10647420" cy="5910884"/>
          </a:xfrm>
          <a:prstGeom prst="rect">
            <a:avLst/>
          </a:prstGeom>
          <a:noFill/>
          <a:ln w="9525">
            <a:noFill/>
            <a:miter lim="800000"/>
            <a:headEnd/>
            <a:tailEnd/>
          </a:ln>
        </p:spPr>
      </p:pic>
    </p:spTree>
    <p:extLst>
      <p:ext uri="{BB962C8B-B14F-4D97-AF65-F5344CB8AC3E}">
        <p14:creationId xmlns:p14="http://schemas.microsoft.com/office/powerpoint/2010/main" xmlns="" val="914397491"/>
      </p:ext>
    </p:extLst>
  </p:cSld>
  <p:clrMapOvr>
    <a:masterClrMapping/>
  </p:clrMapOvr>
  <p:transition spd="slow">
    <p:push/>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l="38181"/>
          <a:stretch/>
        </p:blipFill>
        <p:spPr>
          <a:xfrm>
            <a:off x="11549062" y="4296172"/>
            <a:ext cx="6324049" cy="5754330"/>
          </a:xfrm>
          <a:prstGeom prst="rect">
            <a:avLst/>
          </a:prstGeom>
        </p:spPr>
      </p:pic>
      <p:pic>
        <p:nvPicPr>
          <p:cNvPr id="3" name="Picture 2" descr="geothermal energy.jpg"/>
          <p:cNvPicPr>
            <a:picLocks noChangeAspect="1"/>
          </p:cNvPicPr>
          <p:nvPr/>
        </p:nvPicPr>
        <p:blipFill rotWithShape="1">
          <a:blip r:embed="rId4" cstate="print">
            <a:extLst>
              <a:ext uri="{28A0092B-C50C-407E-A947-70E740481C1C}">
                <a14:useLocalDpi xmlns:a14="http://schemas.microsoft.com/office/drawing/2010/main" xmlns="" val="0"/>
              </a:ext>
            </a:extLst>
          </a:blip>
          <a:srcRect l="32861" r="30559" b="878"/>
          <a:stretch/>
        </p:blipFill>
        <p:spPr>
          <a:xfrm>
            <a:off x="14886361" y="4251773"/>
            <a:ext cx="3821058" cy="5786137"/>
          </a:xfrm>
          <a:prstGeom prst="rect">
            <a:avLst/>
          </a:prstGeom>
        </p:spPr>
      </p:pic>
      <p:pic>
        <p:nvPicPr>
          <p:cNvPr id="4" name="Picture 3" descr="flu-shot-vaccines.jpg"/>
          <p:cNvPicPr>
            <a:picLocks noChangeAspect="1"/>
          </p:cNvPicPr>
          <p:nvPr/>
        </p:nvPicPr>
        <p:blipFill rotWithShape="1">
          <a:blip r:embed="rId5" cstate="print">
            <a:extLst>
              <a:ext uri="{28A0092B-C50C-407E-A947-70E740481C1C}">
                <a14:useLocalDpi xmlns:a14="http://schemas.microsoft.com/office/drawing/2010/main" xmlns="" val="0"/>
              </a:ext>
            </a:extLst>
          </a:blip>
          <a:srcRect l="38342" r="25959"/>
          <a:stretch/>
        </p:blipFill>
        <p:spPr>
          <a:xfrm>
            <a:off x="18673090" y="4255953"/>
            <a:ext cx="3123622" cy="5800446"/>
          </a:xfrm>
          <a:prstGeom prst="rect">
            <a:avLst/>
          </a:prstGeom>
        </p:spPr>
      </p:pic>
      <p:sp>
        <p:nvSpPr>
          <p:cNvPr id="6" name="TextBox 5"/>
          <p:cNvSpPr txBox="1"/>
          <p:nvPr/>
        </p:nvSpPr>
        <p:spPr>
          <a:xfrm>
            <a:off x="2521579" y="4092937"/>
            <a:ext cx="6055210" cy="800219"/>
          </a:xfrm>
          <a:prstGeom prst="rect">
            <a:avLst/>
          </a:prstGeom>
          <a:noFill/>
        </p:spPr>
        <p:txBody>
          <a:bodyPr wrap="square" rtlCol="0">
            <a:spAutoFit/>
          </a:bodyPr>
          <a:lstStyle/>
          <a:p>
            <a:pPr lvl="0">
              <a:defRPr/>
            </a:pPr>
            <a:r>
              <a:rPr lang="tr-TR" sz="4600" b="1" dirty="0">
                <a:solidFill>
                  <a:srgbClr val="2D6F96"/>
                </a:solidFill>
              </a:rPr>
              <a:t>EXAMPLES</a:t>
            </a:r>
          </a:p>
        </p:txBody>
      </p:sp>
      <p:sp>
        <p:nvSpPr>
          <p:cNvPr id="7" name="TextBox 6"/>
          <p:cNvSpPr txBox="1"/>
          <p:nvPr/>
        </p:nvSpPr>
        <p:spPr>
          <a:xfrm>
            <a:off x="2521578" y="5359084"/>
            <a:ext cx="7562221" cy="4208844"/>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r>
              <a:rPr lang="en-CA" sz="3000" dirty="0">
                <a:solidFill>
                  <a:srgbClr val="160601"/>
                </a:solidFill>
              </a:rPr>
              <a:t>Seatbelts</a:t>
            </a:r>
          </a:p>
          <a:p>
            <a:endParaRPr lang="en-CA" sz="3000" dirty="0">
              <a:solidFill>
                <a:srgbClr val="160601"/>
              </a:solidFill>
            </a:endParaRPr>
          </a:p>
          <a:p>
            <a:r>
              <a:rPr lang="en-CA" sz="3000" dirty="0">
                <a:solidFill>
                  <a:srgbClr val="160601"/>
                </a:solidFill>
              </a:rPr>
              <a:t>Energy developments in community</a:t>
            </a:r>
          </a:p>
          <a:p>
            <a:pPr marL="342900" lvl="1" indent="-342900">
              <a:buFont typeface="Arial"/>
              <a:buChar char="•"/>
            </a:pPr>
            <a:r>
              <a:rPr lang="en-CA" sz="3000" dirty="0" err="1">
                <a:solidFill>
                  <a:srgbClr val="160601"/>
                </a:solidFill>
              </a:rPr>
              <a:t>Fracking</a:t>
            </a:r>
            <a:endParaRPr lang="en-CA" sz="3000" dirty="0">
              <a:solidFill>
                <a:srgbClr val="160601"/>
              </a:solidFill>
            </a:endParaRPr>
          </a:p>
          <a:p>
            <a:pPr marL="342900" lvl="1" indent="-342900">
              <a:buFont typeface="Arial"/>
              <a:buChar char="•"/>
            </a:pPr>
            <a:r>
              <a:rPr lang="en-CA" sz="3000" dirty="0">
                <a:solidFill>
                  <a:srgbClr val="160601"/>
                </a:solidFill>
              </a:rPr>
              <a:t>Geothermal</a:t>
            </a:r>
          </a:p>
          <a:p>
            <a:pPr marL="0" lvl="1"/>
            <a:endParaRPr lang="en-CA" sz="3000" dirty="0">
              <a:solidFill>
                <a:srgbClr val="160601"/>
              </a:solidFill>
            </a:endParaRPr>
          </a:p>
          <a:p>
            <a:r>
              <a:rPr lang="en-CA" sz="3000" dirty="0">
                <a:solidFill>
                  <a:srgbClr val="160601"/>
                </a:solidFill>
              </a:rPr>
              <a:t>Flu shots</a:t>
            </a:r>
          </a:p>
        </p:txBody>
      </p:sp>
      <p:cxnSp>
        <p:nvCxnSpPr>
          <p:cNvPr id="10" name="Straight Connector 9"/>
          <p:cNvCxnSpPr/>
          <p:nvPr/>
        </p:nvCxnSpPr>
        <p:spPr>
          <a:xfrm>
            <a:off x="0" y="2641969"/>
            <a:ext cx="24384000"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21579" y="960438"/>
            <a:ext cx="6055210" cy="523220"/>
          </a:xfrm>
          <a:prstGeom prst="rect">
            <a:avLst/>
          </a:prstGeom>
          <a:noFill/>
        </p:spPr>
        <p:txBody>
          <a:bodyPr wrap="square" rtlCol="0">
            <a:spAutoFit/>
          </a:bodyPr>
          <a:lstStyle/>
          <a:p>
            <a:pPr lvl="0">
              <a:defRPr/>
            </a:pPr>
            <a:r>
              <a:rPr lang="tr-TR" sz="2800" dirty="0">
                <a:solidFill>
                  <a:srgbClr val="2D6F96"/>
                </a:solidFill>
              </a:rPr>
              <a:t>PAUL </a:t>
            </a:r>
            <a:r>
              <a:rPr lang="tr-TR" sz="2800" b="1" dirty="0">
                <a:solidFill>
                  <a:srgbClr val="2D6F96"/>
                </a:solidFill>
              </a:rPr>
              <a:t>SLOVIC</a:t>
            </a:r>
          </a:p>
        </p:txBody>
      </p:sp>
    </p:spTree>
    <p:extLst>
      <p:ext uri="{BB962C8B-B14F-4D97-AF65-F5344CB8AC3E}">
        <p14:creationId xmlns:p14="http://schemas.microsoft.com/office/powerpoint/2010/main" xmlns="" val="3312935520"/>
      </p:ext>
    </p:extLst>
  </p:cSld>
  <p:clrMapOvr>
    <a:masterClrMapping/>
  </p:clrMapOvr>
  <p:transition spd="slow">
    <p:push/>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521579" y="4092937"/>
            <a:ext cx="6055210" cy="1508105"/>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b="1" i="0" u="none" strike="noStrike" kern="1200" cap="none" spc="0" normalizeH="0" baseline="0" noProof="0" dirty="0">
                <a:ln>
                  <a:noFill/>
                </a:ln>
                <a:solidFill>
                  <a:srgbClr val="2D6F96"/>
                </a:solidFill>
                <a:effectLst/>
                <a:uLnTx/>
                <a:uFillTx/>
                <a:latin typeface="+mj-lt"/>
                <a:ea typeface="+mn-ea"/>
                <a:cs typeface="+mn-cs"/>
              </a:rPr>
              <a:t>WHAT IS </a:t>
            </a:r>
            <a:br>
              <a:rPr kumimoji="0" lang="tr-TR" sz="4600" b="1" i="0" u="none" strike="noStrike" kern="1200" cap="none" spc="0" normalizeH="0" baseline="0" noProof="0" dirty="0">
                <a:ln>
                  <a:noFill/>
                </a:ln>
                <a:solidFill>
                  <a:srgbClr val="2D6F96"/>
                </a:solidFill>
                <a:effectLst/>
                <a:uLnTx/>
                <a:uFillTx/>
                <a:latin typeface="+mj-lt"/>
                <a:ea typeface="+mn-ea"/>
                <a:cs typeface="+mn-cs"/>
              </a:rPr>
            </a:br>
            <a:r>
              <a:rPr kumimoji="0" lang="tr-TR" sz="4600" i="0" u="none" strike="noStrike" kern="1200" cap="none" spc="0" normalizeH="0" baseline="0" noProof="0" dirty="0">
                <a:ln>
                  <a:noFill/>
                </a:ln>
                <a:solidFill>
                  <a:srgbClr val="2D6F96"/>
                </a:solidFill>
                <a:effectLst/>
                <a:uLnTx/>
                <a:uFillTx/>
                <a:latin typeface="+mj-lt"/>
              </a:rPr>
              <a:t>KILLING US?</a:t>
            </a:r>
          </a:p>
        </p:txBody>
      </p:sp>
      <p:sp>
        <p:nvSpPr>
          <p:cNvPr id="7" name="TextBox 6"/>
          <p:cNvSpPr txBox="1"/>
          <p:nvPr/>
        </p:nvSpPr>
        <p:spPr>
          <a:xfrm>
            <a:off x="2521578" y="5931876"/>
            <a:ext cx="7562221" cy="2131353"/>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r>
              <a:rPr lang="en-CA" sz="3000" dirty="0">
                <a:solidFill>
                  <a:srgbClr val="160601"/>
                </a:solidFill>
                <a:latin typeface="+mn-lt"/>
              </a:rPr>
              <a:t>What is your biggest fear of dying? </a:t>
            </a:r>
            <a:br>
              <a:rPr lang="en-CA" sz="3000" dirty="0">
                <a:solidFill>
                  <a:srgbClr val="160601"/>
                </a:solidFill>
                <a:latin typeface="+mn-lt"/>
              </a:rPr>
            </a:br>
            <a:r>
              <a:rPr lang="en-CA" sz="3000" dirty="0">
                <a:solidFill>
                  <a:srgbClr val="160601"/>
                </a:solidFill>
                <a:latin typeface="+mn-lt"/>
              </a:rPr>
              <a:t>How does it measure to </a:t>
            </a:r>
            <a:r>
              <a:rPr lang="en-US" sz="3000" dirty="0">
                <a:solidFill>
                  <a:srgbClr val="160601"/>
                </a:solidFill>
                <a:latin typeface="+mn-lt"/>
              </a:rPr>
              <a:t>actual </a:t>
            </a:r>
            <a:br>
              <a:rPr lang="en-US" sz="3000" dirty="0">
                <a:solidFill>
                  <a:srgbClr val="160601"/>
                </a:solidFill>
                <a:latin typeface="+mn-lt"/>
              </a:rPr>
            </a:br>
            <a:r>
              <a:rPr lang="en-US" sz="3000" dirty="0">
                <a:solidFill>
                  <a:srgbClr val="160601"/>
                </a:solidFill>
                <a:latin typeface="+mn-lt"/>
              </a:rPr>
              <a:t>causes of deaths?</a:t>
            </a:r>
            <a:endParaRPr lang="en-CA" sz="3000" dirty="0">
              <a:solidFill>
                <a:srgbClr val="160601"/>
              </a:solidFill>
              <a:latin typeface="+mn-lt"/>
            </a:endParaRPr>
          </a:p>
        </p:txBody>
      </p:sp>
      <p:cxnSp>
        <p:nvCxnSpPr>
          <p:cNvPr id="10" name="Straight Connector 9"/>
          <p:cNvCxnSpPr/>
          <p:nvPr/>
        </p:nvCxnSpPr>
        <p:spPr>
          <a:xfrm>
            <a:off x="0" y="2641969"/>
            <a:ext cx="21912607" cy="0"/>
          </a:xfrm>
          <a:prstGeom prst="line">
            <a:avLst/>
          </a:prstGeom>
          <a:ln w="635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21579" y="960438"/>
            <a:ext cx="6055210" cy="523220"/>
          </a:xfrm>
          <a:prstGeom prst="rect">
            <a:avLst/>
          </a:prstGeom>
          <a:noFill/>
        </p:spPr>
        <p:txBody>
          <a:bodyPr wrap="square" rtlCol="0">
            <a:spAutoFit/>
          </a:bodyPr>
          <a:lstStyle/>
          <a:p>
            <a:pPr lvl="0">
              <a:defRPr/>
            </a:pPr>
            <a:r>
              <a:rPr lang="tr-TR" sz="2800" dirty="0">
                <a:solidFill>
                  <a:srgbClr val="2D6F96"/>
                </a:solidFill>
              </a:rPr>
              <a:t>PAUL </a:t>
            </a:r>
            <a:r>
              <a:rPr lang="tr-TR" sz="2800" b="1" dirty="0">
                <a:solidFill>
                  <a:srgbClr val="2D6F96"/>
                </a:solidFill>
              </a:rPr>
              <a:t>SLOVIC</a:t>
            </a:r>
          </a:p>
        </p:txBody>
      </p:sp>
      <p:pic>
        <p:nvPicPr>
          <p:cNvPr id="23554" name="Picture 2"/>
          <p:cNvPicPr>
            <a:picLocks noChangeAspect="1" noChangeArrowheads="1"/>
          </p:cNvPicPr>
          <p:nvPr/>
        </p:nvPicPr>
        <p:blipFill>
          <a:blip r:embed="rId3" cstate="print"/>
          <a:srcRect/>
          <a:stretch>
            <a:fillRect/>
          </a:stretch>
        </p:blipFill>
        <p:spPr bwMode="auto">
          <a:xfrm>
            <a:off x="10547486" y="2704271"/>
            <a:ext cx="10518100" cy="11011729"/>
          </a:xfrm>
          <a:prstGeom prst="rect">
            <a:avLst/>
          </a:prstGeom>
          <a:noFill/>
          <a:ln w="9525">
            <a:noFill/>
            <a:miter lim="800000"/>
            <a:headEnd/>
            <a:tailEnd/>
          </a:ln>
        </p:spPr>
      </p:pic>
    </p:spTree>
    <p:extLst>
      <p:ext uri="{BB962C8B-B14F-4D97-AF65-F5344CB8AC3E}">
        <p14:creationId xmlns:p14="http://schemas.microsoft.com/office/powerpoint/2010/main" xmlns="" val="4092297562"/>
      </p:ext>
    </p:extLst>
  </p:cSld>
  <p:clrMapOvr>
    <a:masterClrMapping/>
  </p:clrMapOvr>
  <p:transition spd="slow">
    <p:push/>
  </p:transition>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rgbClr val="6AA85B"/>
        </a:solidFill>
        <a:effectLst/>
      </p:bgPr>
    </p:bg>
    <p:spTree>
      <p:nvGrpSpPr>
        <p:cNvPr id="1" name=""/>
        <p:cNvGrpSpPr/>
        <p:nvPr/>
      </p:nvGrpSpPr>
      <p:grpSpPr>
        <a:xfrm>
          <a:off x="0" y="0"/>
          <a:ext cx="0" cy="0"/>
          <a:chOff x="0" y="0"/>
          <a:chExt cx="0" cy="0"/>
        </a:xfrm>
      </p:grpSpPr>
      <p:sp>
        <p:nvSpPr>
          <p:cNvPr id="18" name="TextBox 17"/>
          <p:cNvSpPr txBox="1"/>
          <p:nvPr/>
        </p:nvSpPr>
        <p:spPr>
          <a:xfrm>
            <a:off x="3278088" y="3479195"/>
            <a:ext cx="17832113" cy="1569660"/>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US" sz="9600" dirty="0"/>
              <a:t>APPENDIX 2</a:t>
            </a:r>
            <a:endParaRPr kumimoji="0" lang="tr-TR" sz="9600" b="1" i="0" u="none" strike="noStrike" kern="1200" cap="none" spc="0" normalizeH="0" baseline="0" noProof="0" dirty="0">
              <a:ln>
                <a:noFill/>
              </a:ln>
              <a:effectLst/>
              <a:uLnTx/>
              <a:uFillTx/>
              <a:latin typeface="+mj-lt"/>
            </a:endParaRPr>
          </a:p>
        </p:txBody>
      </p:sp>
      <p:cxnSp>
        <p:nvCxnSpPr>
          <p:cNvPr id="26" name="Straight Connector 25"/>
          <p:cNvCxnSpPr/>
          <p:nvPr/>
        </p:nvCxnSpPr>
        <p:spPr>
          <a:xfrm>
            <a:off x="3276600" y="6086870"/>
            <a:ext cx="178308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278088" y="9150128"/>
            <a:ext cx="17832113" cy="646331"/>
          </a:xfrm>
          <a:prstGeom prst="rect">
            <a:avLst/>
          </a:prstGeom>
          <a:noFill/>
        </p:spPr>
        <p:txBody>
          <a:bodyPr wrap="square" rtlCol="0">
            <a:spAutoFit/>
          </a:bodyPr>
          <a:lstStyle>
            <a:defPPr>
              <a:defRPr lang="en-US"/>
            </a:defPPr>
            <a:lvl1pPr>
              <a:defRPr sz="4000">
                <a:solidFill>
                  <a:schemeClr val="bg1"/>
                </a:solidFill>
                <a:latin typeface="Montserrat Semi Bold" panose="00000700000000000000" pitchFamily="50" charset="-94"/>
              </a:defRPr>
            </a:lvl1pPr>
          </a:lstStyle>
          <a:p>
            <a:pPr lvl="0" algn="ctr"/>
            <a:r>
              <a:rPr lang="en-CA" sz="3600" spc="-50" dirty="0">
                <a:latin typeface="+mj-lt"/>
                <a:ea typeface="+mj-ea"/>
                <a:cs typeface="+mj-cs"/>
              </a:rPr>
              <a:t>RISK COMMUNICATION: ENGAGING THE PUBLIC</a:t>
            </a:r>
            <a:endParaRPr kumimoji="0" lang="tr-TR" sz="3600" b="1" i="0" u="none" strike="noStrike" kern="1200" cap="none" spc="0" normalizeH="0" baseline="0" noProof="0" dirty="0">
              <a:ln>
                <a:noFill/>
              </a:ln>
              <a:effectLst/>
              <a:uLnTx/>
              <a:uFillTx/>
              <a:latin typeface="+mj-lt"/>
            </a:endParaRPr>
          </a:p>
        </p:txBody>
      </p:sp>
      <p:sp>
        <p:nvSpPr>
          <p:cNvPr id="7" name="Oval 6"/>
          <p:cNvSpPr/>
          <p:nvPr/>
        </p:nvSpPr>
        <p:spPr>
          <a:xfrm>
            <a:off x="11658600" y="7253492"/>
            <a:ext cx="1054663" cy="1054663"/>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Shape 275"/>
          <p:cNvSpPr/>
          <p:nvPr/>
        </p:nvSpPr>
        <p:spPr>
          <a:xfrm flipH="1" flipV="1">
            <a:off x="11810827" y="7488095"/>
            <a:ext cx="736945" cy="813179"/>
          </a:xfrm>
          <a:custGeom>
            <a:avLst/>
            <a:gdLst/>
            <a:ahLst/>
            <a:cxnLst/>
            <a:rect l="l" t="t" r="r" b="b"/>
            <a:pathLst>
              <a:path w="207169" h="228600">
                <a:moveTo>
                  <a:pt x="103138" y="78582"/>
                </a:moveTo>
                <a:cubicBezTo>
                  <a:pt x="101055" y="78582"/>
                  <a:pt x="100013" y="76201"/>
                  <a:pt x="100013" y="71438"/>
                </a:cubicBezTo>
                <a:lnTo>
                  <a:pt x="100013" y="3572"/>
                </a:lnTo>
                <a:cubicBezTo>
                  <a:pt x="100013" y="1191"/>
                  <a:pt x="101055" y="0"/>
                  <a:pt x="103138" y="0"/>
                </a:cubicBezTo>
                <a:cubicBezTo>
                  <a:pt x="104031" y="0"/>
                  <a:pt x="104924" y="372"/>
                  <a:pt x="105817" y="1117"/>
                </a:cubicBezTo>
                <a:cubicBezTo>
                  <a:pt x="106710" y="1861"/>
                  <a:pt x="107157" y="2679"/>
                  <a:pt x="107157" y="3572"/>
                </a:cubicBezTo>
                <a:lnTo>
                  <a:pt x="107157" y="75010"/>
                </a:lnTo>
                <a:cubicBezTo>
                  <a:pt x="107157" y="75903"/>
                  <a:pt x="106710" y="76721"/>
                  <a:pt x="105817" y="77465"/>
                </a:cubicBezTo>
                <a:cubicBezTo>
                  <a:pt x="104924" y="78210"/>
                  <a:pt x="104031" y="78582"/>
                  <a:pt x="103138" y="78582"/>
                </a:cubicBezTo>
                <a:close/>
                <a:moveTo>
                  <a:pt x="135732" y="135732"/>
                </a:moveTo>
                <a:lnTo>
                  <a:pt x="135732" y="92869"/>
                </a:lnTo>
                <a:lnTo>
                  <a:pt x="36612" y="92869"/>
                </a:lnTo>
                <a:cubicBezTo>
                  <a:pt x="35124" y="92869"/>
                  <a:pt x="33784" y="93464"/>
                  <a:pt x="32594" y="94655"/>
                </a:cubicBezTo>
                <a:lnTo>
                  <a:pt x="7144" y="114300"/>
                </a:lnTo>
                <a:lnTo>
                  <a:pt x="32147" y="133946"/>
                </a:lnTo>
                <a:cubicBezTo>
                  <a:pt x="33636" y="135136"/>
                  <a:pt x="35124" y="135732"/>
                  <a:pt x="36612" y="135732"/>
                </a:cubicBezTo>
                <a:close/>
                <a:moveTo>
                  <a:pt x="135285" y="142875"/>
                </a:moveTo>
                <a:lnTo>
                  <a:pt x="36612" y="142875"/>
                </a:lnTo>
                <a:cubicBezTo>
                  <a:pt x="33040" y="142875"/>
                  <a:pt x="30064" y="141685"/>
                  <a:pt x="27683" y="139304"/>
                </a:cubicBezTo>
                <a:lnTo>
                  <a:pt x="2679" y="119658"/>
                </a:lnTo>
                <a:cubicBezTo>
                  <a:pt x="893" y="118170"/>
                  <a:pt x="0" y="116384"/>
                  <a:pt x="0" y="114300"/>
                </a:cubicBezTo>
                <a:cubicBezTo>
                  <a:pt x="0" y="112217"/>
                  <a:pt x="745" y="110431"/>
                  <a:pt x="2233" y="108943"/>
                </a:cubicBezTo>
                <a:lnTo>
                  <a:pt x="27683" y="89297"/>
                </a:lnTo>
                <a:cubicBezTo>
                  <a:pt x="30064" y="86916"/>
                  <a:pt x="33040" y="85726"/>
                  <a:pt x="36612" y="85726"/>
                </a:cubicBezTo>
                <a:lnTo>
                  <a:pt x="135285" y="85726"/>
                </a:lnTo>
                <a:cubicBezTo>
                  <a:pt x="137369" y="85726"/>
                  <a:pt x="139155" y="86470"/>
                  <a:pt x="140643" y="87958"/>
                </a:cubicBezTo>
                <a:cubicBezTo>
                  <a:pt x="142131" y="89446"/>
                  <a:pt x="142875" y="91232"/>
                  <a:pt x="142875" y="93316"/>
                </a:cubicBezTo>
                <a:lnTo>
                  <a:pt x="142875" y="135285"/>
                </a:lnTo>
                <a:cubicBezTo>
                  <a:pt x="142875" y="137369"/>
                  <a:pt x="142131" y="139155"/>
                  <a:pt x="140643" y="140643"/>
                </a:cubicBezTo>
                <a:cubicBezTo>
                  <a:pt x="139155" y="142131"/>
                  <a:pt x="137369" y="142875"/>
                  <a:pt x="135285" y="142875"/>
                </a:cubicBezTo>
                <a:close/>
                <a:moveTo>
                  <a:pt x="170558" y="200026"/>
                </a:moveTo>
                <a:cubicBezTo>
                  <a:pt x="172046" y="200026"/>
                  <a:pt x="173385" y="199430"/>
                  <a:pt x="174576" y="198239"/>
                </a:cubicBezTo>
                <a:lnTo>
                  <a:pt x="200025" y="178594"/>
                </a:lnTo>
                <a:lnTo>
                  <a:pt x="175022" y="158949"/>
                </a:lnTo>
                <a:cubicBezTo>
                  <a:pt x="173534" y="157758"/>
                  <a:pt x="172046" y="157163"/>
                  <a:pt x="170558" y="157163"/>
                </a:cubicBezTo>
                <a:lnTo>
                  <a:pt x="71884" y="157163"/>
                </a:lnTo>
                <a:cubicBezTo>
                  <a:pt x="71587" y="157163"/>
                  <a:pt x="71438" y="157312"/>
                  <a:pt x="71438" y="157609"/>
                </a:cubicBezTo>
                <a:lnTo>
                  <a:pt x="71438" y="199579"/>
                </a:lnTo>
                <a:close/>
                <a:moveTo>
                  <a:pt x="170558" y="207169"/>
                </a:moveTo>
                <a:lnTo>
                  <a:pt x="71884" y="207169"/>
                </a:lnTo>
                <a:cubicBezTo>
                  <a:pt x="69801" y="207169"/>
                  <a:pt x="68015" y="206425"/>
                  <a:pt x="66527" y="204937"/>
                </a:cubicBezTo>
                <a:cubicBezTo>
                  <a:pt x="65038" y="203448"/>
                  <a:pt x="64294" y="201663"/>
                  <a:pt x="64294" y="199579"/>
                </a:cubicBezTo>
                <a:lnTo>
                  <a:pt x="64294" y="157609"/>
                </a:lnTo>
                <a:cubicBezTo>
                  <a:pt x="64294" y="155526"/>
                  <a:pt x="65038" y="153740"/>
                  <a:pt x="66527" y="152252"/>
                </a:cubicBezTo>
                <a:cubicBezTo>
                  <a:pt x="68015" y="150763"/>
                  <a:pt x="69801" y="150019"/>
                  <a:pt x="71884" y="150019"/>
                </a:cubicBezTo>
                <a:lnTo>
                  <a:pt x="170558" y="150019"/>
                </a:lnTo>
                <a:cubicBezTo>
                  <a:pt x="174129" y="150019"/>
                  <a:pt x="177106" y="151210"/>
                  <a:pt x="179487" y="153591"/>
                </a:cubicBezTo>
                <a:lnTo>
                  <a:pt x="204490" y="173236"/>
                </a:lnTo>
                <a:cubicBezTo>
                  <a:pt x="206276" y="174725"/>
                  <a:pt x="207169" y="176511"/>
                  <a:pt x="207169" y="178594"/>
                </a:cubicBezTo>
                <a:cubicBezTo>
                  <a:pt x="207169" y="180678"/>
                  <a:pt x="206425" y="182464"/>
                  <a:pt x="204937" y="183952"/>
                </a:cubicBezTo>
                <a:lnTo>
                  <a:pt x="179487" y="203597"/>
                </a:lnTo>
                <a:cubicBezTo>
                  <a:pt x="177106" y="205979"/>
                  <a:pt x="174129" y="207169"/>
                  <a:pt x="170558" y="207169"/>
                </a:cubicBezTo>
                <a:close/>
                <a:moveTo>
                  <a:pt x="103138" y="228600"/>
                </a:moveTo>
                <a:cubicBezTo>
                  <a:pt x="100757" y="228600"/>
                  <a:pt x="99567" y="227410"/>
                  <a:pt x="99567" y="225029"/>
                </a:cubicBezTo>
                <a:lnTo>
                  <a:pt x="99567" y="217438"/>
                </a:lnTo>
                <a:cubicBezTo>
                  <a:pt x="99567" y="215057"/>
                  <a:pt x="100757" y="213866"/>
                  <a:pt x="103138" y="213866"/>
                </a:cubicBezTo>
                <a:cubicBezTo>
                  <a:pt x="105520" y="213866"/>
                  <a:pt x="106710" y="215057"/>
                  <a:pt x="106710" y="217438"/>
                </a:cubicBezTo>
                <a:lnTo>
                  <a:pt x="106710" y="225029"/>
                </a:lnTo>
                <a:cubicBezTo>
                  <a:pt x="106710" y="227410"/>
                  <a:pt x="105520" y="228600"/>
                  <a:pt x="103138" y="2286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35612267"/>
      </p:ext>
    </p:extLst>
  </p:cSld>
  <p:clrMapOvr>
    <a:masterClrMapping/>
  </p:clrMapOvr>
  <p:transition spd="slow">
    <p:push/>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1473556" y="0"/>
            <a:ext cx="10397239" cy="137160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EF4F4"/>
              </a:solidFill>
            </a:endParaRPr>
          </a:p>
        </p:txBody>
      </p:sp>
      <p:sp>
        <p:nvSpPr>
          <p:cNvPr id="6" name="TextBox 5"/>
          <p:cNvSpPr txBox="1"/>
          <p:nvPr/>
        </p:nvSpPr>
        <p:spPr>
          <a:xfrm>
            <a:off x="2521578" y="3737845"/>
            <a:ext cx="8198555" cy="1508105"/>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i="0" u="none" strike="noStrike" kern="1200" cap="none" spc="0" normalizeH="0" baseline="0" noProof="0" dirty="0">
                <a:ln>
                  <a:noFill/>
                </a:ln>
                <a:solidFill>
                  <a:srgbClr val="2D6F96"/>
                </a:solidFill>
                <a:effectLst/>
                <a:uLnTx/>
                <a:uFillTx/>
                <a:latin typeface="+mj-lt"/>
                <a:ea typeface="+mn-ea"/>
                <a:cs typeface="+mn-cs"/>
              </a:rPr>
              <a:t>RISK COMMUNICATION</a:t>
            </a:r>
            <a:r>
              <a:rPr kumimoji="0" lang="tr-TR" sz="4600" i="0" u="none" strike="noStrike" kern="1200" cap="none" spc="0" normalizeH="0" noProof="0" dirty="0">
                <a:ln>
                  <a:noFill/>
                </a:ln>
                <a:solidFill>
                  <a:srgbClr val="2D6F96"/>
                </a:solidFill>
                <a:effectLst/>
                <a:uLnTx/>
                <a:uFillTx/>
                <a:latin typeface="+mj-lt"/>
                <a:ea typeface="+mn-ea"/>
                <a:cs typeface="+mn-cs"/>
              </a:rPr>
              <a:t> &amp; </a:t>
            </a:r>
            <a:r>
              <a:rPr kumimoji="0" lang="tr-TR" sz="4600" b="1" i="0" u="none" strike="noStrike" kern="1200" cap="none" spc="0" normalizeH="0" noProof="0" dirty="0">
                <a:ln>
                  <a:noFill/>
                </a:ln>
                <a:solidFill>
                  <a:srgbClr val="2D6F96"/>
                </a:solidFill>
                <a:effectLst/>
                <a:uLnTx/>
                <a:uFillTx/>
                <a:latin typeface="+mj-lt"/>
                <a:ea typeface="+mn-ea"/>
                <a:cs typeface="+mn-cs"/>
              </a:rPr>
              <a:t>PUBLIC ENGAGEMENT</a:t>
            </a:r>
            <a:endParaRPr kumimoji="0" lang="tr-TR" sz="4600" i="0" u="none" strike="noStrike" kern="1200" cap="none" spc="0" normalizeH="0" baseline="0" noProof="0" dirty="0">
              <a:ln>
                <a:noFill/>
              </a:ln>
              <a:solidFill>
                <a:srgbClr val="2D6F96"/>
              </a:solidFill>
              <a:effectLst/>
              <a:uLnTx/>
              <a:uFillTx/>
              <a:latin typeface="+mj-lt"/>
              <a:ea typeface="+mn-ea"/>
              <a:cs typeface="+mn-cs"/>
            </a:endParaRPr>
          </a:p>
        </p:txBody>
      </p:sp>
      <p:sp>
        <p:nvSpPr>
          <p:cNvPr id="7" name="TextBox 6"/>
          <p:cNvSpPr txBox="1"/>
          <p:nvPr/>
        </p:nvSpPr>
        <p:spPr>
          <a:xfrm>
            <a:off x="2521579" y="5576784"/>
            <a:ext cx="7090088" cy="4870564"/>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lvl="0">
              <a:lnSpc>
                <a:spcPct val="130000"/>
              </a:lnSpc>
              <a:spcAft>
                <a:spcPts val="0"/>
              </a:spcAft>
            </a:pPr>
            <a:r>
              <a:rPr lang="en-US" sz="3000" b="1" dirty="0">
                <a:solidFill>
                  <a:srgbClr val="160601"/>
                </a:solidFill>
                <a:latin typeface="+mn-lt"/>
                <a:ea typeface="PMingLiU"/>
                <a:cs typeface="Calibri"/>
              </a:rPr>
              <a:t>Five Methods:</a:t>
            </a:r>
            <a:endParaRPr lang="en-CA" sz="3000" b="1" dirty="0">
              <a:solidFill>
                <a:srgbClr val="160601"/>
              </a:solidFill>
              <a:latin typeface="+mn-lt"/>
              <a:ea typeface="PMingLiU"/>
              <a:cs typeface="Calibri"/>
            </a:endParaRPr>
          </a:p>
          <a:p>
            <a:pPr marL="457200" lvl="0" indent="-457200">
              <a:lnSpc>
                <a:spcPct val="130000"/>
              </a:lnSpc>
              <a:spcAft>
                <a:spcPts val="0"/>
              </a:spcAft>
              <a:buFont typeface="Arial"/>
              <a:buChar char="•"/>
            </a:pPr>
            <a:r>
              <a:rPr lang="en-US" sz="3000" dirty="0">
                <a:solidFill>
                  <a:srgbClr val="160601"/>
                </a:solidFill>
                <a:ea typeface="Times New Roman"/>
              </a:rPr>
              <a:t>Press </a:t>
            </a:r>
            <a:r>
              <a:rPr lang="en-US" sz="3000" dirty="0" err="1">
                <a:solidFill>
                  <a:srgbClr val="160601"/>
                </a:solidFill>
                <a:ea typeface="Times New Roman"/>
              </a:rPr>
              <a:t>agentry</a:t>
            </a:r>
            <a:endParaRPr lang="en-CA" sz="3000" dirty="0">
              <a:solidFill>
                <a:srgbClr val="160601"/>
              </a:solidFill>
              <a:ea typeface="Times New Roman"/>
            </a:endParaRPr>
          </a:p>
          <a:p>
            <a:pPr marL="457200" lvl="1" indent="-457200">
              <a:lnSpc>
                <a:spcPct val="130000"/>
              </a:lnSpc>
              <a:spcAft>
                <a:spcPts val="0"/>
              </a:spcAft>
              <a:buFont typeface="Arial"/>
              <a:buChar char="•"/>
            </a:pPr>
            <a:r>
              <a:rPr lang="en-US" sz="3000" dirty="0">
                <a:solidFill>
                  <a:srgbClr val="160601"/>
                </a:solidFill>
                <a:ea typeface="Times New Roman"/>
              </a:rPr>
              <a:t>Public information model</a:t>
            </a:r>
            <a:endParaRPr lang="en-CA" sz="3000" dirty="0">
              <a:solidFill>
                <a:srgbClr val="160601"/>
              </a:solidFill>
              <a:ea typeface="Times New Roman"/>
            </a:endParaRPr>
          </a:p>
          <a:p>
            <a:pPr marL="457200" lvl="1" indent="-457200">
              <a:lnSpc>
                <a:spcPct val="130000"/>
              </a:lnSpc>
              <a:spcAft>
                <a:spcPts val="0"/>
              </a:spcAft>
              <a:buFont typeface="Arial"/>
              <a:buChar char="•"/>
            </a:pPr>
            <a:r>
              <a:rPr lang="en-US" sz="3000" dirty="0">
                <a:solidFill>
                  <a:srgbClr val="160601"/>
                </a:solidFill>
                <a:ea typeface="Times New Roman"/>
              </a:rPr>
              <a:t>Two-way asymmetrical communications</a:t>
            </a:r>
            <a:endParaRPr lang="en-CA" sz="3000" dirty="0">
              <a:solidFill>
                <a:srgbClr val="160601"/>
              </a:solidFill>
              <a:ea typeface="Times New Roman"/>
            </a:endParaRPr>
          </a:p>
          <a:p>
            <a:pPr marL="457200" lvl="1" indent="-457200">
              <a:lnSpc>
                <a:spcPct val="130000"/>
              </a:lnSpc>
              <a:spcAft>
                <a:spcPts val="0"/>
              </a:spcAft>
              <a:buFont typeface="Arial"/>
              <a:buChar char="•"/>
            </a:pPr>
            <a:r>
              <a:rPr lang="en-US" sz="3000" dirty="0">
                <a:solidFill>
                  <a:srgbClr val="160601"/>
                </a:solidFill>
                <a:ea typeface="Times New Roman"/>
              </a:rPr>
              <a:t>Two-way symmetrical communications</a:t>
            </a:r>
            <a:endParaRPr lang="en-CA" sz="3000" dirty="0">
              <a:solidFill>
                <a:srgbClr val="160601"/>
              </a:solidFill>
              <a:ea typeface="Times New Roman"/>
            </a:endParaRPr>
          </a:p>
          <a:p>
            <a:pPr marL="457200" indent="-457200">
              <a:lnSpc>
                <a:spcPct val="130000"/>
              </a:lnSpc>
              <a:buFont typeface="Arial"/>
              <a:buChar char="•"/>
            </a:pPr>
            <a:r>
              <a:rPr lang="en-US" sz="3000" dirty="0">
                <a:solidFill>
                  <a:srgbClr val="160601"/>
                </a:solidFill>
                <a:latin typeface="+mn-lt"/>
                <a:ea typeface="Times New Roman"/>
              </a:rPr>
              <a:t>Participatory model </a:t>
            </a:r>
            <a:endParaRPr lang="en-CA" sz="3000" dirty="0">
              <a:solidFill>
                <a:srgbClr val="160601"/>
              </a:solidFill>
              <a:latin typeface="+mn-lt"/>
            </a:endParaRPr>
          </a:p>
        </p:txBody>
      </p:sp>
      <p:pic>
        <p:nvPicPr>
          <p:cNvPr id="3" name="Picture 2" descr="hands_img01.png"/>
          <p:cNvPicPr>
            <a:picLocks noChangeAspect="1"/>
          </p:cNvPicPr>
          <p:nvPr/>
        </p:nvPicPr>
        <p:blipFill rotWithShape="1">
          <a:blip r:embed="rId3" cstate="print">
            <a:extLst>
              <a:ext uri="{28A0092B-C50C-407E-A947-70E740481C1C}">
                <a14:useLocalDpi xmlns:a14="http://schemas.microsoft.com/office/drawing/2010/main" xmlns="" val="0"/>
              </a:ext>
            </a:extLst>
          </a:blip>
          <a:srcRect b="35913"/>
          <a:stretch/>
        </p:blipFill>
        <p:spPr>
          <a:xfrm>
            <a:off x="11594054" y="3713163"/>
            <a:ext cx="5195346" cy="5862637"/>
          </a:xfrm>
          <a:prstGeom prst="rect">
            <a:avLst/>
          </a:prstGeom>
        </p:spPr>
      </p:pic>
      <p:pic>
        <p:nvPicPr>
          <p:cNvPr id="8" name="Picture 7" descr="hands_img01.png"/>
          <p:cNvPicPr>
            <a:picLocks noChangeAspect="1"/>
          </p:cNvPicPr>
          <p:nvPr/>
        </p:nvPicPr>
        <p:blipFill rotWithShape="1">
          <a:blip r:embed="rId3" cstate="print">
            <a:extLst>
              <a:ext uri="{28A0092B-C50C-407E-A947-70E740481C1C}">
                <a14:useLocalDpi xmlns:a14="http://schemas.microsoft.com/office/drawing/2010/main" xmlns="" val="0"/>
              </a:ext>
            </a:extLst>
          </a:blip>
          <a:srcRect b="35913"/>
          <a:stretch/>
        </p:blipFill>
        <p:spPr>
          <a:xfrm>
            <a:off x="16535400" y="3713163"/>
            <a:ext cx="5195346" cy="5862637"/>
          </a:xfrm>
          <a:prstGeom prst="rect">
            <a:avLst/>
          </a:prstGeom>
        </p:spPr>
      </p:pic>
    </p:spTree>
    <p:extLst>
      <p:ext uri="{BB962C8B-B14F-4D97-AF65-F5344CB8AC3E}">
        <p14:creationId xmlns:p14="http://schemas.microsoft.com/office/powerpoint/2010/main" xmlns="" val="3032193976"/>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521579" y="3737845"/>
            <a:ext cx="6863920" cy="1508105"/>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i="0" u="none" strike="noStrike" kern="1200" cap="none" spc="0" normalizeH="0" baseline="0" noProof="0" dirty="0">
                <a:ln>
                  <a:noFill/>
                </a:ln>
                <a:solidFill>
                  <a:srgbClr val="2D6F96"/>
                </a:solidFill>
                <a:effectLst/>
                <a:uLnTx/>
                <a:uFillTx/>
                <a:latin typeface="+mj-lt"/>
                <a:ea typeface="+mn-ea"/>
                <a:cs typeface="+mn-cs"/>
              </a:rPr>
              <a:t>RISK COMMUNICATION</a:t>
            </a:r>
            <a:r>
              <a:rPr kumimoji="0" lang="tr-TR" sz="4600" i="0" u="none" strike="noStrike" kern="1200" cap="none" spc="0" normalizeH="0" noProof="0" dirty="0">
                <a:ln>
                  <a:noFill/>
                </a:ln>
                <a:solidFill>
                  <a:srgbClr val="2D6F96"/>
                </a:solidFill>
                <a:effectLst/>
                <a:uLnTx/>
                <a:uFillTx/>
                <a:latin typeface="+mj-lt"/>
                <a:ea typeface="+mn-ea"/>
                <a:cs typeface="+mn-cs"/>
              </a:rPr>
              <a:t> AND </a:t>
            </a:r>
            <a:r>
              <a:rPr kumimoji="0" lang="tr-TR" sz="4600" b="1" i="0" u="none" strike="noStrike" kern="1200" cap="none" spc="0" normalizeH="0" noProof="0" dirty="0">
                <a:ln>
                  <a:noFill/>
                </a:ln>
                <a:solidFill>
                  <a:srgbClr val="2D6F96"/>
                </a:solidFill>
                <a:effectLst/>
                <a:uLnTx/>
                <a:uFillTx/>
                <a:latin typeface="+mj-lt"/>
                <a:ea typeface="+mn-ea"/>
                <a:cs typeface="+mn-cs"/>
              </a:rPr>
              <a:t>SOCIAL MEDIA</a:t>
            </a:r>
            <a:endParaRPr kumimoji="0" lang="tr-TR" sz="4600" i="0" u="none" strike="noStrike" kern="1200" cap="none" spc="0" normalizeH="0" baseline="0" noProof="0" dirty="0">
              <a:ln>
                <a:noFill/>
              </a:ln>
              <a:solidFill>
                <a:srgbClr val="2D6F96"/>
              </a:solidFill>
              <a:effectLst/>
              <a:uLnTx/>
              <a:uFillTx/>
              <a:latin typeface="+mj-lt"/>
              <a:ea typeface="+mn-ea"/>
              <a:cs typeface="+mn-cs"/>
            </a:endParaRPr>
          </a:p>
        </p:txBody>
      </p:sp>
      <p:sp>
        <p:nvSpPr>
          <p:cNvPr id="7" name="TextBox 6"/>
          <p:cNvSpPr txBox="1"/>
          <p:nvPr/>
        </p:nvSpPr>
        <p:spPr>
          <a:xfrm>
            <a:off x="2521578" y="5576784"/>
            <a:ext cx="7511421" cy="5747727"/>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lvl="0" defTabSz="914400">
              <a:lnSpc>
                <a:spcPct val="90000"/>
              </a:lnSpc>
              <a:spcBef>
                <a:spcPts val="1200"/>
              </a:spcBef>
              <a:spcAft>
                <a:spcPts val="200"/>
              </a:spcAft>
              <a:buClr>
                <a:srgbClr val="160601"/>
              </a:buClr>
              <a:buSzPct val="100000"/>
            </a:pPr>
            <a:r>
              <a:rPr lang="en-CA" sz="3000" dirty="0">
                <a:solidFill>
                  <a:srgbClr val="160601"/>
                </a:solidFill>
                <a:latin typeface="+mn-lt"/>
                <a:ea typeface="+mn-ea"/>
              </a:rPr>
              <a:t>The speed at which information travels has increased exponentially in the past decade</a:t>
            </a:r>
          </a:p>
          <a:p>
            <a:pPr lvl="0" defTabSz="914400">
              <a:lnSpc>
                <a:spcPct val="90000"/>
              </a:lnSpc>
              <a:spcBef>
                <a:spcPts val="1200"/>
              </a:spcBef>
              <a:spcAft>
                <a:spcPts val="200"/>
              </a:spcAft>
              <a:buClr>
                <a:srgbClr val="160601"/>
              </a:buClr>
              <a:buSzPct val="100000"/>
            </a:pPr>
            <a:endParaRPr lang="en-CA" sz="3000" dirty="0">
              <a:solidFill>
                <a:srgbClr val="160601"/>
              </a:solidFill>
              <a:latin typeface="+mn-lt"/>
              <a:ea typeface="+mn-ea"/>
            </a:endParaRPr>
          </a:p>
          <a:p>
            <a:pPr lvl="0" defTabSz="914400">
              <a:lnSpc>
                <a:spcPct val="90000"/>
              </a:lnSpc>
              <a:spcBef>
                <a:spcPts val="1200"/>
              </a:spcBef>
              <a:spcAft>
                <a:spcPts val="200"/>
              </a:spcAft>
              <a:buClr>
                <a:srgbClr val="160601"/>
              </a:buClr>
              <a:buSzPct val="100000"/>
            </a:pPr>
            <a:r>
              <a:rPr lang="en-CA" sz="3000" b="1" dirty="0">
                <a:solidFill>
                  <a:srgbClr val="2D6F96"/>
                </a:solidFill>
                <a:latin typeface="+mn-lt"/>
                <a:ea typeface="+mn-ea"/>
              </a:rPr>
              <a:t>Positive </a:t>
            </a:r>
          </a:p>
          <a:p>
            <a:pPr marL="606425" lvl="1" indent="-342900" defTabSz="914400">
              <a:lnSpc>
                <a:spcPct val="90000"/>
              </a:lnSpc>
              <a:spcBef>
                <a:spcPts val="200"/>
              </a:spcBef>
              <a:spcAft>
                <a:spcPts val="400"/>
              </a:spcAft>
              <a:buClr>
                <a:srgbClr val="160601"/>
              </a:buClr>
              <a:buFont typeface="Arial"/>
              <a:buChar char="•"/>
            </a:pPr>
            <a:r>
              <a:rPr lang="en-CA" sz="3000" dirty="0">
                <a:solidFill>
                  <a:srgbClr val="160601"/>
                </a:solidFill>
              </a:rPr>
              <a:t>Disaster Communication </a:t>
            </a:r>
          </a:p>
          <a:p>
            <a:pPr marL="606425" lvl="1" indent="-342900" defTabSz="914400">
              <a:lnSpc>
                <a:spcPct val="90000"/>
              </a:lnSpc>
              <a:spcBef>
                <a:spcPts val="200"/>
              </a:spcBef>
              <a:spcAft>
                <a:spcPts val="400"/>
              </a:spcAft>
              <a:buClr>
                <a:srgbClr val="160601"/>
              </a:buClr>
              <a:buFont typeface="Arial"/>
              <a:buChar char="•"/>
            </a:pPr>
            <a:r>
              <a:rPr lang="en-CA" sz="3000" dirty="0">
                <a:solidFill>
                  <a:srgbClr val="160601"/>
                </a:solidFill>
              </a:rPr>
              <a:t>Community Engagement </a:t>
            </a:r>
          </a:p>
          <a:p>
            <a:pPr marL="606425" lvl="1" indent="-342900" defTabSz="914400">
              <a:lnSpc>
                <a:spcPct val="90000"/>
              </a:lnSpc>
              <a:spcBef>
                <a:spcPts val="200"/>
              </a:spcBef>
              <a:spcAft>
                <a:spcPts val="400"/>
              </a:spcAft>
              <a:buClr>
                <a:srgbClr val="160601"/>
              </a:buClr>
              <a:buFont typeface="Arial"/>
              <a:buChar char="•"/>
            </a:pPr>
            <a:r>
              <a:rPr lang="en-CA" sz="3000" dirty="0">
                <a:solidFill>
                  <a:srgbClr val="160601"/>
                </a:solidFill>
              </a:rPr>
              <a:t>Two Way Communication </a:t>
            </a:r>
          </a:p>
          <a:p>
            <a:pPr lvl="0" defTabSz="914400">
              <a:lnSpc>
                <a:spcPct val="90000"/>
              </a:lnSpc>
              <a:spcBef>
                <a:spcPts val="1200"/>
              </a:spcBef>
              <a:spcAft>
                <a:spcPts val="200"/>
              </a:spcAft>
              <a:buClr>
                <a:srgbClr val="160601"/>
              </a:buClr>
              <a:buSzPct val="100000"/>
            </a:pPr>
            <a:endParaRPr lang="en-CA" sz="3000" dirty="0">
              <a:solidFill>
                <a:srgbClr val="160601"/>
              </a:solidFill>
              <a:latin typeface="+mn-lt"/>
              <a:ea typeface="+mn-ea"/>
            </a:endParaRPr>
          </a:p>
          <a:p>
            <a:pPr lvl="0" defTabSz="914400">
              <a:lnSpc>
                <a:spcPct val="90000"/>
              </a:lnSpc>
              <a:spcBef>
                <a:spcPts val="1200"/>
              </a:spcBef>
              <a:spcAft>
                <a:spcPts val="200"/>
              </a:spcAft>
              <a:buClr>
                <a:srgbClr val="160601"/>
              </a:buClr>
              <a:buSzPct val="100000"/>
            </a:pPr>
            <a:r>
              <a:rPr lang="en-CA" sz="3000" b="1" dirty="0">
                <a:solidFill>
                  <a:srgbClr val="2D6F96"/>
                </a:solidFill>
                <a:latin typeface="+mn-lt"/>
                <a:ea typeface="+mn-ea"/>
              </a:rPr>
              <a:t>Negatives </a:t>
            </a:r>
          </a:p>
          <a:p>
            <a:pPr marL="606425" lvl="1" indent="-342900" defTabSz="914400">
              <a:lnSpc>
                <a:spcPct val="90000"/>
              </a:lnSpc>
              <a:spcBef>
                <a:spcPts val="200"/>
              </a:spcBef>
              <a:spcAft>
                <a:spcPts val="400"/>
              </a:spcAft>
              <a:buClr>
                <a:srgbClr val="160601"/>
              </a:buClr>
              <a:buFont typeface="Arial"/>
              <a:buChar char="•"/>
            </a:pPr>
            <a:r>
              <a:rPr lang="en-CA" sz="3000" dirty="0">
                <a:solidFill>
                  <a:srgbClr val="160601"/>
                </a:solidFill>
              </a:rPr>
              <a:t>Accelerant to negative public opinion</a:t>
            </a:r>
          </a:p>
          <a:p>
            <a:pPr marL="606425" lvl="1" indent="-342900" defTabSz="914400">
              <a:lnSpc>
                <a:spcPct val="90000"/>
              </a:lnSpc>
              <a:spcBef>
                <a:spcPts val="200"/>
              </a:spcBef>
              <a:spcAft>
                <a:spcPts val="400"/>
              </a:spcAft>
              <a:buClr>
                <a:srgbClr val="160601"/>
              </a:buClr>
              <a:buFont typeface="Arial"/>
              <a:buChar char="•"/>
            </a:pPr>
            <a:r>
              <a:rPr lang="en-CA" sz="3000" dirty="0">
                <a:solidFill>
                  <a:srgbClr val="160601"/>
                </a:solidFill>
              </a:rPr>
              <a:t>Risk Amplification </a:t>
            </a:r>
          </a:p>
        </p:txBody>
      </p:sp>
      <p:pic>
        <p:nvPicPr>
          <p:cNvPr id="24578" name="Picture 2"/>
          <p:cNvPicPr>
            <a:picLocks noChangeAspect="1" noChangeArrowheads="1"/>
          </p:cNvPicPr>
          <p:nvPr/>
        </p:nvPicPr>
        <p:blipFill>
          <a:blip r:embed="rId3" cstate="print"/>
          <a:srcRect/>
          <a:stretch>
            <a:fillRect/>
          </a:stretch>
        </p:blipFill>
        <p:spPr bwMode="auto">
          <a:xfrm>
            <a:off x="12050989" y="0"/>
            <a:ext cx="10331933" cy="13718828"/>
          </a:xfrm>
          <a:prstGeom prst="rect">
            <a:avLst/>
          </a:prstGeom>
          <a:noFill/>
          <a:ln w="9525">
            <a:noFill/>
            <a:miter lim="800000"/>
            <a:headEnd/>
            <a:tailEnd/>
          </a:ln>
        </p:spPr>
      </p:pic>
    </p:spTree>
    <p:extLst>
      <p:ext uri="{BB962C8B-B14F-4D97-AF65-F5344CB8AC3E}">
        <p14:creationId xmlns:p14="http://schemas.microsoft.com/office/powerpoint/2010/main" xmlns="" val="186422191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73556" y="0"/>
            <a:ext cx="10397239" cy="137160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EF4F4"/>
              </a:solidFill>
            </a:endParaRPr>
          </a:p>
        </p:txBody>
      </p:sp>
      <p:sp>
        <p:nvSpPr>
          <p:cNvPr id="6" name="TextBox 5"/>
          <p:cNvSpPr txBox="1"/>
          <p:nvPr/>
        </p:nvSpPr>
        <p:spPr>
          <a:xfrm>
            <a:off x="2521578" y="3737845"/>
            <a:ext cx="8198555" cy="2800767"/>
          </a:xfrm>
          <a:prstGeom prst="rect">
            <a:avLst/>
          </a:prstGeom>
          <a:noFill/>
        </p:spPr>
        <p:txBody>
          <a:bodyPr wrap="square" rtlCol="0">
            <a:spAutoFit/>
          </a:bodyPr>
          <a:lstStyle/>
          <a:p>
            <a:pPr lvl="0">
              <a:defRPr/>
            </a:pPr>
            <a:r>
              <a:rPr lang="en-CA" sz="4400" b="1" dirty="0">
                <a:solidFill>
                  <a:srgbClr val="2D6F96"/>
                </a:solidFill>
              </a:rPr>
              <a:t>WHEN </a:t>
            </a:r>
            <a:br>
              <a:rPr lang="en-CA" sz="4400" b="1" dirty="0">
                <a:solidFill>
                  <a:srgbClr val="2D6F96"/>
                </a:solidFill>
              </a:rPr>
            </a:br>
            <a:r>
              <a:rPr lang="en-CA" sz="4400" dirty="0">
                <a:solidFill>
                  <a:srgbClr val="2D6F96"/>
                </a:solidFill>
              </a:rPr>
              <a:t>DID THE </a:t>
            </a:r>
            <a:br>
              <a:rPr lang="en-CA" sz="4400" dirty="0">
                <a:solidFill>
                  <a:srgbClr val="2D6F96"/>
                </a:solidFill>
              </a:rPr>
            </a:br>
            <a:r>
              <a:rPr lang="en-CA" sz="4400" dirty="0">
                <a:solidFill>
                  <a:srgbClr val="2D6F96"/>
                </a:solidFill>
              </a:rPr>
              <a:t>DERAILMENT </a:t>
            </a:r>
            <a:br>
              <a:rPr lang="en-CA" sz="4400" dirty="0">
                <a:solidFill>
                  <a:srgbClr val="2D6F96"/>
                </a:solidFill>
              </a:rPr>
            </a:br>
            <a:r>
              <a:rPr lang="en-CA" sz="4400" dirty="0">
                <a:solidFill>
                  <a:srgbClr val="2D6F96"/>
                </a:solidFill>
              </a:rPr>
              <a:t>OCCUR?</a:t>
            </a:r>
            <a:endParaRPr lang="tr-TR" sz="4400" dirty="0">
              <a:solidFill>
                <a:srgbClr val="2D6F96"/>
              </a:solidFill>
            </a:endParaRPr>
          </a:p>
        </p:txBody>
      </p:sp>
      <p:sp>
        <p:nvSpPr>
          <p:cNvPr id="7" name="TextBox 6"/>
          <p:cNvSpPr txBox="1"/>
          <p:nvPr/>
        </p:nvSpPr>
        <p:spPr>
          <a:xfrm>
            <a:off x="2521579" y="7639050"/>
            <a:ext cx="7090088" cy="746358"/>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lvl="0"/>
            <a:r>
              <a:rPr lang="en-US" sz="3000" dirty="0">
                <a:solidFill>
                  <a:srgbClr val="160601"/>
                </a:solidFill>
                <a:latin typeface="+mn-lt"/>
              </a:rPr>
              <a:t>11pm on Thursday, June 25. </a:t>
            </a:r>
            <a:endParaRPr lang="en-CA" sz="3000" dirty="0">
              <a:solidFill>
                <a:srgbClr val="160601"/>
              </a:solidFill>
              <a:latin typeface="+mn-lt"/>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b="48768"/>
          <a:stretch/>
        </p:blipFill>
        <p:spPr>
          <a:xfrm>
            <a:off x="13847438" y="3498897"/>
            <a:ext cx="6131970" cy="6375550"/>
          </a:xfrm>
          <a:prstGeom prst="rect">
            <a:avLst/>
          </a:prstGeom>
        </p:spPr>
      </p:pic>
      <p:cxnSp>
        <p:nvCxnSpPr>
          <p:cNvPr id="9" name="Straight Connector 8"/>
          <p:cNvCxnSpPr/>
          <p:nvPr/>
        </p:nvCxnSpPr>
        <p:spPr>
          <a:xfrm>
            <a:off x="11448791" y="9872056"/>
            <a:ext cx="10428982" cy="0"/>
          </a:xfrm>
          <a:prstGeom prst="line">
            <a:avLst/>
          </a:prstGeom>
          <a:ln>
            <a:solidFill>
              <a:srgbClr val="16060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44559262"/>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1473556" y="0"/>
            <a:ext cx="10397239" cy="137160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EF4F4"/>
              </a:solidFill>
            </a:endParaRPr>
          </a:p>
        </p:txBody>
      </p:sp>
      <p:sp>
        <p:nvSpPr>
          <p:cNvPr id="6" name="TextBox 5"/>
          <p:cNvSpPr txBox="1"/>
          <p:nvPr/>
        </p:nvSpPr>
        <p:spPr>
          <a:xfrm>
            <a:off x="2521578" y="6112432"/>
            <a:ext cx="8198555" cy="3139321"/>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i="0" u="none" strike="noStrike" kern="1200" cap="none" spc="0" normalizeH="0" baseline="0" noProof="0" dirty="0">
                <a:ln>
                  <a:noFill/>
                </a:ln>
                <a:solidFill>
                  <a:srgbClr val="2D6F96"/>
                </a:solidFill>
                <a:effectLst/>
                <a:uLnTx/>
                <a:uFillTx/>
                <a:latin typeface="+mj-lt"/>
                <a:ea typeface="+mn-ea"/>
                <a:cs typeface="+mn-cs"/>
              </a:rPr>
              <a:t>AUTHENTICITY IN </a:t>
            </a:r>
          </a:p>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b="1" i="0" u="none" strike="noStrike" kern="1200" cap="none" spc="0" normalizeH="0" baseline="0" noProof="0" dirty="0">
                <a:ln>
                  <a:noFill/>
                </a:ln>
                <a:solidFill>
                  <a:srgbClr val="2D6F96"/>
                </a:solidFill>
                <a:effectLst/>
                <a:uLnTx/>
                <a:uFillTx/>
                <a:latin typeface="+mj-lt"/>
                <a:ea typeface="+mn-ea"/>
                <a:cs typeface="+mn-cs"/>
              </a:rPr>
              <a:t>PUBLIC</a:t>
            </a:r>
            <a:r>
              <a:rPr kumimoji="0" lang="tr-TR" sz="4600" b="1" i="0" u="none" strike="noStrike" kern="1200" cap="none" spc="0" normalizeH="0" noProof="0" dirty="0">
                <a:ln>
                  <a:noFill/>
                </a:ln>
                <a:solidFill>
                  <a:srgbClr val="2D6F96"/>
                </a:solidFill>
                <a:effectLst/>
                <a:uLnTx/>
                <a:uFillTx/>
                <a:latin typeface="+mj-lt"/>
                <a:ea typeface="+mn-ea"/>
                <a:cs typeface="+mn-cs"/>
              </a:rPr>
              <a:t> ENGAGEMENT</a:t>
            </a:r>
            <a:endParaRPr kumimoji="0" lang="en-CA" sz="4600" b="1" i="0" u="none" strike="noStrike" kern="1200" cap="none" spc="0" normalizeH="0" noProof="0" dirty="0">
              <a:ln>
                <a:noFill/>
              </a:ln>
              <a:solidFill>
                <a:srgbClr val="2D6F96"/>
              </a:solidFill>
              <a:effectLst/>
              <a:uLnTx/>
              <a:uFillTx/>
              <a:latin typeface="+mj-lt"/>
              <a:ea typeface="+mn-ea"/>
              <a:cs typeface="+mn-cs"/>
            </a:endParaRPr>
          </a:p>
          <a:p>
            <a:pPr marL="0" marR="0" lvl="0" indent="0" defTabSz="1828800" rtl="0" eaLnBrk="1" fontAlgn="auto" latinLnBrk="0" hangingPunct="1">
              <a:lnSpc>
                <a:spcPct val="100000"/>
              </a:lnSpc>
              <a:spcBef>
                <a:spcPts val="0"/>
              </a:spcBef>
              <a:spcAft>
                <a:spcPts val="0"/>
              </a:spcAft>
              <a:buClrTx/>
              <a:buSzTx/>
              <a:buFontTx/>
              <a:buNone/>
              <a:tabLst/>
              <a:defRPr/>
            </a:pPr>
            <a:endParaRPr lang="en-CA" sz="4600" b="1" baseline="0" dirty="0">
              <a:solidFill>
                <a:srgbClr val="2D6F96"/>
              </a:solidFill>
              <a:latin typeface="+mj-lt"/>
            </a:endParaRPr>
          </a:p>
          <a:p>
            <a:pPr lvl="0">
              <a:defRPr/>
            </a:pPr>
            <a:r>
              <a:rPr lang="en-CA" sz="3000" b="1" dirty="0">
                <a:solidFill>
                  <a:srgbClr val="2D6F96"/>
                </a:solidFill>
              </a:rPr>
              <a:t>Video.</a:t>
            </a:r>
            <a:r>
              <a:rPr lang="en-CA" sz="3000" dirty="0"/>
              <a:t> </a:t>
            </a:r>
            <a:r>
              <a:rPr lang="tr-TR" sz="3000" dirty="0" err="1">
                <a:solidFill>
                  <a:srgbClr val="160601"/>
                </a:solidFill>
              </a:rPr>
              <a:t>www.youtube.com</a:t>
            </a:r>
            <a:r>
              <a:rPr lang="tr-TR" sz="3000" dirty="0">
                <a:solidFill>
                  <a:srgbClr val="160601"/>
                </a:solidFill>
              </a:rPr>
              <a:t>/watch?v=D01NHPnLrVs</a:t>
            </a:r>
            <a:endParaRPr kumimoji="0" lang="tr-TR" sz="3000" i="0" u="none" strike="noStrike" kern="1200" cap="none" spc="0" normalizeH="0" baseline="0" noProof="0" dirty="0">
              <a:ln>
                <a:noFill/>
              </a:ln>
              <a:solidFill>
                <a:srgbClr val="160601"/>
              </a:solidFill>
              <a:effectLst/>
              <a:uLnTx/>
              <a:uFillTx/>
            </a:endParaRPr>
          </a:p>
        </p:txBody>
      </p:sp>
      <p:pic>
        <p:nvPicPr>
          <p:cNvPr id="25602" name="Picture 2"/>
          <p:cNvPicPr>
            <a:picLocks noChangeAspect="1" noChangeArrowheads="1"/>
          </p:cNvPicPr>
          <p:nvPr/>
        </p:nvPicPr>
        <p:blipFill>
          <a:blip r:embed="rId3" cstate="print"/>
          <a:srcRect/>
          <a:stretch>
            <a:fillRect/>
          </a:stretch>
        </p:blipFill>
        <p:spPr bwMode="auto">
          <a:xfrm>
            <a:off x="11470584" y="3667332"/>
            <a:ext cx="10385765" cy="5894111"/>
          </a:xfrm>
          <a:prstGeom prst="rect">
            <a:avLst/>
          </a:prstGeom>
          <a:noFill/>
          <a:ln w="9525">
            <a:noFill/>
            <a:miter lim="800000"/>
            <a:headEnd/>
            <a:tailEnd/>
          </a:ln>
        </p:spPr>
      </p:pic>
    </p:spTree>
    <p:extLst>
      <p:ext uri="{BB962C8B-B14F-4D97-AF65-F5344CB8AC3E}">
        <p14:creationId xmlns:p14="http://schemas.microsoft.com/office/powerpoint/2010/main" xmlns="" val="4152240061"/>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1473556" y="0"/>
            <a:ext cx="10397239" cy="13716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EF4F4"/>
              </a:solidFill>
            </a:endParaRPr>
          </a:p>
        </p:txBody>
      </p:sp>
      <p:sp>
        <p:nvSpPr>
          <p:cNvPr id="6" name="TextBox 5"/>
          <p:cNvSpPr txBox="1"/>
          <p:nvPr/>
        </p:nvSpPr>
        <p:spPr>
          <a:xfrm>
            <a:off x="2521578" y="3737845"/>
            <a:ext cx="8198555" cy="1508105"/>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b="1" i="0" u="none" strike="noStrike" kern="1200" cap="none" spc="0" normalizeH="0" baseline="0" noProof="0" dirty="0">
                <a:ln>
                  <a:noFill/>
                </a:ln>
                <a:solidFill>
                  <a:srgbClr val="2D6F96"/>
                </a:solidFill>
                <a:effectLst/>
                <a:uLnTx/>
                <a:uFillTx/>
                <a:latin typeface="+mj-lt"/>
                <a:ea typeface="+mn-ea"/>
                <a:cs typeface="+mn-cs"/>
              </a:rPr>
              <a:t>ETHICS OF </a:t>
            </a:r>
            <a:r>
              <a:rPr kumimoji="0" lang="tr-TR" sz="4600" i="0" u="none" strike="noStrike" kern="1200" cap="none" spc="0" normalizeH="0" baseline="0" noProof="0" dirty="0">
                <a:ln>
                  <a:noFill/>
                </a:ln>
                <a:solidFill>
                  <a:srgbClr val="2D6F96"/>
                </a:solidFill>
                <a:effectLst/>
                <a:uLnTx/>
                <a:uFillTx/>
                <a:latin typeface="+mj-lt"/>
                <a:ea typeface="+mn-ea"/>
                <a:cs typeface="+mn-cs"/>
              </a:rPr>
              <a:t>RISK COMMUNICATION</a:t>
            </a:r>
          </a:p>
        </p:txBody>
      </p:sp>
      <p:sp>
        <p:nvSpPr>
          <p:cNvPr id="7" name="TextBox 6"/>
          <p:cNvSpPr txBox="1"/>
          <p:nvPr/>
        </p:nvSpPr>
        <p:spPr>
          <a:xfrm>
            <a:off x="2521578" y="5576784"/>
            <a:ext cx="7511421" cy="6671056"/>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a:lnSpc>
                <a:spcPct val="130000"/>
              </a:lnSpc>
            </a:pPr>
            <a:r>
              <a:rPr lang="en-CA" sz="3000" dirty="0">
                <a:solidFill>
                  <a:srgbClr val="160601"/>
                </a:solidFill>
                <a:latin typeface="+mn-lt"/>
              </a:rPr>
              <a:t>Must provide information in a way that people can make informed decisions</a:t>
            </a:r>
          </a:p>
          <a:p>
            <a:pPr>
              <a:lnSpc>
                <a:spcPct val="130000"/>
              </a:lnSpc>
            </a:pPr>
            <a:endParaRPr lang="en-CA" sz="3000" dirty="0">
              <a:solidFill>
                <a:srgbClr val="160601"/>
              </a:solidFill>
              <a:latin typeface="+mn-lt"/>
            </a:endParaRPr>
          </a:p>
          <a:p>
            <a:pPr>
              <a:lnSpc>
                <a:spcPct val="130000"/>
              </a:lnSpc>
            </a:pPr>
            <a:r>
              <a:rPr lang="en-CA" sz="3000" dirty="0">
                <a:solidFill>
                  <a:srgbClr val="160601"/>
                </a:solidFill>
                <a:latin typeface="+mn-lt"/>
              </a:rPr>
              <a:t>Be careful with how you communicate statistics </a:t>
            </a:r>
          </a:p>
          <a:p>
            <a:pPr marL="342900" lvl="1" indent="-342900">
              <a:lnSpc>
                <a:spcPct val="130000"/>
              </a:lnSpc>
              <a:buFont typeface="Arial"/>
              <a:buChar char="•"/>
            </a:pPr>
            <a:r>
              <a:rPr lang="en-CA" sz="3000" dirty="0">
                <a:solidFill>
                  <a:srgbClr val="160601"/>
                </a:solidFill>
              </a:rPr>
              <a:t>Statistical Literacy  - numbers have power</a:t>
            </a:r>
          </a:p>
          <a:p>
            <a:pPr marL="342900" lvl="1" indent="-342900">
              <a:lnSpc>
                <a:spcPct val="130000"/>
              </a:lnSpc>
              <a:buFont typeface="Arial"/>
              <a:buChar char="•"/>
            </a:pPr>
            <a:r>
              <a:rPr lang="en-CA" sz="3000" dirty="0">
                <a:solidFill>
                  <a:srgbClr val="160601"/>
                </a:solidFill>
              </a:rPr>
              <a:t>Inadvertent harm </a:t>
            </a:r>
          </a:p>
          <a:p>
            <a:pPr marL="342900" lvl="1" indent="-342900">
              <a:lnSpc>
                <a:spcPct val="130000"/>
              </a:lnSpc>
              <a:buFont typeface="Arial"/>
              <a:buChar char="•"/>
            </a:pPr>
            <a:r>
              <a:rPr lang="en-CA" sz="3000" dirty="0">
                <a:solidFill>
                  <a:srgbClr val="160601"/>
                </a:solidFill>
              </a:rPr>
              <a:t>1 </a:t>
            </a:r>
            <a:r>
              <a:rPr lang="en-CA" sz="3000" dirty="0" err="1">
                <a:solidFill>
                  <a:srgbClr val="160601"/>
                </a:solidFill>
              </a:rPr>
              <a:t>bbl</a:t>
            </a:r>
            <a:r>
              <a:rPr lang="en-CA" sz="3000" dirty="0">
                <a:solidFill>
                  <a:srgbClr val="160601"/>
                </a:solidFill>
              </a:rPr>
              <a:t> = 158.987 L = 0.1589 m3</a:t>
            </a:r>
          </a:p>
          <a:p>
            <a:pPr marL="342900" lvl="1" indent="-342900">
              <a:lnSpc>
                <a:spcPct val="130000"/>
              </a:lnSpc>
              <a:buFont typeface="Arial"/>
              <a:buChar char="•"/>
            </a:pPr>
            <a:endParaRPr lang="en-CA" sz="3000" dirty="0">
              <a:solidFill>
                <a:srgbClr val="160601"/>
              </a:solidFill>
            </a:endParaRPr>
          </a:p>
          <a:p>
            <a:pPr marL="0" lvl="1">
              <a:lnSpc>
                <a:spcPct val="130000"/>
              </a:lnSpc>
            </a:pPr>
            <a:r>
              <a:rPr lang="en-CA" sz="3000" b="1" dirty="0">
                <a:solidFill>
                  <a:srgbClr val="2D6F96"/>
                </a:solidFill>
              </a:rPr>
              <a:t>Figure. </a:t>
            </a:r>
            <a:r>
              <a:rPr lang="en-CA" sz="3000" dirty="0"/>
              <a:t>Crude Oil Barrel</a:t>
            </a:r>
            <a:r>
              <a:rPr lang="en-CA" sz="2800" dirty="0"/>
              <a:t> </a:t>
            </a:r>
          </a:p>
        </p:txBody>
      </p:sp>
      <p:pic>
        <p:nvPicPr>
          <p:cNvPr id="26626" name="Picture 2"/>
          <p:cNvPicPr>
            <a:picLocks noChangeAspect="1" noChangeArrowheads="1"/>
          </p:cNvPicPr>
          <p:nvPr/>
        </p:nvPicPr>
        <p:blipFill>
          <a:blip r:embed="rId3" cstate="print"/>
          <a:srcRect/>
          <a:stretch>
            <a:fillRect/>
          </a:stretch>
        </p:blipFill>
        <p:spPr bwMode="auto">
          <a:xfrm>
            <a:off x="12352476" y="1620492"/>
            <a:ext cx="8446950" cy="10545004"/>
          </a:xfrm>
          <a:prstGeom prst="rect">
            <a:avLst/>
          </a:prstGeom>
          <a:noFill/>
          <a:ln w="9525">
            <a:noFill/>
            <a:miter lim="800000"/>
            <a:headEnd/>
            <a:tailEnd/>
          </a:ln>
        </p:spPr>
      </p:pic>
    </p:spTree>
    <p:extLst>
      <p:ext uri="{BB962C8B-B14F-4D97-AF65-F5344CB8AC3E}">
        <p14:creationId xmlns:p14="http://schemas.microsoft.com/office/powerpoint/2010/main" xmlns="" val="60187285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73556" y="0"/>
            <a:ext cx="10397239" cy="137160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EF4F4"/>
              </a:solidFill>
            </a:endParaRPr>
          </a:p>
        </p:txBody>
      </p:sp>
      <p:sp>
        <p:nvSpPr>
          <p:cNvPr id="11" name="TextBox 10"/>
          <p:cNvSpPr txBox="1"/>
          <p:nvPr/>
        </p:nvSpPr>
        <p:spPr>
          <a:xfrm>
            <a:off x="2521578" y="1669864"/>
            <a:ext cx="8198555" cy="2123658"/>
          </a:xfrm>
          <a:prstGeom prst="rect">
            <a:avLst/>
          </a:prstGeom>
          <a:noFill/>
        </p:spPr>
        <p:txBody>
          <a:bodyPr wrap="square" rtlCol="0">
            <a:spAutoFit/>
          </a:bodyPr>
          <a:lstStyle/>
          <a:p>
            <a:pPr lvl="0">
              <a:defRPr/>
            </a:pPr>
            <a:r>
              <a:rPr lang="en-CA" sz="4400" b="1" dirty="0">
                <a:solidFill>
                  <a:srgbClr val="2D6F96"/>
                </a:solidFill>
              </a:rPr>
              <a:t>HOW </a:t>
            </a:r>
            <a:r>
              <a:rPr lang="en-CA" sz="4400" dirty="0">
                <a:solidFill>
                  <a:srgbClr val="2D6F96"/>
                </a:solidFill>
              </a:rPr>
              <a:t>DID THE </a:t>
            </a:r>
            <a:br>
              <a:rPr lang="en-CA" sz="4400" dirty="0">
                <a:solidFill>
                  <a:srgbClr val="2D6F96"/>
                </a:solidFill>
              </a:rPr>
            </a:br>
            <a:r>
              <a:rPr lang="en-CA" sz="4400" dirty="0">
                <a:solidFill>
                  <a:srgbClr val="2D6F96"/>
                </a:solidFill>
              </a:rPr>
              <a:t>DERAILMENT </a:t>
            </a:r>
            <a:br>
              <a:rPr lang="en-CA" sz="4400" dirty="0">
                <a:solidFill>
                  <a:srgbClr val="2D6F96"/>
                </a:solidFill>
              </a:rPr>
            </a:br>
            <a:r>
              <a:rPr lang="en-CA" sz="4400" dirty="0">
                <a:solidFill>
                  <a:srgbClr val="2D6F96"/>
                </a:solidFill>
              </a:rPr>
              <a:t>OCCUR?</a:t>
            </a:r>
            <a:endParaRPr lang="tr-TR" sz="4400" dirty="0">
              <a:solidFill>
                <a:srgbClr val="2D6F96"/>
              </a:solidFill>
            </a:endParaRPr>
          </a:p>
        </p:txBody>
      </p:sp>
      <p:sp>
        <p:nvSpPr>
          <p:cNvPr id="12" name="TextBox 11"/>
          <p:cNvSpPr txBox="1"/>
          <p:nvPr/>
        </p:nvSpPr>
        <p:spPr>
          <a:xfrm>
            <a:off x="2521579" y="4518025"/>
            <a:ext cx="7090088" cy="7940635"/>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a:lnSpc>
                <a:spcPct val="100000"/>
              </a:lnSpc>
            </a:pPr>
            <a:r>
              <a:rPr lang="en-US" sz="3000" dirty="0">
                <a:solidFill>
                  <a:srgbClr val="160601"/>
                </a:solidFill>
                <a:latin typeface="+mn-lt"/>
              </a:rPr>
              <a:t>Derailment occurred on a main line, the crossing was protected by crossing arms, flashing lights and a bell.</a:t>
            </a:r>
          </a:p>
          <a:p>
            <a:pPr>
              <a:lnSpc>
                <a:spcPct val="100000"/>
              </a:lnSpc>
            </a:pPr>
            <a:endParaRPr lang="en-US" sz="3000" dirty="0">
              <a:solidFill>
                <a:srgbClr val="160601"/>
              </a:solidFill>
              <a:latin typeface="+mn-lt"/>
            </a:endParaRPr>
          </a:p>
          <a:p>
            <a:pPr>
              <a:lnSpc>
                <a:spcPct val="100000"/>
              </a:lnSpc>
            </a:pPr>
            <a:r>
              <a:rPr lang="en-US" sz="3000" dirty="0">
                <a:solidFill>
                  <a:srgbClr val="160601"/>
                </a:solidFill>
                <a:latin typeface="+mn-lt"/>
              </a:rPr>
              <a:t>There was a slight grade change from the roadway to the train tracks.</a:t>
            </a:r>
          </a:p>
          <a:p>
            <a:pPr>
              <a:lnSpc>
                <a:spcPct val="100000"/>
              </a:lnSpc>
            </a:pPr>
            <a:endParaRPr lang="en-US" sz="3000" dirty="0">
              <a:solidFill>
                <a:srgbClr val="160601"/>
              </a:solidFill>
              <a:latin typeface="+mn-lt"/>
            </a:endParaRPr>
          </a:p>
          <a:p>
            <a:pPr>
              <a:lnSpc>
                <a:spcPct val="100000"/>
              </a:lnSpc>
            </a:pPr>
            <a:r>
              <a:rPr lang="en-US" sz="3000" dirty="0">
                <a:solidFill>
                  <a:srgbClr val="160601"/>
                </a:solidFill>
                <a:latin typeface="+mn-lt"/>
              </a:rPr>
              <a:t>Lowboy trailer that was hauling a bob cat got stuck on the tracks due to the grade change, driver was unable to move the vehicle. </a:t>
            </a:r>
          </a:p>
          <a:p>
            <a:pPr>
              <a:lnSpc>
                <a:spcPct val="100000"/>
              </a:lnSpc>
            </a:pPr>
            <a:endParaRPr lang="en-US" sz="3000" dirty="0">
              <a:solidFill>
                <a:srgbClr val="160601"/>
              </a:solidFill>
              <a:latin typeface="+mn-lt"/>
            </a:endParaRPr>
          </a:p>
          <a:p>
            <a:pPr>
              <a:lnSpc>
                <a:spcPct val="100000"/>
              </a:lnSpc>
            </a:pPr>
            <a:r>
              <a:rPr lang="en-US" sz="3000" dirty="0">
                <a:solidFill>
                  <a:srgbClr val="160601"/>
                </a:solidFill>
                <a:latin typeface="+mn-lt"/>
              </a:rPr>
              <a:t>The driver was able to get to safety before the train collided with the Lowboy.</a:t>
            </a:r>
          </a:p>
          <a:p>
            <a:pPr>
              <a:lnSpc>
                <a:spcPct val="100000"/>
              </a:lnSpc>
            </a:pPr>
            <a:endParaRPr lang="en-US" sz="3000" dirty="0">
              <a:solidFill>
                <a:srgbClr val="160601"/>
              </a:solidFill>
              <a:latin typeface="+mn-lt"/>
            </a:endParaRPr>
          </a:p>
          <a:p>
            <a:pPr>
              <a:lnSpc>
                <a:spcPct val="100000"/>
              </a:lnSpc>
            </a:pPr>
            <a:r>
              <a:rPr lang="en-US" sz="3000" dirty="0">
                <a:solidFill>
                  <a:srgbClr val="160601"/>
                </a:solidFill>
                <a:latin typeface="+mn-lt"/>
              </a:rPr>
              <a:t>The impact of the train with the Lowboy caused the train to derail. </a:t>
            </a:r>
            <a:endParaRPr lang="en-CA" sz="3000" dirty="0">
              <a:solidFill>
                <a:srgbClr val="160601"/>
              </a:solidFill>
              <a:latin typeface="+mn-lt"/>
            </a:endParaRPr>
          </a:p>
        </p:txBody>
      </p:sp>
      <p:pic>
        <p:nvPicPr>
          <p:cNvPr id="4098" name="Picture 2"/>
          <p:cNvPicPr>
            <a:picLocks noChangeAspect="1" noChangeArrowheads="1"/>
          </p:cNvPicPr>
          <p:nvPr/>
        </p:nvPicPr>
        <p:blipFill>
          <a:blip r:embed="rId3" cstate="print"/>
          <a:srcRect/>
          <a:stretch>
            <a:fillRect/>
          </a:stretch>
        </p:blipFill>
        <p:spPr bwMode="auto">
          <a:xfrm>
            <a:off x="11441971" y="3160647"/>
            <a:ext cx="10405518" cy="6361040"/>
          </a:xfrm>
          <a:prstGeom prst="rect">
            <a:avLst/>
          </a:prstGeom>
          <a:noFill/>
          <a:ln w="9525">
            <a:noFill/>
            <a:miter lim="800000"/>
            <a:headEnd/>
            <a:tailEnd/>
          </a:ln>
        </p:spPr>
      </p:pic>
    </p:spTree>
    <p:extLst>
      <p:ext uri="{BB962C8B-B14F-4D97-AF65-F5344CB8AC3E}">
        <p14:creationId xmlns:p14="http://schemas.microsoft.com/office/powerpoint/2010/main" xmlns="" val="14455926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2521579" y="2413711"/>
            <a:ext cx="6055210" cy="1508106"/>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b="1" i="0" u="none" strike="noStrike" kern="1200" cap="none" spc="0" normalizeH="0" baseline="0" noProof="0" dirty="0">
                <a:ln>
                  <a:noFill/>
                </a:ln>
                <a:solidFill>
                  <a:srgbClr val="2D6F96"/>
                </a:solidFill>
                <a:effectLst/>
                <a:uLnTx/>
                <a:uFillTx/>
                <a:latin typeface="+mj-lt"/>
                <a:ea typeface="+mn-ea"/>
                <a:cs typeface="+mn-cs"/>
              </a:rPr>
              <a:t>WHAT</a:t>
            </a:r>
            <a:r>
              <a:rPr kumimoji="0" lang="tr-TR" sz="4600" i="0" u="none" strike="noStrike" kern="1200" cap="none" spc="0" normalizeH="0" baseline="0" noProof="0" dirty="0">
                <a:ln>
                  <a:noFill/>
                </a:ln>
                <a:solidFill>
                  <a:srgbClr val="2D6F96"/>
                </a:solidFill>
                <a:effectLst/>
                <a:uLnTx/>
                <a:uFillTx/>
                <a:latin typeface="+mj-lt"/>
                <a:ea typeface="+mn-ea"/>
                <a:cs typeface="+mn-cs"/>
              </a:rPr>
              <a:t> IS THE PRODUCT?</a:t>
            </a:r>
          </a:p>
        </p:txBody>
      </p:sp>
      <p:sp>
        <p:nvSpPr>
          <p:cNvPr id="7" name="TextBox 6"/>
          <p:cNvSpPr txBox="1"/>
          <p:nvPr/>
        </p:nvSpPr>
        <p:spPr>
          <a:xfrm>
            <a:off x="2521578" y="4252650"/>
            <a:ext cx="7562221" cy="7345600"/>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lvl="0">
              <a:lnSpc>
                <a:spcPct val="200000"/>
              </a:lnSpc>
            </a:pPr>
            <a:r>
              <a:rPr lang="en-US" sz="2800" b="1" dirty="0" err="1">
                <a:solidFill>
                  <a:srgbClr val="160601"/>
                </a:solidFill>
                <a:latin typeface="+mn-lt"/>
              </a:rPr>
              <a:t>Bakken</a:t>
            </a:r>
            <a:r>
              <a:rPr lang="en-US" sz="2800" b="1" dirty="0">
                <a:solidFill>
                  <a:srgbClr val="160601"/>
                </a:solidFill>
                <a:latin typeface="+mn-lt"/>
              </a:rPr>
              <a:t> Crude Oil</a:t>
            </a:r>
          </a:p>
          <a:p>
            <a:r>
              <a:rPr lang="en-US" sz="2800" dirty="0">
                <a:solidFill>
                  <a:srgbClr val="160601"/>
                </a:solidFill>
                <a:latin typeface="+mn-lt"/>
              </a:rPr>
              <a:t>Products of combustion: smoke, carbon monoxide and other products of incomplete combustion. Hydrogen sulfide and oxides of nitrogen and sulfur may also be formed.</a:t>
            </a:r>
          </a:p>
          <a:p>
            <a:endParaRPr lang="en-US" sz="2800" dirty="0">
              <a:solidFill>
                <a:srgbClr val="160601"/>
              </a:solidFill>
              <a:latin typeface="+mn-lt"/>
            </a:endParaRPr>
          </a:p>
          <a:p>
            <a:r>
              <a:rPr lang="en-US" sz="2800" dirty="0">
                <a:solidFill>
                  <a:srgbClr val="160601"/>
                </a:solidFill>
                <a:latin typeface="+mn-lt"/>
              </a:rPr>
              <a:t>Can contain Hydrogen Sulfide.</a:t>
            </a:r>
          </a:p>
          <a:p>
            <a:pPr>
              <a:lnSpc>
                <a:spcPct val="200000"/>
              </a:lnSpc>
            </a:pPr>
            <a:endParaRPr lang="en-CA" sz="2800" b="1" dirty="0">
              <a:solidFill>
                <a:srgbClr val="2D6F96"/>
              </a:solidFill>
              <a:latin typeface="+mn-lt"/>
            </a:endParaRPr>
          </a:p>
          <a:p>
            <a:pPr>
              <a:lnSpc>
                <a:spcPct val="200000"/>
              </a:lnSpc>
            </a:pPr>
            <a:r>
              <a:rPr lang="en-CA" sz="2800" b="1" dirty="0">
                <a:solidFill>
                  <a:srgbClr val="2D6F96"/>
                </a:solidFill>
                <a:latin typeface="+mn-lt"/>
              </a:rPr>
              <a:t>Video. </a:t>
            </a:r>
            <a:r>
              <a:rPr lang="en-US" sz="2800" dirty="0">
                <a:solidFill>
                  <a:srgbClr val="160601"/>
                </a:solidFill>
                <a:latin typeface="+mn-lt"/>
              </a:rPr>
              <a:t>From </a:t>
            </a:r>
            <a:r>
              <a:rPr lang="en-US" sz="2800" dirty="0" err="1">
                <a:solidFill>
                  <a:srgbClr val="160601"/>
                </a:solidFill>
                <a:latin typeface="+mn-lt"/>
              </a:rPr>
              <a:t>Rui</a:t>
            </a:r>
            <a:r>
              <a:rPr lang="en-US" sz="2800" dirty="0">
                <a:solidFill>
                  <a:srgbClr val="160601"/>
                </a:solidFill>
                <a:latin typeface="+mn-lt"/>
              </a:rPr>
              <a:t> </a:t>
            </a:r>
            <a:r>
              <a:rPr lang="en-US" sz="2800" dirty="0" err="1">
                <a:solidFill>
                  <a:srgbClr val="160601"/>
                </a:solidFill>
                <a:latin typeface="+mn-lt"/>
              </a:rPr>
              <a:t>Hao</a:t>
            </a:r>
            <a:r>
              <a:rPr lang="en-US" sz="2800" dirty="0">
                <a:solidFill>
                  <a:srgbClr val="160601"/>
                </a:solidFill>
                <a:latin typeface="+mn-lt"/>
              </a:rPr>
              <a:t> Wang (Leo) at SERTC Pueblo Co. Training, 2017</a:t>
            </a:r>
            <a:endParaRPr lang="en-CA" sz="2800" dirty="0">
              <a:solidFill>
                <a:srgbClr val="160601"/>
              </a:solidFill>
              <a:latin typeface="+mn-lt"/>
            </a:endParaRPr>
          </a:p>
        </p:txBody>
      </p:sp>
      <p:pic>
        <p:nvPicPr>
          <p:cNvPr id="5122" name="Picture 2"/>
          <p:cNvPicPr>
            <a:picLocks noChangeAspect="1" noChangeArrowheads="1"/>
          </p:cNvPicPr>
          <p:nvPr/>
        </p:nvPicPr>
        <p:blipFill>
          <a:blip r:embed="rId3" cstate="print"/>
          <a:srcRect/>
          <a:stretch>
            <a:fillRect/>
          </a:stretch>
        </p:blipFill>
        <p:spPr bwMode="auto">
          <a:xfrm>
            <a:off x="11615061" y="0"/>
            <a:ext cx="10348825" cy="13716000"/>
          </a:xfrm>
          <a:prstGeom prst="rect">
            <a:avLst/>
          </a:prstGeom>
          <a:noFill/>
          <a:ln w="9525">
            <a:noFill/>
            <a:miter lim="800000"/>
            <a:headEnd/>
            <a:tailEnd/>
          </a:ln>
        </p:spPr>
      </p:pic>
    </p:spTree>
    <p:extLst>
      <p:ext uri="{BB962C8B-B14F-4D97-AF65-F5344CB8AC3E}">
        <p14:creationId xmlns:p14="http://schemas.microsoft.com/office/powerpoint/2010/main" xmlns="" val="558982622"/>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ethanolFire_vid01.mp4">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rotWithShape="1">
          <a:blip r:embed="rId5" cstate="print"/>
          <a:srcRect l="5370" r="4294"/>
          <a:stretch/>
        </p:blipFill>
        <p:spPr>
          <a:xfrm>
            <a:off x="11483241" y="-1"/>
            <a:ext cx="10320607" cy="8568587"/>
          </a:xfrm>
          <a:prstGeom prst="rect">
            <a:avLst/>
          </a:prstGeom>
        </p:spPr>
      </p:pic>
      <p:sp>
        <p:nvSpPr>
          <p:cNvPr id="7" name="TextBox 6"/>
          <p:cNvSpPr txBox="1"/>
          <p:nvPr/>
        </p:nvSpPr>
        <p:spPr>
          <a:xfrm>
            <a:off x="2521578" y="4518025"/>
            <a:ext cx="8061215" cy="6786473"/>
          </a:xfrm>
          <a:prstGeom prst="rect">
            <a:avLst/>
          </a:prstGeom>
          <a:noFill/>
        </p:spPr>
        <p:txBody>
          <a:bodyPr wrap="square" rtlCol="0">
            <a:spAutoFit/>
          </a:bodyPr>
          <a:lstStyle>
            <a:defPPr>
              <a:defRPr lang="en-US"/>
            </a:defPPr>
            <a:lvl1pPr>
              <a:lnSpc>
                <a:spcPct val="150000"/>
              </a:lnSpc>
              <a:defRPr sz="1800">
                <a:solidFill>
                  <a:schemeClr val="bg1"/>
                </a:solidFill>
                <a:latin typeface="Raleway" panose="020B0503030101060003" pitchFamily="34" charset="-94"/>
                <a:ea typeface="Roboto" panose="02000000000000000000" pitchFamily="2" charset="0"/>
              </a:defRPr>
            </a:lvl1pPr>
          </a:lstStyle>
          <a:p>
            <a:pPr lvl="0">
              <a:lnSpc>
                <a:spcPct val="200000"/>
              </a:lnSpc>
            </a:pPr>
            <a:r>
              <a:rPr lang="en-US" sz="3000" b="1" dirty="0">
                <a:solidFill>
                  <a:srgbClr val="000000"/>
                </a:solidFill>
                <a:latin typeface="+mn-lt"/>
              </a:rPr>
              <a:t>Methanol</a:t>
            </a:r>
            <a:endParaRPr lang="en-US" sz="3000" b="1" dirty="0">
              <a:solidFill>
                <a:srgbClr val="160601"/>
              </a:solidFill>
              <a:latin typeface="+mn-lt"/>
            </a:endParaRPr>
          </a:p>
          <a:p>
            <a:endParaRPr lang="en-US" sz="3000" dirty="0">
              <a:solidFill>
                <a:srgbClr val="160601"/>
              </a:solidFill>
              <a:latin typeface="+mn-lt"/>
            </a:endParaRPr>
          </a:p>
          <a:p>
            <a:r>
              <a:rPr lang="en-US" sz="3000" dirty="0">
                <a:solidFill>
                  <a:srgbClr val="160601"/>
                </a:solidFill>
                <a:latin typeface="+mn-lt"/>
              </a:rPr>
              <a:t>Products of combustion: carbon dioxide </a:t>
            </a:r>
            <a:br>
              <a:rPr lang="en-US" sz="3000" dirty="0">
                <a:solidFill>
                  <a:srgbClr val="160601"/>
                </a:solidFill>
                <a:latin typeface="+mn-lt"/>
              </a:rPr>
            </a:br>
            <a:r>
              <a:rPr lang="en-US" sz="3000" dirty="0">
                <a:solidFill>
                  <a:srgbClr val="160601"/>
                </a:solidFill>
                <a:latin typeface="+mn-lt"/>
              </a:rPr>
              <a:t>and water.</a:t>
            </a:r>
          </a:p>
          <a:p>
            <a:endParaRPr lang="en-US" sz="3000" dirty="0">
              <a:solidFill>
                <a:srgbClr val="160601"/>
              </a:solidFill>
              <a:latin typeface="+mn-lt"/>
            </a:endParaRPr>
          </a:p>
          <a:p>
            <a:r>
              <a:rPr lang="en-US" sz="3000" dirty="0">
                <a:solidFill>
                  <a:srgbClr val="160601"/>
                </a:solidFill>
                <a:latin typeface="+mn-lt"/>
              </a:rPr>
              <a:t>Flame is invisible.</a:t>
            </a:r>
          </a:p>
          <a:p>
            <a:pPr lvl="0">
              <a:lnSpc>
                <a:spcPct val="200000"/>
              </a:lnSpc>
            </a:pPr>
            <a:endParaRPr lang="en-US" sz="3000" dirty="0">
              <a:solidFill>
                <a:srgbClr val="160601"/>
              </a:solidFill>
              <a:latin typeface="+mn-lt"/>
            </a:endParaRPr>
          </a:p>
          <a:p>
            <a:pPr>
              <a:lnSpc>
                <a:spcPct val="100000"/>
              </a:lnSpc>
            </a:pPr>
            <a:r>
              <a:rPr lang="en-CA" sz="3000" b="1" dirty="0">
                <a:solidFill>
                  <a:srgbClr val="2D6F96"/>
                </a:solidFill>
                <a:latin typeface="+mn-lt"/>
              </a:rPr>
              <a:t>Video and Figure. </a:t>
            </a:r>
            <a:r>
              <a:rPr lang="en-US" sz="3000" dirty="0" err="1">
                <a:solidFill>
                  <a:srgbClr val="160601"/>
                </a:solidFill>
                <a:latin typeface="+mn-lt"/>
              </a:rPr>
              <a:t>Methanex</a:t>
            </a:r>
            <a:r>
              <a:rPr lang="en-US" sz="3000" dirty="0">
                <a:solidFill>
                  <a:srgbClr val="160601"/>
                </a:solidFill>
                <a:latin typeface="+mn-lt"/>
              </a:rPr>
              <a:t> Corporation, 2014 &amp; Methanol Safety Label, My Safety </a:t>
            </a:r>
            <a:r>
              <a:rPr lang="en-US" sz="3000" dirty="0" err="1">
                <a:solidFill>
                  <a:srgbClr val="160601"/>
                </a:solidFill>
                <a:latin typeface="+mn-lt"/>
              </a:rPr>
              <a:t>Lables</a:t>
            </a:r>
            <a:r>
              <a:rPr lang="en-US" sz="3000" dirty="0">
                <a:solidFill>
                  <a:srgbClr val="160601"/>
                </a:solidFill>
                <a:latin typeface="+mn-lt"/>
              </a:rPr>
              <a:t>, 2018</a:t>
            </a:r>
            <a:endParaRPr lang="en-GB" sz="3000" b="1" strike="sngStrike" dirty="0">
              <a:solidFill>
                <a:srgbClr val="160601"/>
              </a:solidFill>
              <a:latin typeface="+mn-lt"/>
            </a:endParaRPr>
          </a:p>
        </p:txBody>
      </p:sp>
      <p:pic>
        <p:nvPicPr>
          <p:cNvPr id="8" name="Picture 2" descr="Image result for msds methanol">
            <a:extLst>
              <a:ext uri="{FF2B5EF4-FFF2-40B4-BE49-F238E27FC236}">
                <a16:creationId xmlns:a16="http://schemas.microsoft.com/office/drawing/2014/main" xmlns="" id="{A7DDA6BC-E646-4DEE-BC1F-E47E2F3A6794}"/>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425962" y="8204200"/>
            <a:ext cx="10648238" cy="5816600"/>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2521579" y="2413711"/>
            <a:ext cx="6055210" cy="1508106"/>
          </a:xfrm>
          <a:prstGeom prst="rect">
            <a:avLst/>
          </a:prstGeom>
          <a:noFill/>
        </p:spPr>
        <p:txBody>
          <a:bodyPr wrap="square" rtlCol="0">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tr-TR" sz="4600" b="1" i="0" u="none" strike="noStrike" kern="1200" cap="none" spc="0" normalizeH="0" baseline="0" noProof="0" dirty="0">
                <a:ln>
                  <a:noFill/>
                </a:ln>
                <a:solidFill>
                  <a:srgbClr val="2D6F96"/>
                </a:solidFill>
                <a:effectLst/>
                <a:uLnTx/>
                <a:uFillTx/>
                <a:latin typeface="+mj-lt"/>
                <a:ea typeface="+mn-ea"/>
                <a:cs typeface="+mn-cs"/>
              </a:rPr>
              <a:t>WHAT</a:t>
            </a:r>
            <a:r>
              <a:rPr kumimoji="0" lang="tr-TR" sz="4600" i="0" u="none" strike="noStrike" kern="1200" cap="none" spc="0" normalizeH="0" baseline="0" noProof="0" dirty="0">
                <a:ln>
                  <a:noFill/>
                </a:ln>
                <a:solidFill>
                  <a:srgbClr val="2D6F96"/>
                </a:solidFill>
                <a:effectLst/>
                <a:uLnTx/>
                <a:uFillTx/>
                <a:latin typeface="+mj-lt"/>
                <a:ea typeface="+mn-ea"/>
                <a:cs typeface="+mn-cs"/>
              </a:rPr>
              <a:t> IS THE PRODUCT?</a:t>
            </a:r>
          </a:p>
        </p:txBody>
      </p:sp>
    </p:spTree>
    <p:extLst>
      <p:ext uri="{BB962C8B-B14F-4D97-AF65-F5344CB8AC3E}">
        <p14:creationId xmlns:p14="http://schemas.microsoft.com/office/powerpoint/2010/main" xmlns="" val="398816689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27860</TotalTime>
  <Words>8966</Words>
  <Application>Microsoft Office PowerPoint</Application>
  <PresentationFormat>Custom</PresentationFormat>
  <Paragraphs>616</Paragraphs>
  <Slides>61</Slides>
  <Notes>58</Notes>
  <HiddenSlides>14</HiddenSlides>
  <MMClips>1</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Kathleen Baker</dc:creator>
  <cp:lastModifiedBy>qliang</cp:lastModifiedBy>
  <cp:revision>2928</cp:revision>
  <cp:lastPrinted>2018-02-26T16:45:49Z</cp:lastPrinted>
  <dcterms:created xsi:type="dcterms:W3CDTF">2014-09-26T10:57:37Z</dcterms:created>
  <dcterms:modified xsi:type="dcterms:W3CDTF">2018-06-28T15:10:22Z</dcterms:modified>
</cp:coreProperties>
</file>