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5" r:id="rId4"/>
  </p:sldMasterIdLst>
  <p:notesMasterIdLst>
    <p:notesMasterId r:id="rId7"/>
  </p:notesMasterIdLst>
  <p:sldIdLst>
    <p:sldId id="719" r:id="rId5"/>
    <p:sldId id="7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orient="horz" pos="11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, Leah" initials="LL" lastIdx="1" clrIdx="0">
    <p:extLst/>
  </p:cmAuthor>
  <p:cmAuthor id="2" name="GOULD, Kim" initials="GK" lastIdx="36" clrIdx="1">
    <p:extLst/>
  </p:cmAuthor>
  <p:cmAuthor id="3" name="MALLETTE, Kim" initials="MK" lastIdx="6" clrIdx="2">
    <p:extLst/>
  </p:cmAuthor>
  <p:cmAuthor id="4" name="ANGUS, Darcy" initials="AD" lastIdx="6" clrIdx="3">
    <p:extLst/>
  </p:cmAuthor>
  <p:cmAuthor id="5" name="Masotti" initials="M" lastIdx="2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CC"/>
    <a:srgbClr val="888888"/>
    <a:srgbClr val="686969"/>
    <a:srgbClr val="2C73CA"/>
    <a:srgbClr val="003087"/>
    <a:srgbClr val="6C6C6C"/>
    <a:srgbClr val="B6875E"/>
    <a:srgbClr val="CDCDCD"/>
    <a:srgbClr val="A7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35229-6B9A-4E4A-8966-D57BECC91BB1}" v="3" dt="2022-03-28T21:33:08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1"/>
    <p:restoredTop sz="90169" autoAdjust="0"/>
  </p:normalViewPr>
  <p:slideViewPr>
    <p:cSldViewPr snapToGrid="0">
      <p:cViewPr varScale="1">
        <p:scale>
          <a:sx n="57" d="100"/>
          <a:sy n="57" d="100"/>
        </p:scale>
        <p:origin x="-1008" y="-112"/>
      </p:cViewPr>
      <p:guideLst>
        <p:guide orient="horz" pos="2160"/>
        <p:guide orient="horz" pos="1176"/>
        <p:guide pos="912"/>
        <p:guide pos="3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45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21763-B894-6141-B7BB-27E9EA2C9D26}" type="datetimeFigureOut">
              <a:rPr lang="en-US" smtClean="0"/>
              <a:t>22-11-20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0C160-B67A-1B4E-BFF9-55E1B7642F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39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50C160-B67A-1B4E-BFF9-55E1B7642F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36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50C160-B67A-1B4E-BFF9-55E1B7642F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1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G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A89BA0-4BB8-2044-A367-5CFEE1021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4AF06C2-3A11-2D43-B729-5D0A87D155EA}"/>
              </a:ext>
            </a:extLst>
          </p:cNvPr>
          <p:cNvSpPr/>
          <p:nvPr userDrawn="1"/>
        </p:nvSpPr>
        <p:spPr>
          <a:xfrm>
            <a:off x="0" y="723418"/>
            <a:ext cx="12192000" cy="51160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648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FB711C-A212-4648-BA97-BFEB84A7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86327A0-B005-BD41-A79B-34B46D40262C}"/>
              </a:ext>
            </a:extLst>
          </p:cNvPr>
          <p:cNvSpPr/>
          <p:nvPr userDrawn="1"/>
        </p:nvSpPr>
        <p:spPr>
          <a:xfrm>
            <a:off x="172720" y="158535"/>
            <a:ext cx="11846560" cy="6116320"/>
          </a:xfrm>
          <a:prstGeom prst="rect">
            <a:avLst/>
          </a:prstGeom>
          <a:solidFill>
            <a:srgbClr val="E6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31AEA80-7976-534A-B6FC-660FAE8A74D9}"/>
              </a:ext>
            </a:extLst>
          </p:cNvPr>
          <p:cNvSpPr txBox="1"/>
          <p:nvPr userDrawn="1"/>
        </p:nvSpPr>
        <p:spPr>
          <a:xfrm>
            <a:off x="287657" y="6454721"/>
            <a:ext cx="4667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B0A137A-468B-7842-84FF-B3EE22C67E64}" type="slidenum">
              <a:rPr lang="en-CA" sz="1000" smtClean="0">
                <a:solidFill>
                  <a:schemeClr val="tx1">
                    <a:lumMod val="50000"/>
                  </a:schemeClr>
                </a:solidFill>
              </a:rPr>
              <a:t>‹#›</a:t>
            </a:fld>
            <a:endParaRPr lang="en-CA" sz="1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62430B8-FE33-E64F-B778-525890CAA236}"/>
              </a:ext>
            </a:extLst>
          </p:cNvPr>
          <p:cNvSpPr txBox="1"/>
          <p:nvPr userDrawn="1"/>
        </p:nvSpPr>
        <p:spPr>
          <a:xfrm>
            <a:off x="571744" y="6454721"/>
            <a:ext cx="17876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>
                <a:solidFill>
                  <a:schemeClr val="tx1">
                    <a:lumMod val="50000"/>
                  </a:schemeClr>
                </a:solidFill>
              </a:rPr>
              <a:t>Minerva H&amp;S Training 2022</a:t>
            </a:r>
          </a:p>
        </p:txBody>
      </p:sp>
    </p:spTree>
    <p:extLst>
      <p:ext uri="{BB962C8B-B14F-4D97-AF65-F5344CB8AC3E}">
        <p14:creationId xmlns:p14="http://schemas.microsoft.com/office/powerpoint/2010/main" val="364500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1140D9A-7DEE-B94E-94BD-6856630CE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06400"/>
            <a:ext cx="10198100" cy="812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7747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7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8193C98-BCCF-4319-86A3-EDF2ECF55070}"/>
              </a:ext>
            </a:extLst>
          </p:cNvPr>
          <p:cNvSpPr/>
          <p:nvPr/>
        </p:nvSpPr>
        <p:spPr>
          <a:xfrm>
            <a:off x="180975" y="2388093"/>
            <a:ext cx="11834043" cy="39328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01B0E7-E8BD-3B43-AF77-75A1CD942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0680"/>
            <a:ext cx="10198100" cy="812800"/>
          </a:xfrm>
        </p:spPr>
        <p:txBody>
          <a:bodyPr/>
          <a:lstStyle/>
          <a:p>
            <a:r>
              <a:rPr lang="en-US" dirty="0" smtClean="0"/>
              <a:t>Online H&amp;S Courses </a:t>
            </a:r>
            <a:endParaRPr lang="en-US" dirty="0"/>
          </a:p>
        </p:txBody>
      </p:sp>
      <p:graphicFrame>
        <p:nvGraphicFramePr>
          <p:cNvPr id="42" name="Table 41">
            <a:extLst>
              <a:ext uri="{FF2B5EF4-FFF2-40B4-BE49-F238E27FC236}">
                <a16:creationId xmlns="" xmlns:a16="http://schemas.microsoft.com/office/drawing/2014/main" id="{912B3496-E952-8A49-AC8A-B556B89979BB}"/>
              </a:ext>
            </a:extLst>
          </p:cNvPr>
          <p:cNvGraphicFramePr>
            <a:graphicFrameLocks noGrp="1"/>
          </p:cNvGraphicFramePr>
          <p:nvPr/>
        </p:nvGraphicFramePr>
        <p:xfrm>
          <a:off x="3730750" y="2232071"/>
          <a:ext cx="3549400" cy="362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38346">
                  <a:extLst>
                    <a:ext uri="{9D8B030D-6E8A-4147-A177-3AD203B41FA5}">
                      <a16:colId xmlns="" xmlns:a16="http://schemas.microsoft.com/office/drawing/2014/main" val="2222849241"/>
                    </a:ext>
                  </a:extLst>
                </a:gridCol>
                <a:gridCol w="1017495">
                  <a:extLst>
                    <a:ext uri="{9D8B030D-6E8A-4147-A177-3AD203B41FA5}">
                      <a16:colId xmlns="" xmlns:a16="http://schemas.microsoft.com/office/drawing/2014/main" val="740967658"/>
                    </a:ext>
                  </a:extLst>
                </a:gridCol>
                <a:gridCol w="1293559">
                  <a:extLst>
                    <a:ext uri="{9D8B030D-6E8A-4147-A177-3AD203B41FA5}">
                      <a16:colId xmlns="" xmlns:a16="http://schemas.microsoft.com/office/drawing/2014/main" val="275818408"/>
                    </a:ext>
                  </a:extLst>
                </a:gridCol>
              </a:tblGrid>
              <a:tr h="36229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CA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6" marR="8816" marT="8816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CA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6" marR="8816" marT="8816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CA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="" xmlns:a16="http://schemas.microsoft.com/office/drawing/2014/main" val="2062023011"/>
                  </a:ext>
                </a:extLst>
              </a:tr>
            </a:tbl>
          </a:graphicData>
        </a:graphic>
      </p:graphicFrame>
      <p:graphicFrame>
        <p:nvGraphicFramePr>
          <p:cNvPr id="20" name="Table 20">
            <a:extLst>
              <a:ext uri="{FF2B5EF4-FFF2-40B4-BE49-F238E27FC236}">
                <a16:creationId xmlns="" xmlns:a16="http://schemas.microsoft.com/office/drawing/2014/main" id="{337B869E-6A6C-AA48-8505-C012AA5AB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7491"/>
              </p:ext>
            </p:extLst>
          </p:nvPr>
        </p:nvGraphicFramePr>
        <p:xfrm>
          <a:off x="703100" y="1894589"/>
          <a:ext cx="4026842" cy="4371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6842">
                  <a:extLst>
                    <a:ext uri="{9D8B030D-6E8A-4147-A177-3AD203B41FA5}">
                      <a16:colId xmlns="" xmlns:a16="http://schemas.microsoft.com/office/drawing/2014/main" val="3256830009"/>
                    </a:ext>
                  </a:extLst>
                </a:gridCol>
              </a:tblGrid>
              <a:tr h="582278">
                <a:tc>
                  <a:txBody>
                    <a:bodyPr/>
                    <a:lstStyle/>
                    <a:p>
                      <a:r>
                        <a:rPr lang="en-CA" sz="24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Course 100: 6-8 hours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6895849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Health and Safety 101 – Fundamentals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56664476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Hazards, Risk and Controls – An Introduction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56416722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Applying concepts, definition, &amp; controls to:  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89048389"/>
                  </a:ext>
                </a:extLst>
              </a:tr>
              <a:tr h="484161">
                <a:tc>
                  <a:txBody>
                    <a:bodyPr/>
                    <a:lstStyle/>
                    <a:p>
                      <a:pPr marL="670950" marR="0" lvl="1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Electrical Safety, </a:t>
                      </a:r>
                      <a:endParaRPr lang="en-CA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5898287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670950" marR="0" lvl="1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Fire Safety, </a:t>
                      </a:r>
                      <a:endParaRPr lang="en-CA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13508359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670950" marR="0" lvl="1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Laboratory Safety, </a:t>
                      </a:r>
                      <a:endParaRPr lang="en-CA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968322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670950" marR="0" lvl="1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Working at Heights </a:t>
                      </a:r>
                      <a:endParaRPr lang="en-CA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5873812"/>
                  </a:ext>
                </a:extLst>
              </a:tr>
            </a:tbl>
          </a:graphicData>
        </a:graphic>
      </p:graphicFrame>
      <p:graphicFrame>
        <p:nvGraphicFramePr>
          <p:cNvPr id="9" name="Table 20">
            <a:extLst>
              <a:ext uri="{FF2B5EF4-FFF2-40B4-BE49-F238E27FC236}">
                <a16:creationId xmlns="" xmlns:a16="http://schemas.microsoft.com/office/drawing/2014/main" id="{9E0D3873-018F-465D-9335-9D6375B5B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62066"/>
              </p:ext>
            </p:extLst>
          </p:nvPr>
        </p:nvGraphicFramePr>
        <p:xfrm>
          <a:off x="6480766" y="1894589"/>
          <a:ext cx="4896767" cy="3682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6767">
                  <a:extLst>
                    <a:ext uri="{9D8B030D-6E8A-4147-A177-3AD203B41FA5}">
                      <a16:colId xmlns="" xmlns:a16="http://schemas.microsoft.com/office/drawing/2014/main" val="3256830009"/>
                    </a:ext>
                  </a:extLst>
                </a:gridCol>
              </a:tblGrid>
              <a:tr h="582278">
                <a:tc>
                  <a:txBody>
                    <a:bodyPr/>
                    <a:lstStyle/>
                    <a:p>
                      <a:r>
                        <a:rPr lang="en-CA" sz="24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Course 200: 6-8 hours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6895849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Hazard Identification -  A Continuation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56664476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Risk Assessment &amp; Management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56416722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Legislation, Codes &amp; Standards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89048389"/>
                  </a:ext>
                </a:extLst>
              </a:tr>
              <a:tr h="443961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Mental Health in the Workplace &amp; Academia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5898287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Leadership and Management Systems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13508359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Incident Investigation, Causal Analysis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968322"/>
                  </a:ext>
                </a:extLst>
              </a:tr>
              <a:tr h="311667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Professional Ethics – A Case Study </a:t>
                      </a:r>
                      <a:endParaRPr lang="en-CA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5873812"/>
                  </a:ext>
                </a:extLst>
              </a:tr>
            </a:tbl>
          </a:graphicData>
        </a:graphic>
      </p:graphicFrame>
      <p:pic>
        <p:nvPicPr>
          <p:cNvPr id="7" name="Picture 5" descr="MINERVA_clr">
            <a:extLst>
              <a:ext uri="{FF2B5EF4-FFF2-40B4-BE49-F238E27FC236}">
                <a16:creationId xmlns="" xmlns:a16="http://schemas.microsoft.com/office/drawing/2014/main" id="{2E4BDB36-6498-4ABC-A41C-D4D5C05F9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5381" y="265411"/>
            <a:ext cx="3353144" cy="77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7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8193C98-BCCF-4319-86A3-EDF2ECF55070}"/>
              </a:ext>
            </a:extLst>
          </p:cNvPr>
          <p:cNvSpPr/>
          <p:nvPr/>
        </p:nvSpPr>
        <p:spPr>
          <a:xfrm>
            <a:off x="180975" y="2388093"/>
            <a:ext cx="11834043" cy="39328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01B0E7-E8BD-3B43-AF77-75A1CD94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H&amp;S Courses       </a:t>
            </a:r>
            <a:endParaRPr lang="en-US" dirty="0"/>
          </a:p>
        </p:txBody>
      </p:sp>
      <p:graphicFrame>
        <p:nvGraphicFramePr>
          <p:cNvPr id="42" name="Table 41">
            <a:extLst>
              <a:ext uri="{FF2B5EF4-FFF2-40B4-BE49-F238E27FC236}">
                <a16:creationId xmlns="" xmlns:a16="http://schemas.microsoft.com/office/drawing/2014/main" id="{912B3496-E952-8A49-AC8A-B556B89979BB}"/>
              </a:ext>
            </a:extLst>
          </p:cNvPr>
          <p:cNvGraphicFramePr>
            <a:graphicFrameLocks noGrp="1"/>
          </p:cNvGraphicFramePr>
          <p:nvPr/>
        </p:nvGraphicFramePr>
        <p:xfrm>
          <a:off x="3730750" y="2232071"/>
          <a:ext cx="3549400" cy="362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38346">
                  <a:extLst>
                    <a:ext uri="{9D8B030D-6E8A-4147-A177-3AD203B41FA5}">
                      <a16:colId xmlns="" xmlns:a16="http://schemas.microsoft.com/office/drawing/2014/main" val="2222849241"/>
                    </a:ext>
                  </a:extLst>
                </a:gridCol>
                <a:gridCol w="1017495">
                  <a:extLst>
                    <a:ext uri="{9D8B030D-6E8A-4147-A177-3AD203B41FA5}">
                      <a16:colId xmlns="" xmlns:a16="http://schemas.microsoft.com/office/drawing/2014/main" val="740967658"/>
                    </a:ext>
                  </a:extLst>
                </a:gridCol>
                <a:gridCol w="1293559">
                  <a:extLst>
                    <a:ext uri="{9D8B030D-6E8A-4147-A177-3AD203B41FA5}">
                      <a16:colId xmlns="" xmlns:a16="http://schemas.microsoft.com/office/drawing/2014/main" val="275818408"/>
                    </a:ext>
                  </a:extLst>
                </a:gridCol>
              </a:tblGrid>
              <a:tr h="36229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CA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6" marR="8816" marT="8816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CA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6" marR="8816" marT="8816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CA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="" xmlns:a16="http://schemas.microsoft.com/office/drawing/2014/main" val="2062023011"/>
                  </a:ext>
                </a:extLst>
              </a:tr>
            </a:tbl>
          </a:graphicData>
        </a:graphic>
      </p:graphicFrame>
      <p:graphicFrame>
        <p:nvGraphicFramePr>
          <p:cNvPr id="20" name="Table 20">
            <a:extLst>
              <a:ext uri="{FF2B5EF4-FFF2-40B4-BE49-F238E27FC236}">
                <a16:creationId xmlns="" xmlns:a16="http://schemas.microsoft.com/office/drawing/2014/main" id="{337B869E-6A6C-AA48-8505-C012AA5AB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57490"/>
              </p:ext>
            </p:extLst>
          </p:nvPr>
        </p:nvGraphicFramePr>
        <p:xfrm>
          <a:off x="703099" y="1961965"/>
          <a:ext cx="5008135" cy="4003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8135">
                  <a:extLst>
                    <a:ext uri="{9D8B030D-6E8A-4147-A177-3AD203B41FA5}">
                      <a16:colId xmlns="" xmlns:a16="http://schemas.microsoft.com/office/drawing/2014/main" val="3256830009"/>
                    </a:ext>
                  </a:extLst>
                </a:gridCol>
              </a:tblGrid>
              <a:tr h="514902">
                <a:tc>
                  <a:txBody>
                    <a:bodyPr/>
                    <a:lstStyle/>
                    <a:p>
                      <a:r>
                        <a:rPr lang="en-CA" sz="24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Course 300: 8 hours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6895849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Hazard Identification - Energy 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56664476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Risk Management  - Hierarchy of Controls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56416722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Codes, Standards &amp; Regulations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89048389"/>
                  </a:ext>
                </a:extLst>
              </a:tr>
              <a:tr h="484161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Human Factors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5898287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Incorporating Safety into Engineering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13508359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Business Case for Health &amp; Safety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968322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Professional Ethics – A Continuation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5873812"/>
                  </a:ext>
                </a:extLst>
              </a:tr>
            </a:tbl>
          </a:graphicData>
        </a:graphic>
      </p:graphicFrame>
      <p:graphicFrame>
        <p:nvGraphicFramePr>
          <p:cNvPr id="9" name="Table 20">
            <a:extLst>
              <a:ext uri="{FF2B5EF4-FFF2-40B4-BE49-F238E27FC236}">
                <a16:creationId xmlns="" xmlns:a16="http://schemas.microsoft.com/office/drawing/2014/main" id="{9E0D3873-018F-465D-9335-9D6375B5B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587481"/>
              </p:ext>
            </p:extLst>
          </p:nvPr>
        </p:nvGraphicFramePr>
        <p:xfrm>
          <a:off x="6480766" y="1894589"/>
          <a:ext cx="4896767" cy="4570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6767">
                  <a:extLst>
                    <a:ext uri="{9D8B030D-6E8A-4147-A177-3AD203B41FA5}">
                      <a16:colId xmlns="" xmlns:a16="http://schemas.microsoft.com/office/drawing/2014/main" val="3256830009"/>
                    </a:ext>
                  </a:extLst>
                </a:gridCol>
              </a:tblGrid>
              <a:tr h="582278">
                <a:tc>
                  <a:txBody>
                    <a:bodyPr/>
                    <a:lstStyle/>
                    <a:p>
                      <a:r>
                        <a:rPr lang="en-CA" sz="24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Course 400: 10 hours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6895849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Process Safety Management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56664476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Electrical Safety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56416722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Radiation Safety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89048389"/>
                  </a:ext>
                </a:extLst>
              </a:tr>
              <a:tr h="484161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Robotic Safety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5898287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Risk and Crisis Communications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13508359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Management of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55164965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Health and Wellness in the Workplace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7006248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Managing Excellence in Health and Safety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968322"/>
                  </a:ext>
                </a:extLst>
              </a:tr>
              <a:tr h="400489">
                <a:tc>
                  <a:txBody>
                    <a:bodyPr/>
                    <a:lstStyle/>
                    <a:p>
                      <a:pPr marL="213750" marR="0" lvl="0" indent="-21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5873812"/>
                  </a:ext>
                </a:extLst>
              </a:tr>
            </a:tbl>
          </a:graphicData>
        </a:graphic>
      </p:graphicFrame>
      <p:pic>
        <p:nvPicPr>
          <p:cNvPr id="7" name="Picture 5" descr="MINERVA_clr">
            <a:extLst>
              <a:ext uri="{FF2B5EF4-FFF2-40B4-BE49-F238E27FC236}">
                <a16:creationId xmlns="" xmlns:a16="http://schemas.microsoft.com/office/drawing/2014/main" id="{3779C21A-41D4-481C-B4EF-96F1B9B8C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4808" y="395350"/>
            <a:ext cx="3353144" cy="77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7664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/ Sections">
  <a:themeElements>
    <a:clrScheme name="CPC_ThemeColors_Apr2018">
      <a:dk1>
        <a:srgbClr val="666666"/>
      </a:dk1>
      <a:lt1>
        <a:srgbClr val="FFFFFF"/>
      </a:lt1>
      <a:dk2>
        <a:srgbClr val="CA261A"/>
      </a:dk2>
      <a:lt2>
        <a:srgbClr val="004990"/>
      </a:lt2>
      <a:accent1>
        <a:srgbClr val="0467C6"/>
      </a:accent1>
      <a:accent2>
        <a:srgbClr val="6BB966"/>
      </a:accent2>
      <a:accent3>
        <a:srgbClr val="666666"/>
      </a:accent3>
      <a:accent4>
        <a:srgbClr val="FFBF05"/>
      </a:accent4>
      <a:accent5>
        <a:srgbClr val="D9D9D9"/>
      </a:accent5>
      <a:accent6>
        <a:srgbClr val="CA261A"/>
      </a:accent6>
      <a:hlink>
        <a:srgbClr val="0467C6"/>
      </a:hlink>
      <a:folHlink>
        <a:srgbClr val="8B34F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7233BE58B7947848B98528E044B37" ma:contentTypeVersion="4" ma:contentTypeDescription="Create a new document." ma:contentTypeScope="" ma:versionID="17ab751d45688437a8f4274c9f72f2bd">
  <xsd:schema xmlns:xsd="http://www.w3.org/2001/XMLSchema" xmlns:xs="http://www.w3.org/2001/XMLSchema" xmlns:p="http://schemas.microsoft.com/office/2006/metadata/properties" xmlns:ns2="6829aa9b-0cc6-4f20-818b-d7828b1f71ee" targetNamespace="http://schemas.microsoft.com/office/2006/metadata/properties" ma:root="true" ma:fieldsID="23910ddd8b51763e00ad4af0b20e1c51" ns2:_="">
    <xsd:import namespace="6829aa9b-0cc6-4f20-818b-d7828b1f71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9aa9b-0cc6-4f20-818b-d7828b1f7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136A84-4196-46A6-B118-00843D8FB5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F1F948-666A-495E-9809-25A098E42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9aa9b-0cc6-4f20-818b-d7828b1f71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A21901-524B-4D42-9E28-F83FBDAC1419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6829aa9b-0cc6-4f20-818b-d7828b1f71e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169</Words>
  <Application>Microsoft Macintosh PowerPoint</Application>
  <PresentationFormat>Custom</PresentationFormat>
  <Paragraphs>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Title / Sections</vt:lpstr>
      <vt:lpstr>Online H&amp;S Courses </vt:lpstr>
      <vt:lpstr>Online H&amp;S Courses      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HAMILTON, Jon</dc:creator>
  <cp:keywords/>
  <dc:description/>
  <cp:lastModifiedBy>TE Pasteris</cp:lastModifiedBy>
  <cp:revision>78</cp:revision>
  <dcterms:created xsi:type="dcterms:W3CDTF">2018-03-19T21:49:25Z</dcterms:created>
  <dcterms:modified xsi:type="dcterms:W3CDTF">2022-11-20T16:14:19Z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0x010100DA17233BE58B7947848B98528E044B37</vt:lpwstr>
  </property>
  <property fmtid="{D5CDD505-2E9C-101B-9397-08002B2CF9AE}" pid="3" name="Period">
    <vt:lpwstr/>
  </property>
  <property fmtid="{D5CDD505-2E9C-101B-9397-08002B2CF9AE}" pid="4" name="DocumentStatus">
    <vt:lpwstr>1;#Work in Progress \ Travail en cours|0866f501-0728-41c4-a4b9-107e4ba0af75</vt:lpwstr>
  </property>
  <property fmtid="{D5CDD505-2E9C-101B-9397-08002B2CF9AE}" pid="5" name="CPCMonth">
    <vt:lpwstr/>
  </property>
  <property fmtid="{D5CDD505-2E9C-101B-9397-08002B2CF9AE}" pid="6" name="SecurityClassification">
    <vt:lpwstr>2;#Protected B \ Protégé B|02c2f757-c137-4e31-a916-b8a4be57816c</vt:lpwstr>
  </property>
  <property fmtid="{D5CDD505-2E9C-101B-9397-08002B2CF9AE}" pid="7" name="CPCFiscalYear">
    <vt:lpwstr>864;#2021|ab8f0034-6964-42fc-8cbf-34087bfc39dd</vt:lpwstr>
  </property>
  <property fmtid="{D5CDD505-2E9C-101B-9397-08002B2CF9AE}" pid="8" name="FiscalQuarter">
    <vt:lpwstr/>
  </property>
  <property fmtid="{D5CDD505-2E9C-101B-9397-08002B2CF9AE}" pid="9" name="ForecastingBudgetingRecordType">
    <vt:lpwstr>216;#Presentations|c169d8a8-ec5d-4f03-aa21-cf1c412acddc</vt:lpwstr>
  </property>
</Properties>
</file>