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1"/>
  </p:notesMasterIdLst>
  <p:handoutMasterIdLst>
    <p:handoutMasterId r:id="rId142"/>
  </p:handoutMasterIdLst>
  <p:sldIdLst>
    <p:sldId id="619" r:id="rId2"/>
    <p:sldId id="286" r:id="rId3"/>
    <p:sldId id="453" r:id="rId4"/>
    <p:sldId id="323" r:id="rId5"/>
    <p:sldId id="290" r:id="rId6"/>
    <p:sldId id="287" r:id="rId7"/>
    <p:sldId id="464" r:id="rId8"/>
    <p:sldId id="424" r:id="rId9"/>
    <p:sldId id="423" r:id="rId10"/>
    <p:sldId id="288" r:id="rId11"/>
    <p:sldId id="289" r:id="rId12"/>
    <p:sldId id="454" r:id="rId13"/>
    <p:sldId id="455" r:id="rId14"/>
    <p:sldId id="456" r:id="rId15"/>
    <p:sldId id="465" r:id="rId16"/>
    <p:sldId id="458" r:id="rId17"/>
    <p:sldId id="459" r:id="rId18"/>
    <p:sldId id="291" r:id="rId19"/>
    <p:sldId id="293" r:id="rId20"/>
    <p:sldId id="292" r:id="rId21"/>
    <p:sldId id="411" r:id="rId22"/>
    <p:sldId id="295" r:id="rId23"/>
    <p:sldId id="412" r:id="rId24"/>
    <p:sldId id="460" r:id="rId25"/>
    <p:sldId id="462" r:id="rId26"/>
    <p:sldId id="595" r:id="rId27"/>
    <p:sldId id="596" r:id="rId28"/>
    <p:sldId id="597" r:id="rId29"/>
    <p:sldId id="598" r:id="rId30"/>
    <p:sldId id="599" r:id="rId31"/>
    <p:sldId id="600" r:id="rId32"/>
    <p:sldId id="601" r:id="rId33"/>
    <p:sldId id="602" r:id="rId34"/>
    <p:sldId id="603" r:id="rId35"/>
    <p:sldId id="604" r:id="rId36"/>
    <p:sldId id="605" r:id="rId37"/>
    <p:sldId id="606" r:id="rId38"/>
    <p:sldId id="607" r:id="rId39"/>
    <p:sldId id="608" r:id="rId40"/>
    <p:sldId id="609" r:id="rId41"/>
    <p:sldId id="610" r:id="rId42"/>
    <p:sldId id="611" r:id="rId43"/>
    <p:sldId id="612" r:id="rId44"/>
    <p:sldId id="613" r:id="rId45"/>
    <p:sldId id="614" r:id="rId46"/>
    <p:sldId id="615" r:id="rId47"/>
    <p:sldId id="616" r:id="rId48"/>
    <p:sldId id="617" r:id="rId49"/>
    <p:sldId id="618" r:id="rId50"/>
    <p:sldId id="298" r:id="rId51"/>
    <p:sldId id="299" r:id="rId52"/>
    <p:sldId id="466" r:id="rId53"/>
    <p:sldId id="467" r:id="rId54"/>
    <p:sldId id="468" r:id="rId55"/>
    <p:sldId id="469" r:id="rId56"/>
    <p:sldId id="470" r:id="rId57"/>
    <p:sldId id="471" r:id="rId58"/>
    <p:sldId id="472" r:id="rId59"/>
    <p:sldId id="473" r:id="rId60"/>
    <p:sldId id="474" r:id="rId61"/>
    <p:sldId id="475" r:id="rId62"/>
    <p:sldId id="476" r:id="rId63"/>
    <p:sldId id="477" r:id="rId64"/>
    <p:sldId id="478" r:id="rId65"/>
    <p:sldId id="479" r:id="rId66"/>
    <p:sldId id="489" r:id="rId67"/>
    <p:sldId id="490" r:id="rId68"/>
    <p:sldId id="491" r:id="rId69"/>
    <p:sldId id="492" r:id="rId70"/>
    <p:sldId id="567" r:id="rId71"/>
    <p:sldId id="493" r:id="rId72"/>
    <p:sldId id="568" r:id="rId73"/>
    <p:sldId id="569" r:id="rId74"/>
    <p:sldId id="560" r:id="rId75"/>
    <p:sldId id="516" r:id="rId76"/>
    <p:sldId id="517" r:id="rId77"/>
    <p:sldId id="518" r:id="rId78"/>
    <p:sldId id="519" r:id="rId79"/>
    <p:sldId id="523" r:id="rId80"/>
    <p:sldId id="524" r:id="rId81"/>
    <p:sldId id="525" r:id="rId82"/>
    <p:sldId id="526" r:id="rId83"/>
    <p:sldId id="589" r:id="rId84"/>
    <p:sldId id="527" r:id="rId85"/>
    <p:sldId id="528" r:id="rId86"/>
    <p:sldId id="530" r:id="rId87"/>
    <p:sldId id="531" r:id="rId88"/>
    <p:sldId id="532" r:id="rId89"/>
    <p:sldId id="533" r:id="rId90"/>
    <p:sldId id="535" r:id="rId91"/>
    <p:sldId id="536" r:id="rId92"/>
    <p:sldId id="592" r:id="rId93"/>
    <p:sldId id="593" r:id="rId94"/>
    <p:sldId id="594" r:id="rId95"/>
    <p:sldId id="561" r:id="rId96"/>
    <p:sldId id="562" r:id="rId97"/>
    <p:sldId id="563" r:id="rId98"/>
    <p:sldId id="564" r:id="rId99"/>
    <p:sldId id="565" r:id="rId100"/>
    <p:sldId id="573" r:id="rId101"/>
    <p:sldId id="579" r:id="rId102"/>
    <p:sldId id="580" r:id="rId103"/>
    <p:sldId id="566" r:id="rId104"/>
    <p:sldId id="520" r:id="rId105"/>
    <p:sldId id="521" r:id="rId106"/>
    <p:sldId id="537" r:id="rId107"/>
    <p:sldId id="538" r:id="rId108"/>
    <p:sldId id="539" r:id="rId109"/>
    <p:sldId id="540" r:id="rId110"/>
    <p:sldId id="541" r:id="rId111"/>
    <p:sldId id="542" r:id="rId112"/>
    <p:sldId id="543" r:id="rId113"/>
    <p:sldId id="544" r:id="rId114"/>
    <p:sldId id="545" r:id="rId115"/>
    <p:sldId id="546" r:id="rId116"/>
    <p:sldId id="547" r:id="rId117"/>
    <p:sldId id="548" r:id="rId118"/>
    <p:sldId id="549" r:id="rId119"/>
    <p:sldId id="550" r:id="rId120"/>
    <p:sldId id="551" r:id="rId121"/>
    <p:sldId id="552" r:id="rId122"/>
    <p:sldId id="553" r:id="rId123"/>
    <p:sldId id="554" r:id="rId124"/>
    <p:sldId id="574" r:id="rId125"/>
    <p:sldId id="575" r:id="rId126"/>
    <p:sldId id="576" r:id="rId127"/>
    <p:sldId id="577" r:id="rId128"/>
    <p:sldId id="578" r:id="rId129"/>
    <p:sldId id="581" r:id="rId130"/>
    <p:sldId id="582" r:id="rId131"/>
    <p:sldId id="522" r:id="rId132"/>
    <p:sldId id="583" r:id="rId133"/>
    <p:sldId id="584" r:id="rId134"/>
    <p:sldId id="585" r:id="rId135"/>
    <p:sldId id="586" r:id="rId136"/>
    <p:sldId id="587" r:id="rId137"/>
    <p:sldId id="588" r:id="rId138"/>
    <p:sldId id="590" r:id="rId139"/>
    <p:sldId id="591" r:id="rId1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wner" initials="O" lastIdx="1" clrIdx="0"/>
  <p:cmAuthor id="1" name="mhaynes" initials="m" lastIdx="1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CC"/>
    <a:srgbClr val="1353E3"/>
    <a:srgbClr val="061A49"/>
    <a:srgbClr val="FFB300"/>
    <a:srgbClr val="2646D0"/>
    <a:srgbClr val="996532"/>
    <a:srgbClr val="34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67" autoAdjust="0"/>
    <p:restoredTop sz="97336" autoAdjust="0"/>
  </p:normalViewPr>
  <p:slideViewPr>
    <p:cSldViewPr>
      <p:cViewPr>
        <p:scale>
          <a:sx n="60" d="100"/>
          <a:sy n="60" d="100"/>
        </p:scale>
        <p:origin x="-228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7566" tIns="48783" rIns="97566" bIns="4878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7566" tIns="48783" rIns="97566" bIns="48783" rtlCol="0"/>
          <a:lstStyle>
            <a:lvl1pPr algn="r">
              <a:defRPr sz="1300"/>
            </a:lvl1pPr>
          </a:lstStyle>
          <a:p>
            <a:fld id="{E596A19E-4CC5-4FC6-8D02-FAFE480EC7CB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7566" tIns="48783" rIns="97566" bIns="48783" rtlCol="0" anchor="b"/>
          <a:lstStyle>
            <a:lvl1pPr algn="l">
              <a:defRPr sz="1300"/>
            </a:lvl1pPr>
          </a:lstStyle>
          <a:p>
            <a:r>
              <a:rPr lang="en-US" smtClean="0"/>
              <a:t>Radiation Protection Regulations pgs 20 &amp; 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7566" tIns="48783" rIns="97566" bIns="48783" rtlCol="0" anchor="b"/>
          <a:lstStyle>
            <a:lvl1pPr algn="r">
              <a:defRPr sz="1300"/>
            </a:lvl1pPr>
          </a:lstStyle>
          <a:p>
            <a:fld id="{C4097A5C-D133-4818-ACA7-6A00E66BD4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058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7566" tIns="48783" rIns="97566" bIns="4878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7566" tIns="48783" rIns="97566" bIns="48783" rtlCol="0"/>
          <a:lstStyle>
            <a:lvl1pPr algn="r">
              <a:defRPr sz="1300"/>
            </a:lvl1pPr>
          </a:lstStyle>
          <a:p>
            <a:fld id="{3383AA8E-B77E-4542-B19D-1B0A814CE113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566" tIns="48783" rIns="97566" bIns="487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7566" tIns="48783" rIns="97566" bIns="487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7566" tIns="48783" rIns="97566" bIns="48783" rtlCol="0" anchor="b"/>
          <a:lstStyle>
            <a:lvl1pPr algn="l">
              <a:defRPr sz="1300"/>
            </a:lvl1pPr>
          </a:lstStyle>
          <a:p>
            <a:r>
              <a:rPr lang="en-US" smtClean="0"/>
              <a:t>Radiation Protection Regulations pgs 20 &amp; 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7566" tIns="48783" rIns="97566" bIns="48783" rtlCol="0" anchor="b"/>
          <a:lstStyle>
            <a:lvl1pPr algn="r">
              <a:defRPr sz="1300"/>
            </a:lvl1pPr>
          </a:lstStyle>
          <a:p>
            <a:fld id="{AFD42799-FACC-42FF-909A-DD74213EF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712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Radiation Protection Regulations pgs 20 &amp; 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0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Radiation Protection Regulations pgs 20 &amp; 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04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Radiation Protection Regulations pgs 20 &amp; 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04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Radiation Protection Regulations pgs 20 &amp; 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04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Radiation Protection Regulations pgs 20 &amp; 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04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Radiation Protection Regulations pgs 20 &amp; 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04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Radiation Protection Regulations pgs 20 &amp; 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85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Radiation Protection Regulations pgs 20 &amp; 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8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Radiation Protection Regulations pgs 20 &amp; 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04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Radiation Protection Regulations pgs 20 &amp; 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0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Radiation Protection Regulations pgs 20 &amp; 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04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Radiation Protection Regulations pgs 20 &amp; 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04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Radiation Protection Regulations pgs 20 &amp; 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04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Radiation Protection Regulations pgs 20 &amp; 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04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Radiation Protection Regulations pgs 20 &amp; 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85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Radiation Protection Regulations pgs 20 &amp; 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0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766F-6BEE-4F34-A5E8-A5C4E6C6316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8355-0E0D-4D5E-A16F-30C9BD1AE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6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766F-6BEE-4F34-A5E8-A5C4E6C6316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8355-0E0D-4D5E-A16F-30C9BD1AE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5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766F-6BEE-4F34-A5E8-A5C4E6C6316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8355-0E0D-4D5E-A16F-30C9BD1AE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3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766F-6BEE-4F34-A5E8-A5C4E6C6316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8355-0E0D-4D5E-A16F-30C9BD1AE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4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766F-6BEE-4F34-A5E8-A5C4E6C6316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8355-0E0D-4D5E-A16F-30C9BD1AE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7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766F-6BEE-4F34-A5E8-A5C4E6C6316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8355-0E0D-4D5E-A16F-30C9BD1AE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2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766F-6BEE-4F34-A5E8-A5C4E6C6316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8355-0E0D-4D5E-A16F-30C9BD1AE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8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766F-6BEE-4F34-A5E8-A5C4E6C6316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8355-0E0D-4D5E-A16F-30C9BD1AE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8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766F-6BEE-4F34-A5E8-A5C4E6C6316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8355-0E0D-4D5E-A16F-30C9BD1AE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8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766F-6BEE-4F34-A5E8-A5C4E6C6316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8355-0E0D-4D5E-A16F-30C9BD1AE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5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766F-6BEE-4F34-A5E8-A5C4E6C6316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8355-0E0D-4D5E-A16F-30C9BD1AE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F766F-6BEE-4F34-A5E8-A5C4E6C63166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08355-0E0D-4D5E-A16F-30C9BD1AE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2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okings.edu/projects/archive/nucweapons/palomares.aspx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alliope/361570738/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93823488@N00/457478318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83713082@N00/535916329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hyperlink" Target="http://laws-lois.justice.gc.ca/eng/acts/N-28.3/page-8.html" TargetMode="External"/><Relationship Id="rId13" Type="http://schemas.openxmlformats.org/officeDocument/2006/relationships/hyperlink" Target="http://www.ncrponline.org/PDFs/2012/DAS_DDM2_Athens_4-2012.pdf" TargetMode="External"/><Relationship Id="rId3" Type="http://schemas.openxmlformats.org/officeDocument/2006/relationships/hyperlink" Target="http://www.nrc.gov/reactors/operating/ops-experience/japan-dashboard.html" TargetMode="External"/><Relationship Id="rId7" Type="http://schemas.openxmlformats.org/officeDocument/2006/relationships/hyperlink" Target="http://www.epa.gov/radiation/docs/futures/future_2025.pdf" TargetMode="External"/><Relationship Id="rId12" Type="http://schemas.openxmlformats.org/officeDocument/2006/relationships/hyperlink" Target="http://laws-lois.justice.gc.ca/eng/regulations/SOR-2000-203/page-10.html" TargetMode="External"/><Relationship Id="rId2" Type="http://schemas.openxmlformats.org/officeDocument/2006/relationships/hyperlink" Target="http://www.iaea.org/newscenter/news/2008/goiania.html" TargetMode="External"/><Relationship Id="rId16" Type="http://schemas.openxmlformats.org/officeDocument/2006/relationships/hyperlink" Target="http://www.safetymanagementeducation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-pub.iaea.org/mtcd/publications/pdf/pub815_web.pdf" TargetMode="External"/><Relationship Id="rId11" Type="http://schemas.openxmlformats.org/officeDocument/2006/relationships/hyperlink" Target="http://www.nrc.gov/about-nrc/radiation/around-us/sources/man-made-sources.html" TargetMode="External"/><Relationship Id="rId5" Type="http://schemas.openxmlformats.org/officeDocument/2006/relationships/hyperlink" Target="http://www.dod.mil/pubs/foi/International_security_affairs/spain/844.pdf" TargetMode="External"/><Relationship Id="rId15" Type="http://schemas.openxmlformats.org/officeDocument/2006/relationships/hyperlink" Target="http://www.nrc.gov/reactors/operating/ops-experience/japan-dashboard/flooding.html" TargetMode="External"/><Relationship Id="rId10" Type="http://schemas.openxmlformats.org/officeDocument/2006/relationships/hyperlink" Target="http://www.cnsc-ccsn.gc.ca/eng/readingroom/radiation/radiation_doses.cfm" TargetMode="External"/><Relationship Id="rId4" Type="http://schemas.openxmlformats.org/officeDocument/2006/relationships/hyperlink" Target="http://www.world-nuclear.org/info/Safety-and-Security/Safety-of-Plants/Chernobyl-Accident/" TargetMode="External"/><Relationship Id="rId9" Type="http://schemas.openxmlformats.org/officeDocument/2006/relationships/hyperlink" Target="http://www.safetyoffice.uwaterloo.ca/hse/radiation/rad_laboratory/detection/gas_filled/gas_filled_detectors.htm" TargetMode="External"/><Relationship Id="rId14" Type="http://schemas.openxmlformats.org/officeDocument/2006/relationships/hyperlink" Target="http://www.world-nuclear.org/info/Safety-and-Security/Safety-of-Plants/Fukushima-Accident/" TargetMode="External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s.umd.edu/rs/material/tmsg/rs6.html" TargetMode="External"/><Relationship Id="rId13" Type="http://schemas.openxmlformats.org/officeDocument/2006/relationships/hyperlink" Target="http://www.epa.gov/radiation/understand/beta.html" TargetMode="External"/><Relationship Id="rId3" Type="http://schemas.openxmlformats.org/officeDocument/2006/relationships/hyperlink" Target="http://www.cnsc-ccsn.gc.ca/eng/readingroom/radiation/radiation_doses.cfm" TargetMode="External"/><Relationship Id="rId7" Type="http://schemas.openxmlformats.org/officeDocument/2006/relationships/hyperlink" Target="http://www.chem.wisc.edu/deptfiles/genchem/sstutorial/Text4/Tx45/tx45.html" TargetMode="External"/><Relationship Id="rId12" Type="http://schemas.openxmlformats.org/officeDocument/2006/relationships/hyperlink" Target="http://safety.uncc.edu/sites/safety.uncc.edu/files/Carbon%2014.pdf" TargetMode="External"/><Relationship Id="rId2" Type="http://schemas.openxmlformats.org/officeDocument/2006/relationships/hyperlink" Target="http://www.radiationsafety.c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ps.org/publicinformation/ate/faqs/radiation.html" TargetMode="External"/><Relationship Id="rId11" Type="http://schemas.openxmlformats.org/officeDocument/2006/relationships/hyperlink" Target="http://ehs.uky.edu/radiation/isotopes/carbon.html" TargetMode="External"/><Relationship Id="rId5" Type="http://schemas.openxmlformats.org/officeDocument/2006/relationships/hyperlink" Target="http://www.iaea.org/About/Policy/GC/GC56/GC56InfDocuments/English/gc56inf-3-att3_en.pdf" TargetMode="External"/><Relationship Id="rId10" Type="http://schemas.openxmlformats.org/officeDocument/2006/relationships/hyperlink" Target="http://www.epa.gov/radiation/understand/alpha.html#exposure" TargetMode="External"/><Relationship Id="rId4" Type="http://schemas.openxmlformats.org/officeDocument/2006/relationships/hyperlink" Target="http://agni.phys.iit.edu/~vpa/medical%20applications.htm" TargetMode="External"/><Relationship Id="rId9" Type="http://schemas.openxmlformats.org/officeDocument/2006/relationships/hyperlink" Target="http://www-bd.fnal.gov/ntf/" TargetMode="External"/><Relationship Id="rId14" Type="http://schemas.openxmlformats.org/officeDocument/2006/relationships/hyperlink" Target="http://www.epa.gov/radiation/radionuclides/iodine.html" TargetMode="Externa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aea.org/newscenter/news/2008/goiania.html" TargetMode="External"/><Relationship Id="rId3" Type="http://schemas.openxmlformats.org/officeDocument/2006/relationships/hyperlink" Target="http://ehs.uky.edu/radiation/isotopes/tritium.html" TargetMode="External"/><Relationship Id="rId7" Type="http://schemas.openxmlformats.org/officeDocument/2006/relationships/hyperlink" Target="http://www.world-nuclear.org/info/Safety-and-Security/Safety-of-Plants/Fukushima-Accident/#.UmU55_noaSp" TargetMode="External"/><Relationship Id="rId2" Type="http://schemas.openxmlformats.org/officeDocument/2006/relationships/hyperlink" Target="http://www.epa.gov/radiation/understand/protection_basic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orld-nuclear.org/info/Safety-and-Security/Safety-of-Plants/Fukushima-Accident/#.Ul1_RFDoaSo" TargetMode="External"/><Relationship Id="rId5" Type="http://schemas.openxmlformats.org/officeDocument/2006/relationships/hyperlink" Target="http://www.world-nuclear.org/info/Safety-and-Security/Safety-of-Plants/Chernobyl-Accident/" TargetMode="External"/><Relationship Id="rId10" Type="http://schemas.openxmlformats.org/officeDocument/2006/relationships/hyperlink" Target="http://www.nrc.gov/reactors/operating/ops-experience/japan-dashboard/priorities.html#tier-02" TargetMode="External"/><Relationship Id="rId4" Type="http://schemas.openxmlformats.org/officeDocument/2006/relationships/hyperlink" Target="https://www.jlab.org/div_dept/train/rad_guide/fund.html" TargetMode="External"/><Relationship Id="rId9" Type="http://schemas.openxmlformats.org/officeDocument/2006/relationships/hyperlink" Target="http://www.dod.mil/pubs/foi/International_security_affairs/spain/844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sc-ccsn.gc.ca/eng/readingroom/radiation/radiation_doses.cfm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dlingwithnature.com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afetymanagementeducation.com/en/templates/default/images/minerva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91" y="4125836"/>
            <a:ext cx="4249910" cy="108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ryerson.ca/content/dam/branding/guidelines/logo/download/RU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25836"/>
            <a:ext cx="3752230" cy="130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5861" y="1438364"/>
            <a:ext cx="4219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/>
              <a:t>Radiation Health and Safety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3418030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40" y="1905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Radiation Measurements</a:t>
            </a:r>
            <a:endParaRPr lang="en-CA" sz="2400" b="1" dirty="0"/>
          </a:p>
        </p:txBody>
      </p:sp>
      <p:sp>
        <p:nvSpPr>
          <p:cNvPr id="47" name="Rectangle 46"/>
          <p:cNvSpPr/>
          <p:nvPr/>
        </p:nvSpPr>
        <p:spPr>
          <a:xfrm>
            <a:off x="2979193" y="2590800"/>
            <a:ext cx="76200" cy="374959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172200" y="2590800"/>
            <a:ext cx="76200" cy="374959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340" y="2590800"/>
            <a:ext cx="215066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Absorbed Dose</a:t>
            </a:r>
            <a:endParaRPr lang="en-CA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517710" y="2590800"/>
            <a:ext cx="215066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Effective Dose</a:t>
            </a:r>
            <a:endParaRPr lang="en-CA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519080" y="2590800"/>
            <a:ext cx="215066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Equivalent Dose</a:t>
            </a:r>
            <a:endParaRPr lang="en-C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6340" y="2971800"/>
            <a:ext cx="23030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Amount of radiation per unit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Unit used is Gray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1 </a:t>
            </a:r>
            <a:r>
              <a:rPr lang="en-CA" dirty="0" err="1" smtClean="0"/>
              <a:t>Gy</a:t>
            </a:r>
            <a:r>
              <a:rPr lang="en-CA" dirty="0" smtClean="0"/>
              <a:t> = 1 joule/kg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 smtClean="0"/>
              <a:t>Milligray</a:t>
            </a:r>
            <a:r>
              <a:rPr lang="en-CA" dirty="0" smtClean="0"/>
              <a:t> used more often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Different types of radiation have different biological damage at same gray value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517710" y="2971800"/>
            <a:ext cx="24258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 measurement of how damaging an absorbed dose can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Absorbed dose multiplied by a weighting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Unit used is Sievert (</a:t>
            </a:r>
            <a:r>
              <a:rPr lang="en-CA" dirty="0" err="1" smtClean="0"/>
              <a:t>Sv</a:t>
            </a:r>
            <a:r>
              <a:rPr lang="en-CA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54" name="TextBox 53"/>
          <p:cNvSpPr txBox="1"/>
          <p:nvPr/>
        </p:nvSpPr>
        <p:spPr>
          <a:xfrm>
            <a:off x="6519080" y="2971800"/>
            <a:ext cx="21506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 measurement of how big an impact on health an effective dose can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Effective dose multiplied by an organ weighting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Unit same as effective dose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2498" y="924508"/>
            <a:ext cx="8153400" cy="7096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 Diagonal Corner Rectangle 22"/>
          <p:cNvSpPr/>
          <p:nvPr/>
        </p:nvSpPr>
        <p:spPr>
          <a:xfrm>
            <a:off x="533400" y="304800"/>
            <a:ext cx="215066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1. What </a:t>
            </a: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s Radiation?/Biological effects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Rectangle 24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1 – What is Radiation?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54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Quiz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8288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Which of the following is NOT used to reduce radiation exposure?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Personal protective equipment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Potassium Iodide pills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Non-alarming radiation badges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Specific work practices</a:t>
            </a:r>
            <a:endParaRPr lang="en-CA" dirty="0">
              <a:latin typeface="Cambria Math"/>
            </a:endParaRPr>
          </a:p>
          <a:p>
            <a:pPr lvl="1"/>
            <a:endParaRPr lang="en-CA" dirty="0"/>
          </a:p>
        </p:txBody>
      </p:sp>
      <p:pic>
        <p:nvPicPr>
          <p:cNvPr id="8" name="Picture 3" descr="C:\Users\Owner\AppData\Local\Microsoft\Windows\Temporary Internet Files\Content.IE5\TF11MLPH\MC9004325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628819" cy="4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4" name="Rectangle 3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Quiz </a:t>
              </a:r>
            </a:p>
          </p:txBody>
        </p:sp>
      </p:grpSp>
      <p:sp>
        <p:nvSpPr>
          <p:cNvPr id="6" name="Round Diagonal Corner Rectangle 5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340" y="18288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Carbon-14 is released mostly as…?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Radioactive graphite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Single atoms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Carbon dioxide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Microscopic diamonds</a:t>
            </a: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46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Quiz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340" y="18288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Carbon-14 is released mostly as…?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Radioactive graphite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Single atoms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Carbon dioxide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Microscopic diamonds</a:t>
            </a: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lvl="1"/>
            <a:endParaRPr lang="en-CA" dirty="0"/>
          </a:p>
        </p:txBody>
      </p:sp>
      <p:pic>
        <p:nvPicPr>
          <p:cNvPr id="8" name="Picture 3" descr="C:\Users\Owner\AppData\Local\Microsoft\Windows\Temporary Internet Files\Content.IE5\TF11MLPH\MC9004325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9093"/>
            <a:ext cx="628819" cy="4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6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2356" y="1295400"/>
            <a:ext cx="7162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In this section you will learn:</a:t>
            </a:r>
          </a:p>
          <a:p>
            <a:pPr algn="ctr"/>
            <a:endParaRPr lang="en-US" b="1" dirty="0"/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Four radiation incidents</a:t>
            </a:r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b="1" dirty="0"/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How they happened</a:t>
            </a:r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b="1" dirty="0"/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How they were dealt with</a:t>
            </a:r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b="1" dirty="0"/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What was learned </a:t>
            </a:r>
            <a:endParaRPr lang="en-US" b="1" dirty="0"/>
          </a:p>
          <a:p>
            <a:pPr marL="342900" indent="-3429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65CC"/>
              </a:solidFill>
            </a:endParaRPr>
          </a:p>
          <a:p>
            <a:endParaRPr lang="en-US" sz="2400" b="1" dirty="0" smtClean="0">
              <a:solidFill>
                <a:srgbClr val="0065CC"/>
              </a:solidFill>
            </a:endParaRPr>
          </a:p>
          <a:p>
            <a:pPr algn="ctr"/>
            <a:r>
              <a:rPr lang="en-US" sz="24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17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Nuclear Incidents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err="1" smtClean="0"/>
              <a:t>Palomares</a:t>
            </a:r>
            <a:r>
              <a:rPr lang="en-CA" sz="2400" b="1" dirty="0" smtClean="0"/>
              <a:t> B-52 Crash </a:t>
            </a:r>
            <a:endParaRPr lang="en-CA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6340" y="2358241"/>
            <a:ext cx="373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January 17 1966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 Boeing B-52 &amp; a Boeing KC-135 collided during a mid-air refueling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The B-52 was carrying four nuclear bombs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Two of the bombs warheads broke open and spread plutonium over the surrounding area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40" y="2543601"/>
            <a:ext cx="4213748" cy="276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48398" y="5758632"/>
            <a:ext cx="3217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© Emt147/en.wikipedia.org/ CC-BY-SA-2.5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42878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Nuclear Incidents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err="1" smtClean="0"/>
              <a:t>Palomares</a:t>
            </a:r>
            <a:r>
              <a:rPr lang="en-CA" sz="2400" b="1" dirty="0" smtClean="0"/>
              <a:t> B-52 Crash 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35940" y="2358241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The recovery operation took 81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Debris from the two leaking warheads were shipped back to the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Drinking water had to be shipped in </a:t>
            </a: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Daily sanitation of both personnel and their clothing was required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0" y="2514600"/>
            <a:ext cx="4244519" cy="29021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984" y="5694378"/>
            <a:ext cx="321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U.S. federal government/ Wikimedia Commons/ Public Domain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7780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Nuclear Incidents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err="1" smtClean="0"/>
              <a:t>Palomares</a:t>
            </a:r>
            <a:r>
              <a:rPr lang="en-CA" sz="2400" b="1" dirty="0" smtClean="0"/>
              <a:t> B-52 Crash 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6340" y="2279682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Alpha radiation has little penetrative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Detectors of the time had two problems: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Detectors had to be very close the ground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Irregular terrain skewed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Personnel were required to wear: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Gas masks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Radiation protective coveralls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Gloves </a:t>
            </a:r>
            <a:endParaRPr lang="en-CA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2521045"/>
            <a:ext cx="3215640" cy="304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97780" y="5782648"/>
            <a:ext cx="321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Plumbob78/ Wikimedia Commons/ Public Domain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2253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Nuclear Incidents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err="1" smtClean="0"/>
              <a:t>Palomares</a:t>
            </a:r>
            <a:r>
              <a:rPr lang="en-CA" sz="2400" b="1" dirty="0" smtClean="0"/>
              <a:t> B-52 Crash 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35940" y="2358241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On 23 February 1966 an agreement over the soil was reached: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Any soil testing over 60,000 </a:t>
            </a:r>
            <a:r>
              <a:rPr lang="en-CA" b="1" dirty="0" err="1" smtClean="0"/>
              <a:t>cpm</a:t>
            </a:r>
            <a:r>
              <a:rPr lang="en-CA" b="1" dirty="0" smtClean="0"/>
              <a:t> (10,000 </a:t>
            </a:r>
            <a:r>
              <a:rPr lang="en-CA" b="1" dirty="0" err="1" smtClean="0"/>
              <a:t>Bq</a:t>
            </a:r>
            <a:r>
              <a:rPr lang="en-CA" b="1" dirty="0" smtClean="0"/>
              <a:t>) was shipped back to the U.S. and stored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Any soil testing over 10,000 </a:t>
            </a:r>
            <a:r>
              <a:rPr lang="en-CA" b="1" dirty="0" err="1" smtClean="0"/>
              <a:t>cpm</a:t>
            </a:r>
            <a:r>
              <a:rPr lang="en-CA" b="1" dirty="0" smtClean="0"/>
              <a:t> but below 60,000 </a:t>
            </a:r>
            <a:r>
              <a:rPr lang="en-CA" b="1" dirty="0" err="1" smtClean="0"/>
              <a:t>cpm</a:t>
            </a:r>
            <a:r>
              <a:rPr lang="en-CA" b="1" dirty="0" smtClean="0"/>
              <a:t> would be washed and tilled back 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Any soil testing under 10,000 was considered safe but would be watered down if practical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0" y="2851874"/>
            <a:ext cx="4505341" cy="2270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0394" y="5459840"/>
            <a:ext cx="321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United States Air Force/ </a:t>
            </a:r>
            <a:r>
              <a:rPr lang="en-CA" sz="1200" dirty="0">
                <a:hlinkClick r:id="rId3"/>
              </a:rPr>
              <a:t>http://www.brookings.edu/projects/archive/nucweapons/palomares.aspx</a:t>
            </a:r>
            <a:r>
              <a:rPr lang="en-CA" sz="1200" dirty="0" smtClean="0"/>
              <a:t>/ Public Domain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944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Nuclear Incidents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err="1" smtClean="0"/>
              <a:t>Palomares</a:t>
            </a:r>
            <a:r>
              <a:rPr lang="en-CA" sz="2400" b="1" dirty="0" smtClean="0"/>
              <a:t> B-52 Crash: Lessons Learned</a:t>
            </a:r>
            <a:endParaRPr lang="en-C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31374" y="2362200"/>
            <a:ext cx="51224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PAC-1S detector used was ineffective: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Had a steep learning curve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Frequently broke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Had difficulties on un-even terrain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USAF recommended not using the PAC-1S detector again in the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USAF started developing a new Pu-239 alpha detector after this incident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Effective lines of communication between the Task Force Commander and the Chief of Naval Operations proved to be important in carrying out the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No unit trained in the recovery of nuclear weapons under 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New unit was created because of this incident</a:t>
            </a:r>
            <a:endParaRPr lang="en-CA" sz="1600" b="1" dirty="0"/>
          </a:p>
        </p:txBody>
      </p:sp>
    </p:spTree>
    <p:extLst>
      <p:ext uri="{BB962C8B-B14F-4D97-AF65-F5344CB8AC3E}">
        <p14:creationId xmlns:p14="http://schemas.microsoft.com/office/powerpoint/2010/main" val="35551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Nuclear Incidents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Goiania Incident 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35940" y="2358241"/>
            <a:ext cx="373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In 1987 a radiation clinic in Goiania, Brazil changed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The building was later demolished but the radiation units were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Around the 11</a:t>
            </a:r>
            <a:r>
              <a:rPr lang="en-CA" b="1" baseline="30000" dirty="0" smtClean="0"/>
              <a:t>th</a:t>
            </a:r>
            <a:r>
              <a:rPr lang="en-CA" b="1" dirty="0" smtClean="0"/>
              <a:t> of September two people took the cesium-137 housing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On the 18</a:t>
            </a:r>
            <a:r>
              <a:rPr lang="en-CA" b="1" baseline="30000" dirty="0" smtClean="0"/>
              <a:t>th</a:t>
            </a:r>
            <a:r>
              <a:rPr lang="en-CA" b="1" dirty="0" smtClean="0"/>
              <a:t> one of the people opened the unit and found the cesium chloride powder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89" y="2728319"/>
            <a:ext cx="2857899" cy="29531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6340" y="5853624"/>
            <a:ext cx="4546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© Joao Xavier/Wikimedia Commons/CC-BY-SA-3.0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4797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6050" y="1828800"/>
            <a:ext cx="405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 smtClean="0"/>
              <a:t>Radiation Weighting Factors</a:t>
            </a:r>
          </a:p>
          <a:p>
            <a:pPr algn="ctr"/>
            <a:r>
              <a:rPr lang="en-CA" sz="1000" b="1" dirty="0" smtClean="0"/>
              <a:t>Taken from Radiation Protection Regulations pgs. 20 &amp;21</a:t>
            </a:r>
            <a:endParaRPr lang="en-CA" sz="1000" b="1" dirty="0"/>
          </a:p>
        </p:txBody>
      </p:sp>
      <p:sp>
        <p:nvSpPr>
          <p:cNvPr id="52" name="Rectangle 51"/>
          <p:cNvSpPr/>
          <p:nvPr/>
        </p:nvSpPr>
        <p:spPr>
          <a:xfrm>
            <a:off x="4676775" y="2590800"/>
            <a:ext cx="76200" cy="374959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185" y="2268786"/>
            <a:ext cx="286603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Equivalent Dose</a:t>
            </a:r>
            <a:endParaRPr lang="en-CA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562600" y="2259687"/>
            <a:ext cx="286603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Effective Dose</a:t>
            </a:r>
            <a:endParaRPr lang="en-CA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43" y="2671395"/>
            <a:ext cx="230634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71395"/>
            <a:ext cx="36576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42498" y="924508"/>
            <a:ext cx="8153400" cy="7096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 Diagonal Corner Rectangle 19"/>
          <p:cNvSpPr/>
          <p:nvPr/>
        </p:nvSpPr>
        <p:spPr>
          <a:xfrm>
            <a:off x="533400" y="304800"/>
            <a:ext cx="215066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1. What </a:t>
            </a: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s Radiation?/Biological effects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2" name="Rectangle 21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1 – What is Radiation?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66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Nuclear Incidents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Goiania Incident 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9322" y="2358241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The cesium chloride was sold to an owner of a scrapyard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Thinking it was something valuable (it glowed blue) many of his friends came to see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Some put it on their skin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People with radiation sickness were diagnosed as having a tropical disease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28" y="2483402"/>
            <a:ext cx="4259144" cy="31659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8288" y="5853624"/>
            <a:ext cx="454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© Liz west/</a:t>
            </a:r>
            <a:r>
              <a:rPr lang="en-CA" sz="1200" dirty="0" smtClean="0">
                <a:hlinkClick r:id="rId3"/>
              </a:rPr>
              <a:t>http</a:t>
            </a:r>
            <a:r>
              <a:rPr lang="en-CA" sz="1200" dirty="0">
                <a:hlinkClick r:id="rId3"/>
              </a:rPr>
              <a:t>://www.flickr.com/photos/calliope/361570738/</a:t>
            </a:r>
            <a:r>
              <a:rPr lang="en-CA" sz="1200" dirty="0" smtClean="0"/>
              <a:t>/CC-BY-SA-2.0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8810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Nuclear Incidents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Goiania Incident 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35940" y="2358241"/>
            <a:ext cx="373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What was left of the cesium chloride was taken to a clinic and thrown in a corner of the courtyard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Many of the people first exposed to the cesium chloride dies of exposure of between 3-8 gray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People exposed were taken to the Olympic stadium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9" y="2358241"/>
            <a:ext cx="3600000" cy="350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017" y="6084456"/>
            <a:ext cx="4546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© KDS444/Wikimedia Commons/CC-BY-SA-3.0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7657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Nuclear Incidents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Goiania Incident 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9322" y="2358241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Areas that had exposure rates of over 2.5 </a:t>
            </a:r>
            <a:r>
              <a:rPr lang="en-CA" b="1" dirty="0" err="1" smtClean="0"/>
              <a:t>mSv</a:t>
            </a:r>
            <a:r>
              <a:rPr lang="en-CA" b="1" dirty="0" smtClean="0"/>
              <a:t>/</a:t>
            </a:r>
            <a:r>
              <a:rPr lang="en-CA" b="1" dirty="0" err="1" smtClean="0"/>
              <a:t>hr</a:t>
            </a:r>
            <a:r>
              <a:rPr lang="en-CA" b="1" dirty="0" smtClean="0"/>
              <a:t> were evacuated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International standards are 50 </a:t>
            </a:r>
            <a:r>
              <a:rPr lang="en-CA" b="1" dirty="0" err="1" smtClean="0"/>
              <a:t>msv</a:t>
            </a:r>
            <a:r>
              <a:rPr lang="en-CA" b="1" dirty="0" smtClean="0"/>
              <a:t>/year for workers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Civilian limits are 10 times lower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 sewer pipe was placed over the radiation source in the courtyard and filled with concrete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3000 cubic metres of earth had to be dug up and moved 20 km away to a repository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690383"/>
            <a:ext cx="4419600" cy="33060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32158" y="6097726"/>
            <a:ext cx="4546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err="1"/>
              <a:t>Adelano</a:t>
            </a:r>
            <a:r>
              <a:rPr lang="en-CA" sz="1200" dirty="0"/>
              <a:t> </a:t>
            </a:r>
            <a:r>
              <a:rPr lang="en-CA" sz="1200" dirty="0" err="1" smtClean="0"/>
              <a:t>Lázaro</a:t>
            </a:r>
            <a:r>
              <a:rPr lang="en-CA" sz="1200" dirty="0" smtClean="0"/>
              <a:t>/Wikimedia Commons/Public Domain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42157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Nuclear Incidents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Goiania Incident – Lessons Learned 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6340" y="2358241"/>
            <a:ext cx="78656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International regulations on medical radiation source control were “weak” according to </a:t>
            </a:r>
            <a:r>
              <a:rPr lang="en-CA" sz="1600" b="1" dirty="0" err="1"/>
              <a:t>Eliana</a:t>
            </a:r>
            <a:r>
              <a:rPr lang="en-CA" sz="1600" b="1" dirty="0"/>
              <a:t> </a:t>
            </a:r>
            <a:r>
              <a:rPr lang="en-CA" sz="1600" b="1" dirty="0" err="1"/>
              <a:t>Amaral</a:t>
            </a:r>
            <a:r>
              <a:rPr lang="en-CA" sz="1600" b="1" dirty="0"/>
              <a:t>, IAEA Director of Radiation, Transport and Waste Safety </a:t>
            </a:r>
            <a:endParaRPr lang="en-CA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Monitoring of radioactive materials must be “cradle to grave”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Replacements for cesium chloride have been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As of 2008 IAEA is developing standards for scrap metal plants on how to deal with radioactive materials: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Some of the lessons learned from the Goiania incident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Public awareness about radiation is important, as is psychological help for those directly or indirectly affected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Emergency training courses should be held in developing countries where the facilities are available for these types of incidents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Mobile first aid should be available at all times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Experts in the appropriate fields should be able to be contracted to provide assistance when needed</a:t>
            </a:r>
          </a:p>
        </p:txBody>
      </p:sp>
    </p:spTree>
    <p:extLst>
      <p:ext uri="{BB962C8B-B14F-4D97-AF65-F5344CB8AC3E}">
        <p14:creationId xmlns:p14="http://schemas.microsoft.com/office/powerpoint/2010/main" val="26125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Nuclear Incidents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Chernobyl Reactor 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9322" y="2358241"/>
            <a:ext cx="373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On the 26</a:t>
            </a:r>
            <a:r>
              <a:rPr lang="en-CA" b="1" baseline="30000" dirty="0" smtClean="0"/>
              <a:t>th</a:t>
            </a:r>
            <a:r>
              <a:rPr lang="en-CA" b="1" dirty="0" smtClean="0"/>
              <a:t> of April 1986 an RBMK-1000 reactor in Chernobyl, Ukraine was scheduled for a reactor shutdown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The test was to see if power to the cooling system could be maintained until the backup systems took 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The operator turned off the emergency shutdown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Two explosions followed scattering radioactive material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85" y="2358241"/>
            <a:ext cx="2857500" cy="381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1935" y="6353030"/>
            <a:ext cx="556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© Vincent de Groot/Wikimedia Commons/CC-BY-SA-3.0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62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Nuclear Incidents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Chernobyl Reactor 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35940" y="2355419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It was estimated that the following amounts of materials were released: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All the Xenon gas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Half of the I-131 and Cs-137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5% of the remaining radioactive material (out of the 192 tons of fuel)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Cs-137 became the main radiation threat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I-131 has a half life of 8 days compared to Cs-137’s 30 years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87" y="2807053"/>
            <a:ext cx="4089400" cy="3067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6122198"/>
            <a:ext cx="556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© </a:t>
            </a:r>
            <a:r>
              <a:rPr lang="en-CA" sz="1200" dirty="0" err="1" smtClean="0"/>
              <a:t>Stahlmandesign</a:t>
            </a:r>
            <a:r>
              <a:rPr lang="en-CA" sz="1200" dirty="0" smtClean="0"/>
              <a:t>/</a:t>
            </a:r>
            <a:r>
              <a:rPr lang="en-CA" sz="1200" dirty="0">
                <a:hlinkClick r:id="rId3"/>
              </a:rPr>
              <a:t>http://</a:t>
            </a:r>
            <a:r>
              <a:rPr lang="en-CA" sz="1200" dirty="0" smtClean="0">
                <a:hlinkClick r:id="rId3"/>
              </a:rPr>
              <a:t>www.flickr.com/photos/93823488@N00/457478318</a:t>
            </a:r>
            <a:r>
              <a:rPr lang="en-CA" sz="1200" dirty="0" smtClean="0"/>
              <a:t>/CC-BY-SA-2.0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956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Nuclear Incidents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Chernobyl Reactor 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9322" y="2358241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err="1" smtClean="0"/>
              <a:t>Pripyat</a:t>
            </a:r>
            <a:r>
              <a:rPr lang="en-CA" b="1" dirty="0" smtClean="0"/>
              <a:t>, a town of 45,000, was evacuated on the 27</a:t>
            </a:r>
            <a:r>
              <a:rPr lang="en-CA" b="1" baseline="30000" dirty="0" smtClean="0"/>
              <a:t>th</a:t>
            </a:r>
            <a:r>
              <a:rPr lang="en-CA" b="1" dirty="0" smtClean="0"/>
              <a:t> of 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By the 14</a:t>
            </a:r>
            <a:r>
              <a:rPr lang="en-CA" b="1" baseline="30000" dirty="0" smtClean="0"/>
              <a:t>th</a:t>
            </a:r>
            <a:r>
              <a:rPr lang="en-CA" b="1" dirty="0" smtClean="0"/>
              <a:t> of May 116,000 people from a 30 km radius had been relocated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According to a 2005 Chernobyl Forum Study (with participants from 8 UN countries) there is no significant health risk other than an increase in thyroid cancers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949329"/>
            <a:ext cx="4419599" cy="2234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32158" y="5497562"/>
            <a:ext cx="4546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Jason </a:t>
            </a:r>
            <a:r>
              <a:rPr lang="en-CA" sz="1200" dirty="0" err="1"/>
              <a:t>Minshull</a:t>
            </a:r>
            <a:r>
              <a:rPr lang="en-CA" sz="1200" dirty="0" smtClean="0"/>
              <a:t>/Wikimedia Commons/Public Domain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0829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Nuclear Incidents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Chernobyl Reactor 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35940" y="2355419"/>
            <a:ext cx="373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In May 1986 work began on the so called “sarcophagus”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Construction was completed six months later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Concerns have been raised over how the radiation would affect the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 new structure is under construction that is designed to last at least 100 years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1" y="2739038"/>
            <a:ext cx="3901440" cy="2926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01449" y="6102903"/>
            <a:ext cx="556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© Carl Montgomery/</a:t>
            </a:r>
            <a:r>
              <a:rPr lang="en-CA" sz="1200" dirty="0" smtClean="0">
                <a:hlinkClick r:id="rId3"/>
              </a:rPr>
              <a:t>http</a:t>
            </a:r>
            <a:r>
              <a:rPr lang="en-CA" sz="1200" dirty="0">
                <a:hlinkClick r:id="rId3"/>
              </a:rPr>
              <a:t>://</a:t>
            </a:r>
            <a:r>
              <a:rPr lang="en-CA" sz="1200" dirty="0" smtClean="0">
                <a:hlinkClick r:id="rId3"/>
              </a:rPr>
              <a:t>www.flickr.com/photos/83713082@N00/535916329</a:t>
            </a:r>
            <a:r>
              <a:rPr lang="en-CA" sz="1200" dirty="0" smtClean="0"/>
              <a:t>/CC-BY-SA-2.0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0979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Nuclear Incidents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Chernobyl Reactor – Lessons Learned 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2236387"/>
            <a:ext cx="6026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RBMK-1000 design had a positive void coefficient meaning if coolant water was lost or turns to steam the reaction would run out of control because water is a better moderator than steam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New RBMK reactors have a negative void coefficient so this won’t happen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The void coefficient at the time of the accident was so high that it negated other factors that would have controlled the reactor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A new emphasis on safety in design and operation with  cooperation between the east and 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Several design changes have been made since then: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U-235 fuel has been enriched from 1.8% to 2.5%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Neutron absorbers were added to the end of the control rods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Emergency shutdown was made faster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Automated inspection equipment was installed </a:t>
            </a:r>
          </a:p>
        </p:txBody>
      </p:sp>
    </p:spTree>
    <p:extLst>
      <p:ext uri="{BB962C8B-B14F-4D97-AF65-F5344CB8AC3E}">
        <p14:creationId xmlns:p14="http://schemas.microsoft.com/office/powerpoint/2010/main" val="405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Nuclear Incidents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Fukushima Reactors 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39352" y="2355419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On the 3</a:t>
            </a:r>
            <a:r>
              <a:rPr lang="en-CA" b="1" baseline="30000" dirty="0" smtClean="0"/>
              <a:t>rd</a:t>
            </a:r>
            <a:r>
              <a:rPr lang="en-CA" b="1" dirty="0" smtClean="0"/>
              <a:t> of March 2011 a tsunami hit the Fukushima nuclear power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It flooded the station and disabled 12 of the 13 backup generators as well as the heat exchangers to waste reactor 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Since heat couldn’t be removed the water in the pressure vessel turned to steam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This created hydrogen gas from the steam interacting with the zirconium alloy fuel sheathing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0800"/>
            <a:ext cx="4061467" cy="29756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891" y="5943600"/>
            <a:ext cx="4546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© </a:t>
            </a:r>
            <a:r>
              <a:rPr lang="en-CA" sz="1200" dirty="0" err="1" smtClean="0"/>
              <a:t>Saneef</a:t>
            </a:r>
            <a:r>
              <a:rPr lang="en-CA" sz="1200" dirty="0" smtClean="0"/>
              <a:t>/Wikimedia Commons/CC-BY-SA-3.0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3604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828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Cell protection systems</a:t>
            </a:r>
            <a:endParaRPr lang="en-CA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42516" y="4908645"/>
            <a:ext cx="57010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 smtClean="0"/>
              <a:t>Cells can do one of two things to repair a damaged area:</a:t>
            </a:r>
          </a:p>
          <a:p>
            <a:pPr marL="342900" indent="-342900" algn="ctr">
              <a:buFont typeface="+mj-lt"/>
              <a:buAutoNum type="arabicPeriod"/>
            </a:pPr>
            <a:endParaRPr lang="en-CA" b="1" dirty="0" smtClean="0"/>
          </a:p>
          <a:p>
            <a:pPr marL="342900" indent="-342900" algn="ctr">
              <a:buFont typeface="+mj-lt"/>
              <a:buAutoNum type="arabicPeriod"/>
            </a:pPr>
            <a:r>
              <a:rPr lang="en-CA" b="1" dirty="0" smtClean="0"/>
              <a:t>Use enzymes to repair the damaged area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CA" b="1" dirty="0" smtClean="0"/>
              <a:t>Destroy the damaged cells so that new ones can be made</a:t>
            </a:r>
            <a:endParaRPr lang="en-CA" b="1" dirty="0"/>
          </a:p>
        </p:txBody>
      </p:sp>
      <p:pic>
        <p:nvPicPr>
          <p:cNvPr id="3074" name="Picture 2" descr="C:\Users\Owner\AppData\Local\Microsoft\Windows\Temporary Internet Files\Content.IE5\CYTEHUKO\MP90032119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30" y="2290465"/>
            <a:ext cx="1834619" cy="257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42498" y="924508"/>
            <a:ext cx="8153400" cy="7096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533400" y="304800"/>
            <a:ext cx="215066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1. What </a:t>
            </a: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s Radiation?/Biological effects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20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1 – What is Radiation?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Nuclear Incidents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Fukushima Reactors 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6340" y="2355419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The steam and later the hydrogen gas was released into the containment building via safety valves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Water was injected into the reactor units to keep them cool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Radiation monitoring was problematic since 23 of the 24 tracking stations were disabled by the tsunami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41" y="2615779"/>
            <a:ext cx="4343400" cy="289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82199" y="5771739"/>
            <a:ext cx="4546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© Shigeru23/Wikimedia Commons/CC-BY-SA-3.0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8443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Nuclear Incidents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Fukushima Reactors 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39352" y="2355419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Two weeks after the tsunami reactors 1-3 were 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By July 2011 the reactors were being cooled by recycled water from a near by treatment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On going work is being done to prevent radiation contamination of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No deaths or incidents of radiation sickness have been reported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8" y="3534980"/>
            <a:ext cx="4350224" cy="16111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0798" y="5389601"/>
            <a:ext cx="4546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© Shigeru23/Wikimedia Commons/CC-BY-SA-3.0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78492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Nuclear Incidents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Fukushima Reactors – Lessons Learned 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256306"/>
            <a:ext cx="73914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b="1" dirty="0" smtClean="0"/>
              <a:t>The tsunami disabled both the internal and external power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b="1" dirty="0" smtClean="0"/>
              <a:t>Policies in the US are being put in place to ensure that if a power plant looses power, called SBO (Station Black Out), that the station will be able to function indefinitely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b="1" dirty="0" smtClean="0"/>
              <a:t>The lessons learned form the Fukushima reactors are divided into three tiers addressing: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700" b="1" dirty="0"/>
              <a:t>T</a:t>
            </a:r>
            <a:r>
              <a:rPr lang="en-CA" sz="1700" b="1" dirty="0" smtClean="0"/>
              <a:t>raining of personnel in incidents like the Fukushima incident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700" b="1" dirty="0"/>
              <a:t>M</a:t>
            </a:r>
            <a:r>
              <a:rPr lang="en-CA" sz="1700" b="1" dirty="0" smtClean="0"/>
              <a:t>onitoring of the level of water in the spent fuel bay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700" b="1" dirty="0"/>
              <a:t>I</a:t>
            </a:r>
            <a:r>
              <a:rPr lang="en-CA" sz="1700" b="1" dirty="0" smtClean="0"/>
              <a:t>nspecting the plant seismic and flood prevention systems,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700" b="1" dirty="0"/>
              <a:t>A</a:t>
            </a:r>
            <a:r>
              <a:rPr lang="en-CA" sz="1700" b="1" dirty="0" smtClean="0"/>
              <a:t>djustments to the size of the safety zone,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700" b="1" dirty="0"/>
              <a:t>E</a:t>
            </a:r>
            <a:r>
              <a:rPr lang="en-CA" sz="1700" b="1" dirty="0" smtClean="0"/>
              <a:t>valuation of current seismic activity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700" b="1" dirty="0" smtClean="0"/>
              <a:t>Better emergency procedures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700" b="1" dirty="0" smtClean="0"/>
              <a:t>Radiation containment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700" b="1" dirty="0" smtClean="0"/>
              <a:t>Hydrogen containment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</p:txBody>
      </p:sp>
    </p:spTree>
    <p:extLst>
      <p:ext uri="{BB962C8B-B14F-4D97-AF65-F5344CB8AC3E}">
        <p14:creationId xmlns:p14="http://schemas.microsoft.com/office/powerpoint/2010/main" val="32039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Quiz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8288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The two bombs in </a:t>
            </a:r>
            <a:r>
              <a:rPr lang="en-CA" dirty="0" err="1" smtClean="0"/>
              <a:t>Palomares</a:t>
            </a:r>
            <a:r>
              <a:rPr lang="en-CA" dirty="0" smtClean="0"/>
              <a:t> released what type of radiation?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Neutrons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Alpha particles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Beta particles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Gamma rays</a:t>
            </a:r>
            <a:endParaRPr lang="en-CA" dirty="0">
              <a:latin typeface="Cambria Math"/>
            </a:endParaRP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59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5 – Quiz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Incidents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8288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The two bombs in </a:t>
            </a:r>
            <a:r>
              <a:rPr lang="en-CA" dirty="0" err="1" smtClean="0"/>
              <a:t>Palomares</a:t>
            </a:r>
            <a:r>
              <a:rPr lang="en-CA" dirty="0" smtClean="0"/>
              <a:t> released what type of radiation?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Neutrons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Alpha particles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Beta particles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Gamma rays</a:t>
            </a:r>
            <a:endParaRPr lang="en-CA" dirty="0">
              <a:latin typeface="Cambria Math"/>
            </a:endParaRPr>
          </a:p>
          <a:p>
            <a:pPr lvl="1"/>
            <a:endParaRPr lang="en-CA" dirty="0"/>
          </a:p>
        </p:txBody>
      </p:sp>
      <p:pic>
        <p:nvPicPr>
          <p:cNvPr id="8" name="Picture 3" descr="C:\Users\Owner\AppData\Local\Microsoft\Windows\Temporary Internet Files\Content.IE5\TF11MLPH\MC9004325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93063"/>
            <a:ext cx="628819" cy="4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1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Quiz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8288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The Chernobyl accident started as what?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A control rod being displaced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A refuelling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A reactor repair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A shutdown test</a:t>
            </a:r>
            <a:endParaRPr lang="en-CA" dirty="0">
              <a:latin typeface="Cambria Math"/>
            </a:endParaRP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23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Quiz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340" y="18288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The Chernobyl accident started as what?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A control rod being displaced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A refuelling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A reactor repair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A shutdown test</a:t>
            </a:r>
            <a:endParaRPr lang="en-CA" dirty="0">
              <a:latin typeface="Cambria Math"/>
            </a:endParaRPr>
          </a:p>
          <a:p>
            <a:pPr lvl="1"/>
            <a:endParaRPr lang="en-CA" dirty="0"/>
          </a:p>
        </p:txBody>
      </p:sp>
      <p:pic>
        <p:nvPicPr>
          <p:cNvPr id="9" name="Picture 3" descr="C:\Users\Owner\AppData\Local\Microsoft\Windows\Temporary Internet Files\Content.IE5\TF11MLPH\MC9004325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628819" cy="4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4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Quiz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8288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The radiation source in the </a:t>
            </a:r>
            <a:r>
              <a:rPr lang="en-CA" dirty="0" err="1" smtClean="0"/>
              <a:t>Goinia</a:t>
            </a:r>
            <a:r>
              <a:rPr lang="en-CA" dirty="0" smtClean="0"/>
              <a:t> incident came from…?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A nuclear reactor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A radiation therapy unit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A smoke detector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An enrichment plant</a:t>
            </a:r>
            <a:endParaRPr lang="en-CA" dirty="0">
              <a:latin typeface="Cambria Math"/>
            </a:endParaRP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63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Quiz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340" y="18288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The radiation source in the </a:t>
            </a:r>
            <a:r>
              <a:rPr lang="en-CA" dirty="0" err="1" smtClean="0"/>
              <a:t>Goinia</a:t>
            </a:r>
            <a:r>
              <a:rPr lang="en-CA" dirty="0" smtClean="0"/>
              <a:t> incident came from…?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A nuclear reactor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A radiation therapy unit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A smoke detector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An enrichment plant</a:t>
            </a:r>
            <a:endParaRPr lang="en-CA" dirty="0">
              <a:latin typeface="Cambria Math"/>
            </a:endParaRPr>
          </a:p>
          <a:p>
            <a:pPr lvl="1"/>
            <a:endParaRPr lang="en-CA" dirty="0"/>
          </a:p>
        </p:txBody>
      </p:sp>
      <p:pic>
        <p:nvPicPr>
          <p:cNvPr id="9" name="Picture 3" descr="C:\Users\Owner\AppData\Local\Microsoft\Windows\Temporary Internet Files\Content.IE5\TF11MLPH\MC9004325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628819" cy="4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Quiz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8288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Of the 13 backup generators at the Fukushima plant how many were knocked out by the tsunami?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>
                <a:latin typeface="Cambria Math"/>
              </a:rPr>
              <a:t>5</a:t>
            </a:r>
            <a:endParaRPr lang="en-CA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8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12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13</a:t>
            </a:r>
            <a:endParaRPr lang="en-CA" dirty="0">
              <a:latin typeface="Cambria Math"/>
            </a:endParaRP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68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16340" y="1828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Biological impact of radiation exposure</a:t>
            </a:r>
            <a:endParaRPr lang="en-CA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07591" y="2259687"/>
            <a:ext cx="3048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 smtClean="0"/>
              <a:t>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/>
              <a:t>Interferes with cell’s repair mechanisms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/>
              <a:t>Can lead to cell mutation if the chromosomes have been altered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/>
              <a:t>Cell mutation </a:t>
            </a:r>
            <a:r>
              <a:rPr lang="en-CA" b="1" u="sng" dirty="0" smtClean="0"/>
              <a:t>usually</a:t>
            </a:r>
            <a:r>
              <a:rPr lang="en-CA" b="1" dirty="0" smtClean="0"/>
              <a:t> leads to cancer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/>
              <a:t>Radiation exposure increases cancer risk</a:t>
            </a:r>
            <a:endParaRPr lang="en-CA" b="1" dirty="0"/>
          </a:p>
        </p:txBody>
      </p:sp>
      <p:pic>
        <p:nvPicPr>
          <p:cNvPr id="4098" name="Picture 2" descr="C:\Users\Owner\AppData\Local\Microsoft\Windows\Temporary Internet Files\Content.IE5\TF11MLPH\MC90020557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3182870" cy="292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42498" y="924508"/>
            <a:ext cx="8153400" cy="7096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533400" y="304800"/>
            <a:ext cx="215066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1. What </a:t>
            </a: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s Radiation?/Biological effects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0" name="Rectangle 19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1 – What is Radiation?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73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5 – Quiz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705600" y="304800"/>
            <a:ext cx="921488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>
                <a:solidFill>
                  <a:schemeClr val="tx1"/>
                </a:solidFill>
              </a:rPr>
              <a:t>. Nuclear Incidents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340" y="18288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Of the 13 backup generators at the Fukushima plant how many were knocked out by the tsunami?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>
                <a:latin typeface="Cambria Math"/>
              </a:rPr>
              <a:t>5</a:t>
            </a:r>
            <a:endParaRPr lang="en-CA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8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12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13</a:t>
            </a:r>
            <a:endParaRPr lang="en-CA" dirty="0">
              <a:latin typeface="Cambria Math"/>
            </a:endParaRPr>
          </a:p>
          <a:p>
            <a:pPr lvl="1"/>
            <a:endParaRPr lang="en-CA" dirty="0"/>
          </a:p>
        </p:txBody>
      </p:sp>
      <p:pic>
        <p:nvPicPr>
          <p:cNvPr id="9" name="Picture 3" descr="C:\Users\Owner\AppData\Local\Microsoft\Windows\Temporary Internet Files\Content.IE5\TF11MLPH\MC9004325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628819" cy="4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7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6 – Review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7772399" y="304800"/>
            <a:ext cx="897341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6.Review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468" y="2325469"/>
            <a:ext cx="51851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Radiation comes in two sorts: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Ionizing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Non-Ionizing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4 types of ionizing radiation exist: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Alpha particles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Beta particles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Neutrons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Gamma rays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3 different types of doses: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Absorbed dose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Equivalent dose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Effective dose</a:t>
            </a:r>
            <a:endParaRPr lang="en-C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What is Radiation?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16610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6 – Review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7772399" y="304800"/>
            <a:ext cx="897341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6.Review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468" y="2325469"/>
            <a:ext cx="5185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Hazards comes in two sorts: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Radiation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Contamination hazards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Carbon-14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Iodine-131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Activated noble gases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Tritium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Surface and liquid contamination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Discrete radioactive particulates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Radiation </a:t>
            </a:r>
            <a:r>
              <a:rPr lang="en-CA" sz="2400" b="1" dirty="0"/>
              <a:t>H</a:t>
            </a:r>
            <a:r>
              <a:rPr lang="en-CA" sz="2400" b="1" dirty="0" smtClean="0"/>
              <a:t>azards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35558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6 – Review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7772399" y="304800"/>
            <a:ext cx="897341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6.Review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468" y="2325469"/>
            <a:ext cx="51851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ALARA Principle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Use of measurement and managerial practices to keep exposure ALARA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Management must provide certain information to workers when starting a job involving radiation doses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Workers must also provide information to employers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Exceptions when radiation limits may be exceeded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Role of CNSC in radiation exposure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Radiation Regulations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17091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6 – Review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7772399" y="304800"/>
            <a:ext cx="897341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6.Review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468" y="2325469"/>
            <a:ext cx="51851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Three source 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Three principles of radiation protection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Shielding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Other protection measures taken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Personal protective 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Work practices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Potassium iodide tablets</a:t>
            </a:r>
            <a:endParaRPr lang="en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Reducing Radiation Exposure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11330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6 – Review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7772399" y="304800"/>
            <a:ext cx="897341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6.Review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468" y="2325469"/>
            <a:ext cx="5185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err="1" smtClean="0"/>
              <a:t>Palomares</a:t>
            </a:r>
            <a:r>
              <a:rPr lang="en-CA" b="1" dirty="0" smtClean="0"/>
              <a:t> B-52 crash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Goiania radiation therapy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Chernobyl Power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Fukushima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Radiation Incidents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40983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6 – Review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7772399" y="304800"/>
            <a:ext cx="897341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6.Review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Acknowledgments 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00468" y="2325469"/>
            <a:ext cx="51851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Bruce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Radiation Safety Institute of Canada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CNSC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Minerva Safety Management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MITACS Canada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1624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6 – Review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7772399" y="304800"/>
            <a:ext cx="897341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6.Review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Further Readings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6340" y="2325469"/>
            <a:ext cx="81534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1500" u="sng" dirty="0">
                <a:hlinkClick r:id="rId2"/>
              </a:rPr>
              <a:t>http://www.iaea.org/newscenter/news/2008/goiania.html</a:t>
            </a:r>
            <a:endParaRPr lang="en-CA" sz="1500" dirty="0"/>
          </a:p>
          <a:p>
            <a:pPr lvl="0"/>
            <a:r>
              <a:rPr lang="en-CA" sz="1500" u="sng" dirty="0">
                <a:hlinkClick r:id="rId3"/>
              </a:rPr>
              <a:t>http://www.nrc.gov/reactors/operating/ops-experience/japan-dashboard.html</a:t>
            </a:r>
            <a:endParaRPr lang="en-CA" sz="1500" dirty="0"/>
          </a:p>
          <a:p>
            <a:pPr lvl="0"/>
            <a:r>
              <a:rPr lang="en-CA" sz="1500" u="sng" dirty="0">
                <a:hlinkClick r:id="rId4"/>
              </a:rPr>
              <a:t>http://www.world-nuclear.org/info/Safety-and-Security/Safety-of-Plants/Chernobyl-Accident/#.UjCKv8boaSo</a:t>
            </a:r>
            <a:endParaRPr lang="en-CA" sz="1500" dirty="0"/>
          </a:p>
          <a:p>
            <a:pPr lvl="0"/>
            <a:r>
              <a:rPr lang="en-CA" sz="1500" u="sng" dirty="0">
                <a:hlinkClick r:id="rId5"/>
              </a:rPr>
              <a:t>http://www.dod.mil/pubs/foi/International_security_affairs/spain/844.pdf</a:t>
            </a:r>
            <a:endParaRPr lang="en-CA" sz="1500" dirty="0"/>
          </a:p>
          <a:p>
            <a:pPr lvl="0"/>
            <a:r>
              <a:rPr lang="en-CA" sz="1500" u="sng" dirty="0">
                <a:hlinkClick r:id="rId6"/>
              </a:rPr>
              <a:t>http://www-pub.iaea.org/mtcd/publications/pdf/pub815_web.pdf</a:t>
            </a:r>
            <a:endParaRPr lang="en-CA" sz="1500" dirty="0"/>
          </a:p>
          <a:p>
            <a:pPr lvl="0"/>
            <a:r>
              <a:rPr lang="en-CA" sz="1500" u="sng" dirty="0">
                <a:hlinkClick r:id="rId7"/>
              </a:rPr>
              <a:t>http://www.epa.gov/radiation/docs/futures/future_2025.pdf</a:t>
            </a:r>
            <a:endParaRPr lang="en-CA" sz="1500" dirty="0"/>
          </a:p>
          <a:p>
            <a:pPr lvl="0"/>
            <a:r>
              <a:rPr lang="en-CA" sz="1500" u="sng" dirty="0">
                <a:hlinkClick r:id="rId8"/>
              </a:rPr>
              <a:t>http://laws-lois.justice.gc.ca/eng/acts/N-28.3/page-8.html#docCont</a:t>
            </a:r>
            <a:endParaRPr lang="en-CA" sz="1500" dirty="0"/>
          </a:p>
          <a:p>
            <a:pPr lvl="0"/>
            <a:r>
              <a:rPr lang="en-CA" sz="1500" u="sng" dirty="0">
                <a:hlinkClick r:id="rId9"/>
              </a:rPr>
              <a:t>http://www.safetyoffice.uwaterloo.ca/hse/radiation/rad_laboratory/detection/gas_filled/gas_filled_detectors.htm</a:t>
            </a:r>
            <a:endParaRPr lang="en-CA" sz="1500" dirty="0"/>
          </a:p>
          <a:p>
            <a:pPr lvl="0"/>
            <a:r>
              <a:rPr lang="en-CA" sz="1500" u="sng" dirty="0">
                <a:hlinkClick r:id="rId10"/>
              </a:rPr>
              <a:t>http://www.cnsc-ccsn.gc.ca/eng/readingroom/radiation/radiation_doses.cfm</a:t>
            </a:r>
            <a:endParaRPr lang="en-CA" sz="1500" dirty="0"/>
          </a:p>
          <a:p>
            <a:pPr lvl="0"/>
            <a:r>
              <a:rPr lang="en-CA" sz="1500" u="sng" dirty="0">
                <a:hlinkClick r:id="rId11"/>
              </a:rPr>
              <a:t>http://www.nrc.gov/about-nrc/radiation/around-us/sources/man-made-sources.html</a:t>
            </a:r>
            <a:endParaRPr lang="en-CA" sz="1500" dirty="0"/>
          </a:p>
          <a:p>
            <a:pPr lvl="0"/>
            <a:r>
              <a:rPr lang="en-CA" sz="1500" u="sng" dirty="0">
                <a:hlinkClick r:id="rId12"/>
              </a:rPr>
              <a:t>http://laws-lois.justice.gc.ca/eng/regulations/SOR-2000-203/page-10.html#docCont</a:t>
            </a:r>
            <a:endParaRPr lang="en-CA" sz="1500" dirty="0"/>
          </a:p>
          <a:p>
            <a:pPr lvl="0"/>
            <a:r>
              <a:rPr lang="en-CA" sz="1500" u="sng" dirty="0">
                <a:hlinkClick r:id="rId13"/>
              </a:rPr>
              <a:t>http://www.ncrponline.org/PDFs/2012/DAS_DDM2_Athens_4-2012.pdf</a:t>
            </a:r>
            <a:endParaRPr lang="en-CA" sz="1500" dirty="0"/>
          </a:p>
          <a:p>
            <a:pPr lvl="0"/>
            <a:r>
              <a:rPr lang="en-CA" sz="1500" u="sng" dirty="0">
                <a:hlinkClick r:id="rId14"/>
              </a:rPr>
              <a:t>http://www.world-nuclear.org/info/Safety-and-Security/Safety-of-Plants/Fukushima-Accident/#.Ul1_RFDoaSo</a:t>
            </a:r>
            <a:endParaRPr lang="en-CA" sz="1500" dirty="0"/>
          </a:p>
          <a:p>
            <a:pPr lvl="0"/>
            <a:r>
              <a:rPr lang="en-CA" sz="1500" u="sng" dirty="0">
                <a:hlinkClick r:id="rId15"/>
              </a:rPr>
              <a:t>http://</a:t>
            </a:r>
            <a:r>
              <a:rPr lang="en-CA" sz="1500" u="sng" dirty="0" smtClean="0">
                <a:hlinkClick r:id="rId15"/>
              </a:rPr>
              <a:t>www.nrc.gov/reactors/operating/ops-experience/japan-dashboard/flooding.html</a:t>
            </a:r>
            <a:endParaRPr lang="en-CA" sz="1500" u="sng" dirty="0" smtClean="0"/>
          </a:p>
          <a:p>
            <a:r>
              <a:rPr lang="en-CA" sz="1500" u="sng" dirty="0">
                <a:hlinkClick r:id="rId7"/>
              </a:rPr>
              <a:t>http://</a:t>
            </a:r>
            <a:r>
              <a:rPr lang="en-CA" sz="1500" u="sng" dirty="0" smtClean="0">
                <a:hlinkClick r:id="rId7"/>
              </a:rPr>
              <a:t>www.epa.gov/radiation/docs/futures/future_2025.pdf</a:t>
            </a:r>
            <a:endParaRPr lang="en-CA" sz="1500" u="sng" dirty="0" smtClean="0"/>
          </a:p>
          <a:p>
            <a:r>
              <a:rPr lang="en-CA" sz="1500" dirty="0">
                <a:hlinkClick r:id="rId16"/>
              </a:rPr>
              <a:t>http://www.safetymanagementeducation.com/</a:t>
            </a:r>
            <a:endParaRPr lang="en-CA" sz="1500" dirty="0"/>
          </a:p>
          <a:p>
            <a:pPr lvl="0"/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8974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6 – Review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7772399" y="304800"/>
            <a:ext cx="897341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6.Review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References</a:t>
            </a:r>
            <a:endParaRPr lang="en-C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6340" y="2743200"/>
            <a:ext cx="82466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hlinkClick r:id="rId2"/>
              </a:rPr>
              <a:t>http</a:t>
            </a:r>
            <a:r>
              <a:rPr lang="en-CA" dirty="0">
                <a:hlinkClick r:id="rId2"/>
              </a:rPr>
              <a:t>://www.radiationsafety.ca</a:t>
            </a:r>
            <a:r>
              <a:rPr lang="en-CA" dirty="0" smtClean="0">
                <a:hlinkClick r:id="rId2"/>
              </a:rPr>
              <a:t>/</a:t>
            </a:r>
            <a:endParaRPr lang="en-CA" dirty="0" smtClean="0"/>
          </a:p>
          <a:p>
            <a:r>
              <a:rPr lang="en-CA" dirty="0" smtClean="0">
                <a:hlinkClick r:id="rId3"/>
              </a:rPr>
              <a:t>http</a:t>
            </a:r>
            <a:r>
              <a:rPr lang="en-CA" dirty="0">
                <a:hlinkClick r:id="rId3"/>
              </a:rPr>
              <a:t>://</a:t>
            </a:r>
            <a:r>
              <a:rPr lang="en-CA" dirty="0" smtClean="0">
                <a:hlinkClick r:id="rId3"/>
              </a:rPr>
              <a:t>www.cnsc-ccsn.gc.ca/eng/readingroom/radiation/radiation_doses.cfm</a:t>
            </a:r>
            <a:endParaRPr lang="en-CA" dirty="0" smtClean="0"/>
          </a:p>
          <a:p>
            <a:r>
              <a:rPr lang="en-CA" dirty="0">
                <a:hlinkClick r:id="rId4"/>
              </a:rPr>
              <a:t>http://agni.phys.iit.edu/~</a:t>
            </a:r>
            <a:r>
              <a:rPr lang="en-CA" dirty="0" smtClean="0">
                <a:hlinkClick r:id="rId4"/>
              </a:rPr>
              <a:t>vpa/medical%20applications.htm</a:t>
            </a:r>
            <a:endParaRPr lang="en-CA" dirty="0" smtClean="0"/>
          </a:p>
          <a:p>
            <a:r>
              <a:rPr lang="en-CA" dirty="0">
                <a:hlinkClick r:id="rId5"/>
              </a:rPr>
              <a:t>http://</a:t>
            </a:r>
            <a:r>
              <a:rPr lang="en-CA" dirty="0" smtClean="0">
                <a:hlinkClick r:id="rId5"/>
              </a:rPr>
              <a:t>www.iaea.org/About/Policy/GC/GC56/GC56InfDocuments/English/gc56inf-3-att3_en.pdf</a:t>
            </a:r>
            <a:endParaRPr lang="en-CA" dirty="0" smtClean="0"/>
          </a:p>
          <a:p>
            <a:r>
              <a:rPr lang="en-CA" dirty="0">
                <a:hlinkClick r:id="rId6"/>
              </a:rPr>
              <a:t>http://</a:t>
            </a:r>
            <a:r>
              <a:rPr lang="en-CA" dirty="0" smtClean="0">
                <a:hlinkClick r:id="rId6"/>
              </a:rPr>
              <a:t>hps.org/publicinformation/ate/faqs/radiation.html</a:t>
            </a:r>
            <a:endParaRPr lang="en-CA" dirty="0" smtClean="0"/>
          </a:p>
          <a:p>
            <a:r>
              <a:rPr lang="en-CA" dirty="0">
                <a:hlinkClick r:id="rId7"/>
              </a:rPr>
              <a:t>http://</a:t>
            </a:r>
            <a:r>
              <a:rPr lang="en-CA" dirty="0" smtClean="0">
                <a:hlinkClick r:id="rId7"/>
              </a:rPr>
              <a:t>www.chem.wisc.edu/deptfiles/genchem/sstutorial/Text4/Tx45/tx45.html</a:t>
            </a:r>
            <a:endParaRPr lang="en-CA" dirty="0" smtClean="0"/>
          </a:p>
          <a:p>
            <a:r>
              <a:rPr lang="en-CA" dirty="0">
                <a:hlinkClick r:id="rId8"/>
              </a:rPr>
              <a:t>http://</a:t>
            </a:r>
            <a:r>
              <a:rPr lang="en-CA" dirty="0" smtClean="0">
                <a:hlinkClick r:id="rId8"/>
              </a:rPr>
              <a:t>www.des.umd.edu/rs/material/tmsg/rs6.html</a:t>
            </a:r>
            <a:endParaRPr lang="en-CA" dirty="0" smtClean="0"/>
          </a:p>
          <a:p>
            <a:r>
              <a:rPr lang="en-CA" dirty="0">
                <a:hlinkClick r:id="rId9"/>
              </a:rPr>
              <a:t>http://www-bd.fnal.gov/ntf</a:t>
            </a:r>
            <a:r>
              <a:rPr lang="en-CA" dirty="0" smtClean="0">
                <a:hlinkClick r:id="rId9"/>
              </a:rPr>
              <a:t>/</a:t>
            </a:r>
            <a:endParaRPr lang="en-CA" dirty="0" smtClean="0"/>
          </a:p>
          <a:p>
            <a:r>
              <a:rPr lang="en-CA" dirty="0">
                <a:hlinkClick r:id="rId10"/>
              </a:rPr>
              <a:t>http://</a:t>
            </a:r>
            <a:r>
              <a:rPr lang="en-CA" dirty="0" smtClean="0">
                <a:hlinkClick r:id="rId10"/>
              </a:rPr>
              <a:t>www.epa.gov/radiation/understand/alpha.html#exposure</a:t>
            </a:r>
            <a:endParaRPr lang="en-CA" dirty="0" smtClean="0"/>
          </a:p>
          <a:p>
            <a:r>
              <a:rPr lang="en-CA" dirty="0">
                <a:hlinkClick r:id="rId11"/>
              </a:rPr>
              <a:t>http://</a:t>
            </a:r>
            <a:r>
              <a:rPr lang="en-CA" dirty="0" smtClean="0">
                <a:hlinkClick r:id="rId11"/>
              </a:rPr>
              <a:t>ehs.uky.edu/radiation/isotopes/carbon.html</a:t>
            </a:r>
            <a:endParaRPr lang="en-CA" dirty="0" smtClean="0"/>
          </a:p>
          <a:p>
            <a:r>
              <a:rPr lang="en-CA" dirty="0">
                <a:hlinkClick r:id="rId12"/>
              </a:rPr>
              <a:t>http://</a:t>
            </a:r>
            <a:r>
              <a:rPr lang="en-CA" dirty="0" smtClean="0">
                <a:hlinkClick r:id="rId12"/>
              </a:rPr>
              <a:t>safety.uncc.edu/sites/safety.uncc.edu/files/Carbon%2014.pdf</a:t>
            </a:r>
            <a:endParaRPr lang="en-CA" dirty="0" smtClean="0"/>
          </a:p>
          <a:p>
            <a:r>
              <a:rPr lang="en-CA" dirty="0">
                <a:hlinkClick r:id="rId13"/>
              </a:rPr>
              <a:t>http://</a:t>
            </a:r>
            <a:r>
              <a:rPr lang="en-CA" dirty="0" smtClean="0">
                <a:hlinkClick r:id="rId13"/>
              </a:rPr>
              <a:t>www.epa.gov/radiation/understand/beta.html</a:t>
            </a:r>
            <a:endParaRPr lang="en-CA" dirty="0" smtClean="0"/>
          </a:p>
          <a:p>
            <a:r>
              <a:rPr lang="en-CA" dirty="0">
                <a:hlinkClick r:id="rId14"/>
              </a:rPr>
              <a:t>http://</a:t>
            </a:r>
            <a:r>
              <a:rPr lang="en-CA" dirty="0" smtClean="0">
                <a:hlinkClick r:id="rId14"/>
              </a:rPr>
              <a:t>www.epa.gov/radiation/radionuclides/iodine.html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516340" y="2373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Bruce Power Radiation Protection Training Manual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138221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6 – Review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7772399" y="304800"/>
            <a:ext cx="897341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6.Review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References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6340" y="2373868"/>
            <a:ext cx="8153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www.epa.gov/radiation/understand/protection_basics.html</a:t>
            </a:r>
            <a:endParaRPr lang="en-CA" dirty="0" smtClean="0">
              <a:hlinkClick r:id="rId3"/>
            </a:endParaRPr>
          </a:p>
          <a:p>
            <a:r>
              <a:rPr lang="en-CA" dirty="0" smtClean="0">
                <a:hlinkClick r:id="rId3"/>
              </a:rPr>
              <a:t>http</a:t>
            </a:r>
            <a:r>
              <a:rPr lang="en-CA" dirty="0">
                <a:hlinkClick r:id="rId3"/>
              </a:rPr>
              <a:t>://</a:t>
            </a:r>
            <a:r>
              <a:rPr lang="en-CA" dirty="0" smtClean="0">
                <a:hlinkClick r:id="rId3"/>
              </a:rPr>
              <a:t>ehs.uky.edu/radiation/isotopes/tritium.html</a:t>
            </a:r>
            <a:endParaRPr lang="en-CA" dirty="0" smtClean="0"/>
          </a:p>
          <a:p>
            <a:r>
              <a:rPr lang="en-CA" dirty="0">
                <a:hlinkClick r:id="rId4"/>
              </a:rPr>
              <a:t>https://</a:t>
            </a:r>
            <a:r>
              <a:rPr lang="en-CA" dirty="0" smtClean="0">
                <a:hlinkClick r:id="rId4"/>
              </a:rPr>
              <a:t>www.jlab.org/div_dept/train/rad_guide/fund.html</a:t>
            </a:r>
            <a:endParaRPr lang="en-CA" dirty="0" smtClean="0"/>
          </a:p>
          <a:p>
            <a:r>
              <a:rPr lang="en-CA" dirty="0">
                <a:hlinkClick r:id="rId5"/>
              </a:rPr>
              <a:t>http://www.world-nuclear.org/info/Safety-and-Security/Safety-of-Plants/Chernobyl-Accident</a:t>
            </a:r>
            <a:r>
              <a:rPr lang="en-CA" dirty="0" smtClean="0">
                <a:hlinkClick r:id="rId5"/>
              </a:rPr>
              <a:t>/</a:t>
            </a:r>
            <a:endParaRPr lang="en-CA" dirty="0" smtClean="0"/>
          </a:p>
          <a:p>
            <a:r>
              <a:rPr lang="en-CA" dirty="0">
                <a:hlinkClick r:id="rId6"/>
              </a:rPr>
              <a:t>http://www.world-nuclear.org/info/Safety-and-Security/Safety-of-Plants/Fukushima-Accident/#.</a:t>
            </a:r>
            <a:r>
              <a:rPr lang="en-CA" dirty="0" smtClean="0">
                <a:hlinkClick r:id="rId6"/>
              </a:rPr>
              <a:t>Ul1_RFDoaSo</a:t>
            </a:r>
            <a:endParaRPr lang="en-CA" dirty="0" smtClean="0"/>
          </a:p>
          <a:p>
            <a:r>
              <a:rPr lang="en-CA" dirty="0">
                <a:hlinkClick r:id="rId7"/>
              </a:rPr>
              <a:t>http://www.world-nuclear.org/info/Safety-and-Security/Safety-of-Plants/Fukushima-Accident/#.</a:t>
            </a:r>
            <a:r>
              <a:rPr lang="en-CA" dirty="0" smtClean="0">
                <a:hlinkClick r:id="rId7"/>
              </a:rPr>
              <a:t>UmU55_noaSp</a:t>
            </a:r>
            <a:endParaRPr lang="en-CA" dirty="0" smtClean="0"/>
          </a:p>
          <a:p>
            <a:pPr lvl="0"/>
            <a:r>
              <a:rPr lang="en-CA" u="sng" dirty="0" smtClean="0">
                <a:hlinkClick r:id="rId8"/>
              </a:rPr>
              <a:t>http</a:t>
            </a:r>
            <a:r>
              <a:rPr lang="en-CA" u="sng" dirty="0">
                <a:hlinkClick r:id="rId8"/>
              </a:rPr>
              <a:t>://www.iaea.org/newscenter/news/2008/goiania.html</a:t>
            </a:r>
            <a:endParaRPr lang="en-CA" dirty="0"/>
          </a:p>
          <a:p>
            <a:r>
              <a:rPr lang="en-CA" u="sng" dirty="0">
                <a:hlinkClick r:id="rId9"/>
              </a:rPr>
              <a:t>http://</a:t>
            </a:r>
            <a:r>
              <a:rPr lang="en-CA" u="sng" dirty="0" smtClean="0">
                <a:hlinkClick r:id="rId9"/>
              </a:rPr>
              <a:t>www.dod.mil/pubs/foi/International_security_affairs/spain/844.pdf</a:t>
            </a:r>
            <a:endParaRPr lang="en-CA" dirty="0" smtClean="0"/>
          </a:p>
          <a:p>
            <a:r>
              <a:rPr lang="en-CA" dirty="0">
                <a:hlinkClick r:id="rId10"/>
              </a:rPr>
              <a:t>http://www.nrc.gov/reactors/operating/ops-experience/japan-dashboard/priorities.html#tier-02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509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828800"/>
            <a:ext cx="7848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Radiation effective dose limits </a:t>
            </a:r>
          </a:p>
          <a:p>
            <a:pPr algn="ctr"/>
            <a:r>
              <a:rPr lang="en-CA" sz="1000" b="1" dirty="0"/>
              <a:t>T</a:t>
            </a:r>
            <a:r>
              <a:rPr lang="en-CA" sz="1000" b="1" dirty="0" smtClean="0"/>
              <a:t>aken from Radiation Protection Regulations Pg. 13</a:t>
            </a:r>
            <a:endParaRPr lang="en-CA" sz="1000" b="1" dirty="0"/>
          </a:p>
        </p:txBody>
      </p:sp>
      <p:pic>
        <p:nvPicPr>
          <p:cNvPr id="1442" name="Picture 4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05" y="2659797"/>
            <a:ext cx="5863070" cy="358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42498" y="924508"/>
            <a:ext cx="8153400" cy="7096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533400" y="304800"/>
            <a:ext cx="215066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1. What </a:t>
            </a: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s Radiation?/Biological effects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7" name="Rectangle 26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1 – What is Radiation?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25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28800"/>
            <a:ext cx="7848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Radiation equivalent dose limits </a:t>
            </a:r>
          </a:p>
          <a:p>
            <a:pPr algn="ctr"/>
            <a:r>
              <a:rPr lang="en-CA" sz="1000" b="1" dirty="0"/>
              <a:t>T</a:t>
            </a:r>
            <a:r>
              <a:rPr lang="en-CA" sz="1000" b="1" dirty="0" smtClean="0"/>
              <a:t>aken from Radiation Protection Regulations Pg. 14</a:t>
            </a:r>
            <a:endParaRPr lang="en-CA" sz="1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7" y="2590800"/>
            <a:ext cx="43529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42498" y="924508"/>
            <a:ext cx="8153400" cy="7096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 Diagonal Corner Rectangle 18"/>
          <p:cNvSpPr/>
          <p:nvPr/>
        </p:nvSpPr>
        <p:spPr>
          <a:xfrm>
            <a:off x="533400" y="304800"/>
            <a:ext cx="215066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1. What </a:t>
            </a: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s Radiation?/Biological effects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20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1 – What is Radiation?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671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592917"/>
              </p:ext>
            </p:extLst>
          </p:nvPr>
        </p:nvGraphicFramePr>
        <p:xfrm>
          <a:off x="1787927" y="1905000"/>
          <a:ext cx="5610225" cy="3521548"/>
        </p:xfrm>
        <a:graphic>
          <a:graphicData uri="http://schemas.openxmlformats.org/drawingml/2006/table">
            <a:tbl>
              <a:tblPr/>
              <a:tblGrid>
                <a:gridCol w="1870075"/>
                <a:gridCol w="1870075"/>
                <a:gridCol w="1870075"/>
              </a:tblGrid>
              <a:tr h="709768">
                <a:tc gridSpan="3">
                  <a:txBody>
                    <a:bodyPr/>
                    <a:lstStyle/>
                    <a:p>
                      <a:pPr algn="ctr"/>
                      <a:r>
                        <a:rPr lang="en-CA" dirty="0"/>
                        <a:t>Typical organ </a:t>
                      </a:r>
                      <a:r>
                        <a:rPr lang="en-CA" dirty="0" smtClean="0"/>
                        <a:t>effective doses </a:t>
                      </a:r>
                      <a:r>
                        <a:rPr lang="en-CA" dirty="0"/>
                        <a:t>from various radiological examinations</a:t>
                      </a:r>
                    </a:p>
                  </a:txBody>
                  <a:tcPr anchor="ctr">
                    <a:solidFill>
                      <a:srgbClr val="FEFE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Study Type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Relevant Organ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Dose (mSv)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Dental x-ray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Brain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0.01</a:t>
                      </a:r>
                      <a:r>
                        <a:rPr lang="en-CA" baseline="30000">
                          <a:effectLst/>
                        </a:rPr>
                        <a:t>1</a:t>
                      </a:r>
                      <a:endParaRPr lang="en-CA">
                        <a:effectLst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Chest x-ray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Lung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0.1</a:t>
                      </a:r>
                      <a:r>
                        <a:rPr lang="en-CA" baseline="30000">
                          <a:effectLst/>
                        </a:rPr>
                        <a:t>1</a:t>
                      </a:r>
                      <a:endParaRPr lang="en-CA">
                        <a:effectLst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Screening mammography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Breast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3</a:t>
                      </a:r>
                      <a:r>
                        <a:rPr lang="en-CA" baseline="30000">
                          <a:effectLst/>
                        </a:rPr>
                        <a:t>2</a:t>
                      </a:r>
                      <a:endParaRPr lang="en-CA">
                        <a:effectLst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Adult abdominal CT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Stomach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10</a:t>
                      </a:r>
                      <a:r>
                        <a:rPr lang="en-CA" baseline="30000">
                          <a:effectLst/>
                        </a:rPr>
                        <a:t>2</a:t>
                      </a:r>
                      <a:endParaRPr lang="en-CA">
                        <a:effectLst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effectLst/>
                        </a:rPr>
                        <a:t>Neonatal abdominal CT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Stomach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effectLst/>
                        </a:rPr>
                        <a:t>20</a:t>
                      </a:r>
                      <a:r>
                        <a:rPr lang="en-CA" baseline="30000" dirty="0">
                          <a:effectLst/>
                        </a:rPr>
                        <a:t>2</a:t>
                      </a:r>
                      <a:endParaRPr lang="en-CA" dirty="0">
                        <a:effectLst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23684" y="5486400"/>
            <a:ext cx="49387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1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Ionizing Radiation Exposure of the Population of the United States", NCRP Report No. 160, 2009 </a:t>
            </a:r>
            <a:b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altLang="en-US" sz="7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2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Brenner and Hall (2007)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6019800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Source: </a:t>
            </a:r>
            <a:r>
              <a:rPr lang="en-CA" sz="1200" dirty="0">
                <a:hlinkClick r:id="rId2"/>
              </a:rPr>
              <a:t>http://www.cnsc-ccsn.gc.ca/eng/readingroom/radiation/radiation_doses.cfm</a:t>
            </a:r>
            <a:endParaRPr lang="en-CA" sz="1200" dirty="0"/>
          </a:p>
        </p:txBody>
      </p:sp>
      <p:sp>
        <p:nvSpPr>
          <p:cNvPr id="16" name="Rectangle 15"/>
          <p:cNvSpPr/>
          <p:nvPr/>
        </p:nvSpPr>
        <p:spPr>
          <a:xfrm>
            <a:off x="542498" y="924508"/>
            <a:ext cx="8153400" cy="7096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533400" y="304800"/>
            <a:ext cx="215066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1. What </a:t>
            </a: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s Radiation?/Biological effects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8" name="Rectangle 27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1 – What is Radiation?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11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516340" y="1828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Biological effects of high radiation doses</a:t>
            </a:r>
            <a:endParaRPr lang="en-C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20170" y="2590800"/>
            <a:ext cx="35728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/>
              <a:t>Typical symptoms include:</a:t>
            </a:r>
          </a:p>
          <a:p>
            <a:pPr algn="ctr"/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Nausea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Diarrhea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Malaise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400" b="1" dirty="0" smtClean="0"/>
              <a:t>Feeling out or sorts</a:t>
            </a:r>
          </a:p>
          <a:p>
            <a:pPr lvl="1"/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</p:txBody>
      </p:sp>
      <p:pic>
        <p:nvPicPr>
          <p:cNvPr id="5122" name="Picture 2" descr="C:\Users\Owner\AppData\Local\Microsoft\Windows\Temporary Internet Files\Content.IE5\CYTEHUKO\MC90043382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436238"/>
            <a:ext cx="3026391" cy="302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42498" y="924508"/>
            <a:ext cx="8153400" cy="7096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533400" y="304800"/>
            <a:ext cx="215066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1. What </a:t>
            </a: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s Radiation?/Biological effects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20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1 – What is Radiation?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286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829669" y="2140812"/>
            <a:ext cx="7526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Alpha particles have 5 times the damage capacity of electrons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True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False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2498" y="924508"/>
            <a:ext cx="8153400" cy="7096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 Diagonal Corner Rectangle 20"/>
          <p:cNvSpPr/>
          <p:nvPr/>
        </p:nvSpPr>
        <p:spPr>
          <a:xfrm>
            <a:off x="533400" y="304800"/>
            <a:ext cx="215066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1. What </a:t>
            </a: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s Radiation?/Biological effects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Rectangle 2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1 – Quiz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4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829669" y="2140812"/>
            <a:ext cx="7526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Alpha particles have 5 times the damage capacity of electrons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True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False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Alpha particles have 20 times the damage capacity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2498" y="924508"/>
            <a:ext cx="8153400" cy="7096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/>
          <p:cNvSpPr/>
          <p:nvPr/>
        </p:nvSpPr>
        <p:spPr>
          <a:xfrm>
            <a:off x="533400" y="304800"/>
            <a:ext cx="215066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1. What </a:t>
            </a: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s Radiation?/Biological effects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7" name="Rectangle 26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1 – Quiz</a:t>
              </a:r>
            </a:p>
          </p:txBody>
        </p:sp>
      </p:grpSp>
      <p:pic>
        <p:nvPicPr>
          <p:cNvPr id="9" name="Picture 3" descr="C:\Users\Owner\AppData\Local\Microsoft\Windows\Temporary Internet Files\Content.IE5\TF11MLPH\MC90043253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96" y="3079111"/>
            <a:ext cx="628819" cy="4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5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1828799"/>
            <a:ext cx="790774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There are 6 sections that will cover: </a:t>
            </a: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 Radiation?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– How is it classified? What are its biological effects?</a:t>
            </a: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Radiation Hazards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Sources of radiation and contamination hazards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Radiation Regulations</a:t>
            </a:r>
            <a:r>
              <a:rPr lang="en-US" b="1" dirty="0" smtClean="0">
                <a:solidFill>
                  <a:srgbClr val="2646D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Government regulations regarding radiation doses and operating procedures </a:t>
            </a: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Reducing Radiation Exposure</a:t>
            </a:r>
            <a:r>
              <a:rPr lang="en-US" b="1" dirty="0" smtClean="0">
                <a:solidFill>
                  <a:srgbClr val="2646D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– ALARA principle and its application</a:t>
            </a: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Nuclear Incidents</a:t>
            </a:r>
            <a:r>
              <a:rPr lang="en-US" b="1" dirty="0" smtClean="0">
                <a:solidFill>
                  <a:srgbClr val="2646D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– Incidents of radiation exposure and lessons learned</a:t>
            </a: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Review</a:t>
            </a:r>
            <a:r>
              <a:rPr lang="en-US" b="1" dirty="0" smtClean="0">
                <a:solidFill>
                  <a:srgbClr val="061A4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– a summary of the key concepts learned.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42498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" name="Rectangle 4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17410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Radiation: Introduction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6340" y="304800"/>
            <a:ext cx="8153400" cy="381000"/>
            <a:chOff x="516340" y="304800"/>
            <a:chExt cx="8153400" cy="381000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0" name="Round Diagonal Corner Rectangle 19"/>
            <p:cNvSpPr/>
            <p:nvPr/>
          </p:nvSpPr>
          <p:spPr>
            <a:xfrm>
              <a:off x="516340" y="304800"/>
              <a:ext cx="2150660" cy="381000"/>
            </a:xfrm>
            <a:custGeom>
              <a:avLst/>
              <a:gdLst>
                <a:gd name="connsiteX0" fmla="*/ 63501 w 2150660"/>
                <a:gd name="connsiteY0" fmla="*/ 0 h 381000"/>
                <a:gd name="connsiteX1" fmla="*/ 2150660 w 2150660"/>
                <a:gd name="connsiteY1" fmla="*/ 0 h 381000"/>
                <a:gd name="connsiteX2" fmla="*/ 2150660 w 2150660"/>
                <a:gd name="connsiteY2" fmla="*/ 0 h 381000"/>
                <a:gd name="connsiteX3" fmla="*/ 2150660 w 2150660"/>
                <a:gd name="connsiteY3" fmla="*/ 317499 h 381000"/>
                <a:gd name="connsiteX4" fmla="*/ 2087159 w 2150660"/>
                <a:gd name="connsiteY4" fmla="*/ 381000 h 381000"/>
                <a:gd name="connsiteX5" fmla="*/ 0 w 2150660"/>
                <a:gd name="connsiteY5" fmla="*/ 381000 h 381000"/>
                <a:gd name="connsiteX6" fmla="*/ 0 w 2150660"/>
                <a:gd name="connsiteY6" fmla="*/ 381000 h 381000"/>
                <a:gd name="connsiteX7" fmla="*/ 0 w 2150660"/>
                <a:gd name="connsiteY7" fmla="*/ 63501 h 381000"/>
                <a:gd name="connsiteX8" fmla="*/ 63501 w 2150660"/>
                <a:gd name="connsiteY8" fmla="*/ 0 h 381000"/>
                <a:gd name="connsiteX0" fmla="*/ 35257 w 2150660"/>
                <a:gd name="connsiteY0" fmla="*/ 0 h 381000"/>
                <a:gd name="connsiteX1" fmla="*/ 2150660 w 2150660"/>
                <a:gd name="connsiteY1" fmla="*/ 0 h 381000"/>
                <a:gd name="connsiteX2" fmla="*/ 2150660 w 2150660"/>
                <a:gd name="connsiteY2" fmla="*/ 0 h 381000"/>
                <a:gd name="connsiteX3" fmla="*/ 2150660 w 2150660"/>
                <a:gd name="connsiteY3" fmla="*/ 317499 h 381000"/>
                <a:gd name="connsiteX4" fmla="*/ 2087159 w 2150660"/>
                <a:gd name="connsiteY4" fmla="*/ 381000 h 381000"/>
                <a:gd name="connsiteX5" fmla="*/ 0 w 2150660"/>
                <a:gd name="connsiteY5" fmla="*/ 381000 h 381000"/>
                <a:gd name="connsiteX6" fmla="*/ 0 w 2150660"/>
                <a:gd name="connsiteY6" fmla="*/ 381000 h 381000"/>
                <a:gd name="connsiteX7" fmla="*/ 0 w 2150660"/>
                <a:gd name="connsiteY7" fmla="*/ 63501 h 381000"/>
                <a:gd name="connsiteX8" fmla="*/ 35257 w 2150660"/>
                <a:gd name="connsiteY8" fmla="*/ 0 h 381000"/>
                <a:gd name="connsiteX0" fmla="*/ 35257 w 2150660"/>
                <a:gd name="connsiteY0" fmla="*/ 0 h 381000"/>
                <a:gd name="connsiteX1" fmla="*/ 2150660 w 2150660"/>
                <a:gd name="connsiteY1" fmla="*/ 0 h 381000"/>
                <a:gd name="connsiteX2" fmla="*/ 2150660 w 2150660"/>
                <a:gd name="connsiteY2" fmla="*/ 0 h 381000"/>
                <a:gd name="connsiteX3" fmla="*/ 2150660 w 2150660"/>
                <a:gd name="connsiteY3" fmla="*/ 317499 h 381000"/>
                <a:gd name="connsiteX4" fmla="*/ 2111873 w 2150660"/>
                <a:gd name="connsiteY4" fmla="*/ 377470 h 381000"/>
                <a:gd name="connsiteX5" fmla="*/ 0 w 2150660"/>
                <a:gd name="connsiteY5" fmla="*/ 381000 h 381000"/>
                <a:gd name="connsiteX6" fmla="*/ 0 w 2150660"/>
                <a:gd name="connsiteY6" fmla="*/ 381000 h 381000"/>
                <a:gd name="connsiteX7" fmla="*/ 0 w 2150660"/>
                <a:gd name="connsiteY7" fmla="*/ 63501 h 381000"/>
                <a:gd name="connsiteX8" fmla="*/ 35257 w 2150660"/>
                <a:gd name="connsiteY8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0660" h="381000">
                  <a:moveTo>
                    <a:pt x="35257" y="0"/>
                  </a:moveTo>
                  <a:lnTo>
                    <a:pt x="2150660" y="0"/>
                  </a:lnTo>
                  <a:lnTo>
                    <a:pt x="2150660" y="0"/>
                  </a:lnTo>
                  <a:lnTo>
                    <a:pt x="2150660" y="317499"/>
                  </a:lnTo>
                  <a:cubicBezTo>
                    <a:pt x="2150660" y="352570"/>
                    <a:pt x="2146944" y="377470"/>
                    <a:pt x="2111873" y="377470"/>
                  </a:cubicBezTo>
                  <a:lnTo>
                    <a:pt x="0" y="381000"/>
                  </a:lnTo>
                  <a:lnTo>
                    <a:pt x="0" y="381000"/>
                  </a:lnTo>
                  <a:lnTo>
                    <a:pt x="0" y="63501"/>
                  </a:lnTo>
                  <a:cubicBezTo>
                    <a:pt x="0" y="28430"/>
                    <a:pt x="186" y="0"/>
                    <a:pt x="35257" y="0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1. What </a:t>
              </a:r>
              <a:r>
                <a:rPr lang="en-US" sz="1200" b="1" dirty="0">
                  <a:solidFill>
                    <a:schemeClr val="tx1"/>
                  </a:solidFill>
                </a:rPr>
                <a:t>I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s Radiation?/Biological effects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 Diagonal Corner Rectangle 21"/>
            <p:cNvSpPr/>
            <p:nvPr/>
          </p:nvSpPr>
          <p:spPr>
            <a:xfrm>
              <a:off x="2776182" y="304800"/>
              <a:ext cx="990600" cy="381000"/>
            </a:xfrm>
            <a:prstGeom prst="round2Diag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2. Radiation Regulations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 Diagonal Corner Rectangle 22"/>
            <p:cNvSpPr/>
            <p:nvPr/>
          </p:nvSpPr>
          <p:spPr>
            <a:xfrm>
              <a:off x="3886200" y="304800"/>
              <a:ext cx="990600" cy="381000"/>
            </a:xfrm>
            <a:prstGeom prst="round2Diag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3. Radiation Hazards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 Diagonal Corner Rectangle 23"/>
            <p:cNvSpPr/>
            <p:nvPr/>
          </p:nvSpPr>
          <p:spPr>
            <a:xfrm>
              <a:off x="6705600" y="304800"/>
              <a:ext cx="921488" cy="381000"/>
            </a:xfrm>
            <a:prstGeom prst="round2Diag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5</a:t>
              </a:r>
              <a:r>
                <a:rPr lang="en-US" sz="1200" b="1" dirty="0">
                  <a:solidFill>
                    <a:schemeClr val="tx1"/>
                  </a:solidFill>
                </a:rPr>
                <a:t>. Nuclear Incidents </a:t>
              </a:r>
            </a:p>
          </p:txBody>
        </p:sp>
        <p:sp>
          <p:nvSpPr>
            <p:cNvPr id="25" name="Round Diagonal Corner Rectangle 24"/>
            <p:cNvSpPr/>
            <p:nvPr/>
          </p:nvSpPr>
          <p:spPr>
            <a:xfrm>
              <a:off x="7772399" y="304800"/>
              <a:ext cx="897341" cy="381000"/>
            </a:xfrm>
            <a:prstGeom prst="round2Diag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6.Review 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 Diagonal Corner Rectangle 16"/>
            <p:cNvSpPr/>
            <p:nvPr/>
          </p:nvSpPr>
          <p:spPr>
            <a:xfrm>
              <a:off x="5029200" y="304800"/>
              <a:ext cx="1524000" cy="381000"/>
            </a:xfrm>
            <a:prstGeom prst="round2Diag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4. </a:t>
              </a:r>
              <a:r>
                <a:rPr lang="en-US" sz="1200" b="1" dirty="0">
                  <a:solidFill>
                    <a:schemeClr val="tx1"/>
                  </a:solidFill>
                </a:rPr>
                <a:t>Reducing Radiation Exposure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42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6729" y="2140812"/>
            <a:ext cx="75267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Effective dose is the measure of how a particular radiation dose can affect the health of a particular organ</a:t>
            </a:r>
          </a:p>
          <a:p>
            <a:pPr marL="342900" indent="-342900">
              <a:buAutoNum type="arabicPeriod"/>
            </a:pPr>
            <a:endParaRPr lang="en-US" b="1" dirty="0" smtClean="0">
              <a:solidFill>
                <a:srgbClr val="061A4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True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False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2498" y="924508"/>
            <a:ext cx="8153400" cy="7096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 Diagonal Corner Rectangle 23"/>
          <p:cNvSpPr/>
          <p:nvPr/>
        </p:nvSpPr>
        <p:spPr>
          <a:xfrm>
            <a:off x="533400" y="304800"/>
            <a:ext cx="215066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1. What </a:t>
            </a: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s Radiation?/Biological effects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6" name="Rectangle 25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1 – Quiz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0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846729" y="2140812"/>
            <a:ext cx="75267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Effective dose is the measure of how a particular radiation dose can affect the health of a particular organ</a:t>
            </a:r>
          </a:p>
          <a:p>
            <a:pPr marL="342900" indent="-342900">
              <a:buAutoNum type="arabicPeriod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True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False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b="1" dirty="0">
              <a:solidFill>
                <a:srgbClr val="061A4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b="1" dirty="0" smtClean="0">
              <a:solidFill>
                <a:srgbClr val="061A49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061A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2498" y="924508"/>
            <a:ext cx="8153400" cy="7096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/>
          <p:cNvSpPr/>
          <p:nvPr/>
        </p:nvSpPr>
        <p:spPr>
          <a:xfrm>
            <a:off x="533400" y="304800"/>
            <a:ext cx="215066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1. What </a:t>
            </a: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s Radiation?/Biological effects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7" name="Rectangle 26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1 – Quiz</a:t>
              </a:r>
            </a:p>
          </p:txBody>
        </p:sp>
      </p:grpSp>
      <p:pic>
        <p:nvPicPr>
          <p:cNvPr id="9" name="Picture 3" descr="C:\Users\Owner\AppData\Local\Microsoft\Windows\Temporary Internet Files\Content.IE5\TF11MLPH\MC90043253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08" y="2841816"/>
            <a:ext cx="628819" cy="4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9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516340" y="19050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Determine the Equivalent and Effective doses from 0.1 Gray of electrons to the gonads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/>
              <a:t>Determine the Equivalent and Effective doses from </a:t>
            </a:r>
            <a:r>
              <a:rPr lang="en-CA" dirty="0" smtClean="0"/>
              <a:t>0.01 Gray </a:t>
            </a:r>
            <a:r>
              <a:rPr lang="en-CA" dirty="0"/>
              <a:t>of </a:t>
            </a:r>
            <a:r>
              <a:rPr lang="en-CA" dirty="0" smtClean="0"/>
              <a:t>Alpha Particles to the stomach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Which is more biologically damaging?</a:t>
            </a:r>
            <a:endParaRPr lang="en-CA" dirty="0"/>
          </a:p>
          <a:p>
            <a:pPr marL="342900" indent="-342900">
              <a:buFont typeface="+mj-lt"/>
              <a:buAutoNum type="arabicPeriod"/>
            </a:pPr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542498" y="924508"/>
            <a:ext cx="8153400" cy="7096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 Diagonal Corner Rectangle 23"/>
          <p:cNvSpPr/>
          <p:nvPr/>
        </p:nvSpPr>
        <p:spPr>
          <a:xfrm>
            <a:off x="533400" y="304800"/>
            <a:ext cx="215066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1. What </a:t>
            </a: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s Radiation?/Biological effects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6" name="Rectangle 25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1 – Quiz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9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16340" y="19050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Determine the Equivalent and Effective doses from 0.1 Gray of electrons to the gonads</a:t>
            </a:r>
          </a:p>
          <a:p>
            <a:pPr marL="342900" indent="-342900">
              <a:buFont typeface="+mj-lt"/>
              <a:buAutoNum type="arabicPeriod"/>
            </a:pPr>
            <a:endParaRPr lang="en-CA" b="1" dirty="0"/>
          </a:p>
          <a:p>
            <a:r>
              <a:rPr lang="en-CA" b="1" dirty="0" smtClean="0"/>
              <a:t>	Equivalent dose = 0.1 </a:t>
            </a:r>
            <a:r>
              <a:rPr lang="en-CA" b="1" dirty="0" err="1" smtClean="0"/>
              <a:t>Gy</a:t>
            </a:r>
            <a:r>
              <a:rPr lang="en-CA" b="1" dirty="0" smtClean="0"/>
              <a:t>* 1 = 0.1 </a:t>
            </a:r>
            <a:r>
              <a:rPr lang="en-CA" b="1" dirty="0" err="1" smtClean="0"/>
              <a:t>Sv</a:t>
            </a:r>
            <a:r>
              <a:rPr lang="en-CA" b="1" dirty="0" smtClean="0"/>
              <a:t> = 100 </a:t>
            </a:r>
            <a:r>
              <a:rPr lang="en-CA" b="1" dirty="0" err="1" smtClean="0"/>
              <a:t>mSv</a:t>
            </a:r>
            <a:endParaRPr lang="en-CA" b="1" dirty="0" smtClean="0"/>
          </a:p>
          <a:p>
            <a:r>
              <a:rPr lang="en-CA" b="1" dirty="0"/>
              <a:t>	</a:t>
            </a:r>
            <a:r>
              <a:rPr lang="en-CA" b="1" dirty="0" smtClean="0"/>
              <a:t>Effective dose = 0.1 </a:t>
            </a:r>
            <a:r>
              <a:rPr lang="en-CA" b="1" dirty="0" err="1" smtClean="0"/>
              <a:t>Sv</a:t>
            </a:r>
            <a:r>
              <a:rPr lang="en-CA" b="1" dirty="0" smtClean="0"/>
              <a:t> * 0.2 = 0.02 </a:t>
            </a:r>
            <a:r>
              <a:rPr lang="en-CA" b="1" dirty="0" err="1" smtClean="0"/>
              <a:t>Sv</a:t>
            </a:r>
            <a:r>
              <a:rPr lang="en-CA" b="1" dirty="0" smtClean="0"/>
              <a:t> = 20 </a:t>
            </a:r>
            <a:r>
              <a:rPr lang="en-CA" b="1" dirty="0" err="1" smtClean="0"/>
              <a:t>mSv</a:t>
            </a:r>
            <a:endParaRPr lang="en-CA" b="1" dirty="0" smtClean="0"/>
          </a:p>
          <a:p>
            <a:pPr marL="342900" indent="-342900">
              <a:buFont typeface="+mj-lt"/>
              <a:buAutoNum type="arabicPeriod"/>
            </a:pPr>
            <a:endParaRPr lang="en-CA" dirty="0" smtClean="0"/>
          </a:p>
          <a:p>
            <a:r>
              <a:rPr lang="en-CA" dirty="0" smtClean="0"/>
              <a:t>Determine </a:t>
            </a:r>
            <a:r>
              <a:rPr lang="en-CA" dirty="0"/>
              <a:t>the Equivalent and Effective doses from </a:t>
            </a:r>
            <a:r>
              <a:rPr lang="en-CA" dirty="0" smtClean="0"/>
              <a:t>0.01 Gray </a:t>
            </a:r>
            <a:r>
              <a:rPr lang="en-CA" dirty="0"/>
              <a:t>of </a:t>
            </a:r>
            <a:r>
              <a:rPr lang="en-CA" dirty="0" smtClean="0"/>
              <a:t>Alpha Particles to the stomach</a:t>
            </a:r>
          </a:p>
          <a:p>
            <a:endParaRPr lang="en-CA" dirty="0"/>
          </a:p>
          <a:p>
            <a:r>
              <a:rPr lang="en-CA" dirty="0" smtClean="0"/>
              <a:t>	</a:t>
            </a:r>
            <a:r>
              <a:rPr lang="en-CA" b="1" dirty="0"/>
              <a:t>Equivalent dose = </a:t>
            </a:r>
            <a:r>
              <a:rPr lang="en-CA" b="1" dirty="0" smtClean="0"/>
              <a:t>0.01 </a:t>
            </a:r>
            <a:r>
              <a:rPr lang="en-CA" b="1" dirty="0" err="1"/>
              <a:t>Gy</a:t>
            </a:r>
            <a:r>
              <a:rPr lang="en-CA" b="1" dirty="0"/>
              <a:t>* </a:t>
            </a:r>
            <a:r>
              <a:rPr lang="en-CA" b="1" dirty="0" smtClean="0"/>
              <a:t>20 </a:t>
            </a:r>
            <a:r>
              <a:rPr lang="en-CA" b="1" dirty="0"/>
              <a:t>= </a:t>
            </a:r>
            <a:r>
              <a:rPr lang="en-CA" b="1" dirty="0" smtClean="0"/>
              <a:t>0.2 </a:t>
            </a:r>
            <a:r>
              <a:rPr lang="en-CA" b="1" dirty="0" err="1"/>
              <a:t>Sv</a:t>
            </a:r>
            <a:r>
              <a:rPr lang="en-CA" b="1" dirty="0"/>
              <a:t> = </a:t>
            </a:r>
            <a:r>
              <a:rPr lang="en-CA" b="1" dirty="0" smtClean="0"/>
              <a:t>200 </a:t>
            </a:r>
            <a:r>
              <a:rPr lang="en-CA" b="1" dirty="0" err="1"/>
              <a:t>mSv</a:t>
            </a:r>
            <a:endParaRPr lang="en-CA" b="1" dirty="0"/>
          </a:p>
          <a:p>
            <a:r>
              <a:rPr lang="en-CA" b="1" dirty="0"/>
              <a:t>	Effective dose = </a:t>
            </a:r>
            <a:r>
              <a:rPr lang="en-CA" b="1" dirty="0" smtClean="0"/>
              <a:t>0.2 </a:t>
            </a:r>
            <a:r>
              <a:rPr lang="en-CA" b="1" dirty="0" err="1"/>
              <a:t>Sv</a:t>
            </a:r>
            <a:r>
              <a:rPr lang="en-CA" b="1" dirty="0"/>
              <a:t> * </a:t>
            </a:r>
            <a:r>
              <a:rPr lang="en-CA" b="1" dirty="0" smtClean="0"/>
              <a:t>0.12 </a:t>
            </a:r>
            <a:r>
              <a:rPr lang="en-CA" b="1" dirty="0"/>
              <a:t>= </a:t>
            </a:r>
            <a:r>
              <a:rPr lang="en-CA" b="1" dirty="0" smtClean="0"/>
              <a:t>0.024 </a:t>
            </a:r>
            <a:r>
              <a:rPr lang="en-CA" b="1" dirty="0" err="1"/>
              <a:t>Sv</a:t>
            </a:r>
            <a:r>
              <a:rPr lang="en-CA" b="1" dirty="0"/>
              <a:t> = </a:t>
            </a:r>
            <a:r>
              <a:rPr lang="en-CA" b="1" dirty="0" smtClean="0"/>
              <a:t>24 </a:t>
            </a:r>
            <a:r>
              <a:rPr lang="en-CA" b="1" dirty="0" err="1"/>
              <a:t>mSv</a:t>
            </a:r>
            <a:endParaRPr lang="en-CA" b="1" dirty="0"/>
          </a:p>
          <a:p>
            <a:endParaRPr lang="en-CA" dirty="0"/>
          </a:p>
          <a:p>
            <a:r>
              <a:rPr lang="en-CA" dirty="0" smtClean="0"/>
              <a:t>Which is more biologically damaging?</a:t>
            </a:r>
          </a:p>
          <a:p>
            <a:endParaRPr lang="en-CA" dirty="0"/>
          </a:p>
          <a:p>
            <a:r>
              <a:rPr lang="en-CA" dirty="0" smtClean="0"/>
              <a:t>	</a:t>
            </a:r>
            <a:r>
              <a:rPr lang="en-CA" b="1" dirty="0" smtClean="0"/>
              <a:t>The alpha particles</a:t>
            </a:r>
            <a:endParaRPr lang="en-CA" b="1" dirty="0"/>
          </a:p>
          <a:p>
            <a:pPr marL="342900" indent="-342900">
              <a:buFont typeface="+mj-lt"/>
              <a:buAutoNum type="arabicPeriod"/>
            </a:pPr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542498" y="924508"/>
            <a:ext cx="8153400" cy="7096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 Diagonal Corner Rectangle 23"/>
          <p:cNvSpPr/>
          <p:nvPr/>
        </p:nvSpPr>
        <p:spPr>
          <a:xfrm>
            <a:off x="533400" y="304800"/>
            <a:ext cx="215066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1. What </a:t>
            </a: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s Radiation?/Biological effects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6" name="Rectangle 25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1 – Quiz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78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40" y="1752600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If an energy worker receives 35 </a:t>
            </a:r>
            <a:r>
              <a:rPr lang="en-CA" dirty="0" err="1" smtClean="0"/>
              <a:t>mSv</a:t>
            </a:r>
            <a:r>
              <a:rPr lang="en-CA" dirty="0" smtClean="0"/>
              <a:t> effective dose over an eight month period.   Will this person exceed their yearly radiation limit?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A pregnant energy worker receives 0.25 </a:t>
            </a:r>
            <a:r>
              <a:rPr lang="en-CA" dirty="0" err="1" smtClean="0"/>
              <a:t>mSv</a:t>
            </a:r>
            <a:r>
              <a:rPr lang="en-CA" dirty="0" smtClean="0"/>
              <a:t> per month over the entirety of her pregnancy.  Will she exceed her limit?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542498" y="924508"/>
            <a:ext cx="8153400" cy="7096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 Diagonal Corner Rectangle 13"/>
          <p:cNvSpPr/>
          <p:nvPr/>
        </p:nvSpPr>
        <p:spPr>
          <a:xfrm>
            <a:off x="533400" y="304800"/>
            <a:ext cx="215066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1. What </a:t>
            </a: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s Radiation?/Biological effects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6" name="Rectangle 15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1 – Quiz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71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16340" y="1752600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If an energy worker receives 35 </a:t>
            </a:r>
            <a:r>
              <a:rPr lang="en-CA" dirty="0" err="1" smtClean="0"/>
              <a:t>mSv</a:t>
            </a:r>
            <a:r>
              <a:rPr lang="en-CA" dirty="0" smtClean="0"/>
              <a:t> effective dose over an eight month period.   Will this person exceed their yearly radiation limit?</a:t>
            </a:r>
          </a:p>
          <a:p>
            <a:endParaRPr lang="en-CA" dirty="0"/>
          </a:p>
          <a:p>
            <a:r>
              <a:rPr lang="en-CA" dirty="0" smtClean="0"/>
              <a:t>	</a:t>
            </a:r>
            <a:r>
              <a:rPr lang="en-CA" b="1" dirty="0" smtClean="0"/>
              <a:t>35 </a:t>
            </a:r>
            <a:r>
              <a:rPr lang="en-CA" b="1" dirty="0" err="1" smtClean="0"/>
              <a:t>mSv</a:t>
            </a:r>
            <a:r>
              <a:rPr lang="en-CA" b="1" dirty="0" smtClean="0"/>
              <a:t> = 8 Months</a:t>
            </a:r>
          </a:p>
          <a:p>
            <a:r>
              <a:rPr lang="en-CA" b="1" dirty="0"/>
              <a:t>	</a:t>
            </a:r>
            <a:r>
              <a:rPr lang="en-CA" b="1" dirty="0" smtClean="0"/>
              <a:t>X </a:t>
            </a:r>
            <a:r>
              <a:rPr lang="en-CA" b="1" dirty="0" err="1" smtClean="0"/>
              <a:t>mSv</a:t>
            </a:r>
            <a:r>
              <a:rPr lang="en-CA" b="1" dirty="0" smtClean="0"/>
              <a:t> = 12 Months</a:t>
            </a:r>
          </a:p>
          <a:p>
            <a:endParaRPr lang="en-CA" b="1" dirty="0"/>
          </a:p>
          <a:p>
            <a:r>
              <a:rPr lang="en-CA" b="1" dirty="0" smtClean="0"/>
              <a:t>	X = (35 </a:t>
            </a:r>
            <a:r>
              <a:rPr lang="en-CA" b="1" dirty="0" err="1" smtClean="0"/>
              <a:t>mSv</a:t>
            </a:r>
            <a:r>
              <a:rPr lang="en-CA" b="1" dirty="0" smtClean="0"/>
              <a:t>*12 Months)/8Months</a:t>
            </a:r>
          </a:p>
          <a:p>
            <a:r>
              <a:rPr lang="en-CA" b="1" dirty="0"/>
              <a:t>	</a:t>
            </a:r>
            <a:r>
              <a:rPr lang="en-CA" b="1" dirty="0" smtClean="0"/>
              <a:t>X = 52.5 </a:t>
            </a:r>
            <a:r>
              <a:rPr lang="en-CA" b="1" dirty="0" err="1" smtClean="0"/>
              <a:t>mSv</a:t>
            </a:r>
            <a:endParaRPr lang="en-CA" b="1" dirty="0" smtClean="0"/>
          </a:p>
          <a:p>
            <a:endParaRPr lang="en-CA" b="1" dirty="0"/>
          </a:p>
          <a:p>
            <a:r>
              <a:rPr lang="en-CA" b="1" dirty="0" smtClean="0"/>
              <a:t>	No, they will not exceed their yearly limit</a:t>
            </a:r>
          </a:p>
          <a:p>
            <a:endParaRPr lang="en-CA" b="1" dirty="0"/>
          </a:p>
          <a:p>
            <a:r>
              <a:rPr lang="en-CA" dirty="0" smtClean="0"/>
              <a:t>A pregnant energy worker receives 0.25 </a:t>
            </a:r>
            <a:r>
              <a:rPr lang="en-CA" dirty="0" err="1" smtClean="0"/>
              <a:t>mSv</a:t>
            </a:r>
            <a:r>
              <a:rPr lang="en-CA" dirty="0" smtClean="0"/>
              <a:t> per month over the entirety of her pregnancy.  Will she exceed her limit?</a:t>
            </a:r>
          </a:p>
          <a:p>
            <a:endParaRPr lang="en-CA" dirty="0"/>
          </a:p>
          <a:p>
            <a:r>
              <a:rPr lang="en-CA" dirty="0" smtClean="0"/>
              <a:t>	</a:t>
            </a:r>
            <a:r>
              <a:rPr lang="en-CA" b="1" dirty="0" smtClean="0"/>
              <a:t>Dose = 0.25 </a:t>
            </a:r>
            <a:r>
              <a:rPr lang="en-CA" b="1" dirty="0" err="1" smtClean="0"/>
              <a:t>mSv</a:t>
            </a:r>
            <a:r>
              <a:rPr lang="en-CA" b="1" dirty="0" smtClean="0"/>
              <a:t>*9 Months</a:t>
            </a:r>
          </a:p>
          <a:p>
            <a:r>
              <a:rPr lang="en-CA" b="1" dirty="0"/>
              <a:t>	</a:t>
            </a:r>
            <a:r>
              <a:rPr lang="en-CA" b="1" dirty="0" smtClean="0"/>
              <a:t>Dose = 2.25 </a:t>
            </a:r>
            <a:r>
              <a:rPr lang="en-CA" b="1" dirty="0" err="1" smtClean="0"/>
              <a:t>mSv</a:t>
            </a:r>
            <a:endParaRPr lang="en-CA" b="1" dirty="0" smtClean="0"/>
          </a:p>
          <a:p>
            <a:endParaRPr lang="en-CA" b="1" dirty="0" smtClean="0"/>
          </a:p>
          <a:p>
            <a:r>
              <a:rPr lang="en-CA" b="1" dirty="0"/>
              <a:t>	</a:t>
            </a:r>
            <a:r>
              <a:rPr lang="en-CA" b="1" dirty="0" smtClean="0"/>
              <a:t>No, she will not exceed her limit </a:t>
            </a:r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542498" y="924508"/>
            <a:ext cx="8153400" cy="7096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 Diagonal Corner Rectangle 14"/>
          <p:cNvSpPr/>
          <p:nvPr/>
        </p:nvSpPr>
        <p:spPr>
          <a:xfrm>
            <a:off x="533400" y="304800"/>
            <a:ext cx="215066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1. What </a:t>
            </a: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s Radiation?/Biological effects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7" name="Rectangle 16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1 – Quiz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89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2356" y="1295400"/>
            <a:ext cx="7162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In this section you will learn:</a:t>
            </a:r>
          </a:p>
          <a:p>
            <a:pPr algn="ctr"/>
            <a:endParaRPr lang="en-US" b="1" dirty="0"/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What is the Canadian Nuclear Safety Commission?</a:t>
            </a:r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b="1" dirty="0"/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Categories of nuclear </a:t>
            </a:r>
            <a:r>
              <a:rPr lang="en-US" b="1" dirty="0"/>
              <a:t>m</a:t>
            </a:r>
            <a:r>
              <a:rPr lang="en-US" b="1" dirty="0" smtClean="0"/>
              <a:t>aterials</a:t>
            </a:r>
          </a:p>
          <a:p>
            <a:pPr algn="ctr">
              <a:buClr>
                <a:schemeClr val="accent5"/>
              </a:buClr>
            </a:pPr>
            <a:endParaRPr lang="en-US" b="1" dirty="0"/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Radiation protection requirements</a:t>
            </a:r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b="1" dirty="0"/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Actions taken if limits are exceeded.</a:t>
            </a:r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b="1" dirty="0"/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Information required by employees/employers</a:t>
            </a:r>
            <a:endParaRPr lang="en-US" b="1" dirty="0"/>
          </a:p>
          <a:p>
            <a:pPr algn="ctr">
              <a:buClr>
                <a:schemeClr val="accent5"/>
              </a:buClr>
            </a:pPr>
            <a:endParaRPr lang="en-US" b="1" dirty="0" smtClean="0"/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ALARA Principle</a:t>
            </a:r>
            <a:endParaRPr lang="en-US" b="1" dirty="0"/>
          </a:p>
          <a:p>
            <a:pPr marL="342900" indent="-3429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65CC"/>
              </a:solidFill>
            </a:endParaRPr>
          </a:p>
          <a:p>
            <a:endParaRPr lang="en-US" sz="2400" b="1" dirty="0" smtClean="0">
              <a:solidFill>
                <a:srgbClr val="0065CC"/>
              </a:solidFill>
            </a:endParaRPr>
          </a:p>
          <a:p>
            <a:pPr algn="ctr"/>
            <a:r>
              <a:rPr lang="en-US" sz="2400" b="1" dirty="0" smtClean="0"/>
              <a:t> 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2362200"/>
            <a:ext cx="373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Established in 1946 as the Atomic Energy Control Board</a:t>
            </a:r>
          </a:p>
          <a:p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Changed to CNSC in 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CNSC regulates not only power plants but also production/storage/use of medical isotopes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Protects public and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Including anti nuclear proliferation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Canadian Nuclear Safety Commission (CNSC)</a:t>
            </a:r>
            <a:endParaRPr lang="en-CA" sz="2400" b="1" dirty="0"/>
          </a:p>
        </p:txBody>
      </p:sp>
      <p:pic>
        <p:nvPicPr>
          <p:cNvPr id="4098" name="Picture 2" descr="C:\Users\Owner\AppData\Local\Microsoft\Windows\Temporary Internet Files\Content.IE5\XP3R02N4\MC9000947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63" y="2437279"/>
            <a:ext cx="3365991" cy="348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5" name="Rectangle 14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2 – Radiation Regulations </a:t>
              </a:r>
            </a:p>
          </p:txBody>
        </p:sp>
      </p:grpSp>
      <p:sp>
        <p:nvSpPr>
          <p:cNvPr id="17" name="Round Diagonal Corner Rectangle 16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76800" y="2819400"/>
            <a:ext cx="373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Following materials qualify: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Uranium &amp; thorium ores of over 0.05% by mass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Special materials: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Plutonium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U-233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Enriched U-233 &amp; 235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By products</a:t>
            </a: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Nuclear Safety Control Act</a:t>
            </a:r>
            <a:endParaRPr lang="en-CA" sz="2400" b="1" dirty="0"/>
          </a:p>
        </p:txBody>
      </p:sp>
      <p:pic>
        <p:nvPicPr>
          <p:cNvPr id="7170" name="Picture 2" descr="C:\Users\Owner\AppData\Local\Microsoft\Windows\Temporary Internet Files\Content.IE5\TF11MLPH\MC9003106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04309"/>
            <a:ext cx="3390900" cy="26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9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2 – Radiation Regulations </a:t>
              </a:r>
            </a:p>
          </p:txBody>
        </p:sp>
      </p:grpSp>
      <p:sp>
        <p:nvSpPr>
          <p:cNvPr id="18" name="Round Diagonal Corner Rectangle 17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16340" y="1752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Categories of nuclear material</a:t>
            </a:r>
          </a:p>
          <a:p>
            <a:pPr algn="ctr"/>
            <a:r>
              <a:rPr lang="en-CA" sz="1200" b="1" dirty="0" smtClean="0"/>
              <a:t>Taken from Nuclear Security Regulations Pg. 46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795" y="2398931"/>
            <a:ext cx="6306490" cy="430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8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2 – Radiation Regulations </a:t>
              </a:r>
            </a:p>
          </p:txBody>
        </p:sp>
      </p:grpSp>
      <p:sp>
        <p:nvSpPr>
          <p:cNvPr id="11" name="Round Diagonal Corner Rectangle 10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1143000"/>
            <a:ext cx="5715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In this section you will </a:t>
            </a:r>
            <a:r>
              <a:rPr lang="en-US" sz="2800" b="1" dirty="0" smtClean="0"/>
              <a:t>learn:</a:t>
            </a:r>
          </a:p>
          <a:p>
            <a:pPr algn="ctr"/>
            <a:endParaRPr lang="en-US" b="1" dirty="0"/>
          </a:p>
          <a:p>
            <a:pPr marL="342900" indent="-3429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 </a:t>
            </a:r>
            <a:r>
              <a:rPr lang="en-US" b="1" dirty="0"/>
              <a:t>W</a:t>
            </a:r>
            <a:r>
              <a:rPr lang="en-US" b="1" dirty="0" smtClean="0"/>
              <a:t>hat is radiation</a:t>
            </a:r>
            <a:r>
              <a:rPr lang="en-CA" b="1" dirty="0" smtClean="0"/>
              <a:t>?</a:t>
            </a:r>
            <a:r>
              <a:rPr lang="en-US" b="1" dirty="0" smtClean="0"/>
              <a:t> </a:t>
            </a:r>
            <a:endParaRPr lang="en-US" b="1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342900" indent="-3429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The two categories of radiation.</a:t>
            </a:r>
            <a:endParaRPr lang="en-US" b="1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342900" indent="-3429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The four types of ionizing radiation.</a:t>
            </a:r>
          </a:p>
          <a:p>
            <a:pPr marL="342900" indent="-342900" algn="ctr">
              <a:buClr>
                <a:srgbClr val="0065CC"/>
              </a:buClr>
              <a:buFont typeface="Wingdings" panose="05000000000000000000" pitchFamily="2" charset="2"/>
              <a:buChar char="Ø"/>
            </a:pPr>
            <a:endParaRPr lang="en-US" b="1" dirty="0"/>
          </a:p>
          <a:p>
            <a:pPr marL="342900" indent="-3429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How damaging different types of radiation are</a:t>
            </a:r>
            <a:r>
              <a:rPr lang="en-US" b="1" dirty="0"/>
              <a:t> </a:t>
            </a:r>
            <a:r>
              <a:rPr lang="en-US" b="1" dirty="0" smtClean="0"/>
              <a:t>&amp; </a:t>
            </a:r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/>
              <a:t>biological impact of </a:t>
            </a:r>
            <a:r>
              <a:rPr lang="en-US" b="1" dirty="0" smtClean="0"/>
              <a:t>radiation.</a:t>
            </a:r>
            <a:endParaRPr lang="en-US" b="1" dirty="0"/>
          </a:p>
          <a:p>
            <a:pPr marL="342900" indent="-3429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b="1" dirty="0"/>
          </a:p>
          <a:p>
            <a:pPr marL="342900" indent="-3429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Government imposed radiation </a:t>
            </a:r>
            <a:r>
              <a:rPr lang="en-US" b="1" dirty="0" smtClean="0"/>
              <a:t>limits.</a:t>
            </a:r>
            <a:endParaRPr lang="en-US" b="1" dirty="0"/>
          </a:p>
          <a:p>
            <a:pPr marL="342900" indent="-3429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b="1" dirty="0"/>
          </a:p>
          <a:p>
            <a:pPr marL="342900" indent="-3429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Relative strength of exposure compared to other </a:t>
            </a:r>
            <a:r>
              <a:rPr lang="en-US" b="1" dirty="0" smtClean="0"/>
              <a:t>activities.</a:t>
            </a:r>
            <a:endParaRPr lang="en-US" b="1" dirty="0"/>
          </a:p>
          <a:p>
            <a:pPr marL="342900" indent="-3429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algn="ctr">
              <a:buClr>
                <a:schemeClr val="accent5"/>
              </a:buClr>
            </a:pPr>
            <a:endParaRPr lang="en-US" b="1" dirty="0">
              <a:solidFill>
                <a:srgbClr val="0065CC"/>
              </a:solidFill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516340" y="304800"/>
            <a:ext cx="215066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1. What </a:t>
            </a: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s Radiation?/Biological effects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Radiation Protection Requirements </a:t>
            </a:r>
            <a:endParaRPr lang="en-CA" sz="12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16340" y="2362200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Keep effective and equivalent doses as low as reasonably achievable (ALARA)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Management control of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Personnel training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Control of exposure levels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Worker and public</a:t>
            </a:r>
            <a:endParaRPr lang="en-CA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Planning for the unexpected  </a:t>
            </a: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Record the radioactive material concentration released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Direct measurement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Estimation if direct methods are not available</a:t>
            </a:r>
            <a:endParaRPr lang="en-CA" b="1" dirty="0"/>
          </a:p>
        </p:txBody>
      </p:sp>
      <p:pic>
        <p:nvPicPr>
          <p:cNvPr id="3074" name="Picture 2" descr="C:\Users\Owner\AppData\Local\Microsoft\Windows\Temporary Internet Files\Content.IE5\1O08N3M5\MC90044139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9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2 – Radiation Regulations </a:t>
              </a:r>
            </a:p>
          </p:txBody>
        </p:sp>
      </p:grpSp>
      <p:sp>
        <p:nvSpPr>
          <p:cNvPr id="13" name="Round Diagonal Corner Rectangle 12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Actions taken</a:t>
            </a:r>
            <a:endParaRPr lang="en-CA" sz="12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16340" y="2214265"/>
            <a:ext cx="81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/>
              <a:t>The following must be done if radiation limits are exceeded</a:t>
            </a:r>
            <a:endParaRPr lang="en-CA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6340" y="2818918"/>
            <a:ext cx="35222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Investigate why it happened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Take any appropriate action to return radiation levels to below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Notify the Canadian Nuclear Safety Commission within the time specified on the licence</a:t>
            </a:r>
          </a:p>
        </p:txBody>
      </p:sp>
      <p:pic>
        <p:nvPicPr>
          <p:cNvPr id="8195" name="Picture 3" descr="C:\Users\Owner\AppData\Local\Microsoft\Windows\Temporary Internet Files\Content.IE5\CYTEHUKO\MC9003113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91" y="2667000"/>
            <a:ext cx="3390900" cy="341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1" name="Rectangle 10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2 – Radiation Regulations </a:t>
              </a:r>
            </a:p>
          </p:txBody>
        </p:sp>
      </p:grpSp>
      <p:sp>
        <p:nvSpPr>
          <p:cNvPr id="20" name="Round Diagonal Corner Rectangle 19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Information required to be given by employer </a:t>
            </a:r>
            <a:endParaRPr lang="en-CA" sz="12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803210" y="2743199"/>
            <a:ext cx="55796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Notify he/she they are a nuclear worker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The risks associated with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Effective dose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Their dose level received from the 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The rights &amp; obligations of a pregnant nuclear worker: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 pregnant worker must inform their employer in writing when a pregnancy is confirmed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The employer shall make accommodations to reduce the exposure sustained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6340" y="2214265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smtClean="0"/>
              <a:t>The employee is responsible for giving written confirmation that they have received this information</a:t>
            </a:r>
            <a:endParaRPr lang="en-CA" sz="1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9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2 – Radiation Regulations </a:t>
              </a:r>
            </a:p>
          </p:txBody>
        </p:sp>
      </p:grpSp>
      <p:sp>
        <p:nvSpPr>
          <p:cNvPr id="13" name="Round Diagonal Corner Rectangle 12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When a worker has exceeded the dose limits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03210" y="2434046"/>
            <a:ext cx="55796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The employer has to tell the worker and the CNSC of the incident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The worker is required to leave any work that will increase the radiation dose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The employer shall investigate why this happened and how much radiation the worker was exposed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The employer will solve the problem and take precautions so the incident won`t happen again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The employer must report their findings or progress to the CNSC within 21 days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8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2 – Radiation Regulations </a:t>
              </a:r>
            </a:p>
          </p:txBody>
        </p:sp>
      </p:grpSp>
      <p:sp>
        <p:nvSpPr>
          <p:cNvPr id="11" name="Round Diagonal Corner Rectangle 10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When a worker can return to 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03210" y="2438399"/>
            <a:ext cx="55796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Only the CNSC or a designated officer has the power to allow a worker to return to work</a:t>
            </a: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 workers new dose limit is the sum of the dose limit over the </a:t>
            </a:r>
            <a:r>
              <a:rPr lang="en-CA" b="1" dirty="0" err="1" smtClean="0"/>
              <a:t>dosimetry</a:t>
            </a:r>
            <a:r>
              <a:rPr lang="en-CA" b="1" dirty="0" smtClean="0"/>
              <a:t> period and the dose that caused them to leave 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E.g. If exposed to 50 </a:t>
            </a:r>
            <a:r>
              <a:rPr lang="en-CA" b="1" dirty="0" err="1" smtClean="0"/>
              <a:t>mSv</a:t>
            </a:r>
            <a:r>
              <a:rPr lang="en-CA" b="1" dirty="0" smtClean="0"/>
              <a:t> over six months and had to leave work because the limit was 75 </a:t>
            </a:r>
            <a:r>
              <a:rPr lang="en-CA" b="1" dirty="0" err="1" smtClean="0"/>
              <a:t>mSv</a:t>
            </a:r>
            <a:r>
              <a:rPr lang="en-CA" b="1" dirty="0" smtClean="0"/>
              <a:t> a year then the new limit would be 125 </a:t>
            </a:r>
            <a:r>
              <a:rPr lang="en-CA" b="1" dirty="0" err="1" smtClean="0"/>
              <a:t>mSv</a:t>
            </a:r>
            <a:r>
              <a:rPr lang="en-CA" b="1" dirty="0" smtClean="0"/>
              <a:t> per year once they returned to work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8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2 – Radiation Regulations </a:t>
              </a:r>
            </a:p>
          </p:txBody>
        </p:sp>
      </p:grpSp>
      <p:sp>
        <p:nvSpPr>
          <p:cNvPr id="11" name="Round Diagonal Corner Rectangle 10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When a worker exceed the radiation dose limits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3210" y="2438399"/>
            <a:ext cx="5579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 worker may voluntarily chose to expose themselves to an effective dose of up to 500 </a:t>
            </a:r>
            <a:r>
              <a:rPr lang="en-CA" b="1" dirty="0" err="1" smtClean="0"/>
              <a:t>mSv</a:t>
            </a:r>
            <a:r>
              <a:rPr lang="en-CA" b="1" dirty="0" smtClean="0"/>
              <a:t> and </a:t>
            </a:r>
            <a:r>
              <a:rPr lang="en-CA" b="1" dirty="0"/>
              <a:t>a</a:t>
            </a:r>
            <a:r>
              <a:rPr lang="en-CA" b="1" dirty="0" smtClean="0"/>
              <a:t>n equivalent dose of 5 </a:t>
            </a:r>
            <a:r>
              <a:rPr lang="en-CA" b="1" dirty="0" err="1" smtClean="0"/>
              <a:t>Sv</a:t>
            </a:r>
            <a:r>
              <a:rPr lang="en-CA" b="1" dirty="0" smtClean="0"/>
              <a:t> to the skin in order to protect human life </a:t>
            </a: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Pregnant workers cannot do this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8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2 – Radiation Regulations </a:t>
              </a:r>
            </a:p>
          </p:txBody>
        </p:sp>
      </p:grpSp>
      <p:sp>
        <p:nvSpPr>
          <p:cNvPr id="11" name="Round Diagonal Corner Rectangle 10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ALARA Principal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31910" y="2389525"/>
            <a:ext cx="35222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b="1" dirty="0" smtClean="0"/>
              <a:t>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b="1" dirty="0" smtClean="0"/>
              <a:t>As</a:t>
            </a:r>
            <a:endParaRPr lang="en-CA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b="1" dirty="0" smtClean="0"/>
              <a:t>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b="1" dirty="0" smtClean="0"/>
              <a:t>Low</a:t>
            </a:r>
            <a:endParaRPr lang="en-CA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b="1" dirty="0" smtClean="0"/>
              <a:t>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b="1" dirty="0" smtClean="0"/>
              <a:t>As</a:t>
            </a:r>
            <a:endParaRPr lang="en-CA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b="1" dirty="0" smtClean="0"/>
              <a:t>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b="1" dirty="0" smtClean="0"/>
              <a:t>Reasonably</a:t>
            </a:r>
            <a:endParaRPr lang="en-CA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b="1" dirty="0" smtClean="0"/>
              <a:t>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b="1" dirty="0" smtClean="0"/>
              <a:t>Achievable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9977" y="5867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Works on the theory that cancer incidence at high exposure levels will be proportionally less at lower levels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9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2 – Radiation Regulations </a:t>
              </a:r>
            </a:p>
          </p:txBody>
        </p:sp>
      </p:grpSp>
      <p:sp>
        <p:nvSpPr>
          <p:cNvPr id="12" name="Round Diagonal Corner Rectangle 11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Areas where ALARA can be implemented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4554940" y="2590800"/>
            <a:ext cx="76200" cy="374959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340" y="2438400"/>
            <a:ext cx="3865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 smtClean="0"/>
              <a:t>Physical</a:t>
            </a:r>
            <a:endParaRPr lang="en-CA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98049" y="2438399"/>
            <a:ext cx="3865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 smtClean="0"/>
              <a:t>Workplace</a:t>
            </a:r>
            <a:endParaRPr lang="en-CA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6340" y="3048000"/>
            <a:ext cx="3865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Reducing the radioactive source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Removal of source from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Radioactive decay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Minimizing exposure </a:t>
            </a:r>
            <a:r>
              <a:rPr lang="en-CA" b="1" u="sng" dirty="0" smtClean="0"/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Maximizing </a:t>
            </a:r>
            <a:r>
              <a:rPr lang="en-CA" b="1" u="sng" dirty="0" smtClean="0"/>
              <a:t>distance</a:t>
            </a:r>
            <a:r>
              <a:rPr lang="en-CA" b="1" dirty="0" smtClean="0"/>
              <a:t> from the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Using appropriate </a:t>
            </a:r>
            <a:r>
              <a:rPr lang="en-CA" b="1" u="sng" dirty="0" smtClean="0"/>
              <a:t>shielding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3048000"/>
            <a:ext cx="3865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Planning work in advance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Briefings for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Decontamination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Protective clothing including respirators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Alarm dosimeters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3" name="Rectangle 1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2 – Radiation Regulations </a:t>
              </a:r>
            </a:p>
          </p:txBody>
        </p:sp>
      </p:grpSp>
      <p:sp>
        <p:nvSpPr>
          <p:cNvPr id="15" name="Round Diagonal Corner Rectangle 14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Time, Distance, Shielding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340" y="2514600"/>
            <a:ext cx="3865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Time relates to dose received: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Dose = Time x Dose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Rearranging the above formula to find time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Time = Dose / Dose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This shows how long a person can be exposed if the dose rate for a given material is known or measured</a:t>
            </a:r>
          </a:p>
        </p:txBody>
      </p:sp>
      <p:pic>
        <p:nvPicPr>
          <p:cNvPr id="2050" name="Picture 2" descr="C:\Users\Owner\AppData\Local\Microsoft\Windows\Temporary Internet Files\Content.IE5\TF11MLPH\MC9004375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298460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9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2 – Radiation Regulations </a:t>
              </a:r>
            </a:p>
          </p:txBody>
        </p:sp>
      </p:grpSp>
      <p:sp>
        <p:nvSpPr>
          <p:cNvPr id="12" name="Round Diagonal Corner Rectangle 11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Time, Distance, Shielding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2640" y="2514597"/>
            <a:ext cx="3865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Maximize the distance between the person and the radiation source or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Analogy of a campfire: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The closer you are to the campfire the hotter you feel</a:t>
            </a:r>
          </a:p>
        </p:txBody>
      </p:sp>
      <p:pic>
        <p:nvPicPr>
          <p:cNvPr id="1026" name="Picture 2" descr="C:\Users\Owner\AppData\Local\Microsoft\Windows\Temporary Internet Files\Content.IE5\CYTEHUKO\MC9003511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9" y="2640001"/>
            <a:ext cx="2895600" cy="322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9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2 – Radiation Regulations </a:t>
              </a:r>
            </a:p>
          </p:txBody>
        </p:sp>
      </p:grpSp>
      <p:sp>
        <p:nvSpPr>
          <p:cNvPr id="12" name="Round Diagonal Corner Rectangle 11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5470" y="2148760"/>
            <a:ext cx="3048000" cy="3687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Radiation comes in two types: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/>
              <a:t>Ionizing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b="1" dirty="0" smtClean="0"/>
              <a:t>Capable of knocking an election out of orbit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/>
              <a:t>Non-Ionizing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b="1" dirty="0" smtClean="0"/>
              <a:t>Not capable of knocking an electron out of orbit</a:t>
            </a:r>
          </a:p>
          <a:p>
            <a:pPr marL="0" indent="0" algn="ctr">
              <a:buNone/>
            </a:pPr>
            <a:r>
              <a:rPr lang="en-US" sz="1900" b="1" i="1" dirty="0" smtClean="0"/>
              <a:t>Ionizing radiation is the focus of this module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 descr="C:\Users\Owner\AppData\Local\Microsoft\Windows\Temporary Internet Files\Content.IE5\CYTEHUKO\MC900278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30" y="2883027"/>
            <a:ext cx="2402586" cy="228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752600" y="2590800"/>
            <a:ext cx="160930" cy="16497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95400" y="4724400"/>
            <a:ext cx="160930" cy="16497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89312" y="4322928"/>
            <a:ext cx="85866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527696" y="4352499"/>
            <a:ext cx="85866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527696" y="4425886"/>
            <a:ext cx="85866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93130" y="2673286"/>
            <a:ext cx="457200" cy="298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81200" y="2733770"/>
            <a:ext cx="457200" cy="298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05000" y="2799797"/>
            <a:ext cx="457200" cy="298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42498" y="924508"/>
            <a:ext cx="8153400" cy="7096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 Diagonal Corner Rectangle 41"/>
          <p:cNvSpPr/>
          <p:nvPr/>
        </p:nvSpPr>
        <p:spPr>
          <a:xfrm>
            <a:off x="533400" y="304800"/>
            <a:ext cx="215066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1. What </a:t>
            </a: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s Radiation?/Biological effects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44" name="Rectangle 43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1 – What is Radiation?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5181600" y="5257800"/>
            <a:ext cx="160930" cy="16497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804865" y="4958210"/>
            <a:ext cx="457200" cy="298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4400" y="4959286"/>
            <a:ext cx="457200" cy="298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24400" y="5041772"/>
            <a:ext cx="457200" cy="298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0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Time, Distance, Shielding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340" y="2514600"/>
            <a:ext cx="3865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Shielding materials used to protect personnel from the radiation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Different types of radiation require different types of shielding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Type of radiation must be known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Appropriate amount of material must be 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</p:txBody>
      </p:sp>
      <p:pic>
        <p:nvPicPr>
          <p:cNvPr id="6146" name="Picture 2" descr="C:\Users\Owner\AppData\Local\Microsoft\Windows\Temporary Internet Files\Content.IE5\CYTEHUKO\MC9004417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391" y="263372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1" name="Rectangle 10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2 – Radiation Regulations </a:t>
              </a:r>
            </a:p>
          </p:txBody>
        </p:sp>
      </p:grpSp>
      <p:sp>
        <p:nvSpPr>
          <p:cNvPr id="13" name="Round Diagonal Corner Rectangle 12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Time, Distance, Shielding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815132"/>
              </p:ext>
            </p:extLst>
          </p:nvPr>
        </p:nvGraphicFramePr>
        <p:xfrm>
          <a:off x="1447800" y="2590800"/>
          <a:ext cx="6096000" cy="160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914400"/>
                <a:gridCol w="1219200"/>
                <a:gridCol w="1676400"/>
                <a:gridCol w="1219200"/>
              </a:tblGrid>
              <a:tr h="417745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Alpha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Beta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Gamma/X-rays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Neutrons</a:t>
                      </a:r>
                      <a:endParaRPr lang="en-CA" dirty="0"/>
                    </a:p>
                  </a:txBody>
                  <a:tcPr/>
                </a:tc>
              </a:tr>
              <a:tr h="1030055"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Shielding Material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 piece</a:t>
                      </a:r>
                      <a:r>
                        <a:rPr lang="en-CA" baseline="0" dirty="0" smtClean="0"/>
                        <a:t> of paper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Aluminum sheet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Heavy materials</a:t>
                      </a:r>
                      <a:r>
                        <a:rPr lang="en-CA" baseline="0" dirty="0" smtClean="0"/>
                        <a:t> with lots of electrons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Light materials</a:t>
                      </a:r>
                      <a:r>
                        <a:rPr lang="en-CA" baseline="0" dirty="0" smtClean="0"/>
                        <a:t> with few electrons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9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2 – Radiation Regulations </a:t>
              </a:r>
            </a:p>
          </p:txBody>
        </p:sp>
      </p:grpSp>
      <p:sp>
        <p:nvSpPr>
          <p:cNvPr id="12" name="Round Diagonal Corner Rectangle 11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340" y="18288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Uranium and Thorium ores over what percentage of mass qualify under the Nuclear Safety Control Act? </a:t>
            </a:r>
          </a:p>
          <a:p>
            <a:pPr algn="ctr"/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0.01%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0.05%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0.1%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0.15%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0.2%</a:t>
            </a:r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8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2 – Quiz </a:t>
              </a:r>
            </a:p>
          </p:txBody>
        </p:sp>
      </p:grpSp>
      <p:sp>
        <p:nvSpPr>
          <p:cNvPr id="11" name="Round Diagonal Corner Rectangle 10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6340" y="18288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Uranium and Thorium ores over what percentage of mass qualify under the Nuclear Safety Control Act? </a:t>
            </a:r>
          </a:p>
          <a:p>
            <a:pPr algn="ctr"/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0.01%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0.05%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0.1%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0.15%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0.2%</a:t>
            </a:r>
            <a:endParaRPr lang="en-CA" dirty="0"/>
          </a:p>
        </p:txBody>
      </p:sp>
      <p:pic>
        <p:nvPicPr>
          <p:cNvPr id="8" name="Picture 3" descr="C:\Users\Owner\AppData\Local\Microsoft\Windows\Temporary Internet Files\Content.IE5\TF11MLPH\MC9004325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4" y="3048000"/>
            <a:ext cx="628819" cy="4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2" name="Rectangle 11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2 – Quiz </a:t>
              </a:r>
            </a:p>
          </p:txBody>
        </p:sp>
      </p:grpSp>
      <p:sp>
        <p:nvSpPr>
          <p:cNvPr id="14" name="Round Diagonal Corner Rectangle 13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340" y="18288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What is the maximum equivalent dose that can be taken in order to save human life?</a:t>
            </a:r>
          </a:p>
          <a:p>
            <a:pPr algn="ctr"/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0.01 </a:t>
            </a:r>
            <a:r>
              <a:rPr lang="en-CA" dirty="0" err="1" smtClean="0"/>
              <a:t>Sv</a:t>
            </a: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0.05 </a:t>
            </a:r>
            <a:r>
              <a:rPr lang="en-CA" dirty="0" err="1" smtClean="0"/>
              <a:t>Sv</a:t>
            </a: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/>
              <a:t>5</a:t>
            </a:r>
            <a:r>
              <a:rPr lang="en-CA" dirty="0" smtClean="0"/>
              <a:t> </a:t>
            </a:r>
            <a:r>
              <a:rPr lang="en-CA" dirty="0" err="1" smtClean="0"/>
              <a:t>Sv</a:t>
            </a: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20 </a:t>
            </a:r>
            <a:r>
              <a:rPr lang="en-CA" dirty="0" err="1" smtClean="0"/>
              <a:t>Sv</a:t>
            </a: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0.1 </a:t>
            </a:r>
            <a:r>
              <a:rPr lang="en-CA" dirty="0" err="1" smtClean="0"/>
              <a:t>Sv</a:t>
            </a:r>
            <a:r>
              <a:rPr lang="en-CA" dirty="0" smtClean="0"/>
              <a:t> </a:t>
            </a:r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8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2 – Quiz </a:t>
              </a:r>
            </a:p>
          </p:txBody>
        </p:sp>
      </p:grpSp>
      <p:sp>
        <p:nvSpPr>
          <p:cNvPr id="11" name="Round Diagonal Corner Rectangle 10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340" y="18288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What is the maximum equivalent dose that can be taken in order to save human life?</a:t>
            </a:r>
          </a:p>
          <a:p>
            <a:pPr algn="ctr"/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0.01 </a:t>
            </a:r>
            <a:r>
              <a:rPr lang="en-CA" dirty="0" err="1" smtClean="0"/>
              <a:t>Sv</a:t>
            </a: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0.05 </a:t>
            </a:r>
            <a:r>
              <a:rPr lang="en-CA" dirty="0" err="1" smtClean="0"/>
              <a:t>Sv</a:t>
            </a: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/>
              <a:t>5</a:t>
            </a:r>
            <a:r>
              <a:rPr lang="en-CA" dirty="0" smtClean="0"/>
              <a:t> </a:t>
            </a:r>
            <a:r>
              <a:rPr lang="en-CA" dirty="0" err="1" smtClean="0"/>
              <a:t>Sv</a:t>
            </a: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20 </a:t>
            </a:r>
            <a:r>
              <a:rPr lang="en-CA" dirty="0" err="1" smtClean="0"/>
              <a:t>Sv</a:t>
            </a: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0.1 </a:t>
            </a:r>
            <a:r>
              <a:rPr lang="en-CA" dirty="0" err="1" smtClean="0"/>
              <a:t>Sv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8" name="Picture 3" descr="C:\Users\Owner\AppData\Local\Microsoft\Windows\Temporary Internet Files\Content.IE5\TF11MLPH\MC9004325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4974"/>
            <a:ext cx="628819" cy="4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1" name="Rectangle 10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2 – Quiz </a:t>
              </a:r>
            </a:p>
          </p:txBody>
        </p:sp>
      </p:grpSp>
      <p:sp>
        <p:nvSpPr>
          <p:cNvPr id="13" name="Round Diagonal Corner Rectangle 12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340" y="18288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Which of the following is the only person with authority to authorize someone to return to work?</a:t>
            </a:r>
          </a:p>
          <a:p>
            <a:pPr algn="ctr"/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Owner of the power plant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Officer delegated by the CNSC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Shift supervisor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Co-worker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Department Manager</a:t>
            </a:r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8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2 – Quiz </a:t>
              </a:r>
            </a:p>
          </p:txBody>
        </p:sp>
      </p:grpSp>
      <p:sp>
        <p:nvSpPr>
          <p:cNvPr id="11" name="Round Diagonal Corner Rectangle 10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2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340" y="18288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Which of the following is the only person with authority to authorize someone to return to work?</a:t>
            </a:r>
          </a:p>
          <a:p>
            <a:pPr algn="ctr"/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Owner of the power plant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Officer delegated by the CNSC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Shift supervisor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Co-worker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Department Manager</a:t>
            </a:r>
            <a:endParaRPr lang="en-CA" dirty="0"/>
          </a:p>
        </p:txBody>
      </p:sp>
      <p:pic>
        <p:nvPicPr>
          <p:cNvPr id="8" name="Picture 3" descr="C:\Users\Owner\AppData\Local\Microsoft\Windows\Temporary Internet Files\Content.IE5\TF11MLPH\MC9004325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628819" cy="4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1" name="Rectangle 10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2 – Quiz </a:t>
              </a:r>
            </a:p>
          </p:txBody>
        </p:sp>
      </p:grpSp>
      <p:sp>
        <p:nvSpPr>
          <p:cNvPr id="13" name="Round Diagonal Corner Rectangle 12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340" y="18288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Which of the following is the most effective shield against neutrons?</a:t>
            </a:r>
          </a:p>
          <a:p>
            <a:pPr algn="ctr"/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A piece of paper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Your skin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Steel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Water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Lead</a:t>
            </a:r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8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2 – Quiz </a:t>
              </a:r>
            </a:p>
          </p:txBody>
        </p:sp>
      </p:grpSp>
      <p:sp>
        <p:nvSpPr>
          <p:cNvPr id="11" name="Round Diagonal Corner Rectangle 10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2 – Quiz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6340" y="18288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Which of the following is the most effective shield against neutrons?</a:t>
            </a:r>
          </a:p>
          <a:p>
            <a:pPr algn="ctr"/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A piece of paper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Your skin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Steel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Water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Lead</a:t>
            </a:r>
            <a:endParaRPr lang="en-CA" dirty="0"/>
          </a:p>
        </p:txBody>
      </p:sp>
      <p:pic>
        <p:nvPicPr>
          <p:cNvPr id="8" name="Picture 3" descr="C:\Users\Owner\AppData\Local\Microsoft\Windows\Temporary Internet Files\Content.IE5\TF11MLPH\MC9004325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9" y="3886200"/>
            <a:ext cx="628819" cy="4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 Diagonal Corner Rectangle 8"/>
          <p:cNvSpPr/>
          <p:nvPr/>
        </p:nvSpPr>
        <p:spPr>
          <a:xfrm>
            <a:off x="2776182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2. Radiation Regulations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06763" y="1905000"/>
            <a:ext cx="557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Two types of sources for ionizing radiation</a:t>
            </a:r>
            <a:endParaRPr lang="en-CA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562332" y="2562003"/>
            <a:ext cx="76200" cy="374959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1100" y="2711229"/>
            <a:ext cx="236220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 smtClean="0"/>
              <a:t>Man-made</a:t>
            </a:r>
            <a:endParaRPr lang="en-CA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33528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X-ray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Smoke detectors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Contains americium 241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Luminous watches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X-ray security systems</a:t>
            </a:r>
          </a:p>
          <a:p>
            <a:endParaRPr lang="en-CA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105400" y="3352800"/>
            <a:ext cx="32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Unstable nuclei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Man made radioactive atoms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Iodine 131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Cobalt 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Naturally occurring radioactive atoms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Uranium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Plutonium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34000" y="2711229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 smtClean="0"/>
              <a:t>Radio-active atoms</a:t>
            </a:r>
            <a:endParaRPr lang="en-CA" sz="2200" b="1" dirty="0"/>
          </a:p>
        </p:txBody>
      </p:sp>
      <p:sp>
        <p:nvSpPr>
          <p:cNvPr id="33" name="Rectangle 32"/>
          <p:cNvSpPr/>
          <p:nvPr/>
        </p:nvSpPr>
        <p:spPr>
          <a:xfrm>
            <a:off x="542498" y="924508"/>
            <a:ext cx="8153400" cy="7096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 Diagonal Corner Rectangle 33"/>
          <p:cNvSpPr/>
          <p:nvPr/>
        </p:nvSpPr>
        <p:spPr>
          <a:xfrm>
            <a:off x="533400" y="304800"/>
            <a:ext cx="215066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1. What </a:t>
            </a: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s Radiation?/Biological effects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6" name="Rectangle 35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1 – What is Radiation?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2356" y="1295400"/>
            <a:ext cx="7162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In this section you will learn:</a:t>
            </a:r>
          </a:p>
          <a:p>
            <a:pPr algn="ctr"/>
            <a:endParaRPr lang="en-US" b="1" dirty="0"/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What radiation hazards exist</a:t>
            </a:r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b="1" dirty="0"/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Sources for each type of radiation hazard</a:t>
            </a:r>
          </a:p>
          <a:p>
            <a:pPr algn="ctr">
              <a:buClr>
                <a:schemeClr val="accent5"/>
              </a:buClr>
            </a:pPr>
            <a:endParaRPr lang="en-US" b="1" dirty="0"/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What contamination hazards exist</a:t>
            </a:r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b="1" dirty="0"/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Sources for each type of contamination hazard</a:t>
            </a:r>
          </a:p>
          <a:p>
            <a:pPr algn="ctr"/>
            <a:endParaRPr lang="en-US" sz="2400" b="1" dirty="0"/>
          </a:p>
          <a:p>
            <a:pPr marL="342900" indent="-3429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65CC"/>
              </a:solidFill>
            </a:endParaRPr>
          </a:p>
          <a:p>
            <a:endParaRPr lang="en-US" sz="2400" b="1" dirty="0" smtClean="0">
              <a:solidFill>
                <a:srgbClr val="0065CC"/>
              </a:solidFill>
            </a:endParaRPr>
          </a:p>
          <a:p>
            <a:pPr algn="ctr"/>
            <a:r>
              <a:rPr lang="en-US" sz="2400" b="1" dirty="0" smtClean="0"/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34008" y="6296523"/>
            <a:ext cx="96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 of 12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4" name="Rectangle 53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3 – Radiation Hazards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Hazards come in two varieties </a:t>
            </a:r>
            <a:endParaRPr lang="en-CA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4554940" y="2590800"/>
            <a:ext cx="76200" cy="374959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5469" y="2711229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 smtClean="0"/>
              <a:t>Contamination Hazards</a:t>
            </a:r>
            <a:endParaRPr lang="en-CA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30489" y="2711229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 smtClean="0"/>
              <a:t>Radiation Hazards</a:t>
            </a:r>
            <a:endParaRPr lang="en-CA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3289" y="3142116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Gamma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X-rays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External Beta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Alpha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Neutrons </a:t>
            </a:r>
            <a:endParaRPr lang="en-CA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96869" y="3172935"/>
            <a:ext cx="335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Tritium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Airborne Particulate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Airborne Gaseous 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Fixed/Loose Surface 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Contaminated Fluids</a:t>
            </a:r>
            <a:endParaRPr lang="en-CA" b="1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Gamma Radiation</a:t>
            </a:r>
            <a:endParaRPr lang="en-C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2362200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High energy</a:t>
            </a:r>
          </a:p>
          <a:p>
            <a:pPr lvl="1"/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Observed in:</a:t>
            </a:r>
            <a:endParaRPr lang="en-CA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Fission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Decay of fission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Neutron capture (activation)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Decay of activation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Radiotracers in oil and mining industries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Used in mining and metallurgy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Gamma </a:t>
            </a:r>
            <a:r>
              <a:rPr lang="en-CA" b="1" dirty="0"/>
              <a:t>r</a:t>
            </a:r>
            <a:r>
              <a:rPr lang="en-CA" b="1" dirty="0" smtClean="0"/>
              <a:t>ay therapy</a:t>
            </a:r>
            <a:endParaRPr lang="en-CA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/>
          </a:p>
        </p:txBody>
      </p:sp>
      <p:pic>
        <p:nvPicPr>
          <p:cNvPr id="1026" name="Picture 2" descr="C:\Users\Owner\AppData\Local\Microsoft\Windows\Temporary Internet Files\Content.IE5\CYTEHUKO\MC9001050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888610"/>
            <a:ext cx="1295400" cy="23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1" name="Rectangle 10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3 – Radiation Hazards </a:t>
              </a:r>
            </a:p>
          </p:txBody>
        </p:sp>
      </p:grpSp>
      <p:sp>
        <p:nvSpPr>
          <p:cNvPr id="19" name="Round Diagonal Corner Rectangle 18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External Beta</a:t>
            </a:r>
            <a:endParaRPr lang="en-C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41710" y="2514600"/>
            <a:ext cx="373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Size of an electron</a:t>
            </a:r>
            <a:endParaRPr lang="en-CA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Can have either a positive or negative charge</a:t>
            </a:r>
          </a:p>
          <a:p>
            <a:pPr lvl="1"/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Observed 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Decay of fission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Decay of activation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Radiation therapy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 smtClean="0"/>
          </a:p>
        </p:txBody>
      </p:sp>
      <p:pic>
        <p:nvPicPr>
          <p:cNvPr id="8" name="Picture 5" descr="C:\Users\Owner\AppData\Local\Microsoft\Windows\Temporary Internet Files\Content.IE5\XP3R02N4\MC91021640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1" y="2548592"/>
            <a:ext cx="2333625" cy="203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Owner\AppData\Local\Microsoft\Windows\Temporary Internet Files\Content.IE5\1O08N3M5\MC91021640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2375575" cy="206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8" name="Rectangle 17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3 – Radiation Hazards </a:t>
              </a:r>
            </a:p>
          </p:txBody>
        </p:sp>
      </p:grpSp>
      <p:sp>
        <p:nvSpPr>
          <p:cNvPr id="20" name="Round Diagonal Corner Rectangle 19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Neutrons</a:t>
            </a:r>
            <a:endParaRPr lang="en-C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7451" y="2590800"/>
            <a:ext cx="373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Highly penetrating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Ionizes indirectly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Observed 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Fission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Released from a photon bombarded atom as a photo neutron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Radiation therapy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Used to activate materials to determine material composition</a:t>
            </a:r>
            <a:endParaRPr lang="en-CA" b="1" dirty="0"/>
          </a:p>
        </p:txBody>
      </p:sp>
      <p:pic>
        <p:nvPicPr>
          <p:cNvPr id="3078" name="Picture 6" descr="C:\Users\Owner\AppData\Local\Microsoft\Windows\Temporary Internet Files\Content.IE5\TF11MLPH\MC9003400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56" y="2819399"/>
            <a:ext cx="2676144" cy="269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1" name="Rectangle 10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3 – Radiation Hazards </a:t>
              </a:r>
            </a:p>
          </p:txBody>
        </p:sp>
      </p:grpSp>
      <p:sp>
        <p:nvSpPr>
          <p:cNvPr id="19" name="Round Diagonal Corner Rectangle 18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Alpha Particles</a:t>
            </a:r>
            <a:endParaRPr lang="en-C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08561" y="2514600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Very heavy compared to other forms of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Ionizes very quickly</a:t>
            </a:r>
          </a:p>
          <a:p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Observed 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Defective nuclear fuel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Uranium mine wastes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Mining and processing of phosphate ore for fertilizers</a:t>
            </a:r>
            <a:endParaRPr lang="en-CA" b="1" dirty="0"/>
          </a:p>
        </p:txBody>
      </p:sp>
      <p:sp>
        <p:nvSpPr>
          <p:cNvPr id="4" name="Rectangle 3"/>
          <p:cNvSpPr/>
          <p:nvPr/>
        </p:nvSpPr>
        <p:spPr>
          <a:xfrm>
            <a:off x="777921" y="2514600"/>
            <a:ext cx="19937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C:\Users\Owner\AppData\Local\Microsoft\Windows\Temporary Internet Files\Content.IE5\XP3R02N4\MC9001050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56081"/>
            <a:ext cx="1762049" cy="17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1" name="Rectangle 10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3 – Radiation Hazards </a:t>
              </a:r>
            </a:p>
          </p:txBody>
        </p:sp>
      </p:grpSp>
      <p:sp>
        <p:nvSpPr>
          <p:cNvPr id="19" name="Round Diagonal Corner Rectangle 18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Contamination: Tritium</a:t>
            </a:r>
            <a:endParaRPr lang="en-C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9725" y="2438400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Radioactive isotope of hydrogen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Contains 1 proton and 2 neutrons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Ionizes indirectly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Observed 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Fission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Nuclear weapons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Self-</a:t>
            </a:r>
            <a:r>
              <a:rPr lang="en-CA" b="1" dirty="0" err="1" smtClean="0"/>
              <a:t>luminecent</a:t>
            </a:r>
            <a:r>
              <a:rPr lang="en-CA" b="1" dirty="0"/>
              <a:t> </a:t>
            </a:r>
            <a:r>
              <a:rPr lang="en-CA" b="1" dirty="0" smtClean="0"/>
              <a:t>properties used in signs, displays, paints, wrist watches</a:t>
            </a:r>
            <a:endParaRPr lang="en-CA" b="1" dirty="0"/>
          </a:p>
        </p:txBody>
      </p:sp>
      <p:pic>
        <p:nvPicPr>
          <p:cNvPr id="5122" name="Picture 2" descr="C:\Users\Owner\AppData\Local\Microsoft\Windows\Temporary Internet Files\Content.IE5\1O08N3M5\MC9003843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39" y="2739998"/>
            <a:ext cx="3230627" cy="24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9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3 – Radiation Hazards </a:t>
              </a:r>
            </a:p>
          </p:txBody>
        </p:sp>
      </p:grpSp>
      <p:sp>
        <p:nvSpPr>
          <p:cNvPr id="18" name="Round Diagonal Corner Rectangle 17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Contamination: Airborne</a:t>
            </a:r>
            <a:endParaRPr lang="en-C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06370" y="2438399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Two types: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Short lived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External/internal hazard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Can come from defective fuel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Found in fission or activation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Long lived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External/internal hazard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Found in fission or activation product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Greater internal threat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214265"/>
            <a:ext cx="2357082" cy="3544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867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© </a:t>
            </a:r>
            <a:r>
              <a:rPr lang="en-CA" sz="1200" dirty="0"/>
              <a:t>Jeremy Johnson</a:t>
            </a:r>
            <a:r>
              <a:rPr lang="en-CA" sz="1200" dirty="0" smtClean="0"/>
              <a:t>/ </a:t>
            </a:r>
            <a:r>
              <a:rPr lang="en-CA" sz="1200" dirty="0" smtClean="0">
                <a:hlinkClick r:id="rId3"/>
              </a:rPr>
              <a:t>http</a:t>
            </a:r>
            <a:r>
              <a:rPr lang="en-CA" sz="1200" dirty="0">
                <a:hlinkClick r:id="rId3"/>
              </a:rPr>
              <a:t>://www.meddlingwithnature.com</a:t>
            </a:r>
            <a:r>
              <a:rPr lang="en-CA" sz="1200" dirty="0" smtClean="0">
                <a:hlinkClick r:id="rId3"/>
              </a:rPr>
              <a:t>/</a:t>
            </a:r>
            <a:r>
              <a:rPr lang="en-CA" sz="1200" dirty="0" smtClean="0"/>
              <a:t> CC-BY-SA 3.0</a:t>
            </a:r>
            <a:endParaRPr lang="en-CA" sz="1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1" name="Rectangle 10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3 – Radiation Hazards </a:t>
              </a:r>
            </a:p>
          </p:txBody>
        </p:sp>
      </p:grpSp>
      <p:sp>
        <p:nvSpPr>
          <p:cNvPr id="19" name="Round Diagonal Corner Rectangle 18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Contamination: Airborne Hazards</a:t>
            </a:r>
            <a:endParaRPr lang="en-CA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4554940" y="2590800"/>
            <a:ext cx="76200" cy="374959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871" y="2590800"/>
            <a:ext cx="3657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 smtClean="0"/>
              <a:t>Soluble</a:t>
            </a:r>
          </a:p>
          <a:p>
            <a:pPr algn="ctr"/>
            <a:endParaRPr lang="en-CA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Inhaled into lungs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Transferred to bloodstream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Deposited in organs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4863152" y="2604448"/>
            <a:ext cx="3657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 smtClean="0"/>
              <a:t>Insoluble</a:t>
            </a:r>
          </a:p>
          <a:p>
            <a:pPr algn="ctr"/>
            <a:endParaRPr lang="en-CA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Inhaled into lungs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Retained by lungs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May find way into digestive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Can be excreted through feces</a:t>
            </a:r>
            <a:r>
              <a:rPr lang="en-CA" dirty="0" smtClean="0"/>
              <a:t> </a:t>
            </a:r>
            <a:endParaRPr lang="en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1" name="Rectangle 10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3 – Radiation Hazards </a:t>
              </a:r>
            </a:p>
          </p:txBody>
        </p:sp>
      </p:grpSp>
      <p:sp>
        <p:nvSpPr>
          <p:cNvPr id="21" name="Round Diagonal Corner Rectangle 20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Contamination: C-14</a:t>
            </a:r>
            <a:endParaRPr lang="en-C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5648" y="2589663"/>
            <a:ext cx="373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Emits low energy beta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Does not emit gamma rays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Exists mostly as CO2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Whole body can be affected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Inhalation is the biggest hazard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89663"/>
            <a:ext cx="3217232" cy="3154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6005983"/>
            <a:ext cx="321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U.S. federal government/ Wikimedia Commons/ Public Domain</a:t>
            </a:r>
            <a:endParaRPr lang="en-CA" sz="1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1" name="Rectangle 10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3 – Radiation Hazards </a:t>
              </a:r>
            </a:p>
          </p:txBody>
        </p:sp>
      </p:grpSp>
      <p:sp>
        <p:nvSpPr>
          <p:cNvPr id="19" name="Round Diagonal Corner Rectangle 18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943600" y="2057400"/>
            <a:ext cx="27261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r>
              <a:rPr lang="en-CA" sz="2000" b="1" dirty="0" smtClean="0"/>
              <a:t>Ionizing radiation comes in four varieties:</a:t>
            </a:r>
          </a:p>
          <a:p>
            <a:endParaRPr lang="en-CA" sz="2000" b="1" dirty="0"/>
          </a:p>
          <a:p>
            <a:pPr marL="342900" indent="-342900">
              <a:buFont typeface="+mj-lt"/>
              <a:buAutoNum type="arabicPeriod"/>
            </a:pPr>
            <a:r>
              <a:rPr lang="en-CA" sz="2000" b="1" dirty="0" smtClean="0"/>
              <a:t>Alpha Particle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b="1" dirty="0" smtClean="0"/>
              <a:t>Beta Particle</a:t>
            </a:r>
            <a:r>
              <a:rPr lang="en-CA" sz="2000" b="1" dirty="0"/>
              <a:t> </a:t>
            </a:r>
            <a:r>
              <a:rPr lang="en-CA" sz="2000" b="1" dirty="0" smtClean="0"/>
              <a:t>(electrons)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400" b="1" dirty="0" smtClean="0"/>
              <a:t>Can have either positive of negative charge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b="1" dirty="0" smtClean="0"/>
              <a:t>Gamma/X-rays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b="1" dirty="0" smtClean="0"/>
              <a:t>Neutrons</a:t>
            </a:r>
            <a:endParaRPr lang="en-CA" sz="2000" b="1" dirty="0"/>
          </a:p>
        </p:txBody>
      </p:sp>
      <p:sp>
        <p:nvSpPr>
          <p:cNvPr id="2" name="Oval 1"/>
          <p:cNvSpPr/>
          <p:nvPr/>
        </p:nvSpPr>
        <p:spPr>
          <a:xfrm>
            <a:off x="1371600" y="2514600"/>
            <a:ext cx="220070" cy="2286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06087" y="2514600"/>
            <a:ext cx="22007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286017" y="2669275"/>
            <a:ext cx="22007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438322" y="2669275"/>
            <a:ext cx="220070" cy="2286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438092" y="5562600"/>
            <a:ext cx="220070" cy="2286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396052" y="3733800"/>
            <a:ext cx="110035" cy="1143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>
            <a:off x="609600" y="4567261"/>
            <a:ext cx="447722" cy="457200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Arc 32"/>
          <p:cNvSpPr/>
          <p:nvPr/>
        </p:nvSpPr>
        <p:spPr>
          <a:xfrm rot="10800000">
            <a:off x="1057322" y="4567261"/>
            <a:ext cx="447722" cy="457200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Arc 33"/>
          <p:cNvSpPr/>
          <p:nvPr/>
        </p:nvSpPr>
        <p:spPr>
          <a:xfrm rot="5400000">
            <a:off x="1053301" y="4572000"/>
            <a:ext cx="447722" cy="457200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Arc 34"/>
          <p:cNvSpPr/>
          <p:nvPr/>
        </p:nvSpPr>
        <p:spPr>
          <a:xfrm rot="16200000">
            <a:off x="1511674" y="4580935"/>
            <a:ext cx="447722" cy="457200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Arc 35"/>
          <p:cNvSpPr/>
          <p:nvPr/>
        </p:nvSpPr>
        <p:spPr>
          <a:xfrm>
            <a:off x="1505762" y="4585674"/>
            <a:ext cx="447722" cy="457200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Arc 36"/>
          <p:cNvSpPr/>
          <p:nvPr/>
        </p:nvSpPr>
        <p:spPr>
          <a:xfrm rot="10800000">
            <a:off x="1953484" y="4585674"/>
            <a:ext cx="447722" cy="457200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057400" y="2783575"/>
            <a:ext cx="3886200" cy="6454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735536" y="3790950"/>
            <a:ext cx="4208064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401206" y="4814274"/>
            <a:ext cx="3542394" cy="2101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964136" y="5350681"/>
            <a:ext cx="3979464" cy="3262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42498" y="924508"/>
            <a:ext cx="8153400" cy="7096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 Diagonal Corner Rectangle 44"/>
          <p:cNvSpPr/>
          <p:nvPr/>
        </p:nvSpPr>
        <p:spPr>
          <a:xfrm>
            <a:off x="533400" y="304800"/>
            <a:ext cx="215066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1. What </a:t>
            </a: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s Radiation?/Biological effects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47" name="Rectangle 46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1 – What is Radiation?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8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Contamination: Activated Noble Gases</a:t>
            </a:r>
            <a:endParaRPr lang="en-C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88173" y="3223736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Ar-41</a:t>
            </a:r>
            <a:endParaRPr lang="en-CA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Activation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Kr-88, Xe-138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Fission product</a:t>
            </a:r>
          </a:p>
        </p:txBody>
      </p:sp>
      <p:pic>
        <p:nvPicPr>
          <p:cNvPr id="11266" name="Picture 2" descr="C:\Users\Owner\AppData\Local\Microsoft\Windows\Temporary Internet Files\Content.IE5\XP3R02N4\MC9002379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04443"/>
            <a:ext cx="2249786" cy="159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Owner\AppData\Local\Microsoft\Windows\Temporary Internet Files\Content.IE5\1O08N3M5\MC9003615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89" y="3962400"/>
            <a:ext cx="1802282" cy="18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1" name="Rectangle 10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3 – Radiation Hazards </a:t>
              </a:r>
            </a:p>
          </p:txBody>
        </p:sp>
      </p:grpSp>
      <p:sp>
        <p:nvSpPr>
          <p:cNvPr id="19" name="Round Diagonal Corner Rectangle 18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Contamination: Iodine-131</a:t>
            </a:r>
            <a:endParaRPr lang="en-C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6340" y="2452048"/>
            <a:ext cx="373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Specifically targets the thyroid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Used in nuclear medicine as a beta/gamma emitter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Beta contributes over 90% of the dose to the thyroid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Useful for diagnosing thyroid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Used as radiotracer element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81600" y="3124200"/>
                <a:ext cx="257833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CA" sz="9600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CA" sz="9600" b="0" i="1" smtClean="0">
                              <a:latin typeface="Cambria Math"/>
                            </a:rPr>
                            <m:t>131</m:t>
                          </m:r>
                        </m:sup>
                        <m:e>
                          <m:r>
                            <a:rPr lang="en-CA" sz="9600" b="0" i="1" smtClean="0">
                              <a:latin typeface="Cambria Math"/>
                            </a:rPr>
                            <m:t>𝐼</m:t>
                          </m:r>
                        </m:e>
                      </m:sPre>
                    </m:oMath>
                  </m:oMathPara>
                </a14:m>
                <a:endParaRPr lang="en-CA" sz="9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124200"/>
                <a:ext cx="2578335" cy="156966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9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3 – Radiation Hazards </a:t>
              </a:r>
            </a:p>
          </p:txBody>
        </p:sp>
      </p:grpSp>
      <p:sp>
        <p:nvSpPr>
          <p:cNvPr id="18" name="Round Diagonal Corner Rectangle 17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Contamination: Surface </a:t>
            </a:r>
            <a:endParaRPr lang="en-C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2452047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Two types of surface hazards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Loose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Beta/gamma decay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External/internal hazard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Fixed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Beta/gamma decay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External hazard</a:t>
            </a: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</p:txBody>
      </p:sp>
      <p:pic>
        <p:nvPicPr>
          <p:cNvPr id="10242" name="Picture 2" descr="C:\Users\Owner\AppData\Local\Microsoft\Windows\Temporary Internet Files\Content.IE5\1O08N3M5\MC9003202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26702"/>
            <a:ext cx="3649180" cy="235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9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3 – Radiation Hazards </a:t>
              </a:r>
            </a:p>
          </p:txBody>
        </p:sp>
      </p:grpSp>
      <p:sp>
        <p:nvSpPr>
          <p:cNvPr id="18" name="Round Diagonal Corner Rectangle 17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Contamination: Surface  </a:t>
            </a:r>
            <a:endParaRPr lang="en-C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6340" y="2214265"/>
            <a:ext cx="3733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 smtClean="0"/>
              <a:t>Sources</a:t>
            </a:r>
          </a:p>
          <a:p>
            <a:pPr algn="ctr"/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Air particulates settling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Contaminated water drying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Opening a nuclear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Spilling spent resin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Machining radioactive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Damaged or defective fuel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Leaching from previously contaminated surfaces</a:t>
            </a:r>
          </a:p>
        </p:txBody>
      </p:sp>
      <p:pic>
        <p:nvPicPr>
          <p:cNvPr id="9218" name="Picture 2" descr="C:\Users\Owner\AppData\Local\Microsoft\Windows\Temporary Internet Files\Content.IE5\XP3R02N4\MP9003876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22" y="3202656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9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3 – Radiation Hazards </a:t>
              </a:r>
            </a:p>
          </p:txBody>
        </p:sp>
      </p:grpSp>
      <p:sp>
        <p:nvSpPr>
          <p:cNvPr id="18" name="Round Diagonal Corner Rectangle 17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Contamination: Discrete Radioactive Particles  </a:t>
            </a:r>
            <a:endParaRPr lang="en-C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35940" y="2214264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Small in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Insoluble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Produces gamma/beta doses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Can generate its own electrostatic charge which could cause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</p:txBody>
      </p:sp>
      <p:sp>
        <p:nvSpPr>
          <p:cNvPr id="22" name="Oval 21"/>
          <p:cNvSpPr/>
          <p:nvPr/>
        </p:nvSpPr>
        <p:spPr>
          <a:xfrm>
            <a:off x="3200400" y="3311103"/>
            <a:ext cx="304800" cy="309612"/>
          </a:xfrm>
          <a:prstGeom prst="ellipse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V="1">
            <a:off x="3352800" y="2249115"/>
            <a:ext cx="0" cy="1061988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7"/>
          </p:cNvCxnSpPr>
          <p:nvPr/>
        </p:nvCxnSpPr>
        <p:spPr>
          <a:xfrm flipV="1">
            <a:off x="3460563" y="2477715"/>
            <a:ext cx="806637" cy="878730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6"/>
          </p:cNvCxnSpPr>
          <p:nvPr/>
        </p:nvCxnSpPr>
        <p:spPr>
          <a:xfrm>
            <a:off x="3505200" y="3465909"/>
            <a:ext cx="1143000" cy="0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5"/>
          </p:cNvCxnSpPr>
          <p:nvPr/>
        </p:nvCxnSpPr>
        <p:spPr>
          <a:xfrm>
            <a:off x="3460563" y="3575373"/>
            <a:ext cx="882837" cy="731142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4"/>
          </p:cNvCxnSpPr>
          <p:nvPr/>
        </p:nvCxnSpPr>
        <p:spPr>
          <a:xfrm>
            <a:off x="3352800" y="3620715"/>
            <a:ext cx="0" cy="990600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</p:cNvCxnSpPr>
          <p:nvPr/>
        </p:nvCxnSpPr>
        <p:spPr>
          <a:xfrm flipH="1">
            <a:off x="2362200" y="3575373"/>
            <a:ext cx="882837" cy="731142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2"/>
          </p:cNvCxnSpPr>
          <p:nvPr/>
        </p:nvCxnSpPr>
        <p:spPr>
          <a:xfrm flipH="1">
            <a:off x="2057400" y="3465909"/>
            <a:ext cx="1143000" cy="0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1"/>
          </p:cNvCxnSpPr>
          <p:nvPr/>
        </p:nvCxnSpPr>
        <p:spPr>
          <a:xfrm flipH="1" flipV="1">
            <a:off x="2473391" y="2592015"/>
            <a:ext cx="771646" cy="764430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980062" y="5117103"/>
            <a:ext cx="304800" cy="309612"/>
          </a:xfrm>
          <a:prstGeom prst="ellipse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31" idx="0"/>
          </p:cNvCxnSpPr>
          <p:nvPr/>
        </p:nvCxnSpPr>
        <p:spPr>
          <a:xfrm flipV="1">
            <a:off x="2132462" y="4055115"/>
            <a:ext cx="0" cy="1061988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1" idx="7"/>
          </p:cNvCxnSpPr>
          <p:nvPr/>
        </p:nvCxnSpPr>
        <p:spPr>
          <a:xfrm flipV="1">
            <a:off x="2240225" y="4283715"/>
            <a:ext cx="806637" cy="878730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1" idx="6"/>
          </p:cNvCxnSpPr>
          <p:nvPr/>
        </p:nvCxnSpPr>
        <p:spPr>
          <a:xfrm>
            <a:off x="2284862" y="5271909"/>
            <a:ext cx="1143000" cy="0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5"/>
          </p:cNvCxnSpPr>
          <p:nvPr/>
        </p:nvCxnSpPr>
        <p:spPr>
          <a:xfrm>
            <a:off x="2240225" y="5381373"/>
            <a:ext cx="882837" cy="731142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</p:cNvCxnSpPr>
          <p:nvPr/>
        </p:nvCxnSpPr>
        <p:spPr>
          <a:xfrm>
            <a:off x="2132462" y="5426715"/>
            <a:ext cx="0" cy="990600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3"/>
          </p:cNvCxnSpPr>
          <p:nvPr/>
        </p:nvCxnSpPr>
        <p:spPr>
          <a:xfrm flipH="1">
            <a:off x="1141862" y="5381373"/>
            <a:ext cx="882837" cy="731142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2"/>
          </p:cNvCxnSpPr>
          <p:nvPr/>
        </p:nvCxnSpPr>
        <p:spPr>
          <a:xfrm flipH="1">
            <a:off x="837062" y="5271909"/>
            <a:ext cx="1143000" cy="0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1" idx="1"/>
          </p:cNvCxnSpPr>
          <p:nvPr/>
        </p:nvCxnSpPr>
        <p:spPr>
          <a:xfrm flipH="1" flipV="1">
            <a:off x="1253053" y="4398015"/>
            <a:ext cx="771646" cy="764430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41" name="Rectangle 40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3 – Radiation Hazards </a:t>
              </a:r>
            </a:p>
          </p:txBody>
        </p:sp>
      </p:grpSp>
      <p:sp>
        <p:nvSpPr>
          <p:cNvPr id="43" name="Round Diagonal Corner Rectangle 42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Contamination: Liquids &amp; Solids </a:t>
            </a:r>
            <a:endParaRPr lang="en-C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35940" y="2214264"/>
            <a:ext cx="373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Comes from any liquid containing activation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Powders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Debris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Shavings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Waste receptacles overturned</a:t>
            </a: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</p:txBody>
      </p:sp>
      <p:pic>
        <p:nvPicPr>
          <p:cNvPr id="5122" name="Picture 2" descr="C:\Users\Owner\AppData\Local\Microsoft\Windows\Temporary Internet Files\Content.IE5\TF11MLPH\MC9003887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5322"/>
            <a:ext cx="3638285" cy="297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9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3 – Radiation Hazards </a:t>
              </a:r>
            </a:p>
          </p:txBody>
        </p:sp>
      </p:grpSp>
      <p:sp>
        <p:nvSpPr>
          <p:cNvPr id="18" name="Round Diagonal Corner Rectangle 17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40" y="18288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Which of the following is </a:t>
            </a:r>
            <a:r>
              <a:rPr lang="en-CA" b="1" dirty="0"/>
              <a:t>n</a:t>
            </a:r>
            <a:r>
              <a:rPr lang="en-CA" b="1" dirty="0" smtClean="0"/>
              <a:t>ot</a:t>
            </a:r>
            <a:r>
              <a:rPr lang="en-CA" dirty="0" smtClean="0"/>
              <a:t> a radiation hazard?</a:t>
            </a:r>
          </a:p>
          <a:p>
            <a:pPr algn="ctr"/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Gamma Rays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Beta Particles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Airborne Particles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Electrons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Tritium</a:t>
            </a:r>
            <a:endParaRPr lang="en-CA" dirty="0"/>
          </a:p>
        </p:txBody>
      </p:sp>
      <p:grpSp>
        <p:nvGrpSpPr>
          <p:cNvPr id="12" name="Group 1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3" name="Rectangle 1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3 – Quiz </a:t>
              </a:r>
            </a:p>
          </p:txBody>
        </p:sp>
      </p:grpSp>
      <p:sp>
        <p:nvSpPr>
          <p:cNvPr id="15" name="Round Diagonal Corner Rectangle 14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6340" y="18288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Which of the following is </a:t>
            </a:r>
            <a:r>
              <a:rPr lang="en-CA" b="1" dirty="0" smtClean="0"/>
              <a:t>not</a:t>
            </a:r>
            <a:r>
              <a:rPr lang="en-CA" dirty="0" smtClean="0"/>
              <a:t> a radiation hazard?</a:t>
            </a:r>
          </a:p>
          <a:p>
            <a:pPr algn="ctr"/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Gamma Rays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Beta Particles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Airborne Particles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Electrons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Tritium</a:t>
            </a:r>
            <a:endParaRPr lang="en-CA" dirty="0"/>
          </a:p>
        </p:txBody>
      </p:sp>
      <p:pic>
        <p:nvPicPr>
          <p:cNvPr id="8" name="Picture 3" descr="C:\Users\Owner\AppData\Local\Microsoft\Windows\Temporary Internet Files\Content.IE5\TF11MLPH\MC9004325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70" y="3294974"/>
            <a:ext cx="628819" cy="4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1" name="Rectangle 10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3 – Quiz </a:t>
              </a:r>
            </a:p>
          </p:txBody>
        </p:sp>
      </p:grpSp>
      <p:sp>
        <p:nvSpPr>
          <p:cNvPr id="13" name="Round Diagonal Corner Rectangle 12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6340" y="18288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Which of the following targets the Thyroid Gland? </a:t>
            </a:r>
          </a:p>
          <a:p>
            <a:pPr algn="ctr"/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Gamma Rays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Carbon 14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Airborne Particles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Iodine 131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Tritium</a:t>
            </a:r>
            <a:endParaRPr lang="en-CA" dirty="0"/>
          </a:p>
        </p:txBody>
      </p:sp>
      <p:grpSp>
        <p:nvGrpSpPr>
          <p:cNvPr id="12" name="Group 1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3" name="Rectangle 1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3 – Quiz </a:t>
              </a:r>
            </a:p>
          </p:txBody>
        </p:sp>
      </p:grpSp>
      <p:sp>
        <p:nvSpPr>
          <p:cNvPr id="15" name="Round Diagonal Corner Rectangle 14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4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6340" y="18288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Which of the following targets the Thyroid Gland? </a:t>
            </a:r>
          </a:p>
          <a:p>
            <a:pPr algn="ctr"/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Gamma Rays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Carbon 14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Airborne Particles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Iodine 131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Tritium</a:t>
            </a:r>
            <a:endParaRPr lang="en-CA" dirty="0"/>
          </a:p>
        </p:txBody>
      </p:sp>
      <p:pic>
        <p:nvPicPr>
          <p:cNvPr id="8" name="Picture 3" descr="C:\Users\Owner\AppData\Local\Microsoft\Windows\Temporary Internet Files\Content.IE5\TF11MLPH\MC9004325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8" y="3810000"/>
            <a:ext cx="628819" cy="4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5" name="Rectangle 14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3 – Quiz </a:t>
              </a:r>
            </a:p>
          </p:txBody>
        </p:sp>
      </p:grpSp>
      <p:sp>
        <p:nvSpPr>
          <p:cNvPr id="17" name="Round Diagonal Corner Rectangle 16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0" y="1828800"/>
            <a:ext cx="80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Different materials can block different forms of radiation</a:t>
            </a:r>
            <a:endParaRPr lang="en-CA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542498" y="924508"/>
            <a:ext cx="8153400" cy="7096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 Diagonal Corner Rectangle 23"/>
          <p:cNvSpPr/>
          <p:nvPr/>
        </p:nvSpPr>
        <p:spPr>
          <a:xfrm>
            <a:off x="533400" y="304800"/>
            <a:ext cx="215066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1. What </a:t>
            </a: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s Radiation?/Biological effects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6" name="Rectangle 25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1 – What is Radiation?</a:t>
              </a:r>
            </a:p>
          </p:txBody>
        </p:sp>
      </p:grpSp>
      <p:sp>
        <p:nvSpPr>
          <p:cNvPr id="3" name="Parallelogram 2"/>
          <p:cNvSpPr/>
          <p:nvPr/>
        </p:nvSpPr>
        <p:spPr>
          <a:xfrm>
            <a:off x="700016" y="3777018"/>
            <a:ext cx="2286000" cy="1143000"/>
          </a:xfrm>
          <a:prstGeom prst="parallelogram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21" name="Parallelogram 20"/>
          <p:cNvSpPr/>
          <p:nvPr/>
        </p:nvSpPr>
        <p:spPr>
          <a:xfrm>
            <a:off x="2307040" y="3733800"/>
            <a:ext cx="2286000" cy="1143000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6991064" y="3200400"/>
            <a:ext cx="1562669" cy="2209800"/>
          </a:xfrm>
          <a:prstGeom prst="cub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28" name="Cube 27"/>
          <p:cNvSpPr/>
          <p:nvPr/>
        </p:nvSpPr>
        <p:spPr>
          <a:xfrm>
            <a:off x="4692270" y="3200400"/>
            <a:ext cx="1562669" cy="2209800"/>
          </a:xfrm>
          <a:prstGeom prst="cub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0489" y="5715000"/>
            <a:ext cx="130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1130489" y="5715000"/>
            <a:ext cx="130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Alpha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47750" y="5715000"/>
            <a:ext cx="130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Beta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86216" y="5711588"/>
            <a:ext cx="156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Gamma/X-ray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91064" y="5685008"/>
            <a:ext cx="130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Neutrons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3810000"/>
            <a:ext cx="101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Paper</a:t>
            </a:r>
            <a:endParaRPr lang="en-CA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784144" y="3999215"/>
            <a:ext cx="1367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Aluminum</a:t>
            </a:r>
            <a:endParaRPr lang="en-CA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619198" y="4009156"/>
            <a:ext cx="130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Steel/Lead</a:t>
            </a:r>
            <a:endParaRPr lang="en-CA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084326" y="4180764"/>
            <a:ext cx="101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Water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9888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340" y="18288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Match the length of life of an airborne hazard with its type of hazard</a:t>
            </a:r>
          </a:p>
          <a:p>
            <a:pPr algn="ctr"/>
            <a:endParaRPr lang="en-CA" dirty="0"/>
          </a:p>
          <a:p>
            <a:r>
              <a:rPr lang="en-CA" b="1" dirty="0" smtClean="0"/>
              <a:t>Short Lived Airborne</a:t>
            </a:r>
          </a:p>
          <a:p>
            <a:endParaRPr lang="en-CA" b="1" dirty="0"/>
          </a:p>
          <a:p>
            <a:pPr algn="r"/>
            <a:r>
              <a:rPr lang="en-CA" b="1" dirty="0" smtClean="0"/>
              <a:t>Internal Hazard</a:t>
            </a:r>
          </a:p>
          <a:p>
            <a:endParaRPr lang="en-CA" b="1" dirty="0" smtClean="0"/>
          </a:p>
          <a:p>
            <a:endParaRPr lang="en-CA" b="1" dirty="0"/>
          </a:p>
          <a:p>
            <a:pPr algn="r"/>
            <a:r>
              <a:rPr lang="en-CA" b="1" dirty="0" smtClean="0"/>
              <a:t>External Hazard</a:t>
            </a:r>
          </a:p>
          <a:p>
            <a:endParaRPr lang="en-CA" b="1" dirty="0"/>
          </a:p>
          <a:p>
            <a:r>
              <a:rPr lang="en-CA" b="1" dirty="0" smtClean="0"/>
              <a:t>Long Lived Air Borne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2" name="Rectangle 11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3 – Quiz </a:t>
              </a:r>
            </a:p>
          </p:txBody>
        </p:sp>
      </p:grpSp>
      <p:sp>
        <p:nvSpPr>
          <p:cNvPr id="14" name="Round Diagonal Corner Rectangle 13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340" y="18288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Match the length of life of an airborne hazard with its type of hazard</a:t>
            </a:r>
          </a:p>
          <a:p>
            <a:pPr algn="ctr"/>
            <a:endParaRPr lang="en-CA" dirty="0"/>
          </a:p>
          <a:p>
            <a:r>
              <a:rPr lang="en-CA" b="1" dirty="0" smtClean="0"/>
              <a:t>Short Lived Airborne</a:t>
            </a:r>
          </a:p>
          <a:p>
            <a:endParaRPr lang="en-CA" b="1" dirty="0"/>
          </a:p>
          <a:p>
            <a:pPr algn="r"/>
            <a:r>
              <a:rPr lang="en-CA" b="1" dirty="0" smtClean="0"/>
              <a:t>Internal Hazard</a:t>
            </a:r>
          </a:p>
          <a:p>
            <a:endParaRPr lang="en-CA" b="1" dirty="0" smtClean="0"/>
          </a:p>
          <a:p>
            <a:endParaRPr lang="en-CA" b="1" dirty="0"/>
          </a:p>
          <a:p>
            <a:pPr algn="r"/>
            <a:r>
              <a:rPr lang="en-CA" b="1" dirty="0" smtClean="0"/>
              <a:t>External Hazard</a:t>
            </a:r>
          </a:p>
          <a:p>
            <a:endParaRPr lang="en-CA" b="1" dirty="0"/>
          </a:p>
          <a:p>
            <a:r>
              <a:rPr lang="en-CA" b="1" dirty="0" smtClean="0"/>
              <a:t>Long Lived Air Borne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67000" y="2590800"/>
            <a:ext cx="4343400" cy="13716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667000" y="3124200"/>
            <a:ext cx="4343400" cy="13716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5" name="Rectangle 14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3 – Quiz </a:t>
              </a:r>
            </a:p>
          </p:txBody>
        </p:sp>
      </p:grpSp>
      <p:sp>
        <p:nvSpPr>
          <p:cNvPr id="17" name="Round Diagonal Corner Rectangle 16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340" y="18288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Which of the following can generate its own electrostatic charge? </a:t>
            </a:r>
          </a:p>
          <a:p>
            <a:pPr algn="ctr"/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Gamma Rays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Carbon 14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Airborne Particles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Iodine 131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Discrete Radioactive Particles</a:t>
            </a:r>
            <a:endParaRPr lang="en-CA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2" name="Rectangle 11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3 – Quiz </a:t>
              </a:r>
            </a:p>
          </p:txBody>
        </p:sp>
      </p:grpSp>
      <p:sp>
        <p:nvSpPr>
          <p:cNvPr id="14" name="Round Diagonal Corner Rectangle 13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40" y="18288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Which of the following can generate its own electrostatic charge? </a:t>
            </a:r>
          </a:p>
          <a:p>
            <a:pPr algn="ctr"/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Gamma Rays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Carbon 14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Airborne Particles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Iodine 131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dirty="0" smtClean="0"/>
              <a:t>Discrete Radioactive Particles</a:t>
            </a:r>
            <a:endParaRPr lang="en-CA" dirty="0"/>
          </a:p>
        </p:txBody>
      </p:sp>
      <p:pic>
        <p:nvPicPr>
          <p:cNvPr id="9" name="Picture 3" descr="C:\Users\Owner\AppData\Local\Microsoft\Windows\Temporary Internet Files\Content.IE5\TF11MLPH\MC9004325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69" y="4419600"/>
            <a:ext cx="628819" cy="4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9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3 – Quiz </a:t>
              </a:r>
            </a:p>
          </p:txBody>
        </p:sp>
      </p:grpSp>
      <p:sp>
        <p:nvSpPr>
          <p:cNvPr id="12" name="Round Diagonal Corner Rectangle 11"/>
          <p:cNvSpPr/>
          <p:nvPr/>
        </p:nvSpPr>
        <p:spPr>
          <a:xfrm>
            <a:off x="3886200" y="304800"/>
            <a:ext cx="9906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3. Radiation Hazards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2356" y="1295400"/>
            <a:ext cx="7162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In this section you will learn:</a:t>
            </a:r>
          </a:p>
          <a:p>
            <a:pPr algn="ctr"/>
            <a:endParaRPr lang="en-US" b="1" dirty="0"/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Source geometries</a:t>
            </a:r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b="1" dirty="0"/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How to calculate radiation intensities </a:t>
            </a:r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b="1" dirty="0"/>
          </a:p>
          <a:p>
            <a:pPr marL="457200" indent="-4572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Principles to reduce exposure from different source types</a:t>
            </a:r>
            <a:endParaRPr lang="en-US" b="1" dirty="0"/>
          </a:p>
          <a:p>
            <a:pPr marL="342900" indent="-342900" algn="ctr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65CC"/>
              </a:solidFill>
            </a:endParaRPr>
          </a:p>
          <a:p>
            <a:endParaRPr lang="en-US" sz="2400" b="1" dirty="0" smtClean="0">
              <a:solidFill>
                <a:srgbClr val="0065CC"/>
              </a:solidFill>
            </a:endParaRPr>
          </a:p>
          <a:p>
            <a:pPr algn="ctr"/>
            <a:r>
              <a:rPr lang="en-US" sz="24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13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Reducing Radiation Exposure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Source Geometry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0460" y="2233856"/>
            <a:ext cx="38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Three types of source geometry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sp>
        <p:nvSpPr>
          <p:cNvPr id="9" name="Oval 8"/>
          <p:cNvSpPr/>
          <p:nvPr/>
        </p:nvSpPr>
        <p:spPr>
          <a:xfrm>
            <a:off x="1828800" y="3957588"/>
            <a:ext cx="304800" cy="30961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1981200" y="2895600"/>
            <a:ext cx="0" cy="10619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7"/>
          </p:cNvCxnSpPr>
          <p:nvPr/>
        </p:nvCxnSpPr>
        <p:spPr>
          <a:xfrm flipV="1">
            <a:off x="2088963" y="3124200"/>
            <a:ext cx="806637" cy="87873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6"/>
          </p:cNvCxnSpPr>
          <p:nvPr/>
        </p:nvCxnSpPr>
        <p:spPr>
          <a:xfrm>
            <a:off x="2133600" y="4112394"/>
            <a:ext cx="114300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5"/>
          </p:cNvCxnSpPr>
          <p:nvPr/>
        </p:nvCxnSpPr>
        <p:spPr>
          <a:xfrm>
            <a:off x="2088963" y="4221858"/>
            <a:ext cx="882837" cy="73114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4"/>
          </p:cNvCxnSpPr>
          <p:nvPr/>
        </p:nvCxnSpPr>
        <p:spPr>
          <a:xfrm>
            <a:off x="1981200" y="4267200"/>
            <a:ext cx="0" cy="990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</p:cNvCxnSpPr>
          <p:nvPr/>
        </p:nvCxnSpPr>
        <p:spPr>
          <a:xfrm flipH="1">
            <a:off x="990600" y="4221858"/>
            <a:ext cx="882837" cy="73114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</p:cNvCxnSpPr>
          <p:nvPr/>
        </p:nvCxnSpPr>
        <p:spPr>
          <a:xfrm flipH="1">
            <a:off x="685800" y="4112394"/>
            <a:ext cx="114300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1"/>
          </p:cNvCxnSpPr>
          <p:nvPr/>
        </p:nvCxnSpPr>
        <p:spPr>
          <a:xfrm flipH="1" flipV="1">
            <a:off x="1101791" y="3238500"/>
            <a:ext cx="771646" cy="76443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93040" y="2830773"/>
            <a:ext cx="609600" cy="29718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678640" y="2830773"/>
            <a:ext cx="912126" cy="796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703661" y="4996641"/>
            <a:ext cx="900753" cy="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703661" y="3534770"/>
            <a:ext cx="887105" cy="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703661" y="5786651"/>
            <a:ext cx="900753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1"/>
          </p:cNvCxnSpPr>
          <p:nvPr/>
        </p:nvCxnSpPr>
        <p:spPr>
          <a:xfrm flipH="1" flipV="1">
            <a:off x="3703661" y="4312692"/>
            <a:ext cx="889379" cy="398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be 23"/>
          <p:cNvSpPr/>
          <p:nvPr/>
        </p:nvSpPr>
        <p:spPr>
          <a:xfrm>
            <a:off x="5974024" y="3201406"/>
            <a:ext cx="2819400" cy="1821976"/>
          </a:xfrm>
          <a:prstGeom prst="cub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583624" y="4890685"/>
            <a:ext cx="533400" cy="54818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 flipH="1" flipV="1">
            <a:off x="6328012" y="3825155"/>
            <a:ext cx="1578023" cy="10962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6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634802" y="3838299"/>
            <a:ext cx="533400" cy="54818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397939" y="4342496"/>
            <a:ext cx="533400" cy="54818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794612" y="4387988"/>
            <a:ext cx="533400" cy="54818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63313" y="6132728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 smtClean="0"/>
              <a:t>Point</a:t>
            </a:r>
            <a:endParaRPr lang="en-CA" sz="2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638266" y="6132729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 smtClean="0"/>
              <a:t>Line</a:t>
            </a:r>
            <a:endParaRPr lang="en-CA" sz="2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431224" y="613273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 smtClean="0"/>
              <a:t>Plane</a:t>
            </a:r>
            <a:endParaRPr lang="en-CA" sz="2200" b="1" dirty="0"/>
          </a:p>
        </p:txBody>
      </p:sp>
    </p:spTree>
    <p:extLst>
      <p:ext uri="{BB962C8B-B14F-4D97-AF65-F5344CB8AC3E}">
        <p14:creationId xmlns:p14="http://schemas.microsoft.com/office/powerpoint/2010/main" val="16431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Source 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52640" y="2514597"/>
                <a:ext cx="3865160" cy="3162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b="1" dirty="0" smtClean="0"/>
                  <a:t>Point source geometry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b="1" dirty="0" smtClean="0"/>
                  <a:t>Intensity decreases as the square of the distance increases (inverse square law)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b="1" dirty="0" smtClean="0"/>
                  <a:t>Intensity relationship: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b="1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CA" b="1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CA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CA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CA" b="1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en-CA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CA" b="1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CA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CA" b="1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640" y="2514597"/>
                <a:ext cx="3865160" cy="316298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946" t="-771" r="-22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828800" y="3957588"/>
            <a:ext cx="304800" cy="30961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V="1">
            <a:off x="1981200" y="2895600"/>
            <a:ext cx="0" cy="10619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7"/>
          </p:cNvCxnSpPr>
          <p:nvPr/>
        </p:nvCxnSpPr>
        <p:spPr>
          <a:xfrm flipV="1">
            <a:off x="2088963" y="3124200"/>
            <a:ext cx="806637" cy="87873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6"/>
          </p:cNvCxnSpPr>
          <p:nvPr/>
        </p:nvCxnSpPr>
        <p:spPr>
          <a:xfrm>
            <a:off x="2133600" y="4112394"/>
            <a:ext cx="114300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</p:cNvCxnSpPr>
          <p:nvPr/>
        </p:nvCxnSpPr>
        <p:spPr>
          <a:xfrm>
            <a:off x="2088963" y="4221858"/>
            <a:ext cx="882837" cy="73114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4"/>
          </p:cNvCxnSpPr>
          <p:nvPr/>
        </p:nvCxnSpPr>
        <p:spPr>
          <a:xfrm>
            <a:off x="1981200" y="4267200"/>
            <a:ext cx="0" cy="990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</p:cNvCxnSpPr>
          <p:nvPr/>
        </p:nvCxnSpPr>
        <p:spPr>
          <a:xfrm flipH="1">
            <a:off x="990600" y="4221858"/>
            <a:ext cx="882837" cy="73114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</p:cNvCxnSpPr>
          <p:nvPr/>
        </p:nvCxnSpPr>
        <p:spPr>
          <a:xfrm flipH="1">
            <a:off x="685800" y="4112394"/>
            <a:ext cx="114300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1"/>
          </p:cNvCxnSpPr>
          <p:nvPr/>
        </p:nvCxnSpPr>
        <p:spPr>
          <a:xfrm flipH="1" flipV="1">
            <a:off x="1101791" y="3238500"/>
            <a:ext cx="771646" cy="76443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42" name="Rectangle 41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Reducing Radiation Exposure </a:t>
              </a:r>
            </a:p>
          </p:txBody>
        </p:sp>
      </p:grpSp>
      <p:sp>
        <p:nvSpPr>
          <p:cNvPr id="44" name="Round Diagonal Corner Rectangle 43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</p:spTree>
    <p:extLst>
      <p:ext uri="{BB962C8B-B14F-4D97-AF65-F5344CB8AC3E}">
        <p14:creationId xmlns:p14="http://schemas.microsoft.com/office/powerpoint/2010/main" val="25035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Source 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6340" y="2504358"/>
                <a:ext cx="3865160" cy="3998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b="1" dirty="0" smtClean="0"/>
                  <a:t>Line source geometry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b="1" dirty="0" smtClean="0"/>
                  <a:t>Intensity decreases as the distance increases until the distance equals half the length of the line source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b="1" dirty="0" smtClean="0"/>
                  <a:t>Afterwards the inverse square law applies</a:t>
                </a:r>
                <a:endParaRPr lang="en-CA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b="1" dirty="0" smtClean="0"/>
                  <a:t>Intensity relationship: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b="1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CA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CA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CA" b="1" dirty="0" smtClean="0"/>
                  <a:t>     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CA" b="1" i="1" smtClean="0">
                        <a:latin typeface="Cambria Math"/>
                      </a:rPr>
                      <m:t>&lt;</m:t>
                    </m:r>
                    <m:f>
                      <m:fPr>
                        <m:type m:val="skw"/>
                        <m:ctrlPr>
                          <a:rPr lang="en-CA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CA" b="1" i="1" smtClean="0">
                            <a:latin typeface="Cambria Math"/>
                          </a:rPr>
                          <m:t>𝒍</m:t>
                        </m:r>
                      </m:num>
                      <m:den>
                        <m:r>
                          <a:rPr lang="en-CA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CA" b="1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CA" b="1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CA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CA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CA" b="1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en-CA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CA" b="1" dirty="0" smtClean="0"/>
                  <a:t>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CA" b="1" i="1" smtClean="0">
                        <a:latin typeface="Cambria Math"/>
                      </a:rPr>
                      <m:t>≥</m:t>
                    </m:r>
                    <m:f>
                      <m:fPr>
                        <m:type m:val="skw"/>
                        <m:ctrlPr>
                          <a:rPr lang="en-CA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CA" b="1" i="1" smtClean="0">
                            <a:latin typeface="Cambria Math"/>
                          </a:rPr>
                          <m:t>𝒍</m:t>
                        </m:r>
                      </m:num>
                      <m:den>
                        <m:r>
                          <a:rPr lang="en-CA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CA" b="1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CA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CA" b="1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40" y="2504358"/>
                <a:ext cx="3865160" cy="399853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04" t="-762" r="-13565" b="-18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553200" y="2667000"/>
            <a:ext cx="609600" cy="29718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3657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7505700" y="26670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</p:cNvCxnSpPr>
          <p:nvPr/>
        </p:nvCxnSpPr>
        <p:spPr>
          <a:xfrm>
            <a:off x="7505700" y="4026932"/>
            <a:ext cx="0" cy="1611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638800" y="2667000"/>
            <a:ext cx="912126" cy="796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663821" y="4832868"/>
            <a:ext cx="900753" cy="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663821" y="3370997"/>
            <a:ext cx="887105" cy="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663821" y="5622878"/>
            <a:ext cx="900753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1"/>
          </p:cNvCxnSpPr>
          <p:nvPr/>
        </p:nvCxnSpPr>
        <p:spPr>
          <a:xfrm flipH="1" flipV="1">
            <a:off x="5663821" y="4148919"/>
            <a:ext cx="889379" cy="398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40" name="Rectangle 39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Reducing Radiation Exposure </a:t>
              </a:r>
            </a:p>
          </p:txBody>
        </p:sp>
      </p:grpSp>
      <p:sp>
        <p:nvSpPr>
          <p:cNvPr id="42" name="Round Diagonal Corner Rectangle 41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</p:spTree>
    <p:extLst>
      <p:ext uri="{BB962C8B-B14F-4D97-AF65-F5344CB8AC3E}">
        <p14:creationId xmlns:p14="http://schemas.microsoft.com/office/powerpoint/2010/main" val="237608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Source 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52640" y="2514597"/>
                <a:ext cx="3865160" cy="3963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b="1" dirty="0" smtClean="0"/>
                  <a:t>Plane source geometry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b="1" dirty="0" smtClean="0"/>
                  <a:t>Intensity does not decrease until 0.1 r and decreases to 1/3 intensity until 0.7 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CA" b="1" dirty="0" smtClean="0"/>
                  <a:t>Afterwards point source rules apply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b="1" dirty="0" smtClean="0"/>
                  <a:t>Intensity relationships: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CA" b="1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CA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CA" b="1" i="1" smtClean="0">
                        <a:latin typeface="Cambria Math"/>
                      </a:rPr>
                      <m:t>&lt;</m:t>
                    </m:r>
                    <m:r>
                      <a:rPr lang="en-CA" b="1" i="1" smtClean="0">
                        <a:latin typeface="Cambria Math"/>
                      </a:rPr>
                      <m:t>𝟎</m:t>
                    </m:r>
                    <m:r>
                      <a:rPr lang="en-CA" b="1" i="1" smtClean="0">
                        <a:latin typeface="Cambria Math"/>
                      </a:rPr>
                      <m:t>.</m:t>
                    </m:r>
                    <m:r>
                      <a:rPr lang="en-CA" b="1" i="1" smtClean="0">
                        <a:latin typeface="Cambria Math"/>
                      </a:rPr>
                      <m:t>𝟏</m:t>
                    </m:r>
                    <m:r>
                      <a:rPr lang="en-CA" b="1" i="1" smtClean="0">
                        <a:latin typeface="Cambria Math"/>
                      </a:rPr>
                      <m:t>𝒓</m:t>
                    </m:r>
                  </m:oMath>
                </a14:m>
                <a:endParaRPr lang="en-CA" b="1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600" b="1" i="1" smtClean="0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sz="16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CA" sz="1600" b="1" i="1" smtClean="0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CA" sz="1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CA" sz="16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CA" sz="1600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en-CA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600" b="1" i="1" smtClean="0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sz="16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CA" sz="1600" b="1" i="1" smtClean="0">
                        <a:latin typeface="Cambria Math"/>
                      </a:rPr>
                      <m:t>,  </m:t>
                    </m:r>
                    <m:r>
                      <a:rPr lang="en-CA" sz="1600" b="1" i="1" smtClean="0">
                        <a:latin typeface="Cambria Math"/>
                      </a:rPr>
                      <m:t>𝟎</m:t>
                    </m:r>
                    <m:r>
                      <a:rPr lang="en-CA" sz="1600" b="1" i="1" smtClean="0">
                        <a:latin typeface="Cambria Math"/>
                      </a:rPr>
                      <m:t>.</m:t>
                    </m:r>
                    <m:r>
                      <a:rPr lang="en-CA" sz="1600" b="1" i="1" smtClean="0">
                        <a:latin typeface="Cambria Math"/>
                      </a:rPr>
                      <m:t>𝟏</m:t>
                    </m:r>
                    <m:r>
                      <a:rPr lang="en-CA" sz="1600" b="1" i="1" smtClean="0">
                        <a:latin typeface="Cambria Math"/>
                      </a:rPr>
                      <m:t>𝒓</m:t>
                    </m:r>
                    <m:r>
                      <a:rPr lang="en-CA" sz="1600" b="1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CA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600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sz="16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CA" sz="1600" b="1" i="1" smtClean="0">
                        <a:latin typeface="Cambria Math"/>
                      </a:rPr>
                      <m:t>&lt;</m:t>
                    </m:r>
                    <m:r>
                      <a:rPr lang="en-CA" sz="1600" b="1" i="1" smtClean="0">
                        <a:latin typeface="Cambria Math"/>
                      </a:rPr>
                      <m:t>𝟎</m:t>
                    </m:r>
                    <m:r>
                      <a:rPr lang="en-CA" sz="1600" b="1" i="1" smtClean="0">
                        <a:latin typeface="Cambria Math"/>
                      </a:rPr>
                      <m:t>.</m:t>
                    </m:r>
                    <m:r>
                      <a:rPr lang="en-CA" sz="1600" b="1" i="1" smtClean="0">
                        <a:latin typeface="Cambria Math"/>
                      </a:rPr>
                      <m:t>𝟕</m:t>
                    </m:r>
                    <m:r>
                      <a:rPr lang="en-CA" sz="1600" b="1" i="1" smtClean="0">
                        <a:latin typeface="Cambria Math"/>
                      </a:rPr>
                      <m:t>𝒓</m:t>
                    </m:r>
                  </m:oMath>
                </a14:m>
                <a:endParaRPr lang="en-CA" sz="1600" b="1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CA" b="1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CA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CA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CA" b="1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en-CA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CA" b="1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CA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CA" b="1" i="1" smtClean="0">
                        <a:latin typeface="Cambria Math"/>
                      </a:rPr>
                      <m:t>&gt;</m:t>
                    </m:r>
                    <m:r>
                      <a:rPr lang="en-CA" b="1" i="1" smtClean="0">
                        <a:latin typeface="Cambria Math"/>
                      </a:rPr>
                      <m:t>𝟎</m:t>
                    </m:r>
                    <m:r>
                      <a:rPr lang="en-CA" b="1" i="1" smtClean="0">
                        <a:latin typeface="Cambria Math"/>
                      </a:rPr>
                      <m:t>.</m:t>
                    </m:r>
                    <m:r>
                      <a:rPr lang="en-CA" b="1" i="1" smtClean="0">
                        <a:latin typeface="Cambria Math"/>
                      </a:rPr>
                      <m:t>𝟕</m:t>
                    </m:r>
                    <m:r>
                      <a:rPr lang="en-CA" b="1" i="1" smtClean="0">
                        <a:latin typeface="Cambria Math"/>
                      </a:rPr>
                      <m:t>𝒓</m:t>
                    </m:r>
                  </m:oMath>
                </a14:m>
                <a:endParaRPr lang="en-CA" b="1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CA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CA" b="1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640" y="2514597"/>
                <a:ext cx="3865160" cy="396352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946" t="-614" r="-11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be 7"/>
          <p:cNvSpPr/>
          <p:nvPr/>
        </p:nvSpPr>
        <p:spPr>
          <a:xfrm>
            <a:off x="914400" y="2514597"/>
            <a:ext cx="2819400" cy="1821976"/>
          </a:xfrm>
          <a:prstGeom prst="cub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524000" y="4203876"/>
            <a:ext cx="533400" cy="54818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Rectangle 2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Reducing Radiation Exposure </a:t>
              </a:r>
            </a:p>
          </p:txBody>
        </p:sp>
      </p:grpSp>
      <p:sp>
        <p:nvSpPr>
          <p:cNvPr id="25" name="Round Diagonal Corner Rectangle 24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sp>
        <p:nvSpPr>
          <p:cNvPr id="27" name="Oval 26"/>
          <p:cNvSpPr/>
          <p:nvPr/>
        </p:nvSpPr>
        <p:spPr>
          <a:xfrm flipH="1" flipV="1">
            <a:off x="1268388" y="3138346"/>
            <a:ext cx="1578023" cy="10962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6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575178" y="3151490"/>
            <a:ext cx="533400" cy="54818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338315" y="3655687"/>
            <a:ext cx="533400" cy="54818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34988" y="3701179"/>
            <a:ext cx="533400" cy="54818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43101" y="3501800"/>
            <a:ext cx="38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</a:t>
            </a:r>
            <a:endParaRPr lang="en-CA" dirty="0"/>
          </a:p>
        </p:txBody>
      </p:sp>
      <p:cxnSp>
        <p:nvCxnSpPr>
          <p:cNvPr id="35" name="Straight Arrow Connector 34"/>
          <p:cNvCxnSpPr>
            <a:stCxn id="33" idx="3"/>
            <a:endCxn id="27" idx="2"/>
          </p:cNvCxnSpPr>
          <p:nvPr/>
        </p:nvCxnSpPr>
        <p:spPr>
          <a:xfrm>
            <a:off x="2324100" y="3686466"/>
            <a:ext cx="52231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1"/>
            <a:endCxn id="27" idx="6"/>
          </p:cNvCxnSpPr>
          <p:nvPr/>
        </p:nvCxnSpPr>
        <p:spPr>
          <a:xfrm flipH="1">
            <a:off x="1268388" y="3686466"/>
            <a:ext cx="67471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9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Gamma Radiation</a:t>
            </a:r>
            <a:endParaRPr lang="en-C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2223364"/>
            <a:ext cx="373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Primary concern for external absorption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Time: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Limit exposure time so as not to exceed dose limits set by government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Use of intensity formulas depending on source type</a:t>
            </a:r>
          </a:p>
          <a:p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Requires a lot of shielding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Large amounts of material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Use materials containing large numbers of electrons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8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Reducing Radiation Exposure </a:t>
              </a:r>
            </a:p>
          </p:txBody>
        </p:sp>
      </p:grpSp>
      <p:sp>
        <p:nvSpPr>
          <p:cNvPr id="11" name="Round Diagonal Corner Rectangle 10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pic>
        <p:nvPicPr>
          <p:cNvPr id="6146" name="Picture 2" descr="C:\Users\Owner\AppData\Local\Microsoft\Windows\Temporary Internet Files\Content.IE5\CYTEHUKO\MC9001050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26311"/>
            <a:ext cx="2721591" cy="27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1828800"/>
            <a:ext cx="7502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Radioactivity is a measure of the rate of radioactive decay</a:t>
            </a:r>
            <a:endParaRPr lang="en-C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9882" y="2578864"/>
            <a:ext cx="431691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r>
              <a:rPr lang="en-CA" sz="2000" b="1" dirty="0" smtClean="0"/>
              <a:t>The unit used in Canada and internationally for radioactivity is the Becquerel (</a:t>
            </a:r>
            <a:r>
              <a:rPr lang="en-CA" sz="2000" b="1" dirty="0" err="1"/>
              <a:t>B</a:t>
            </a:r>
            <a:r>
              <a:rPr lang="en-CA" sz="2000" b="1" dirty="0" err="1" smtClean="0"/>
              <a:t>q</a:t>
            </a:r>
            <a:r>
              <a:rPr lang="en-CA" sz="20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smtClean="0"/>
              <a:t>1 </a:t>
            </a:r>
            <a:r>
              <a:rPr lang="en-CA" sz="2000" b="1" dirty="0" err="1" smtClean="0"/>
              <a:t>Bq</a:t>
            </a:r>
            <a:r>
              <a:rPr lang="en-CA" sz="2000" b="1" dirty="0"/>
              <a:t> </a:t>
            </a:r>
            <a:r>
              <a:rPr lang="en-CA" sz="2000" b="1" dirty="0" smtClean="0"/>
              <a:t>= 1 disintegration /second</a:t>
            </a:r>
            <a:endParaRPr lang="en-CA" sz="2000" b="1" dirty="0"/>
          </a:p>
          <a:p>
            <a:endParaRPr lang="en-CA" sz="2000" b="1" dirty="0" smtClean="0"/>
          </a:p>
          <a:p>
            <a:r>
              <a:rPr lang="en-CA" sz="2000" b="1" dirty="0" smtClean="0"/>
              <a:t>The United States uses the Curie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smtClean="0"/>
              <a:t>1 Curie = 37 billion </a:t>
            </a:r>
            <a:r>
              <a:rPr lang="en-CA" sz="2000" b="1" dirty="0" err="1" smtClean="0"/>
              <a:t>Bq</a:t>
            </a:r>
            <a:endParaRPr lang="en-CA" sz="2000" b="1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026" name="Picture 2" descr="C:\Users\Owner\AppData\Local\Microsoft\Windows\Temporary Internet Files\Content.IE5\XP3R02N4\MC90043709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826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42498" y="924508"/>
            <a:ext cx="8153400" cy="7096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 Diagonal Corner Rectangle 27"/>
          <p:cNvSpPr/>
          <p:nvPr/>
        </p:nvSpPr>
        <p:spPr>
          <a:xfrm>
            <a:off x="533400" y="304800"/>
            <a:ext cx="215066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1. What </a:t>
            </a: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s Radiation?/Biological effects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1" name="Rectangle 30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1 – What is Radiation?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4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External Beta</a:t>
            </a:r>
            <a:endParaRPr lang="en-CA" sz="2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8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Reducing Radiation Exposure </a:t>
              </a:r>
            </a:p>
          </p:txBody>
        </p:sp>
      </p:grpSp>
      <p:sp>
        <p:nvSpPr>
          <p:cNvPr id="11" name="Round Diagonal Corner Rectangle 10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4137" y="2223364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Along with alpha are primary concerns for internal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Time: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Limit exposure time so as not to exceed dose limits set by government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b="1" dirty="0"/>
              <a:t>If beta particles are taken internally then </a:t>
            </a:r>
            <a:r>
              <a:rPr lang="en-CA" sz="1600" b="1" dirty="0" smtClean="0"/>
              <a:t>biological half life is the determining factor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Distance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Use of intensity formulas depending on source type</a:t>
            </a:r>
          </a:p>
          <a:p>
            <a:endParaRPr lang="en-CA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Requires little shielding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Can be stopped by 1 cm of material</a:t>
            </a:r>
          </a:p>
        </p:txBody>
      </p:sp>
      <p:sp>
        <p:nvSpPr>
          <p:cNvPr id="2" name="Rectangle 1"/>
          <p:cNvSpPr/>
          <p:nvPr/>
        </p:nvSpPr>
        <p:spPr>
          <a:xfrm>
            <a:off x="781293" y="2919273"/>
            <a:ext cx="34097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2.0</a:t>
            </a:r>
            <a:endParaRPr lang="en-US" sz="96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36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Neutrons</a:t>
            </a:r>
            <a:endParaRPr lang="en-CA" sz="2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8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Reducing Radiation Exposure </a:t>
              </a:r>
            </a:p>
          </p:txBody>
        </p:sp>
      </p:grpSp>
      <p:sp>
        <p:nvSpPr>
          <p:cNvPr id="11" name="Round Diagonal Corner Rectangle 10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6340" y="2223364"/>
            <a:ext cx="373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Time: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Limit exposure time so as not to exceed dose limits set by government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Use of intensity formulas depending on source type</a:t>
            </a:r>
          </a:p>
          <a:p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Requires lost of shielding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Requires materials with few protons and lots of hydrogen (water)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2667000"/>
            <a:ext cx="3026391" cy="3110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199" y="5930331"/>
            <a:ext cx="302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Zscout370/ Wikimedia Commons/ Public Domain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5031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Alpha Particles</a:t>
            </a:r>
            <a:endParaRPr lang="en-CA" sz="2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8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Reducing Radiation Exposure </a:t>
              </a:r>
            </a:p>
          </p:txBody>
        </p:sp>
      </p:grpSp>
      <p:sp>
        <p:nvSpPr>
          <p:cNvPr id="11" name="Round Diagonal Corner Rectangle 10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4179" y="2214265"/>
            <a:ext cx="3733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Along with beta particles are the primary concern for internal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Time: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Limit exposure time so as not to exceed dose limits set by government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If alpha particles are taken internally the effective  half-life is the determining factor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Effective half-life is a combination of the radioactive half life and the biological half-life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600" b="1" dirty="0"/>
          </a:p>
        </p:txBody>
      </p:sp>
      <p:sp>
        <p:nvSpPr>
          <p:cNvPr id="13" name="Oval 12"/>
          <p:cNvSpPr/>
          <p:nvPr/>
        </p:nvSpPr>
        <p:spPr>
          <a:xfrm>
            <a:off x="1628265" y="3104832"/>
            <a:ext cx="880565" cy="934916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00273" y="3732662"/>
            <a:ext cx="962523" cy="98889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95949" y="2613480"/>
            <a:ext cx="956765" cy="98270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14600" y="3276600"/>
            <a:ext cx="896392" cy="91212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Reducing Radiation Exposure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Alpha Particles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21654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Use of intensity formulas depending on source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Requires little shielding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 piece of paper will stop alpha particles</a:t>
            </a:r>
          </a:p>
        </p:txBody>
      </p:sp>
      <p:sp>
        <p:nvSpPr>
          <p:cNvPr id="8" name="Oval 7"/>
          <p:cNvSpPr/>
          <p:nvPr/>
        </p:nvSpPr>
        <p:spPr>
          <a:xfrm>
            <a:off x="5438265" y="3333432"/>
            <a:ext cx="880565" cy="934916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810273" y="3961262"/>
            <a:ext cx="962523" cy="98889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5949" y="2842080"/>
            <a:ext cx="956765" cy="98270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24600" y="3505200"/>
            <a:ext cx="896392" cy="91212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55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Contamination: Tritium</a:t>
            </a:r>
            <a:endParaRPr lang="en-CA" sz="2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8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Reducing Radiation Exposure </a:t>
              </a:r>
            </a:p>
          </p:txBody>
        </p:sp>
      </p:grpSp>
      <p:sp>
        <p:nvSpPr>
          <p:cNvPr id="11" name="Round Diagonal Corner Rectangle 10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6340" y="24384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Internal exposure hazard of beta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Shielding is not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Personal protective equipment covering skin and mouth is required</a:t>
            </a:r>
          </a:p>
        </p:txBody>
      </p:sp>
      <p:sp>
        <p:nvSpPr>
          <p:cNvPr id="13" name="Oval 12"/>
          <p:cNvSpPr/>
          <p:nvPr/>
        </p:nvSpPr>
        <p:spPr>
          <a:xfrm>
            <a:off x="6239396" y="3592562"/>
            <a:ext cx="956765" cy="98270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30036" y="2863610"/>
            <a:ext cx="896392" cy="91212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05996" y="4119204"/>
            <a:ext cx="896392" cy="91212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25196" y="3851936"/>
            <a:ext cx="896392" cy="91212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Contamination: Airborne</a:t>
            </a:r>
            <a:endParaRPr lang="en-C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06370" y="2438399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Short Lived (external)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Time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Exposure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Decay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Personal protective equipment for skin and mouth</a:t>
            </a: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Long Lived (internal)</a:t>
            </a:r>
            <a:endParaRPr lang="en-CA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Time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Biological decay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Personal protective equipment for skin and mouth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8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Reducing Radiation Exposure </a:t>
              </a:r>
            </a:p>
          </p:txBody>
        </p:sp>
      </p:grpSp>
      <p:sp>
        <p:nvSpPr>
          <p:cNvPr id="11" name="Round Diagonal Corner Rectangle 10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pic>
        <p:nvPicPr>
          <p:cNvPr id="7170" name="Picture 2" descr="C:\Users\Owner\AppData\Local\Microsoft\Windows\Temporary Internet Files\Content.IE5\1O08N3M5\MP9004092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1" y="2743200"/>
            <a:ext cx="3810000" cy="253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Contamination: C-14</a:t>
            </a:r>
            <a:endParaRPr lang="en-C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2438400"/>
            <a:ext cx="373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Emits low energy beta particles</a:t>
            </a:r>
          </a:p>
          <a:p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Internal hazard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No shielding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Personal protective equipment is required for skin and mouth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8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Reducing Radiation Exposure </a:t>
              </a:r>
            </a:p>
          </p:txBody>
        </p:sp>
      </p:grpSp>
      <p:sp>
        <p:nvSpPr>
          <p:cNvPr id="11" name="Round Diagonal Corner Rectangle 10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5486400" y="3027697"/>
            <a:ext cx="22835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CO2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1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Contamination: Activated Noble Gases</a:t>
            </a:r>
            <a:endParaRPr lang="en-C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2433851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Ar-41</a:t>
            </a:r>
            <a:endParaRPr lang="en-CA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Personal protective equipment for skin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Kr-88, Xe-138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Personal protective equipment for skin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1" name="Rectangle 10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Reducing Radiation Exposure </a:t>
              </a:r>
            </a:p>
          </p:txBody>
        </p:sp>
      </p:grpSp>
      <p:sp>
        <p:nvSpPr>
          <p:cNvPr id="19" name="Round Diagonal Corner Rectangle 18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pic>
        <p:nvPicPr>
          <p:cNvPr id="1026" name="Picture 2" descr="C:\Users\Owner\AppData\Local\Microsoft\Windows\Temporary Internet Files\Content.IE5\1O08N3M5\MC9004351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9" y="2433851"/>
            <a:ext cx="3200400" cy="372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0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Contamination: Iodine-131</a:t>
            </a:r>
            <a:endParaRPr lang="en-C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6340" y="2452048"/>
            <a:ext cx="373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Seen as particulates, vapour, or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Personal protective equipment for skin and mouth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Protecting thyroid with potassium iodine (KI) or potassium iodate (KI3)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Ventilation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8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Reducing Radiation Exposure </a:t>
              </a:r>
            </a:p>
          </p:txBody>
        </p:sp>
      </p:grpSp>
      <p:sp>
        <p:nvSpPr>
          <p:cNvPr id="11" name="Round Diagonal Corner Rectangle 10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08" y="2603562"/>
            <a:ext cx="2836292" cy="28362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69659" y="5699498"/>
            <a:ext cx="302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© </a:t>
            </a:r>
            <a:r>
              <a:rPr lang="en-CA" sz="1200" dirty="0" err="1" smtClean="0"/>
              <a:t>Jurii</a:t>
            </a:r>
            <a:r>
              <a:rPr lang="en-CA" sz="1200" dirty="0"/>
              <a:t>/ http://images-of-elements.com/iodine.php/ </a:t>
            </a:r>
            <a:r>
              <a:rPr lang="en-CA" sz="1200" dirty="0" smtClean="0"/>
              <a:t>CC-BY-SA-3.0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6872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Contamination: Surface </a:t>
            </a:r>
            <a:endParaRPr lang="en-CA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9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Reducing Radiation Exposure </a:t>
              </a:r>
            </a:p>
          </p:txBody>
        </p:sp>
      </p:grpSp>
      <p:sp>
        <p:nvSpPr>
          <p:cNvPr id="18" name="Round Diagonal Corner Rectangle 17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340" y="2246025"/>
            <a:ext cx="373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Time: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Limit exposure time so as not to exceed dose limits set by government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Use of intensity formulas depending on source type</a:t>
            </a:r>
          </a:p>
          <a:p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Requires shielding appropriate for the type of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Personal protective equipment to cover the skin and mouth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Decontamination of the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</p:txBody>
      </p:sp>
      <p:pic>
        <p:nvPicPr>
          <p:cNvPr id="2050" name="Picture 2" descr="C:\Users\Owner\AppData\Local\Microsoft\Windows\Temporary Internet Files\Content.IE5\1O08N3M5\MP9003869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56" y="24384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498" y="2057400"/>
            <a:ext cx="43343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Half-Life</a:t>
            </a:r>
          </a:p>
          <a:p>
            <a:endParaRPr lang="en-CA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b="1" dirty="0" smtClean="0"/>
              <a:t>The amount of time it takes for half of the radioactive material to decay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b="1" dirty="0" smtClean="0"/>
              <a:t>Is a measure of how long it will remain radioactive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b="1" dirty="0" smtClean="0"/>
              <a:t>Every radioactive substance has a specific half-life</a:t>
            </a:r>
            <a:endParaRPr lang="en-CA" sz="2200" b="1" dirty="0"/>
          </a:p>
        </p:txBody>
      </p:sp>
      <p:sp>
        <p:nvSpPr>
          <p:cNvPr id="2" name="PubChord"/>
          <p:cNvSpPr>
            <a:spLocks noEditPoints="1" noChangeArrowheads="1"/>
          </p:cNvSpPr>
          <p:nvPr/>
        </p:nvSpPr>
        <p:spPr bwMode="auto">
          <a:xfrm>
            <a:off x="5572124" y="2508974"/>
            <a:ext cx="2809875" cy="3129826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542498" y="924508"/>
            <a:ext cx="8153400" cy="70968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533400" y="304800"/>
            <a:ext cx="215066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1. What </a:t>
            </a: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s Radiation?/Biological effects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7" name="Rectangle 26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1 – What is Radiation?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98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Contamination: Discrete Radioactive Particles  </a:t>
            </a:r>
            <a:endParaRPr lang="en-C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56412" y="2715904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Use of personal protective equipment to cover the skin and 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Using work practices that do not disturb any radioactive materials</a:t>
            </a:r>
            <a:endParaRPr lang="en-CA" b="1" dirty="0"/>
          </a:p>
          <a:p>
            <a:endParaRPr lang="en-CA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8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Reducing Radiation Exposure </a:t>
              </a:r>
            </a:p>
          </p:txBody>
        </p:sp>
      </p:grpSp>
      <p:sp>
        <p:nvSpPr>
          <p:cNvPr id="11" name="Round Diagonal Corner Rectangle 10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sp>
        <p:nvSpPr>
          <p:cNvPr id="14" name="Oval 13"/>
          <p:cNvSpPr/>
          <p:nvPr/>
        </p:nvSpPr>
        <p:spPr>
          <a:xfrm>
            <a:off x="1981200" y="3576588"/>
            <a:ext cx="304800" cy="309612"/>
          </a:xfrm>
          <a:prstGeom prst="ellipse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2133600" y="2514600"/>
            <a:ext cx="0" cy="1061988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7"/>
          </p:cNvCxnSpPr>
          <p:nvPr/>
        </p:nvCxnSpPr>
        <p:spPr>
          <a:xfrm flipV="1">
            <a:off x="2241363" y="2743200"/>
            <a:ext cx="806637" cy="878730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6"/>
          </p:cNvCxnSpPr>
          <p:nvPr/>
        </p:nvCxnSpPr>
        <p:spPr>
          <a:xfrm>
            <a:off x="2286000" y="3731394"/>
            <a:ext cx="1143000" cy="0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5"/>
          </p:cNvCxnSpPr>
          <p:nvPr/>
        </p:nvCxnSpPr>
        <p:spPr>
          <a:xfrm>
            <a:off x="2241363" y="3840858"/>
            <a:ext cx="882837" cy="731142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4"/>
          </p:cNvCxnSpPr>
          <p:nvPr/>
        </p:nvCxnSpPr>
        <p:spPr>
          <a:xfrm>
            <a:off x="2133600" y="3886200"/>
            <a:ext cx="0" cy="990600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3"/>
          </p:cNvCxnSpPr>
          <p:nvPr/>
        </p:nvCxnSpPr>
        <p:spPr>
          <a:xfrm flipH="1">
            <a:off x="1143000" y="3840858"/>
            <a:ext cx="882837" cy="731142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2"/>
          </p:cNvCxnSpPr>
          <p:nvPr/>
        </p:nvCxnSpPr>
        <p:spPr>
          <a:xfrm flipH="1">
            <a:off x="838200" y="3731394"/>
            <a:ext cx="1143000" cy="0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1"/>
          </p:cNvCxnSpPr>
          <p:nvPr/>
        </p:nvCxnSpPr>
        <p:spPr>
          <a:xfrm flipH="1" flipV="1">
            <a:off x="1254191" y="2857500"/>
            <a:ext cx="771646" cy="764430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276600" y="5444527"/>
            <a:ext cx="304800" cy="309612"/>
          </a:xfrm>
          <a:prstGeom prst="ellipse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V="1">
            <a:off x="3429000" y="4382539"/>
            <a:ext cx="0" cy="1061988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7"/>
          </p:cNvCxnSpPr>
          <p:nvPr/>
        </p:nvCxnSpPr>
        <p:spPr>
          <a:xfrm flipV="1">
            <a:off x="3536763" y="4611139"/>
            <a:ext cx="806637" cy="878730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6"/>
          </p:cNvCxnSpPr>
          <p:nvPr/>
        </p:nvCxnSpPr>
        <p:spPr>
          <a:xfrm>
            <a:off x="3581400" y="5599333"/>
            <a:ext cx="1143000" cy="0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5"/>
          </p:cNvCxnSpPr>
          <p:nvPr/>
        </p:nvCxnSpPr>
        <p:spPr>
          <a:xfrm>
            <a:off x="3536763" y="5708797"/>
            <a:ext cx="882837" cy="731142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4"/>
          </p:cNvCxnSpPr>
          <p:nvPr/>
        </p:nvCxnSpPr>
        <p:spPr>
          <a:xfrm>
            <a:off x="3429000" y="5754139"/>
            <a:ext cx="0" cy="990600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3"/>
          </p:cNvCxnSpPr>
          <p:nvPr/>
        </p:nvCxnSpPr>
        <p:spPr>
          <a:xfrm flipH="1">
            <a:off x="2438400" y="5708797"/>
            <a:ext cx="882837" cy="731142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</p:cNvCxnSpPr>
          <p:nvPr/>
        </p:nvCxnSpPr>
        <p:spPr>
          <a:xfrm flipH="1">
            <a:off x="2133600" y="5599333"/>
            <a:ext cx="1143000" cy="0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1"/>
          </p:cNvCxnSpPr>
          <p:nvPr/>
        </p:nvCxnSpPr>
        <p:spPr>
          <a:xfrm flipH="1" flipV="1">
            <a:off x="2549591" y="4725439"/>
            <a:ext cx="771646" cy="764430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3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Contamination: Liquids &amp; Solids </a:t>
            </a:r>
            <a:endParaRPr lang="en-C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35940" y="2390253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9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Reducing Radiation Exposure </a:t>
              </a:r>
            </a:p>
          </p:txBody>
        </p:sp>
      </p:grpSp>
      <p:sp>
        <p:nvSpPr>
          <p:cNvPr id="18" name="Round Diagonal Corner Rectangle 17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pic>
        <p:nvPicPr>
          <p:cNvPr id="9218" name="Picture 2" descr="C:\Users\Owner\AppData\Local\Microsoft\Windows\Temporary Internet Files\Content.IE5\CYTEHUKO\MC9003836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13419"/>
            <a:ext cx="3048000" cy="272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29200" y="2214265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Time: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Limit exposure time so as not to exceed dose limits set by government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Use of intensity formulas depending on source type</a:t>
            </a:r>
          </a:p>
          <a:p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Appropriate shielding for the radiation observed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Personal protective equipment if shielding is not required</a:t>
            </a:r>
          </a:p>
        </p:txBody>
      </p:sp>
    </p:spTree>
    <p:extLst>
      <p:ext uri="{BB962C8B-B14F-4D97-AF65-F5344CB8AC3E}">
        <p14:creationId xmlns:p14="http://schemas.microsoft.com/office/powerpoint/2010/main" val="1540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Reducing Radiation Exposure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Example: Nuclear Power Plant </a:t>
            </a:r>
            <a:endParaRPr lang="en-C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35572" y="2438400"/>
            <a:ext cx="373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Nuclear Power Plants have many layers of radiation protection: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For example: Reactor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Fuel pellets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Fuel sheath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Pressure tube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err="1" smtClean="0"/>
              <a:t>Calandria</a:t>
            </a:r>
            <a:endParaRPr lang="en-CA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Containment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Water </a:t>
            </a:r>
            <a:r>
              <a:rPr lang="en-CA" b="1" dirty="0"/>
              <a:t>and air filtration systems are used to ensure that radiation exposure to the environment </a:t>
            </a:r>
            <a:r>
              <a:rPr lang="en-CA" b="1" dirty="0" smtClean="0"/>
              <a:t>are minimal</a:t>
            </a:r>
            <a:endParaRPr lang="en-CA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08" y="2819400"/>
            <a:ext cx="4123395" cy="27589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19448" y="5853623"/>
            <a:ext cx="4546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© </a:t>
            </a:r>
            <a:r>
              <a:rPr lang="en-CA" sz="1200" dirty="0" err="1" smtClean="0"/>
              <a:t>Emoscopes</a:t>
            </a:r>
            <a:r>
              <a:rPr lang="en-CA" sz="1200" dirty="0" smtClean="0"/>
              <a:t>/Wikimedia Commons/CC-BY-SA-2.5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1048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Reducing Radiation Exposure </a:t>
              </a:r>
            </a:p>
          </p:txBody>
        </p:sp>
      </p:grpSp>
      <p:sp>
        <p:nvSpPr>
          <p:cNvPr id="9" name="Round Diagonal Corner Rectangle 8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Example: Nuclear Power Plant </a:t>
            </a:r>
            <a:endParaRPr lang="en-CA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07037" y="24384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63359" y="2438400"/>
            <a:ext cx="373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At Bruce Power: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Employees must wear exposure monitoring devices in designated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They also must report immediately to the Radiation Protection Department if the device is lost or if the readings go off the scale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Employees must keep track of their exposure and make sure they don’t exceed limits including off site exposures</a:t>
            </a:r>
          </a:p>
          <a:p>
            <a:endParaRPr lang="en-CA" b="1" dirty="0"/>
          </a:p>
          <a:p>
            <a:r>
              <a:rPr lang="en-CA" b="1" dirty="0" smtClean="0"/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 smtClean="0"/>
          </a:p>
        </p:txBody>
      </p:sp>
      <p:pic>
        <p:nvPicPr>
          <p:cNvPr id="2050" name="Picture 2" descr="C:\Users\Owner\AppData\Local\Microsoft\Windows\Temporary Internet Files\Content.IE5\CYTEHUKO\MC9003896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9" y="2819400"/>
            <a:ext cx="3463889" cy="310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Reducing Radiation Exposure </a:t>
              </a:r>
            </a:p>
          </p:txBody>
        </p:sp>
      </p:grpSp>
      <p:sp>
        <p:nvSpPr>
          <p:cNvPr id="9" name="Round Diagonal Corner Rectangle 8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34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Example: Nuclear Power Plant </a:t>
            </a:r>
            <a:endParaRPr lang="en-CA" sz="2400" b="1" dirty="0"/>
          </a:p>
        </p:txBody>
      </p:sp>
      <p:pic>
        <p:nvPicPr>
          <p:cNvPr id="3074" name="Picture 2" descr="C:\Users\Owner\AppData\Local\Microsoft\Windows\Temporary Internet Files\Content.IE5\TF11MLPH\MC9003825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30" y="2438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6340" y="2433145"/>
            <a:ext cx="373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Radiation dose records must be: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Readily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Protected from extreme conditions as well as theft and vandalism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Record keeping standards can be set by the company but can include things like: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Station where the employee works including location and function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Signature or employee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Supervisors signature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endParaRPr lang="en-CA" b="1" dirty="0"/>
          </a:p>
          <a:p>
            <a:r>
              <a:rPr lang="en-CA" b="1" dirty="0" smtClean="0"/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b="1" dirty="0" smtClean="0"/>
          </a:p>
        </p:txBody>
      </p:sp>
    </p:spTree>
    <p:extLst>
      <p:ext uri="{BB962C8B-B14F-4D97-AF65-F5344CB8AC3E}">
        <p14:creationId xmlns:p14="http://schemas.microsoft.com/office/powerpoint/2010/main" val="955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Quiz 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6340" y="1828800"/>
                <a:ext cx="8153400" cy="349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dirty="0" smtClean="0"/>
                  <a:t>Which of the following relations best describes the intensity of a line source?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endParaRPr lang="en-CA" b="1" i="1" dirty="0" smtClean="0">
                  <a:latin typeface="Cambria Math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CA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CA" b="1" i="1" dirty="0" smtClean="0">
                  <a:latin typeface="Cambria Math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endParaRPr lang="en-CA" b="1" i="1" dirty="0">
                  <a:latin typeface="Cambria Math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CA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CA" b="1" dirty="0"/>
                  <a:t>     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CA" b="1" i="1">
                        <a:latin typeface="Cambria Math"/>
                      </a:rPr>
                      <m:t>&lt;</m:t>
                    </m:r>
                    <m:f>
                      <m:fPr>
                        <m:type m:val="skw"/>
                        <m:ctrlPr>
                          <a:rPr lang="en-CA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b="1" i="1">
                            <a:latin typeface="Cambria Math"/>
                          </a:rPr>
                          <m:t>𝒍</m:t>
                        </m:r>
                      </m:num>
                      <m:den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CA" b="1" dirty="0"/>
              </a:p>
              <a:p>
                <a:pPr lvl="1"/>
                <a:r>
                  <a:rPr lang="en-CA" b="1" dirty="0"/>
                  <a:t> </a:t>
                </a:r>
                <a:r>
                  <a:rPr lang="en-CA" b="1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CA" b="1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CA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CA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CA" b="1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CA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CA" b="1" dirty="0"/>
                  <a:t>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CA" b="1" i="1">
                        <a:latin typeface="Cambria Math"/>
                      </a:rPr>
                      <m:t>≥</m:t>
                    </m:r>
                    <m:f>
                      <m:fPr>
                        <m:type m:val="skw"/>
                        <m:ctrlPr>
                          <a:rPr lang="en-CA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b="1" i="1">
                            <a:latin typeface="Cambria Math"/>
                          </a:rPr>
                          <m:t>𝒍</m:t>
                        </m:r>
                      </m:num>
                      <m:den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CA" dirty="0" smtClean="0"/>
              </a:p>
              <a:p>
                <a:pPr lvl="1"/>
                <a:endParaRPr lang="en-CA" dirty="0" smtClean="0"/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CA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CA" b="1" dirty="0"/>
                  <a:t>     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CA" b="1" i="1">
                        <a:latin typeface="Cambria Math"/>
                      </a:rPr>
                      <m:t>&lt;</m:t>
                    </m:r>
                    <m:r>
                      <a:rPr lang="en-CA" b="1" i="1" smtClean="0">
                        <a:latin typeface="Cambria Math"/>
                      </a:rPr>
                      <m:t>𝒍</m:t>
                    </m:r>
                  </m:oMath>
                </a14:m>
                <a:endParaRPr lang="en-CA" b="1" dirty="0"/>
              </a:p>
              <a:p>
                <a:pPr lvl="1"/>
                <a:r>
                  <a:rPr lang="en-CA" b="1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CA" b="1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CA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CA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CA" b="1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CA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CA" b="1" dirty="0"/>
                  <a:t>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CA" b="1" i="1">
                        <a:latin typeface="Cambria Math"/>
                      </a:rPr>
                      <m:t>≥</m:t>
                    </m:r>
                    <m:r>
                      <a:rPr lang="en-CA" b="1" i="1" smtClean="0">
                        <a:latin typeface="Cambria Math"/>
                      </a:rPr>
                      <m:t>𝒍</m:t>
                    </m:r>
                  </m:oMath>
                </a14:m>
                <a:endParaRPr lang="en-CA" b="1" i="1" dirty="0" smtClean="0">
                  <a:latin typeface="Cambria Math"/>
                </a:endParaRPr>
              </a:p>
              <a:p>
                <a:pPr lvl="1"/>
                <a:endParaRPr lang="en-CA" b="1" i="1" dirty="0" smtClean="0">
                  <a:latin typeface="Cambria Math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CA" b="1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CA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CA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CA" b="1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CA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CA" b="1" dirty="0"/>
                  <a:t>  </a:t>
                </a:r>
                <a:endParaRPr lang="en-CA" dirty="0"/>
              </a:p>
              <a:p>
                <a:pPr lvl="1"/>
                <a:endParaRPr lang="en-CA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40" y="1828800"/>
                <a:ext cx="8153400" cy="349185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8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2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Quiz </a:t>
              </a:r>
            </a:p>
          </p:txBody>
        </p:sp>
      </p:grpSp>
      <p:sp>
        <p:nvSpPr>
          <p:cNvPr id="9" name="Round Diagonal Corner Rectangle 8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6340" y="1828800"/>
                <a:ext cx="8153400" cy="349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dirty="0" smtClean="0"/>
                  <a:t>Which of the following relations best describes the intensity of a line source?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endParaRPr lang="en-CA" b="1" i="1" dirty="0" smtClean="0">
                  <a:latin typeface="Cambria Math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CA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CA" b="1" i="1" dirty="0" smtClean="0">
                  <a:latin typeface="Cambria Math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endParaRPr lang="en-CA" b="1" i="1" dirty="0">
                  <a:latin typeface="Cambria Math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CA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CA" b="1" dirty="0"/>
                  <a:t>     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CA" b="1" i="1">
                        <a:latin typeface="Cambria Math"/>
                      </a:rPr>
                      <m:t>&lt;</m:t>
                    </m:r>
                    <m:f>
                      <m:fPr>
                        <m:type m:val="skw"/>
                        <m:ctrlPr>
                          <a:rPr lang="en-CA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b="1" i="1">
                            <a:latin typeface="Cambria Math"/>
                          </a:rPr>
                          <m:t>𝒍</m:t>
                        </m:r>
                      </m:num>
                      <m:den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CA" b="1" dirty="0"/>
              </a:p>
              <a:p>
                <a:pPr lvl="1"/>
                <a:r>
                  <a:rPr lang="en-CA" b="1" dirty="0"/>
                  <a:t> </a:t>
                </a:r>
                <a:r>
                  <a:rPr lang="en-CA" b="1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CA" b="1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CA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CA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CA" b="1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CA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CA" b="1" dirty="0"/>
                  <a:t>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CA" b="1" i="1">
                        <a:latin typeface="Cambria Math"/>
                      </a:rPr>
                      <m:t>≥</m:t>
                    </m:r>
                    <m:f>
                      <m:fPr>
                        <m:type m:val="skw"/>
                        <m:ctrlPr>
                          <a:rPr lang="en-CA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b="1" i="1">
                            <a:latin typeface="Cambria Math"/>
                          </a:rPr>
                          <m:t>𝒍</m:t>
                        </m:r>
                      </m:num>
                      <m:den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CA" dirty="0" smtClean="0"/>
              </a:p>
              <a:p>
                <a:pPr lvl="1"/>
                <a:endParaRPr lang="en-CA" dirty="0" smtClean="0"/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CA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CA" b="1" dirty="0"/>
                  <a:t>     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CA" b="1" i="1">
                        <a:latin typeface="Cambria Math"/>
                      </a:rPr>
                      <m:t>&lt;</m:t>
                    </m:r>
                    <m:r>
                      <a:rPr lang="en-CA" b="1" i="1" smtClean="0">
                        <a:latin typeface="Cambria Math"/>
                      </a:rPr>
                      <m:t>𝒍</m:t>
                    </m:r>
                  </m:oMath>
                </a14:m>
                <a:endParaRPr lang="en-CA" b="1" dirty="0"/>
              </a:p>
              <a:p>
                <a:pPr lvl="1"/>
                <a:r>
                  <a:rPr lang="en-CA" b="1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CA" b="1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CA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CA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CA" b="1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CA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CA" b="1" dirty="0"/>
                  <a:t>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CA" b="1" i="1">
                        <a:latin typeface="Cambria Math"/>
                      </a:rPr>
                      <m:t>≥</m:t>
                    </m:r>
                    <m:r>
                      <a:rPr lang="en-CA" b="1" i="1" smtClean="0">
                        <a:latin typeface="Cambria Math"/>
                      </a:rPr>
                      <m:t>𝒍</m:t>
                    </m:r>
                  </m:oMath>
                </a14:m>
                <a:endParaRPr lang="en-CA" b="1" i="1" dirty="0" smtClean="0">
                  <a:latin typeface="Cambria Math"/>
                </a:endParaRPr>
              </a:p>
              <a:p>
                <a:pPr lvl="1"/>
                <a:endParaRPr lang="en-CA" b="1" i="1" dirty="0" smtClean="0">
                  <a:latin typeface="Cambria Math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CA" b="1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CA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CA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CA" b="1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CA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CA" b="1" dirty="0"/>
                  <a:t>  </a:t>
                </a:r>
                <a:endParaRPr lang="en-CA" dirty="0"/>
              </a:p>
              <a:p>
                <a:pPr lvl="1"/>
                <a:endParaRPr lang="en-CA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40" y="1828800"/>
                <a:ext cx="8153400" cy="349185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8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 descr="C:\Users\Owner\AppData\Local\Microsoft\Windows\Temporary Internet Files\Content.IE5\TF11MLPH\MC90043253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" y="2756621"/>
            <a:ext cx="628819" cy="4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Quiz </a:t>
              </a:r>
            </a:p>
          </p:txBody>
        </p:sp>
      </p:grpSp>
      <p:sp>
        <p:nvSpPr>
          <p:cNvPr id="9" name="Round Diagonal Corner Rectangle 8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340" y="18288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What are the three principles used to reduce radiation exposure?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Distance, Time, Shielding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Time, Height, Protection.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Distance, Shielding, Exposure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Shielding, Height, Exposure</a:t>
            </a:r>
            <a:endParaRPr lang="en-CA" dirty="0">
              <a:latin typeface="Cambria Math"/>
            </a:endParaRP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96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Quiz </a:t>
              </a:r>
            </a:p>
          </p:txBody>
        </p:sp>
      </p:grpSp>
      <p:sp>
        <p:nvSpPr>
          <p:cNvPr id="9" name="Round Diagonal Corner Rectangle 8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340" y="18288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What are the three principles used to reduce radiation exposure?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Distance, Time, Shielding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Time, Height, Protection.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Distance, Shielding, Exposure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Shielding, Height, Exposure</a:t>
            </a:r>
            <a:endParaRPr lang="en-CA" dirty="0">
              <a:latin typeface="Cambria Math"/>
            </a:endParaRPr>
          </a:p>
          <a:p>
            <a:pPr lvl="1"/>
            <a:endParaRPr lang="en-CA" dirty="0"/>
          </a:p>
        </p:txBody>
      </p:sp>
      <p:pic>
        <p:nvPicPr>
          <p:cNvPr id="12" name="Picture 3" descr="C:\Users\Owner\AppData\Local\Microsoft\Windows\Temporary Internet Files\Content.IE5\TF11MLPH\MC9004325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209800"/>
            <a:ext cx="628819" cy="4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6340" y="924508"/>
            <a:ext cx="8153400" cy="709684"/>
            <a:chOff x="516340" y="304800"/>
            <a:chExt cx="8153400" cy="709684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516340" y="304800"/>
              <a:ext cx="8153400" cy="709684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30489" y="474976"/>
              <a:ext cx="6925102" cy="369332"/>
            </a:xfrm>
            <a:prstGeom prst="rect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Section 4 – Quiz </a:t>
              </a:r>
            </a:p>
          </p:txBody>
        </p:sp>
      </p:grpSp>
      <p:sp>
        <p:nvSpPr>
          <p:cNvPr id="9" name="Round Diagonal Corner Rectangle 8"/>
          <p:cNvSpPr/>
          <p:nvPr/>
        </p:nvSpPr>
        <p:spPr>
          <a:xfrm>
            <a:off x="5029200" y="304800"/>
            <a:ext cx="1524000" cy="38100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4. </a:t>
            </a:r>
            <a:r>
              <a:rPr lang="en-US" sz="1200" b="1" dirty="0">
                <a:solidFill>
                  <a:schemeClr val="tx1"/>
                </a:solidFill>
              </a:rPr>
              <a:t>Reducing Radiation Exposure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340" y="18288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Which of the following is NOT used to reduce radiation exposure?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Personal protective equipment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b="1" i="1" dirty="0" smtClean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Potassium Iodide pills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Non-alarming radiation badges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CA" dirty="0">
              <a:latin typeface="Cambria Math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 smtClean="0">
                <a:latin typeface="Cambria Math"/>
              </a:rPr>
              <a:t>Specific work practices</a:t>
            </a:r>
            <a:endParaRPr lang="en-CA" dirty="0">
              <a:latin typeface="Cambria Math"/>
            </a:endParaRP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2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>
          <a:solidFill>
            <a:srgbClr val="996532"/>
          </a:solidFill>
        </a:ln>
      </a:spPr>
      <a:bodyPr rtlCol="0" anchor="ctr"/>
      <a:lstStyle>
        <a:defPPr algn="ctr">
          <a:defRPr sz="1200"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27754</TotalTime>
  <Words>6979</Words>
  <Application>Microsoft Office PowerPoint</Application>
  <PresentationFormat>On-screen Show (4:3)</PresentationFormat>
  <Paragraphs>1664</Paragraphs>
  <Slides>139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DMC</dc:creator>
  <cp:lastModifiedBy>Renzo Dalla Via</cp:lastModifiedBy>
  <cp:revision>966</cp:revision>
  <cp:lastPrinted>2013-08-20T20:16:30Z</cp:lastPrinted>
  <dcterms:created xsi:type="dcterms:W3CDTF">2013-04-15T12:24:40Z</dcterms:created>
  <dcterms:modified xsi:type="dcterms:W3CDTF">2014-07-11T05:45:58Z</dcterms:modified>
</cp:coreProperties>
</file>