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10.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1.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2.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1.bin" ContentType="application/vnd.openxmlformats-officedocument.oleObject"/>
  <Override PartName="/ppt/notesSlides/notesSlide16.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5.bin" ContentType="application/vnd.openxmlformats-officedocument.oleObject"/>
  <Override PartName="/ppt/notesSlides/notesSlide2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Microsoft_Equation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Microsoft_Equation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1"/>
  </p:notesMasterIdLst>
  <p:sldIdLst>
    <p:sldId id="256" r:id="rId2"/>
    <p:sldId id="264" r:id="rId3"/>
    <p:sldId id="265" r:id="rId4"/>
    <p:sldId id="266" r:id="rId5"/>
    <p:sldId id="267" r:id="rId6"/>
    <p:sldId id="268" r:id="rId7"/>
    <p:sldId id="581" r:id="rId8"/>
    <p:sldId id="582" r:id="rId9"/>
    <p:sldId id="270" r:id="rId10"/>
    <p:sldId id="586" r:id="rId11"/>
    <p:sldId id="271" r:id="rId12"/>
    <p:sldId id="272" r:id="rId13"/>
    <p:sldId id="611" r:id="rId14"/>
    <p:sldId id="612" r:id="rId15"/>
    <p:sldId id="587" r:id="rId16"/>
    <p:sldId id="458" r:id="rId17"/>
    <p:sldId id="460" r:id="rId18"/>
    <p:sldId id="548" r:id="rId19"/>
    <p:sldId id="551" r:id="rId20"/>
    <p:sldId id="462" r:id="rId21"/>
    <p:sldId id="459" r:id="rId22"/>
    <p:sldId id="613" r:id="rId23"/>
    <p:sldId id="549" r:id="rId24"/>
    <p:sldId id="550" r:id="rId25"/>
    <p:sldId id="463" r:id="rId26"/>
    <p:sldId id="464" r:id="rId27"/>
    <p:sldId id="485" r:id="rId28"/>
    <p:sldId id="465" r:id="rId29"/>
    <p:sldId id="486" r:id="rId30"/>
    <p:sldId id="477" r:id="rId31"/>
    <p:sldId id="487" r:id="rId32"/>
    <p:sldId id="488" r:id="rId33"/>
    <p:sldId id="466" r:id="rId34"/>
    <p:sldId id="467" r:id="rId35"/>
    <p:sldId id="468" r:id="rId36"/>
    <p:sldId id="469" r:id="rId37"/>
    <p:sldId id="470" r:id="rId38"/>
    <p:sldId id="471" r:id="rId39"/>
    <p:sldId id="472" r:id="rId40"/>
    <p:sldId id="473" r:id="rId41"/>
    <p:sldId id="474" r:id="rId42"/>
    <p:sldId id="475" r:id="rId43"/>
    <p:sldId id="478" r:id="rId44"/>
    <p:sldId id="479" r:id="rId45"/>
    <p:sldId id="524" r:id="rId46"/>
    <p:sldId id="481" r:id="rId47"/>
    <p:sldId id="489" r:id="rId48"/>
    <p:sldId id="490" r:id="rId49"/>
    <p:sldId id="491" r:id="rId50"/>
    <p:sldId id="493" r:id="rId51"/>
    <p:sldId id="492" r:id="rId52"/>
    <p:sldId id="494" r:id="rId53"/>
    <p:sldId id="495" r:id="rId54"/>
    <p:sldId id="496" r:id="rId55"/>
    <p:sldId id="497" r:id="rId56"/>
    <p:sldId id="498" r:id="rId57"/>
    <p:sldId id="552" r:id="rId58"/>
    <p:sldId id="553" r:id="rId59"/>
    <p:sldId id="502" r:id="rId60"/>
    <p:sldId id="503" r:id="rId61"/>
    <p:sldId id="504" r:id="rId62"/>
    <p:sldId id="505" r:id="rId63"/>
    <p:sldId id="507" r:id="rId64"/>
    <p:sldId id="554" r:id="rId65"/>
    <p:sldId id="526" r:id="rId66"/>
    <p:sldId id="540" r:id="rId67"/>
    <p:sldId id="555" r:id="rId68"/>
    <p:sldId id="559" r:id="rId69"/>
    <p:sldId id="542" r:id="rId70"/>
    <p:sldId id="560" r:id="rId71"/>
    <p:sldId id="580" r:id="rId72"/>
    <p:sldId id="556" r:id="rId73"/>
    <p:sldId id="558" r:id="rId74"/>
    <p:sldId id="563" r:id="rId75"/>
    <p:sldId id="564" r:id="rId76"/>
    <p:sldId id="562" r:id="rId77"/>
    <p:sldId id="566" r:id="rId78"/>
    <p:sldId id="561" r:id="rId79"/>
    <p:sldId id="565" r:id="rId80"/>
    <p:sldId id="567" r:id="rId81"/>
    <p:sldId id="569" r:id="rId82"/>
    <p:sldId id="618" r:id="rId83"/>
    <p:sldId id="571" r:id="rId84"/>
    <p:sldId id="572" r:id="rId85"/>
    <p:sldId id="573" r:id="rId86"/>
    <p:sldId id="575" r:id="rId87"/>
    <p:sldId id="576" r:id="rId88"/>
    <p:sldId id="577" r:id="rId89"/>
    <p:sldId id="578" r:id="rId90"/>
    <p:sldId id="579" r:id="rId91"/>
    <p:sldId id="544" r:id="rId92"/>
    <p:sldId id="527" r:id="rId93"/>
    <p:sldId id="483" r:id="rId94"/>
    <p:sldId id="508" r:id="rId95"/>
    <p:sldId id="510" r:id="rId96"/>
    <p:sldId id="528" r:id="rId97"/>
    <p:sldId id="529" r:id="rId98"/>
    <p:sldId id="530" r:id="rId99"/>
    <p:sldId id="516" r:id="rId100"/>
    <p:sldId id="517" r:id="rId101"/>
    <p:sldId id="512" r:id="rId102"/>
    <p:sldId id="513" r:id="rId103"/>
    <p:sldId id="514" r:id="rId104"/>
    <p:sldId id="515" r:id="rId105"/>
    <p:sldId id="531" r:id="rId106"/>
    <p:sldId id="518" r:id="rId107"/>
    <p:sldId id="532" r:id="rId108"/>
    <p:sldId id="533" r:id="rId109"/>
    <p:sldId id="534" r:id="rId110"/>
    <p:sldId id="536" r:id="rId111"/>
    <p:sldId id="535" r:id="rId112"/>
    <p:sldId id="537" r:id="rId113"/>
    <p:sldId id="538" r:id="rId114"/>
    <p:sldId id="384" r:id="rId115"/>
    <p:sldId id="386" r:id="rId116"/>
    <p:sldId id="387" r:id="rId117"/>
    <p:sldId id="388" r:id="rId118"/>
    <p:sldId id="389" r:id="rId119"/>
    <p:sldId id="390" r:id="rId120"/>
    <p:sldId id="391" r:id="rId121"/>
    <p:sldId id="457" r:id="rId122"/>
    <p:sldId id="393" r:id="rId123"/>
    <p:sldId id="394" r:id="rId124"/>
    <p:sldId id="395" r:id="rId125"/>
    <p:sldId id="396" r:id="rId126"/>
    <p:sldId id="397" r:id="rId127"/>
    <p:sldId id="398" r:id="rId128"/>
    <p:sldId id="400" r:id="rId129"/>
    <p:sldId id="401" r:id="rId130"/>
    <p:sldId id="402" r:id="rId131"/>
    <p:sldId id="403" r:id="rId132"/>
    <p:sldId id="404" r:id="rId133"/>
    <p:sldId id="405" r:id="rId134"/>
    <p:sldId id="406" r:id="rId135"/>
    <p:sldId id="407" r:id="rId136"/>
    <p:sldId id="408" r:id="rId137"/>
    <p:sldId id="409" r:id="rId138"/>
    <p:sldId id="410" r:id="rId139"/>
    <p:sldId id="411" r:id="rId140"/>
    <p:sldId id="412" r:id="rId141"/>
    <p:sldId id="413" r:id="rId142"/>
    <p:sldId id="423" r:id="rId143"/>
    <p:sldId id="430" r:id="rId144"/>
    <p:sldId id="614" r:id="rId145"/>
    <p:sldId id="427" r:id="rId146"/>
    <p:sldId id="431" r:id="rId147"/>
    <p:sldId id="424" r:id="rId148"/>
    <p:sldId id="426" r:id="rId149"/>
    <p:sldId id="420" r:id="rId150"/>
    <p:sldId id="421" r:id="rId151"/>
    <p:sldId id="422" r:id="rId152"/>
    <p:sldId id="432" r:id="rId153"/>
    <p:sldId id="615" r:id="rId154"/>
    <p:sldId id="433" r:id="rId155"/>
    <p:sldId id="456" r:id="rId156"/>
    <p:sldId id="435" r:id="rId157"/>
    <p:sldId id="436" r:id="rId158"/>
    <p:sldId id="437" r:id="rId159"/>
    <p:sldId id="438" r:id="rId160"/>
    <p:sldId id="439" r:id="rId161"/>
    <p:sldId id="440" r:id="rId162"/>
    <p:sldId id="441" r:id="rId163"/>
    <p:sldId id="442" r:id="rId164"/>
    <p:sldId id="443" r:id="rId165"/>
    <p:sldId id="444" r:id="rId166"/>
    <p:sldId id="445" r:id="rId167"/>
    <p:sldId id="446" r:id="rId168"/>
    <p:sldId id="447" r:id="rId169"/>
    <p:sldId id="616" r:id="rId170"/>
    <p:sldId id="450" r:id="rId171"/>
    <p:sldId id="617" r:id="rId172"/>
    <p:sldId id="452" r:id="rId173"/>
    <p:sldId id="453" r:id="rId174"/>
    <p:sldId id="454" r:id="rId175"/>
    <p:sldId id="383" r:id="rId176"/>
    <p:sldId id="434" r:id="rId177"/>
    <p:sldId id="484" r:id="rId178"/>
    <p:sldId id="588" r:id="rId179"/>
    <p:sldId id="589" r:id="rId180"/>
    <p:sldId id="590" r:id="rId181"/>
    <p:sldId id="591" r:id="rId182"/>
    <p:sldId id="592" r:id="rId183"/>
    <p:sldId id="594" r:id="rId184"/>
    <p:sldId id="595" r:id="rId185"/>
    <p:sldId id="596" r:id="rId186"/>
    <p:sldId id="609" r:id="rId187"/>
    <p:sldId id="606" r:id="rId188"/>
    <p:sldId id="610" r:id="rId189"/>
    <p:sldId id="608" r:id="rId1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D1BA7BB-50A8-40D4-BB41-968CB42EBEF2}">
          <p14:sldIdLst>
            <p14:sldId id="256"/>
          </p14:sldIdLst>
        </p14:section>
        <p14:section name="Risk Review" id="{F0014FCE-07E5-41E7-9031-A7587BEB7500}">
          <p14:sldIdLst>
            <p14:sldId id="264"/>
            <p14:sldId id="265"/>
            <p14:sldId id="266"/>
            <p14:sldId id="267"/>
            <p14:sldId id="268"/>
            <p14:sldId id="581"/>
            <p14:sldId id="582"/>
            <p14:sldId id="270"/>
            <p14:sldId id="586"/>
            <p14:sldId id="271"/>
            <p14:sldId id="272"/>
            <p14:sldId id="611"/>
            <p14:sldId id="612"/>
            <p14:sldId id="587"/>
          </p14:sldIdLst>
        </p14:section>
        <p14:section name="Hazardous Material Release" id="{E9D84C91-D6EF-4536-A8DD-795A7E1830CE}">
          <p14:sldIdLst>
            <p14:sldId id="458"/>
            <p14:sldId id="460"/>
            <p14:sldId id="548"/>
            <p14:sldId id="551"/>
            <p14:sldId id="462"/>
            <p14:sldId id="459"/>
            <p14:sldId id="613"/>
            <p14:sldId id="549"/>
            <p14:sldId id="550"/>
            <p14:sldId id="463"/>
          </p14:sldIdLst>
        </p14:section>
        <p14:section name="Consequence Modelling" id="{39B36DA6-5E2A-4867-8496-6578286E3D50}">
          <p14:sldIdLst>
            <p14:sldId id="464"/>
            <p14:sldId id="485"/>
            <p14:sldId id="465"/>
            <p14:sldId id="486"/>
            <p14:sldId id="477"/>
            <p14:sldId id="487"/>
            <p14:sldId id="488"/>
            <p14:sldId id="466"/>
            <p14:sldId id="467"/>
            <p14:sldId id="468"/>
            <p14:sldId id="469"/>
            <p14:sldId id="470"/>
            <p14:sldId id="471"/>
            <p14:sldId id="472"/>
            <p14:sldId id="473"/>
            <p14:sldId id="474"/>
            <p14:sldId id="475"/>
            <p14:sldId id="478"/>
            <p14:sldId id="479"/>
          </p14:sldIdLst>
        </p14:section>
        <p14:section name="Source Term Models" id="{55AC43C6-54E5-455F-8599-80A6C3EECF70}">
          <p14:sldIdLst>
            <p14:sldId id="524"/>
            <p14:sldId id="481"/>
            <p14:sldId id="489"/>
            <p14:sldId id="490"/>
            <p14:sldId id="491"/>
            <p14:sldId id="493"/>
            <p14:sldId id="492"/>
            <p14:sldId id="494"/>
            <p14:sldId id="495"/>
            <p14:sldId id="496"/>
            <p14:sldId id="497"/>
            <p14:sldId id="498"/>
            <p14:sldId id="552"/>
            <p14:sldId id="553"/>
            <p14:sldId id="502"/>
            <p14:sldId id="503"/>
            <p14:sldId id="504"/>
            <p14:sldId id="505"/>
            <p14:sldId id="507"/>
            <p14:sldId id="554"/>
          </p14:sldIdLst>
        </p14:section>
        <p14:section name="Hazard Modelling" id="{E3A353D6-CE2B-4B41-8105-B4D8C30A1B51}">
          <p14:sldIdLst>
            <p14:sldId id="526"/>
            <p14:sldId id="540"/>
            <p14:sldId id="555"/>
            <p14:sldId id="559"/>
            <p14:sldId id="542"/>
            <p14:sldId id="560"/>
            <p14:sldId id="580"/>
            <p14:sldId id="556"/>
            <p14:sldId id="558"/>
            <p14:sldId id="563"/>
            <p14:sldId id="564"/>
            <p14:sldId id="562"/>
            <p14:sldId id="566"/>
            <p14:sldId id="561"/>
            <p14:sldId id="565"/>
            <p14:sldId id="567"/>
            <p14:sldId id="569"/>
            <p14:sldId id="618"/>
            <p14:sldId id="571"/>
            <p14:sldId id="572"/>
            <p14:sldId id="573"/>
            <p14:sldId id="575"/>
            <p14:sldId id="576"/>
            <p14:sldId id="577"/>
            <p14:sldId id="578"/>
            <p14:sldId id="579"/>
            <p14:sldId id="544"/>
          </p14:sldIdLst>
        </p14:section>
        <p14:section name="Effect Modelling" id="{1A4F499F-6740-485C-B042-992E41CA2FB2}">
          <p14:sldIdLst>
            <p14:sldId id="527"/>
            <p14:sldId id="483"/>
            <p14:sldId id="508"/>
            <p14:sldId id="510"/>
            <p14:sldId id="528"/>
            <p14:sldId id="529"/>
            <p14:sldId id="530"/>
            <p14:sldId id="516"/>
            <p14:sldId id="517"/>
            <p14:sldId id="512"/>
            <p14:sldId id="513"/>
            <p14:sldId id="514"/>
            <p14:sldId id="515"/>
            <p14:sldId id="531"/>
            <p14:sldId id="518"/>
            <p14:sldId id="532"/>
            <p14:sldId id="533"/>
            <p14:sldId id="534"/>
            <p14:sldId id="536"/>
            <p14:sldId id="535"/>
            <p14:sldId id="537"/>
            <p14:sldId id="538"/>
          </p14:sldIdLst>
        </p14:section>
        <p14:section name="Quan Frequency Analysis" id="{E5C98612-7963-401A-93F6-4A91D0F54C3E}">
          <p14:sldIdLst>
            <p14:sldId id="384"/>
            <p14:sldId id="386"/>
            <p14:sldId id="387"/>
            <p14:sldId id="388"/>
            <p14:sldId id="389"/>
            <p14:sldId id="390"/>
            <p14:sldId id="391"/>
            <p14:sldId id="457"/>
            <p14:sldId id="393"/>
            <p14:sldId id="394"/>
            <p14:sldId id="395"/>
            <p14:sldId id="396"/>
            <p14:sldId id="397"/>
            <p14:sldId id="398"/>
            <p14:sldId id="400"/>
            <p14:sldId id="401"/>
            <p14:sldId id="402"/>
            <p14:sldId id="403"/>
            <p14:sldId id="404"/>
            <p14:sldId id="405"/>
            <p14:sldId id="406"/>
            <p14:sldId id="407"/>
            <p14:sldId id="408"/>
            <p14:sldId id="409"/>
            <p14:sldId id="410"/>
            <p14:sldId id="411"/>
            <p14:sldId id="412"/>
            <p14:sldId id="413"/>
            <p14:sldId id="423"/>
            <p14:sldId id="430"/>
            <p14:sldId id="614"/>
            <p14:sldId id="427"/>
            <p14:sldId id="431"/>
            <p14:sldId id="424"/>
            <p14:sldId id="426"/>
            <p14:sldId id="420"/>
            <p14:sldId id="421"/>
            <p14:sldId id="422"/>
            <p14:sldId id="432"/>
            <p14:sldId id="615"/>
            <p14:sldId id="433"/>
            <p14:sldId id="456"/>
            <p14:sldId id="435"/>
            <p14:sldId id="436"/>
            <p14:sldId id="437"/>
            <p14:sldId id="438"/>
            <p14:sldId id="439"/>
            <p14:sldId id="440"/>
            <p14:sldId id="441"/>
            <p14:sldId id="442"/>
            <p14:sldId id="443"/>
            <p14:sldId id="444"/>
            <p14:sldId id="445"/>
            <p14:sldId id="446"/>
            <p14:sldId id="447"/>
            <p14:sldId id="616"/>
            <p14:sldId id="450"/>
            <p14:sldId id="617"/>
            <p14:sldId id="452"/>
            <p14:sldId id="453"/>
            <p14:sldId id="454"/>
            <p14:sldId id="383"/>
            <p14:sldId id="434"/>
          </p14:sldIdLst>
        </p14:section>
        <p14:section name="Risk Estimation" id="{80B7D237-8E70-4515-A224-47C08254EF46}">
          <p14:sldIdLst>
            <p14:sldId id="484"/>
            <p14:sldId id="588"/>
            <p14:sldId id="589"/>
            <p14:sldId id="590"/>
            <p14:sldId id="591"/>
            <p14:sldId id="592"/>
            <p14:sldId id="594"/>
            <p14:sldId id="595"/>
          </p14:sldIdLst>
        </p14:section>
        <p14:section name="Final Thoughts" id="{04BD4892-FF79-4F49-AC29-EE5EE8280F35}">
          <p14:sldIdLst>
            <p14:sldId id="596"/>
            <p14:sldId id="609"/>
            <p14:sldId id="606"/>
            <p14:sldId id="610"/>
            <p14:sldId id="608"/>
          </p14:sldIdLst>
        </p14:section>
      </p14:sectionLst>
    </p:ex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D8C"/>
    <a:srgbClr val="FFFF00"/>
    <a:srgbClr val="173F7D"/>
    <a:srgbClr val="FFFFCC"/>
    <a:srgbClr val="FFFFFF"/>
    <a:srgbClr val="000000"/>
    <a:srgbClr val="DEEBF7"/>
    <a:srgbClr val="FFF2CC"/>
    <a:srgbClr val="EBE600"/>
    <a:srgbClr val="C04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618" autoAdjust="0"/>
    <p:restoredTop sz="94660"/>
  </p:normalViewPr>
  <p:slideViewPr>
    <p:cSldViewPr snapToGrid="0" showGuides="1">
      <p:cViewPr>
        <p:scale>
          <a:sx n="100" d="100"/>
          <a:sy n="100" d="100"/>
        </p:scale>
        <p:origin x="-160" y="-20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notesMaster" Target="notesMasters/notesMaster1.xml"/><Relationship Id="rId192"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presProps" Target="presProps.xml"/><Relationship Id="rId194" Type="http://schemas.openxmlformats.org/officeDocument/2006/relationships/viewProps" Target="viewProps.xml"/><Relationship Id="rId195" Type="http://schemas.openxmlformats.org/officeDocument/2006/relationships/theme" Target="theme/theme1.xml"/><Relationship Id="rId196"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1" Type="http://schemas.openxmlformats.org/officeDocument/2006/relationships/image" Target="../media/image47.emf"/><Relationship Id="rId2"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image" Target="../media/image53.emf"/><Relationship Id="rId2"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1" Type="http://schemas.openxmlformats.org/officeDocument/2006/relationships/image" Target="../media/image58.emf"/><Relationship Id="rId2"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5.emf"/><Relationship Id="rId2" Type="http://schemas.openxmlformats.org/officeDocument/2006/relationships/image" Target="../media/image76.emf"/><Relationship Id="rId3" Type="http://schemas.openxmlformats.org/officeDocument/2006/relationships/image" Target="../media/image7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image" Target="../media/image79.emf"/><Relationship Id="rId2" Type="http://schemas.openxmlformats.org/officeDocument/2006/relationships/image" Target="../media/image8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 Id="rId3" Type="http://schemas.openxmlformats.org/officeDocument/2006/relationships/image" Target="../media/image8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1.emf"/><Relationship Id="rId2" Type="http://schemas.openxmlformats.org/officeDocument/2006/relationships/image" Target="../media/image9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99369-3678-4815-B75A-75544B38BD6E}" type="datetimeFigureOut">
              <a:rPr lang="en-CA" smtClean="0"/>
              <a:t>15-04-07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D458B-077A-4DFC-A938-B2841FA90B46}" type="slidenum">
              <a:rPr lang="en-CA" smtClean="0"/>
              <a:t>‹#›</a:t>
            </a:fld>
            <a:endParaRPr lang="en-CA"/>
          </a:p>
        </p:txBody>
      </p:sp>
    </p:spTree>
    <p:extLst>
      <p:ext uri="{BB962C8B-B14F-4D97-AF65-F5344CB8AC3E}">
        <p14:creationId xmlns:p14="http://schemas.microsoft.com/office/powerpoint/2010/main" val="403684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When</a:t>
            </a:r>
            <a:r>
              <a:rPr lang="en-GB" baseline="0" dirty="0" smtClean="0"/>
              <a:t> we talk about a hazard we are referring to a chemical or physical condition that has the potential to cause damage.  This damage can be to a person, to property or to the environment.  A hazard is a condition.  We cannot quantitatively measure a hazard.  </a:t>
            </a:r>
          </a:p>
          <a:p>
            <a:endParaRPr lang="en-CA" dirty="0"/>
          </a:p>
        </p:txBody>
      </p:sp>
      <p:sp>
        <p:nvSpPr>
          <p:cNvPr id="4" name="Slide Number Placeholder 3"/>
          <p:cNvSpPr>
            <a:spLocks noGrp="1"/>
          </p:cNvSpPr>
          <p:nvPr>
            <p:ph type="sldNum" sz="quarter" idx="10"/>
          </p:nvPr>
        </p:nvSpPr>
        <p:spPr/>
        <p:txBody>
          <a:bodyPr/>
          <a:lstStyle/>
          <a:p>
            <a:fld id="{D64BD20D-286F-4993-94EC-0720A8121684}" type="slidenum">
              <a:rPr lang="en-CA" smtClean="0"/>
              <a:t>2</a:t>
            </a:fld>
            <a:endParaRPr lang="en-CA"/>
          </a:p>
        </p:txBody>
      </p:sp>
    </p:spTree>
    <p:extLst>
      <p:ext uri="{BB962C8B-B14F-4D97-AF65-F5344CB8AC3E}">
        <p14:creationId xmlns:p14="http://schemas.microsoft.com/office/powerpoint/2010/main" val="9673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11</a:t>
            </a:fld>
            <a:endParaRPr lang="en-CA"/>
          </a:p>
        </p:txBody>
      </p:sp>
    </p:spTree>
    <p:extLst>
      <p:ext uri="{BB962C8B-B14F-4D97-AF65-F5344CB8AC3E}">
        <p14:creationId xmlns:p14="http://schemas.microsoft.com/office/powerpoint/2010/main" val="143726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30</a:t>
            </a:fld>
            <a:endParaRPr lang="en-CA"/>
          </a:p>
        </p:txBody>
      </p:sp>
    </p:spTree>
    <p:extLst>
      <p:ext uri="{BB962C8B-B14F-4D97-AF65-F5344CB8AC3E}">
        <p14:creationId xmlns:p14="http://schemas.microsoft.com/office/powerpoint/2010/main" val="84715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55</a:t>
            </a:fld>
            <a:endParaRPr lang="en-CA"/>
          </a:p>
        </p:txBody>
      </p:sp>
    </p:spTree>
    <p:extLst>
      <p:ext uri="{BB962C8B-B14F-4D97-AF65-F5344CB8AC3E}">
        <p14:creationId xmlns:p14="http://schemas.microsoft.com/office/powerpoint/2010/main" val="165791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63</a:t>
            </a:fld>
            <a:endParaRPr lang="en-CA"/>
          </a:p>
        </p:txBody>
      </p:sp>
    </p:spTree>
    <p:extLst>
      <p:ext uri="{BB962C8B-B14F-4D97-AF65-F5344CB8AC3E}">
        <p14:creationId xmlns:p14="http://schemas.microsoft.com/office/powerpoint/2010/main" val="259624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74</a:t>
            </a:fld>
            <a:endParaRPr lang="en-CA"/>
          </a:p>
        </p:txBody>
      </p:sp>
    </p:spTree>
    <p:extLst>
      <p:ext uri="{BB962C8B-B14F-4D97-AF65-F5344CB8AC3E}">
        <p14:creationId xmlns:p14="http://schemas.microsoft.com/office/powerpoint/2010/main" val="101124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76</a:t>
            </a:fld>
            <a:endParaRPr lang="en-CA"/>
          </a:p>
        </p:txBody>
      </p:sp>
    </p:spTree>
    <p:extLst>
      <p:ext uri="{BB962C8B-B14F-4D97-AF65-F5344CB8AC3E}">
        <p14:creationId xmlns:p14="http://schemas.microsoft.com/office/powerpoint/2010/main" val="17501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82</a:t>
            </a:fld>
            <a:endParaRPr lang="en-CA"/>
          </a:p>
        </p:txBody>
      </p:sp>
    </p:spTree>
    <p:extLst>
      <p:ext uri="{BB962C8B-B14F-4D97-AF65-F5344CB8AC3E}">
        <p14:creationId xmlns:p14="http://schemas.microsoft.com/office/powerpoint/2010/main" val="309524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83</a:t>
            </a:fld>
            <a:endParaRPr lang="en-CA"/>
          </a:p>
        </p:txBody>
      </p:sp>
    </p:spTree>
    <p:extLst>
      <p:ext uri="{BB962C8B-B14F-4D97-AF65-F5344CB8AC3E}">
        <p14:creationId xmlns:p14="http://schemas.microsoft.com/office/powerpoint/2010/main" val="239381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84</a:t>
            </a:fld>
            <a:endParaRPr lang="en-CA"/>
          </a:p>
        </p:txBody>
      </p:sp>
    </p:spTree>
    <p:extLst>
      <p:ext uri="{BB962C8B-B14F-4D97-AF65-F5344CB8AC3E}">
        <p14:creationId xmlns:p14="http://schemas.microsoft.com/office/powerpoint/2010/main" val="153423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85</a:t>
            </a:fld>
            <a:endParaRPr lang="en-CA"/>
          </a:p>
        </p:txBody>
      </p:sp>
    </p:spTree>
    <p:extLst>
      <p:ext uri="{BB962C8B-B14F-4D97-AF65-F5344CB8AC3E}">
        <p14:creationId xmlns:p14="http://schemas.microsoft.com/office/powerpoint/2010/main" val="151352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contrast, a risk is what we actually measure.  When measure a risk, the first we are asking ourselves what is the measure of damage to a property, how badly did a person get hurt, what is the cost of damage/injury.  After evaluating these consequences of a hazard, we then consider the likelihood or probability of this hazard. Risk can be expressed as the product of these two parameters of a hazard, consequence and likelihood.  </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3</a:t>
            </a:fld>
            <a:endParaRPr lang="en-CA"/>
          </a:p>
        </p:txBody>
      </p:sp>
    </p:spTree>
    <p:extLst>
      <p:ext uri="{BB962C8B-B14F-4D97-AF65-F5344CB8AC3E}">
        <p14:creationId xmlns:p14="http://schemas.microsoft.com/office/powerpoint/2010/main" val="232137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86</a:t>
            </a:fld>
            <a:endParaRPr lang="en-CA"/>
          </a:p>
        </p:txBody>
      </p:sp>
    </p:spTree>
    <p:extLst>
      <p:ext uri="{BB962C8B-B14F-4D97-AF65-F5344CB8AC3E}">
        <p14:creationId xmlns:p14="http://schemas.microsoft.com/office/powerpoint/2010/main" val="209829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87</a:t>
            </a:fld>
            <a:endParaRPr lang="en-CA"/>
          </a:p>
        </p:txBody>
      </p:sp>
    </p:spTree>
    <p:extLst>
      <p:ext uri="{BB962C8B-B14F-4D97-AF65-F5344CB8AC3E}">
        <p14:creationId xmlns:p14="http://schemas.microsoft.com/office/powerpoint/2010/main" val="216149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88</a:t>
            </a:fld>
            <a:endParaRPr lang="en-CA"/>
          </a:p>
        </p:txBody>
      </p:sp>
    </p:spTree>
    <p:extLst>
      <p:ext uri="{BB962C8B-B14F-4D97-AF65-F5344CB8AC3E}">
        <p14:creationId xmlns:p14="http://schemas.microsoft.com/office/powerpoint/2010/main" val="19441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89</a:t>
            </a:fld>
            <a:endParaRPr lang="en-CA"/>
          </a:p>
        </p:txBody>
      </p:sp>
    </p:spTree>
    <p:extLst>
      <p:ext uri="{BB962C8B-B14F-4D97-AF65-F5344CB8AC3E}">
        <p14:creationId xmlns:p14="http://schemas.microsoft.com/office/powerpoint/2010/main" val="4037264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t>90</a:t>
            </a:fld>
            <a:endParaRPr lang="en-CA"/>
          </a:p>
        </p:txBody>
      </p:sp>
    </p:spTree>
    <p:extLst>
      <p:ext uri="{BB962C8B-B14F-4D97-AF65-F5344CB8AC3E}">
        <p14:creationId xmlns:p14="http://schemas.microsoft.com/office/powerpoint/2010/main" val="349292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D458B-077A-4DFC-A938-B2841FA90B46}" type="slidenum">
              <a:rPr lang="en-CA" smtClean="0"/>
              <a:t>188</a:t>
            </a:fld>
            <a:endParaRPr lang="en-CA"/>
          </a:p>
        </p:txBody>
      </p:sp>
    </p:spTree>
    <p:extLst>
      <p:ext uri="{BB962C8B-B14F-4D97-AF65-F5344CB8AC3E}">
        <p14:creationId xmlns:p14="http://schemas.microsoft.com/office/powerpoint/2010/main" val="230756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contrast, a risk is what we actually measure.  When measure a risk, the first we are asking ourselves what is the measure of damage to a property, how badly did a person get hurt, what is the cost of damage/injury.  After evaluating these consequences of a hazard, we then consider the likelihood or probability of this hazard. Risk can be expressed as the product of these two parameters of a hazard, consequence and likelihood.  </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4</a:t>
            </a:fld>
            <a:endParaRPr lang="en-CA"/>
          </a:p>
        </p:txBody>
      </p:sp>
    </p:spTree>
    <p:extLst>
      <p:ext uri="{BB962C8B-B14F-4D97-AF65-F5344CB8AC3E}">
        <p14:creationId xmlns:p14="http://schemas.microsoft.com/office/powerpoint/2010/main" val="316198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contrast, a risk is what we actually measure.  When measure a risk, the first we are asking ourselves what is the measure of damage to a property, how badly did a person get hurt, what is the cost of damage/injury.  After evaluating these consequences of a hazard, we then consider the likelihood or probability of this hazard. Risk can be expressed as the product of these two parameters of a hazard, consequence and likelihood.  </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5</a:t>
            </a:fld>
            <a:endParaRPr lang="en-CA"/>
          </a:p>
        </p:txBody>
      </p:sp>
    </p:spTree>
    <p:extLst>
      <p:ext uri="{BB962C8B-B14F-4D97-AF65-F5344CB8AC3E}">
        <p14:creationId xmlns:p14="http://schemas.microsoft.com/office/powerpoint/2010/main" val="397472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contrast, a risk is what we actually measure.  When measure a risk, the first we are asking ourselves what is the measure of damage to a property, how badly did a person get hurt, what is the cost of damage/injury.  After evaluating these consequences of a hazard, we then consider the likelihood or probability of this hazard. Risk can be expressed as the product of these two parameters of a hazard, consequence and likelihood.  </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6</a:t>
            </a:fld>
            <a:endParaRPr lang="en-CA"/>
          </a:p>
        </p:txBody>
      </p:sp>
    </p:spTree>
    <p:extLst>
      <p:ext uri="{BB962C8B-B14F-4D97-AF65-F5344CB8AC3E}">
        <p14:creationId xmlns:p14="http://schemas.microsoft.com/office/powerpoint/2010/main" val="144814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7</a:t>
            </a:fld>
            <a:endParaRPr lang="en-CA"/>
          </a:p>
        </p:txBody>
      </p:sp>
    </p:spTree>
    <p:extLst>
      <p:ext uri="{BB962C8B-B14F-4D97-AF65-F5344CB8AC3E}">
        <p14:creationId xmlns:p14="http://schemas.microsoft.com/office/powerpoint/2010/main" val="24975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8</a:t>
            </a:fld>
            <a:endParaRPr lang="en-CA"/>
          </a:p>
        </p:txBody>
      </p:sp>
    </p:spTree>
    <p:extLst>
      <p:ext uri="{BB962C8B-B14F-4D97-AF65-F5344CB8AC3E}">
        <p14:creationId xmlns:p14="http://schemas.microsoft.com/office/powerpoint/2010/main" val="410556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9</a:t>
            </a:fld>
            <a:endParaRPr lang="en-CA"/>
          </a:p>
        </p:txBody>
      </p:sp>
    </p:spTree>
    <p:extLst>
      <p:ext uri="{BB962C8B-B14F-4D97-AF65-F5344CB8AC3E}">
        <p14:creationId xmlns:p14="http://schemas.microsoft.com/office/powerpoint/2010/main" val="89367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t>10</a:t>
            </a:fld>
            <a:endParaRPr lang="en-CA"/>
          </a:p>
        </p:txBody>
      </p:sp>
    </p:spTree>
    <p:extLst>
      <p:ext uri="{BB962C8B-B14F-4D97-AF65-F5344CB8AC3E}">
        <p14:creationId xmlns:p14="http://schemas.microsoft.com/office/powerpoint/2010/main" val="93736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t>15-04-07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166257001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t>15-04-07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21193306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t>15-04-07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392203192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Rectangle 13"/>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1"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1"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Connector 26"/>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3260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1" name="Rectangle 10"/>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5"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Connector 35"/>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0706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30" name="Rectangle 2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6"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8"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9"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2"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3"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4"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6"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7" name="Straight Connector 46"/>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41718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5351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80319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971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73539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1"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Connector 28"/>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388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t>15-04-07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266173525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rgbClr val="002060"/>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86650"/>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9"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rgbClr val="173F7D"/>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rgbClr val="173F7D"/>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2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21AFE-A853-4390-BAA3-0953B6D6CF59}" type="datetimeFigureOut">
              <a:rPr lang="en-CA" smtClean="0"/>
              <a:t>15-04-07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5715370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CA21AFE-A853-4390-BAA3-0953B6D6CF59}" type="datetimeFigureOut">
              <a:rPr lang="en-CA" smtClean="0"/>
              <a:t>15-04-07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75055225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CA21AFE-A853-4390-BAA3-0953B6D6CF59}" type="datetimeFigureOut">
              <a:rPr lang="en-CA" smtClean="0"/>
              <a:t>15-04-07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59488859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CA21AFE-A853-4390-BAA3-0953B6D6CF59}" type="datetimeFigureOut">
              <a:rPr lang="en-CA" smtClean="0"/>
              <a:t>15-04-07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325803444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1AFE-A853-4390-BAA3-0953B6D6CF59}" type="datetimeFigureOut">
              <a:rPr lang="en-CA" smtClean="0"/>
              <a:t>15-04-07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423401224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21AFE-A853-4390-BAA3-0953B6D6CF59}" type="datetimeFigureOut">
              <a:rPr lang="en-CA" smtClean="0"/>
              <a:t>15-04-07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402831961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21AFE-A853-4390-BAA3-0953B6D6CF59}" type="datetimeFigureOut">
              <a:rPr lang="en-CA" smtClean="0"/>
              <a:t>15-04-07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t>‹#›</a:t>
            </a:fld>
            <a:endParaRPr lang="en-CA"/>
          </a:p>
        </p:txBody>
      </p:sp>
    </p:spTree>
    <p:extLst>
      <p:ext uri="{BB962C8B-B14F-4D97-AF65-F5344CB8AC3E}">
        <p14:creationId xmlns:p14="http://schemas.microsoft.com/office/powerpoint/2010/main" val="51370801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21AFE-A853-4390-BAA3-0953B6D6CF59}" type="datetimeFigureOut">
              <a:rPr lang="en-CA" smtClean="0"/>
              <a:t>15-04-07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071CA-AAF1-4AE5-AE3C-EA16A1916CA0}" type="slidenum">
              <a:rPr lang="en-CA" smtClean="0"/>
              <a:t>‹#›</a:t>
            </a:fld>
            <a:endParaRPr lang="en-CA"/>
          </a:p>
        </p:txBody>
      </p:sp>
    </p:spTree>
    <p:extLst>
      <p:ext uri="{BB962C8B-B14F-4D97-AF65-F5344CB8AC3E}">
        <p14:creationId xmlns:p14="http://schemas.microsoft.com/office/powerpoint/2010/main" val="244539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oleObject" Target="../embeddings/oleObject3.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65.emf"/><Relationship Id="rId1" Type="http://schemas.openxmlformats.org/officeDocument/2006/relationships/vmlDrawing" Target="../drawings/vmlDrawing22.vml"/><Relationship Id="rId2"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9.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70.emf"/><Relationship Id="rId1" Type="http://schemas.openxmlformats.org/officeDocument/2006/relationships/vmlDrawing" Target="../drawings/vmlDrawing23.vml"/><Relationship Id="rId2"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71.emf"/><Relationship Id="rId1" Type="http://schemas.openxmlformats.org/officeDocument/2006/relationships/vmlDrawing" Target="../drawings/vmlDrawing24.vml"/><Relationship Id="rId2"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8.png"/><Relationship Id="rId6"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5" Type="http://schemas.microsoft.com/office/2007/relationships/hdphoto" Target="../media/hdphoto2.wdp"/><Relationship Id="rId6" Type="http://schemas.openxmlformats.org/officeDocument/2006/relationships/oleObject" Target="../embeddings/oleObject4.bin"/><Relationship Id="rId7"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2.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2.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2.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2.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3.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3.e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png"/></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75.emf"/><Relationship Id="rId1" Type="http://schemas.openxmlformats.org/officeDocument/2006/relationships/vmlDrawing" Target="../drawings/vmlDrawing25.vml"/><Relationship Id="rId2"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75.emf"/><Relationship Id="rId5" Type="http://schemas.openxmlformats.org/officeDocument/2006/relationships/oleObject" Target="../embeddings/oleObject37.bin"/><Relationship Id="rId6" Type="http://schemas.openxmlformats.org/officeDocument/2006/relationships/image" Target="../media/image76.emf"/><Relationship Id="rId7" Type="http://schemas.openxmlformats.org/officeDocument/2006/relationships/oleObject" Target="../embeddings/oleObject38.bin"/><Relationship Id="rId8" Type="http://schemas.openxmlformats.org/officeDocument/2006/relationships/image" Target="../media/image77.emf"/><Relationship Id="rId1" Type="http://schemas.openxmlformats.org/officeDocument/2006/relationships/vmlDrawing" Target="../drawings/vmlDrawing26.vml"/><Relationship Id="rId2"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78.emf"/><Relationship Id="rId1" Type="http://schemas.openxmlformats.org/officeDocument/2006/relationships/vmlDrawing" Target="../drawings/vmlDrawing27.vml"/><Relationship Id="rId2"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1" Type="http://schemas.openxmlformats.org/officeDocument/2006/relationships/image" Target="../media/image870.png"/><Relationship Id="rId12" Type="http://schemas.openxmlformats.org/officeDocument/2006/relationships/oleObject" Target="../embeddings/oleObject39.bin"/><Relationship Id="rId13" Type="http://schemas.openxmlformats.org/officeDocument/2006/relationships/image" Target="../media/image79.emf"/><Relationship Id="rId14" Type="http://schemas.openxmlformats.org/officeDocument/2006/relationships/oleObject" Target="../embeddings/oleObject40.bin"/><Relationship Id="rId15" Type="http://schemas.openxmlformats.org/officeDocument/2006/relationships/image" Target="../media/image80.emf"/><Relationship Id="rId16" Type="http://schemas.openxmlformats.org/officeDocument/2006/relationships/oleObject" Target="../embeddings/oleObject41.bin"/><Relationship Id="rId17" Type="http://schemas.openxmlformats.org/officeDocument/2006/relationships/image" Target="../media/image81.emf"/><Relationship Id="rId18" Type="http://schemas.openxmlformats.org/officeDocument/2006/relationships/oleObject" Target="../embeddings/oleObject42.bin"/><Relationship Id="rId19" Type="http://schemas.openxmlformats.org/officeDocument/2006/relationships/image" Target="../media/image82.emf"/><Relationship Id="rId1" Type="http://schemas.openxmlformats.org/officeDocument/2006/relationships/vmlDrawing" Target="../drawings/vmlDrawing28.vml"/><Relationship Id="rId2" Type="http://schemas.openxmlformats.org/officeDocument/2006/relationships/slideLayout" Target="../slideLayouts/slideLayout18.xml"/><Relationship Id="rId3" Type="http://schemas.openxmlformats.org/officeDocument/2006/relationships/image" Target="../media/image84.png"/><Relationship Id="rId8" Type="http://schemas.openxmlformats.org/officeDocument/2006/relationships/image" Target="../media/image840.png"/><Relationship Id="rId9" Type="http://schemas.openxmlformats.org/officeDocument/2006/relationships/image" Target="../media/image850.png"/><Relationship Id="rId10" Type="http://schemas.openxmlformats.org/officeDocument/2006/relationships/image" Target="../media/image860.png"/></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82.emf"/><Relationship Id="rId1" Type="http://schemas.openxmlformats.org/officeDocument/2006/relationships/vmlDrawing" Target="../drawings/vmlDrawing29.vml"/><Relationship Id="rId2"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png"/></Relationships>
</file>

<file path=ppt/slides/_rels/slide151.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oleObject" Target="../embeddings/oleObject44.bin"/><Relationship Id="rId5" Type="http://schemas.openxmlformats.org/officeDocument/2006/relationships/image" Target="../media/image85.emf"/><Relationship Id="rId6" Type="http://schemas.openxmlformats.org/officeDocument/2006/relationships/oleObject" Target="../embeddings/oleObject45.bin"/><Relationship Id="rId7" Type="http://schemas.openxmlformats.org/officeDocument/2006/relationships/image" Target="../media/image86.emf"/><Relationship Id="rId8" Type="http://schemas.openxmlformats.org/officeDocument/2006/relationships/oleObject" Target="../embeddings/oleObject46.bin"/><Relationship Id="rId9" Type="http://schemas.openxmlformats.org/officeDocument/2006/relationships/image" Target="../media/image87.emf"/><Relationship Id="rId1" Type="http://schemas.openxmlformats.org/officeDocument/2006/relationships/vmlDrawing" Target="../drawings/vmlDrawing30.vml"/><Relationship Id="rId2"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88.emf"/><Relationship Id="rId1" Type="http://schemas.openxmlformats.org/officeDocument/2006/relationships/vmlDrawing" Target="../drawings/vmlDrawing31.vml"/><Relationship Id="rId2"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0.jpe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91.emf"/><Relationship Id="rId5" Type="http://schemas.openxmlformats.org/officeDocument/2006/relationships/oleObject" Target="../embeddings/oleObject49.bin"/><Relationship Id="rId6" Type="http://schemas.openxmlformats.org/officeDocument/2006/relationships/image" Target="../media/image92.emf"/><Relationship Id="rId1" Type="http://schemas.openxmlformats.org/officeDocument/2006/relationships/vmlDrawing" Target="../drawings/vmlDrawing32.vml"/><Relationship Id="rId2"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93.emf"/><Relationship Id="rId5" Type="http://schemas.openxmlformats.org/officeDocument/2006/relationships/oleObject" Target="../embeddings/oleObject50.bin"/><Relationship Id="rId6" Type="http://schemas.openxmlformats.org/officeDocument/2006/relationships/image" Target="../media/image94.emf"/><Relationship Id="rId1" Type="http://schemas.openxmlformats.org/officeDocument/2006/relationships/vmlDrawing" Target="../drawings/vmlDrawing33.vml"/><Relationship Id="rId2"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95.emf"/><Relationship Id="rId1" Type="http://schemas.openxmlformats.org/officeDocument/2006/relationships/vmlDrawing" Target="../drawings/vmlDrawing34.vml"/><Relationship Id="rId2"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emf"/><Relationship Id="rId5" Type="http://schemas.openxmlformats.org/officeDocument/2006/relationships/oleObject" Target="../embeddings/oleObject6.bin"/><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3.wdp"/><Relationship Id="rId5" Type="http://schemas.openxmlformats.org/officeDocument/2006/relationships/image" Target="../media/image15.png"/><Relationship Id="rId6" Type="http://schemas.microsoft.com/office/2007/relationships/hdphoto" Target="../media/hdphoto4.wdp"/><Relationship Id="rId1" Type="http://schemas.openxmlformats.org/officeDocument/2006/relationships/slideLayout" Target="../slideLayouts/slideLayout21.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oleObject" Target="../embeddings/oleObject7.bin"/><Relationship Id="rId5" Type="http://schemas.openxmlformats.org/officeDocument/2006/relationships/image" Target="../media/image16.emf"/><Relationship Id="rId6" Type="http://schemas.openxmlformats.org/officeDocument/2006/relationships/oleObject" Target="../embeddings/oleObject8.bin"/><Relationship Id="rId7" Type="http://schemas.openxmlformats.org/officeDocument/2006/relationships/image" Target="../media/image17.emf"/><Relationship Id="rId8" Type="http://schemas.openxmlformats.org/officeDocument/2006/relationships/oleObject" Target="../embeddings/oleObject9.bin"/><Relationship Id="rId9"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9.emf"/><Relationship Id="rId5" Type="http://schemas.openxmlformats.org/officeDocument/2006/relationships/oleObject" Target="../embeddings/oleObject11.bin"/><Relationship Id="rId6" Type="http://schemas.openxmlformats.org/officeDocument/2006/relationships/image" Target="../media/image20.emf"/><Relationship Id="rId7" Type="http://schemas.openxmlformats.org/officeDocument/2006/relationships/oleObject" Target="../embeddings/oleObject12.bin"/><Relationship Id="rId8"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png"/><Relationship Id="rId6" Type="http://schemas.microsoft.com/office/2007/relationships/hdphoto" Target="../media/hdphoto6.wdp"/><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png"/><Relationship Id="rId6" Type="http://schemas.microsoft.com/office/2007/relationships/hdphoto" Target="../media/hdphoto6.wdp"/><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png"/><Relationship Id="rId6" Type="http://schemas.microsoft.com/office/2007/relationships/hdphoto" Target="../media/hdphoto6.wdp"/><Relationship Id="rId7"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png"/><Relationship Id="rId6" Type="http://schemas.microsoft.com/office/2007/relationships/hdphoto" Target="../media/hdphoto6.wdp"/><Relationship Id="rId7" Type="http://schemas.openxmlformats.org/officeDocument/2006/relationships/image" Target="../media/image26.png"/><Relationship Id="rId8" Type="http://schemas.openxmlformats.org/officeDocument/2006/relationships/image" Target="../media/image28.png"/><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 Id="rId3" Type="http://schemas.openxmlformats.org/officeDocument/2006/relationships/image" Target="../media/image2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2.emf"/><Relationship Id="rId1" Type="http://schemas.openxmlformats.org/officeDocument/2006/relationships/vmlDrawing" Target="../drawings/vmlDrawing8.vml"/><Relationship Id="rId2"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33.emf"/><Relationship Id="rId5" Type="http://schemas.openxmlformats.org/officeDocument/2006/relationships/oleObject" Target="../embeddings/oleObject15.bin"/><Relationship Id="rId6" Type="http://schemas.openxmlformats.org/officeDocument/2006/relationships/image" Target="../media/image34.emf"/><Relationship Id="rId1" Type="http://schemas.openxmlformats.org/officeDocument/2006/relationships/vmlDrawing" Target="../drawings/vmlDrawing9.vml"/><Relationship Id="rId2"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8" Type="http://schemas.openxmlformats.org/officeDocument/2006/relationships/image" Target="../media/image35.png"/><Relationship Id="rId5" Type="http://schemas.openxmlformats.org/officeDocument/2006/relationships/image" Target="../media/image53.png"/><Relationship Id="rId7" Type="http://schemas.openxmlformats.org/officeDocument/2006/relationships/image" Target="../media/image55.png"/><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60.png"/><Relationship Id="rId15" Type="http://schemas.openxmlformats.org/officeDocument/2006/relationships/image" Target="../media/image53.png"/><Relationship Id="rId16" Type="http://schemas.openxmlformats.org/officeDocument/2006/relationships/image" Target="../media/image54.png"/><Relationship Id="rId17" Type="http://schemas.openxmlformats.org/officeDocument/2006/relationships/image" Target="../media/image55.png"/><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4.png"/><Relationship Id="rId4" Type="http://schemas.microsoft.com/office/2007/relationships/hdphoto" Target="../media/hdphoto6.wdp"/><Relationship Id="rId5" Type="http://schemas.openxmlformats.org/officeDocument/2006/relationships/image" Target="../media/image36.png"/><Relationship Id="rId7" Type="http://schemas.openxmlformats.org/officeDocument/2006/relationships/image" Target="../media/image59.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6.wdp"/><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1" Type="http://schemas.openxmlformats.org/officeDocument/2006/relationships/image" Target="../media/image60.png"/><Relationship Id="rId12" Type="http://schemas.openxmlformats.org/officeDocument/2006/relationships/oleObject" Target="../embeddings/oleObject16.bin"/><Relationship Id="rId13" Type="http://schemas.openxmlformats.org/officeDocument/2006/relationships/image" Target="../media/image35.emf"/><Relationship Id="rId1" Type="http://schemas.openxmlformats.org/officeDocument/2006/relationships/vmlDrawing" Target="../drawings/vmlDrawing10.vml"/><Relationship Id="rId2"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6.wdp"/><Relationship Id="rId1" Type="http://schemas.openxmlformats.org/officeDocument/2006/relationships/slideLayout" Target="../slideLayouts/slideLayout15.xml"/><Relationship Id="rId2"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6.wdp"/><Relationship Id="rId1" Type="http://schemas.openxmlformats.org/officeDocument/2006/relationships/slideLayout" Target="../slideLayouts/slideLayout15.xml"/><Relationship Id="rId2"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4.png"/><Relationship Id="rId5" Type="http://schemas.microsoft.com/office/2007/relationships/hdphoto" Target="../media/hdphoto6.wdp"/><Relationship Id="rId6" Type="http://schemas.openxmlformats.org/officeDocument/2006/relationships/oleObject" Target="../embeddings/oleObject17.bin"/><Relationship Id="rId7" Type="http://schemas.openxmlformats.org/officeDocument/2006/relationships/image" Target="../media/image36.emf"/><Relationship Id="rId1" Type="http://schemas.openxmlformats.org/officeDocument/2006/relationships/vmlDrawing" Target="../drawings/vmlDrawing11.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png"/><Relationship Id="rId6" Type="http://schemas.microsoft.com/office/2007/relationships/hdphoto" Target="../media/hdphoto6.wdp"/><Relationship Id="rId1" Type="http://schemas.openxmlformats.org/officeDocument/2006/relationships/slideLayout" Target="../slideLayouts/slideLayout15.xml"/><Relationship Id="rId2"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microsoft.com/office/2007/relationships/hdphoto" Target="../media/hdphoto5.wdp"/><Relationship Id="rId6" Type="http://schemas.openxmlformats.org/officeDocument/2006/relationships/image" Target="../media/image24.png"/><Relationship Id="rId7" Type="http://schemas.microsoft.com/office/2007/relationships/hdphoto" Target="../media/hdphoto6.wdp"/><Relationship Id="rId8" Type="http://schemas.openxmlformats.org/officeDocument/2006/relationships/oleObject" Target="../embeddings/oleObject18.bin"/><Relationship Id="rId9"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microsoft.com/office/2007/relationships/hdphoto" Target="../media/hdphoto5.wdp"/><Relationship Id="rId6" Type="http://schemas.openxmlformats.org/officeDocument/2006/relationships/image" Target="../media/image24.png"/><Relationship Id="rId7" Type="http://schemas.microsoft.com/office/2007/relationships/hdphoto" Target="../media/hdphoto6.wdp"/><Relationship Id="rId8" Type="http://schemas.openxmlformats.org/officeDocument/2006/relationships/oleObject" Target="../embeddings/oleObject19.bin"/><Relationship Id="rId9" Type="http://schemas.openxmlformats.org/officeDocument/2006/relationships/image" Target="../media/image37.emf"/><Relationship Id="rId10" Type="http://schemas.openxmlformats.org/officeDocument/2006/relationships/oleObject" Target="../embeddings/oleObject20.bin"/><Relationship Id="rId11"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microsoft.com/office/2007/relationships/hdphoto" Target="../media/hdphoto5.wdp"/><Relationship Id="rId6" Type="http://schemas.openxmlformats.org/officeDocument/2006/relationships/image" Target="../media/image24.png"/><Relationship Id="rId7" Type="http://schemas.microsoft.com/office/2007/relationships/hdphoto" Target="../media/hdphoto6.wdp"/><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9.png"/><Relationship Id="rId1" Type="http://schemas.openxmlformats.org/officeDocument/2006/relationships/vmlDrawing" Target="../drawings/vmlDrawing14.vml"/><Relationship Id="rId2"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oleObject" Target="../embeddings/oleObject21.bin"/><Relationship Id="rId7" Type="http://schemas.openxmlformats.org/officeDocument/2006/relationships/image" Target="../media/image40.emf"/><Relationship Id="rId1" Type="http://schemas.openxmlformats.org/officeDocument/2006/relationships/vmlDrawing" Target="../drawings/vmlDrawing15.vml"/><Relationship Id="rId2"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oleObject" Target="../embeddings/Microsoft_Equation2.bin"/><Relationship Id="rId13" Type="http://schemas.openxmlformats.org/officeDocument/2006/relationships/image" Target="../media/image51.emf"/><Relationship Id="rId14" Type="http://schemas.openxmlformats.org/officeDocument/2006/relationships/oleObject" Target="../embeddings/Microsoft_Equation3.bin"/><Relationship Id="rId15" Type="http://schemas.openxmlformats.org/officeDocument/2006/relationships/image" Target="../media/image52.emf"/><Relationship Id="rId1" Type="http://schemas.openxmlformats.org/officeDocument/2006/relationships/vmlDrawing" Target="../drawings/vmlDrawing16.vml"/><Relationship Id="rId2" Type="http://schemas.openxmlformats.org/officeDocument/2006/relationships/slideLayout" Target="../slideLayouts/slideLayout16.xml"/><Relationship Id="rId3" Type="http://schemas.openxmlformats.org/officeDocument/2006/relationships/notesSlide" Target="../notesSlides/notesSlide16.xml"/><Relationship Id="rId4" Type="http://schemas.openxmlformats.org/officeDocument/2006/relationships/oleObject" Target="../embeddings/oleObject22.bin"/><Relationship Id="rId5" Type="http://schemas.openxmlformats.org/officeDocument/2006/relationships/image" Target="../media/image47.emf"/><Relationship Id="rId6" Type="http://schemas.openxmlformats.org/officeDocument/2006/relationships/oleObject" Target="../embeddings/oleObject23.bin"/><Relationship Id="rId7" Type="http://schemas.openxmlformats.org/officeDocument/2006/relationships/image" Target="../media/image48.emf"/><Relationship Id="rId8" Type="http://schemas.openxmlformats.org/officeDocument/2006/relationships/oleObject" Target="../embeddings/oleObject24.bin"/><Relationship Id="rId9" Type="http://schemas.openxmlformats.org/officeDocument/2006/relationships/image" Target="../media/image49.emf"/><Relationship Id="rId10" Type="http://schemas.openxmlformats.org/officeDocument/2006/relationships/oleObject" Target="../embeddings/Microsoft_Equation1.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quation4.bin"/><Relationship Id="rId5" Type="http://schemas.openxmlformats.org/officeDocument/2006/relationships/image" Target="../media/image53.emf"/><Relationship Id="rId6" Type="http://schemas.openxmlformats.org/officeDocument/2006/relationships/oleObject" Target="../embeddings/Microsoft_Equation5.bin"/><Relationship Id="rId7" Type="http://schemas.openxmlformats.org/officeDocument/2006/relationships/image" Target="../media/image54.emf"/><Relationship Id="rId8" Type="http://schemas.openxmlformats.org/officeDocument/2006/relationships/oleObject" Target="../embeddings/Microsoft_Equation6.bin"/><Relationship Id="rId9" Type="http://schemas.openxmlformats.org/officeDocument/2006/relationships/image" Target="../media/image55.emf"/><Relationship Id="rId10" Type="http://schemas.openxmlformats.org/officeDocument/2006/relationships/oleObject" Target="../embeddings/Microsoft_Equation7.bin"/><Relationship Id="rId11" Type="http://schemas.openxmlformats.org/officeDocument/2006/relationships/image" Target="../media/image56.emf"/><Relationship Id="rId1" Type="http://schemas.openxmlformats.org/officeDocument/2006/relationships/vmlDrawing" Target="../drawings/vmlDrawing17.vml"/><Relationship Id="rId2"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3.wdp"/><Relationship Id="rId6" Type="http://schemas.openxmlformats.org/officeDocument/2006/relationships/image" Target="../media/image15.png"/><Relationship Id="rId7" Type="http://schemas.microsoft.com/office/2007/relationships/hdphoto" Target="../media/hdphoto4.wdp"/><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1.xml"/><Relationship Id="rId8" Type="http://schemas.openxmlformats.org/officeDocument/2006/relationships/image" Target="../media/image57.emf"/><Relationship Id="rId6" Type="http://schemas.openxmlformats.org/officeDocument/2006/relationships/image" Target="../media/image83.png"/><Relationship Id="rId7" Type="http://schemas.openxmlformats.org/officeDocument/2006/relationships/oleObject" Target="../embeddings/oleObject25.bin"/><Relationship Id="rId1" Type="http://schemas.openxmlformats.org/officeDocument/2006/relationships/vmlDrawing" Target="../drawings/vmlDrawing18.vml"/><Relationship Id="rId2"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1" Type="http://schemas.openxmlformats.org/officeDocument/2006/relationships/image" Target="../media/image61.emf"/><Relationship Id="rId12" Type="http://schemas.openxmlformats.org/officeDocument/2006/relationships/oleObject" Target="../embeddings/oleObject30.bin"/><Relationship Id="rId13" Type="http://schemas.openxmlformats.org/officeDocument/2006/relationships/image" Target="../media/image62.emf"/><Relationship Id="rId1" Type="http://schemas.openxmlformats.org/officeDocument/2006/relationships/vmlDrawing" Target="../drawings/vmlDrawing19.vml"/><Relationship Id="rId2" Type="http://schemas.openxmlformats.org/officeDocument/2006/relationships/slideLayout" Target="../slideLayouts/slideLayout16.xml"/><Relationship Id="rId3" Type="http://schemas.openxmlformats.org/officeDocument/2006/relationships/notesSlide" Target="../notesSlides/notesSlide22.xml"/><Relationship Id="rId4" Type="http://schemas.openxmlformats.org/officeDocument/2006/relationships/oleObject" Target="../embeddings/oleObject26.bin"/><Relationship Id="rId5" Type="http://schemas.openxmlformats.org/officeDocument/2006/relationships/image" Target="../media/image58.emf"/><Relationship Id="rId6" Type="http://schemas.openxmlformats.org/officeDocument/2006/relationships/oleObject" Target="../embeddings/oleObject27.bin"/><Relationship Id="rId7" Type="http://schemas.openxmlformats.org/officeDocument/2006/relationships/image" Target="../media/image59.emf"/><Relationship Id="rId8" Type="http://schemas.openxmlformats.org/officeDocument/2006/relationships/oleObject" Target="../embeddings/oleObject28.bin"/><Relationship Id="rId9" Type="http://schemas.openxmlformats.org/officeDocument/2006/relationships/image" Target="../media/image60.emf"/><Relationship Id="rId10" Type="http://schemas.openxmlformats.org/officeDocument/2006/relationships/oleObject" Target="../embeddings/oleObject29.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9.png"/><Relationship Id="rId1" Type="http://schemas.openxmlformats.org/officeDocument/2006/relationships/vmlDrawing" Target="../drawings/vmlDrawing20.vml"/><Relationship Id="rId2"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65.emf"/><Relationship Id="rId1" Type="http://schemas.openxmlformats.org/officeDocument/2006/relationships/vmlDrawing" Target="../drawings/vmlDrawing21.vml"/><Relationship Id="rId2"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326341" y="1600200"/>
            <a:ext cx="7772400" cy="1986803"/>
          </a:xfrm>
        </p:spPr>
        <p:txBody>
          <a:bodyPr>
            <a:normAutofit fontScale="90000"/>
          </a:bodyPr>
          <a:lstStyle/>
          <a:p>
            <a:r>
              <a:rPr lang="en-GB" b="1" dirty="0" smtClean="0">
                <a:latin typeface="Tahoma" panose="020B0604030504040204" pitchFamily="34" charset="0"/>
                <a:ea typeface="Tahoma" panose="020B0604030504040204" pitchFamily="34" charset="0"/>
                <a:cs typeface="Tahoma" panose="020B0604030504040204" pitchFamily="34" charset="0"/>
              </a:rPr>
              <a:t>Chemical Process Quantitative Risk Assessment</a:t>
            </a:r>
            <a:endParaRPr lang="en-CA"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http://www.economics.utoronto.ca/kdasgupta/utoronto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545" y="3919609"/>
            <a:ext cx="3934948" cy="1450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safetymanagementeducation.com/en/templates/default/images/minerv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632" y="4112389"/>
            <a:ext cx="4249910" cy="1082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65838" y="5895421"/>
            <a:ext cx="6093405" cy="707886"/>
          </a:xfrm>
          <a:prstGeom prst="rect">
            <a:avLst/>
          </a:prstGeom>
          <a:noFill/>
        </p:spPr>
        <p:txBody>
          <a:bodyPr wrap="square" rtlCol="0">
            <a:spAutoFit/>
          </a:bodyPr>
          <a:lstStyle/>
          <a:p>
            <a:pPr algn="ctr"/>
            <a:r>
              <a:rPr lang="en-GB" sz="2400" i="1" dirty="0" smtClean="0">
                <a:latin typeface="Tahoma" panose="020B0604030504040204" pitchFamily="34" charset="0"/>
                <a:ea typeface="Tahoma" panose="020B0604030504040204" pitchFamily="34" charset="0"/>
                <a:cs typeface="Tahoma" panose="020B0604030504040204" pitchFamily="34" charset="0"/>
              </a:rPr>
              <a:t>April 6, 2015 (rev 4)</a:t>
            </a:r>
            <a:endPar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9137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506413" y="5750570"/>
            <a:ext cx="15194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Event Location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Distance from Event,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1202267" y="2399672"/>
            <a:ext cx="2887513"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a:latin typeface="Tahoma" panose="020B0604030504040204" pitchFamily="34" charset="0"/>
                <a:ea typeface="Tahoma" panose="020B0604030504040204" pitchFamily="34" charset="0"/>
                <a:cs typeface="Tahoma" panose="020B0604030504040204" pitchFamily="34" charset="0"/>
              </a:rPr>
              <a:t>Probability of </a:t>
            </a:r>
          </a:p>
          <a:p>
            <a:pPr algn="r"/>
            <a:r>
              <a:rPr lang="en-GB" sz="2000" b="1" dirty="0">
                <a:latin typeface="Tahoma" panose="020B0604030504040204" pitchFamily="34" charset="0"/>
                <a:ea typeface="Tahoma" panose="020B0604030504040204" pitchFamily="34" charset="0"/>
                <a:cs typeface="Tahoma" panose="020B0604030504040204" pitchFamily="34" charset="0"/>
              </a:rPr>
              <a:t>t</a:t>
            </a:r>
            <a:r>
              <a:rPr lang="en-GB" sz="2000" b="1" dirty="0" smtClean="0">
                <a:latin typeface="Tahoma" panose="020B0604030504040204" pitchFamily="34" charset="0"/>
                <a:ea typeface="Tahoma" panose="020B0604030504040204" pitchFamily="34" charset="0"/>
                <a:cs typeface="Tahoma" panose="020B0604030504040204" pitchFamily="34" charset="0"/>
              </a:rPr>
              <a:t>he consequence, </a:t>
            </a:r>
            <a:r>
              <a:rPr lang="en-GB" sz="2000" b="1" dirty="0" err="1">
                <a:latin typeface="Tahoma" panose="020B0604030504040204" pitchFamily="34" charset="0"/>
                <a:ea typeface="Tahoma" panose="020B0604030504040204" pitchFamily="34" charset="0"/>
                <a:cs typeface="Tahoma" panose="020B0604030504040204" pitchFamily="34" charset="0"/>
              </a:rPr>
              <a:t>P</a:t>
            </a:r>
            <a:r>
              <a:rPr lang="en-GB" sz="2000" b="1" baseline="-25000" dirty="0" err="1">
                <a:latin typeface="Tahoma" panose="020B0604030504040204" pitchFamily="34" charset="0"/>
                <a:ea typeface="Tahoma" panose="020B0604030504040204" pitchFamily="34" charset="0"/>
                <a:cs typeface="Tahoma" panose="020B0604030504040204" pitchFamily="34" charset="0"/>
              </a:rPr>
              <a:t>d</a:t>
            </a:r>
            <a:r>
              <a:rPr lang="en-GB" sz="2000" b="1" dirty="0">
                <a:latin typeface="Tahoma" panose="020B0604030504040204" pitchFamily="34" charset="0"/>
                <a:ea typeface="Tahoma" panose="020B0604030504040204" pitchFamily="34" charset="0"/>
                <a:cs typeface="Tahoma" panose="020B0604030504040204" pitchFamily="34" charset="0"/>
              </a:rPr>
              <a:t> </a:t>
            </a:r>
          </a:p>
          <a:p>
            <a:pPr algn="r"/>
            <a:r>
              <a:rPr lang="en-GB" sz="2000" b="1" dirty="0">
                <a:latin typeface="Tahoma" panose="020B0604030504040204" pitchFamily="34" charset="0"/>
                <a:ea typeface="Tahoma" panose="020B0604030504040204" pitchFamily="34" charset="0"/>
                <a:cs typeface="Tahoma" panose="020B0604030504040204" pitchFamily="34" charset="0"/>
              </a:rPr>
              <a:t>(death, damage) </a:t>
            </a:r>
          </a:p>
          <a:p>
            <a:pPr algn="r"/>
            <a:r>
              <a:rPr lang="en-GB" sz="2000" b="1" dirty="0">
                <a:latin typeface="Tahoma" panose="020B0604030504040204" pitchFamily="34" charset="0"/>
                <a:ea typeface="Tahoma" panose="020B0604030504040204" pitchFamily="34" charset="0"/>
                <a:cs typeface="Tahoma" panose="020B0604030504040204" pitchFamily="34" charset="0"/>
              </a:rPr>
              <a:t>of an event  </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https://encrypted-tbn3.gstatic.com/images?q=tbn:ANd9GcT_FEMSqHFP6HcHLJaRfiGrDZKCZRXg4J9MLP4rcBVkygcQMc1u-w"/>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219215" y="2383279"/>
            <a:ext cx="5472000" cy="1477328"/>
          </a:xfrm>
          <a:prstGeom prst="rect">
            <a:avLst/>
          </a:prstGeom>
          <a:noFill/>
        </p:spPr>
        <p:txBody>
          <a:bodyPr wrap="square" rtlCol="0">
            <a:spAutoFit/>
          </a:bodyPr>
          <a:lstStyle/>
          <a:p>
            <a:r>
              <a:rPr lang="en-GB"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We can sum all the locational consequences at a set location, to calculate the total risk = </a:t>
            </a:r>
            <a:r>
              <a:rPr lang="en-GB"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facility risk</a:t>
            </a:r>
            <a:r>
              <a:rPr lang="en-GB"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a:p>
            <a:r>
              <a:rPr lang="en-GB"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The total risk includes the risk from all events that can occur in the facility.</a:t>
            </a:r>
            <a:endParaRPr lang="en-CA"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630945" y="394801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10515471" y="4057776"/>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itle 1"/>
          <p:cNvSpPr txBox="1">
            <a:spLocks/>
          </p:cNvSpPr>
          <p:nvPr/>
        </p:nvSpPr>
        <p:spPr>
          <a:xfrm>
            <a:off x="4747147" y="14364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Locational Consequence – </a:t>
            </a:r>
            <a:r>
              <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rPr>
              <a:t>Outdoor IMMOVEABLE receptor that is maximally exposed</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endPar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Types of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4381015"/>
              </p:ext>
            </p:extLst>
          </p:nvPr>
        </p:nvGraphicFramePr>
        <p:xfrm>
          <a:off x="8619067" y="3749145"/>
          <a:ext cx="3115468" cy="1246187"/>
        </p:xfrm>
        <a:graphic>
          <a:graphicData uri="http://schemas.openxmlformats.org/presentationml/2006/ole">
            <mc:AlternateContent xmlns:mc="http://schemas.openxmlformats.org/markup-compatibility/2006">
              <mc:Choice xmlns:v="urn:schemas-microsoft-com:vml" Requires="v">
                <p:oleObj spid="_x0000_s3141" name="Equation" r:id="rId6" imgW="1143000" imgH="457200" progId="Equation.3">
                  <p:embed/>
                </p:oleObj>
              </mc:Choice>
              <mc:Fallback>
                <p:oleObj name="Equation" r:id="rId6" imgW="1143000" imgH="457200" progId="Equation.3">
                  <p:embed/>
                  <p:pic>
                    <p:nvPicPr>
                      <p:cNvPr id="0" name=""/>
                      <p:cNvPicPr/>
                      <p:nvPr/>
                    </p:nvPicPr>
                    <p:blipFill>
                      <a:blip r:embed="rId7"/>
                      <a:stretch>
                        <a:fillRect/>
                      </a:stretch>
                    </p:blipFill>
                    <p:spPr>
                      <a:xfrm>
                        <a:off x="8619067" y="3749145"/>
                        <a:ext cx="3115468" cy="1246187"/>
                      </a:xfrm>
                      <a:prstGeom prst="rect">
                        <a:avLst/>
                      </a:prstGeom>
                    </p:spPr>
                  </p:pic>
                </p:oleObj>
              </mc:Fallback>
            </mc:AlternateContent>
          </a:graphicData>
        </a:graphic>
      </p:graphicFrame>
    </p:spTree>
    <p:extLst>
      <p:ext uri="{BB962C8B-B14F-4D97-AF65-F5344CB8AC3E}">
        <p14:creationId xmlns:p14="http://schemas.microsoft.com/office/powerpoint/2010/main" val="381520186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420927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PROBITS for Various Hazardous Material Exposures</a:t>
            </a:r>
          </a:p>
        </p:txBody>
      </p:sp>
      <p:graphicFrame>
        <p:nvGraphicFramePr>
          <p:cNvPr id="4" name="Table 3"/>
          <p:cNvGraphicFramePr>
            <a:graphicFrameLocks noGrp="1"/>
          </p:cNvGraphicFramePr>
          <p:nvPr>
            <p:extLst>
              <p:ext uri="{D42A27DB-BD31-4B8C-83A1-F6EECF244321}">
                <p14:modId xmlns:p14="http://schemas.microsoft.com/office/powerpoint/2010/main" val="4274288113"/>
              </p:ext>
            </p:extLst>
          </p:nvPr>
        </p:nvGraphicFramePr>
        <p:xfrm>
          <a:off x="202628" y="1668146"/>
          <a:ext cx="6883972" cy="4754880"/>
        </p:xfrm>
        <a:graphic>
          <a:graphicData uri="http://schemas.openxmlformats.org/drawingml/2006/table">
            <a:tbl>
              <a:tblPr firstRow="1" bandRow="1">
                <a:tableStyleId>{5C22544A-7EE6-4342-B048-85BDC9FD1C3A}</a:tableStyleId>
              </a:tblPr>
              <a:tblGrid>
                <a:gridCol w="3112072"/>
                <a:gridCol w="2306002"/>
                <a:gridCol w="825818"/>
                <a:gridCol w="640080"/>
              </a:tblGrid>
              <a:tr h="370840">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Type of Injury/Damage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Causative Variable (V)</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i="1" dirty="0" smtClean="0">
                          <a:latin typeface="Tahoma" panose="020B0604030504040204" pitchFamily="34" charset="0"/>
                          <a:ea typeface="Tahoma" panose="020B0604030504040204" pitchFamily="34" charset="0"/>
                          <a:cs typeface="Tahoma" panose="020B0604030504040204" pitchFamily="34" charset="0"/>
                        </a:rPr>
                        <a:t>k</a:t>
                      </a:r>
                      <a:r>
                        <a:rPr lang="en-GB" sz="1600" i="1" baseline="-25000" dirty="0" smtClean="0">
                          <a:latin typeface="Tahoma" panose="020B0604030504040204" pitchFamily="34" charset="0"/>
                          <a:ea typeface="Tahoma" panose="020B0604030504040204" pitchFamily="34" charset="0"/>
                          <a:cs typeface="Tahoma" panose="020B0604030504040204" pitchFamily="34" charset="0"/>
                        </a:rPr>
                        <a:t>1</a:t>
                      </a:r>
                      <a:endParaRPr lang="en-CA" sz="1600" i="1" baseline="-25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i="1" dirty="0" smtClean="0">
                          <a:latin typeface="Tahoma" panose="020B0604030504040204" pitchFamily="34" charset="0"/>
                          <a:ea typeface="Tahoma" panose="020B0604030504040204" pitchFamily="34" charset="0"/>
                          <a:cs typeface="Tahoma" panose="020B0604030504040204" pitchFamily="34" charset="0"/>
                        </a:rPr>
                        <a:t>k</a:t>
                      </a:r>
                      <a:r>
                        <a:rPr lang="en-GB" sz="1600" i="1" baseline="-25000" dirty="0" smtClean="0">
                          <a:latin typeface="Tahoma" panose="020B0604030504040204" pitchFamily="34" charset="0"/>
                          <a:ea typeface="Tahoma" panose="020B0604030504040204" pitchFamily="34" charset="0"/>
                          <a:cs typeface="Tahoma" panose="020B0604030504040204" pitchFamily="34" charset="0"/>
                        </a:rPr>
                        <a:t>2</a:t>
                      </a:r>
                      <a:endParaRPr lang="en-CA" sz="1600" i="1" baseline="-250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b="1" dirty="0" smtClean="0">
                          <a:latin typeface="Tahoma" panose="020B0604030504040204" pitchFamily="34" charset="0"/>
                          <a:ea typeface="Tahoma" panose="020B0604030504040204" pitchFamily="34" charset="0"/>
                          <a:cs typeface="Tahoma" panose="020B0604030504040204" pitchFamily="34" charset="0"/>
                        </a:rPr>
                        <a:t>FIRE</a:t>
                      </a:r>
                    </a:p>
                    <a:p>
                      <a:r>
                        <a:rPr lang="en-GB" sz="1600" dirty="0" smtClean="0">
                          <a:latin typeface="Tahoma" panose="020B0604030504040204" pitchFamily="34" charset="0"/>
                          <a:ea typeface="Tahoma" panose="020B0604030504040204" pitchFamily="34" charset="0"/>
                          <a:cs typeface="Tahoma" panose="020B0604030504040204" pitchFamily="34" charset="0"/>
                        </a:rPr>
                        <a:t>Burn</a:t>
                      </a:r>
                      <a:r>
                        <a:rPr lang="en-GB" sz="1600" baseline="0" dirty="0" smtClean="0">
                          <a:latin typeface="Tahoma" panose="020B0604030504040204" pitchFamily="34" charset="0"/>
                          <a:ea typeface="Tahoma" panose="020B0604030504040204" pitchFamily="34" charset="0"/>
                          <a:cs typeface="Tahoma" panose="020B0604030504040204" pitchFamily="34" charset="0"/>
                        </a:rPr>
                        <a:t> death from flash fire</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Burn death from pool fire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a:t>
                      </a:r>
                      <a:r>
                        <a:rPr lang="en-GB" sz="1600" dirty="0" err="1" smtClean="0">
                          <a:latin typeface="Tahoma" panose="020B0604030504040204" pitchFamily="34" charset="0"/>
                          <a:ea typeface="Tahoma" panose="020B0604030504040204" pitchFamily="34" charset="0"/>
                          <a:cs typeface="Tahoma" panose="020B0604030504040204" pitchFamily="34" charset="0"/>
                        </a:rPr>
                        <a:t>t</a:t>
                      </a:r>
                      <a:r>
                        <a:rPr lang="en-GB" sz="1600" baseline="-25000" dirty="0" err="1" smtClean="0">
                          <a:latin typeface="Tahoma" panose="020B0604030504040204" pitchFamily="34" charset="0"/>
                          <a:ea typeface="Tahoma" panose="020B0604030504040204" pitchFamily="34" charset="0"/>
                          <a:cs typeface="Tahoma" panose="020B0604030504040204" pitchFamily="34" charset="0"/>
                        </a:rPr>
                        <a:t>e</a:t>
                      </a:r>
                      <a:r>
                        <a:rPr lang="en-GB" sz="1600" baseline="0" dirty="0" smtClean="0">
                          <a:latin typeface="Tahoma" panose="020B0604030504040204" pitchFamily="34" charset="0"/>
                          <a:ea typeface="Tahoma" panose="020B0604030504040204" pitchFamily="34" charset="0"/>
                          <a:cs typeface="Tahoma" panose="020B0604030504040204" pitchFamily="34" charset="0"/>
                        </a:rPr>
                        <a:t> </a:t>
                      </a:r>
                      <a:r>
                        <a:rPr lang="en-GB" sz="1600" baseline="0" dirty="0" err="1" smtClean="0">
                          <a:latin typeface="Tahoma" panose="020B0604030504040204" pitchFamily="34" charset="0"/>
                          <a:ea typeface="Tahoma" panose="020B0604030504040204" pitchFamily="34" charset="0"/>
                          <a:cs typeface="Tahoma" panose="020B0604030504040204" pitchFamily="34" charset="0"/>
                        </a:rPr>
                        <a:t>I</a:t>
                      </a:r>
                      <a:r>
                        <a:rPr lang="en-GB" sz="1600" baseline="-25000" dirty="0" err="1" smtClean="0">
                          <a:latin typeface="Tahoma" panose="020B0604030504040204" pitchFamily="34" charset="0"/>
                          <a:ea typeface="Tahoma" panose="020B0604030504040204" pitchFamily="34" charset="0"/>
                          <a:cs typeface="Tahoma" panose="020B0604030504040204" pitchFamily="34" charset="0"/>
                        </a:rPr>
                        <a:t>e</a:t>
                      </a:r>
                      <a:r>
                        <a:rPr lang="en-GB" sz="1600" baseline="0" dirty="0" smtClean="0">
                          <a:latin typeface="Tahoma" panose="020B0604030504040204" pitchFamily="34" charset="0"/>
                          <a:ea typeface="Tahoma" panose="020B0604030504040204" pitchFamily="34" charset="0"/>
                          <a:cs typeface="Tahoma" panose="020B0604030504040204" pitchFamily="34" charset="0"/>
                        </a:rPr>
                        <a:t>)^( (4/3)/10</a:t>
                      </a:r>
                      <a:r>
                        <a:rPr lang="en-GB" sz="1600" baseline="30000" dirty="0" smtClean="0">
                          <a:latin typeface="Tahoma" panose="020B0604030504040204" pitchFamily="34" charset="0"/>
                          <a:ea typeface="Tahoma" panose="020B0604030504040204" pitchFamily="34" charset="0"/>
                          <a:cs typeface="Tahoma" panose="020B0604030504040204" pitchFamily="34" charset="0"/>
                        </a:rPr>
                        <a:t>4</a:t>
                      </a:r>
                      <a:r>
                        <a:rPr lang="en-GB" sz="1600" baseline="0" dirty="0" smtClean="0">
                          <a:latin typeface="Tahoma" panose="020B0604030504040204" pitchFamily="34" charset="0"/>
                          <a:ea typeface="Tahoma" panose="020B0604030504040204" pitchFamily="34" charset="0"/>
                          <a:cs typeface="Tahoma" panose="020B060403050404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ahoma" panose="020B0604030504040204" pitchFamily="34" charset="0"/>
                          <a:ea typeface="Tahoma" panose="020B0604030504040204" pitchFamily="34" charset="0"/>
                          <a:cs typeface="Tahoma" panose="020B0604030504040204" pitchFamily="34" charset="0"/>
                        </a:rPr>
                        <a:t>(t</a:t>
                      </a:r>
                      <a:r>
                        <a:rPr lang="en-GB" sz="1600" baseline="0" dirty="0" smtClean="0">
                          <a:latin typeface="Tahoma" panose="020B0604030504040204" pitchFamily="34" charset="0"/>
                          <a:ea typeface="Tahoma" panose="020B0604030504040204" pitchFamily="34" charset="0"/>
                          <a:cs typeface="Tahoma" panose="020B0604030504040204" pitchFamily="34" charset="0"/>
                        </a:rPr>
                        <a:t> I)^( (4/3)/10</a:t>
                      </a:r>
                      <a:r>
                        <a:rPr lang="en-GB" sz="1600" baseline="30000" dirty="0" smtClean="0">
                          <a:latin typeface="Tahoma" panose="020B0604030504040204" pitchFamily="34" charset="0"/>
                          <a:ea typeface="Tahoma" panose="020B0604030504040204" pitchFamily="34" charset="0"/>
                          <a:cs typeface="Tahoma" panose="020B0604030504040204" pitchFamily="34" charset="0"/>
                        </a:rPr>
                        <a:t>4</a:t>
                      </a:r>
                      <a:r>
                        <a:rPr lang="en-GB" sz="1600" baseline="0" dirty="0" smtClean="0">
                          <a:latin typeface="Tahoma" panose="020B0604030504040204" pitchFamily="34" charset="0"/>
                          <a:ea typeface="Tahoma" panose="020B0604030504040204" pitchFamily="34" charset="0"/>
                          <a:cs typeface="Tahoma" panose="020B0604030504040204" pitchFamily="34" charset="0"/>
                        </a:rPr>
                        <a:t>)</a:t>
                      </a:r>
                      <a:endParaRPr lang="en-CA" sz="1600" baseline="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-14.9</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-14.9</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2.56</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2.56</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b="1" dirty="0" smtClean="0">
                          <a:latin typeface="Tahoma" panose="020B0604030504040204" pitchFamily="34" charset="0"/>
                          <a:ea typeface="Tahoma" panose="020B0604030504040204" pitchFamily="34" charset="0"/>
                          <a:cs typeface="Tahoma" panose="020B0604030504040204" pitchFamily="34" charset="0"/>
                        </a:rPr>
                        <a:t>EXPLOSION</a:t>
                      </a:r>
                    </a:p>
                    <a:p>
                      <a:r>
                        <a:rPr lang="en-GB" sz="1600" dirty="0" smtClean="0">
                          <a:latin typeface="Tahoma" panose="020B0604030504040204" pitchFamily="34" charset="0"/>
                          <a:ea typeface="Tahoma" panose="020B0604030504040204" pitchFamily="34" charset="0"/>
                          <a:cs typeface="Tahoma" panose="020B0604030504040204" pitchFamily="34" charset="0"/>
                        </a:rPr>
                        <a:t>Death from lung haemorrhage </a:t>
                      </a:r>
                    </a:p>
                    <a:p>
                      <a:r>
                        <a:rPr lang="en-GB" sz="1600" dirty="0" smtClean="0">
                          <a:latin typeface="Tahoma" panose="020B0604030504040204" pitchFamily="34" charset="0"/>
                          <a:ea typeface="Tahoma" panose="020B0604030504040204" pitchFamily="34" charset="0"/>
                          <a:cs typeface="Tahoma" panose="020B0604030504040204" pitchFamily="34" charset="0"/>
                        </a:rPr>
                        <a:t>Eardrum rupture</a:t>
                      </a:r>
                    </a:p>
                    <a:p>
                      <a:r>
                        <a:rPr lang="en-GB" sz="1600" dirty="0" smtClean="0">
                          <a:latin typeface="Tahoma" panose="020B0604030504040204" pitchFamily="34" charset="0"/>
                          <a:ea typeface="Tahoma" panose="020B0604030504040204" pitchFamily="34" charset="0"/>
                          <a:cs typeface="Tahoma" panose="020B0604030504040204" pitchFamily="34" charset="0"/>
                        </a:rPr>
                        <a:t>Death from impact</a:t>
                      </a:r>
                    </a:p>
                    <a:p>
                      <a:r>
                        <a:rPr lang="en-GB" sz="1600" dirty="0" smtClean="0">
                          <a:latin typeface="Tahoma" panose="020B0604030504040204" pitchFamily="34" charset="0"/>
                          <a:ea typeface="Tahoma" panose="020B0604030504040204" pitchFamily="34" charset="0"/>
                          <a:cs typeface="Tahoma" panose="020B0604030504040204" pitchFamily="34" charset="0"/>
                        </a:rPr>
                        <a:t>Injuries from impact</a:t>
                      </a:r>
                    </a:p>
                    <a:p>
                      <a:r>
                        <a:rPr lang="en-GB" sz="1600" dirty="0" smtClean="0">
                          <a:latin typeface="Tahoma" panose="020B0604030504040204" pitchFamily="34" charset="0"/>
                          <a:ea typeface="Tahoma" panose="020B0604030504040204" pitchFamily="34" charset="0"/>
                          <a:cs typeface="Tahoma" panose="020B0604030504040204" pitchFamily="34" charset="0"/>
                        </a:rPr>
                        <a:t>Injuries</a:t>
                      </a:r>
                      <a:r>
                        <a:rPr lang="en-GB" sz="1600" baseline="0" dirty="0" smtClean="0">
                          <a:latin typeface="Tahoma" panose="020B0604030504040204" pitchFamily="34" charset="0"/>
                          <a:ea typeface="Tahoma" panose="020B0604030504040204" pitchFamily="34" charset="0"/>
                          <a:cs typeface="Tahoma" panose="020B0604030504040204" pitchFamily="34" charset="0"/>
                        </a:rPr>
                        <a:t> from flying fragments</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Structural Damage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P</a:t>
                      </a:r>
                      <a:r>
                        <a:rPr lang="en-GB" sz="1600" baseline="-25000" dirty="0" smtClean="0">
                          <a:latin typeface="Tahoma" panose="020B0604030504040204" pitchFamily="34" charset="0"/>
                          <a:ea typeface="Tahoma" panose="020B0604030504040204" pitchFamily="34" charset="0"/>
                          <a:cs typeface="Tahoma" panose="020B060403050404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ahoma" panose="020B0604030504040204" pitchFamily="34" charset="0"/>
                          <a:ea typeface="Tahoma" panose="020B0604030504040204" pitchFamily="34" charset="0"/>
                          <a:cs typeface="Tahoma" panose="020B0604030504040204" pitchFamily="34" charset="0"/>
                        </a:rPr>
                        <a:t>P</a:t>
                      </a:r>
                      <a:r>
                        <a:rPr lang="en-GB" sz="1600" baseline="-25000" dirty="0" smtClean="0">
                          <a:latin typeface="Tahoma" panose="020B0604030504040204" pitchFamily="34" charset="0"/>
                          <a:ea typeface="Tahoma" panose="020B0604030504040204" pitchFamily="34" charset="0"/>
                          <a:cs typeface="Tahoma" panose="020B060403050404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latin typeface="Tahoma" panose="020B0604030504040204" pitchFamily="34" charset="0"/>
                          <a:ea typeface="Tahoma" panose="020B0604030504040204" pitchFamily="34" charset="0"/>
                          <a:cs typeface="Tahoma" panose="020B0604030504040204" pitchFamily="34" charset="0"/>
                        </a:rPr>
                        <a:t>J</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latin typeface="Tahoma" panose="020B0604030504040204" pitchFamily="34" charset="0"/>
                          <a:ea typeface="Tahoma" panose="020B0604030504040204" pitchFamily="34" charset="0"/>
                          <a:cs typeface="Tahoma" panose="020B0604030504040204" pitchFamily="34" charset="0"/>
                        </a:rPr>
                        <a:t>J</a:t>
                      </a:r>
                    </a:p>
                    <a:p>
                      <a:pPr algn="ctr"/>
                      <a:r>
                        <a:rPr lang="en-GB" sz="1600" baseline="0" dirty="0" smtClean="0">
                          <a:latin typeface="Tahoma" panose="020B0604030504040204" pitchFamily="34" charset="0"/>
                          <a:ea typeface="Tahoma" panose="020B0604030504040204" pitchFamily="34" charset="0"/>
                          <a:cs typeface="Tahoma" panose="020B0604030504040204" pitchFamily="34" charset="0"/>
                        </a:rPr>
                        <a:t>J</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ahoma" panose="020B0604030504040204" pitchFamily="34" charset="0"/>
                          <a:ea typeface="Tahoma" panose="020B0604030504040204" pitchFamily="34" charset="0"/>
                          <a:cs typeface="Tahoma" panose="020B0604030504040204" pitchFamily="34" charset="0"/>
                        </a:rPr>
                        <a:t>P</a:t>
                      </a:r>
                      <a:r>
                        <a:rPr lang="en-GB" sz="1600" baseline="30000" dirty="0" smtClean="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-77.1</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-15.6</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-46.1</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-39.1</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-27.1</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-23.1</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6.91</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1.93</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4.82</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4.45</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4.26</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2.92</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TOXIC</a:t>
                      </a:r>
                      <a:r>
                        <a:rPr lang="en-GB" sz="1600" baseline="0" dirty="0" smtClean="0">
                          <a:latin typeface="Tahoma" panose="020B0604030504040204" pitchFamily="34" charset="0"/>
                          <a:ea typeface="Tahoma" panose="020B0604030504040204" pitchFamily="34" charset="0"/>
                          <a:cs typeface="Tahoma" panose="020B0604030504040204" pitchFamily="34" charset="0"/>
                        </a:rPr>
                        <a:t> RELEASE</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Carbon Monoxide death</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Chlorine death</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Nitrogen Dioxide death</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Sulphur Dioxide death</a:t>
                      </a:r>
                    </a:p>
                    <a:p>
                      <a:r>
                        <a:rPr lang="en-GB" sz="1600" baseline="0" dirty="0" smtClean="0">
                          <a:latin typeface="Tahoma" panose="020B0604030504040204" pitchFamily="34" charset="0"/>
                          <a:ea typeface="Tahoma" panose="020B0604030504040204" pitchFamily="34" charset="0"/>
                          <a:cs typeface="Tahoma" panose="020B0604030504040204" pitchFamily="34" charset="0"/>
                        </a:rPr>
                        <a:t>Toluene death</a:t>
                      </a: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l-GR" sz="1600" dirty="0" smtClean="0">
                          <a:latin typeface="Tahoma" panose="020B0604030504040204" pitchFamily="34" charset="0"/>
                          <a:ea typeface="Tahoma" panose="020B0604030504040204" pitchFamily="34" charset="0"/>
                          <a:cs typeface="Tahoma" panose="020B0604030504040204" pitchFamily="34" charset="0"/>
                        </a:rPr>
                        <a:t>Σ</a:t>
                      </a:r>
                      <a:r>
                        <a:rPr lang="en-GB" sz="1600" dirty="0" smtClean="0">
                          <a:latin typeface="Tahoma" panose="020B0604030504040204" pitchFamily="34" charset="0"/>
                          <a:ea typeface="Tahoma" panose="020B0604030504040204" pitchFamily="34" charset="0"/>
                          <a:cs typeface="Tahoma" panose="020B0604030504040204" pitchFamily="34" charset="0"/>
                        </a:rPr>
                        <a:t>C</a:t>
                      </a:r>
                      <a:r>
                        <a:rPr lang="en-GB" sz="1600" baseline="30000" dirty="0" smtClean="0">
                          <a:latin typeface="Tahoma" panose="020B0604030504040204" pitchFamily="34" charset="0"/>
                          <a:ea typeface="Tahoma" panose="020B0604030504040204" pitchFamily="34" charset="0"/>
                          <a:cs typeface="Tahoma" panose="020B0604030504040204" pitchFamily="34" charset="0"/>
                        </a:rPr>
                        <a:t>1</a:t>
                      </a:r>
                      <a:r>
                        <a:rPr lang="en-GB" sz="1600" dirty="0" smtClean="0">
                          <a:latin typeface="Tahoma" panose="020B0604030504040204" pitchFamily="34" charset="0"/>
                          <a:ea typeface="Tahoma" panose="020B0604030504040204" pitchFamily="34" charset="0"/>
                          <a:cs typeface="Tahoma" panose="020B0604030504040204" pitchFamily="34" charset="0"/>
                        </a:rPr>
                        <a:t>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ahoma" panose="020B0604030504040204" pitchFamily="34" charset="0"/>
                          <a:ea typeface="Tahoma" panose="020B0604030504040204" pitchFamily="34" charset="0"/>
                          <a:cs typeface="Tahoma" panose="020B0604030504040204" pitchFamily="34" charset="0"/>
                        </a:rPr>
                        <a:t>Σ</a:t>
                      </a:r>
                      <a:r>
                        <a:rPr lang="en-GB" sz="1600" dirty="0" smtClean="0">
                          <a:latin typeface="Tahoma" panose="020B0604030504040204" pitchFamily="34" charset="0"/>
                          <a:ea typeface="Tahoma" panose="020B0604030504040204" pitchFamily="34" charset="0"/>
                          <a:cs typeface="Tahoma" panose="020B0604030504040204" pitchFamily="34" charset="0"/>
                        </a:rPr>
                        <a:t>C</a:t>
                      </a:r>
                      <a:r>
                        <a:rPr lang="en-GB" sz="1600" baseline="30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T</a:t>
                      </a:r>
                      <a:endParaRPr lang="en-CA" sz="1600" dirty="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ahoma" panose="020B0604030504040204" pitchFamily="34" charset="0"/>
                          <a:ea typeface="Tahoma" panose="020B0604030504040204" pitchFamily="34" charset="0"/>
                          <a:cs typeface="Tahoma" panose="020B0604030504040204" pitchFamily="34" charset="0"/>
                        </a:rPr>
                        <a:t>Σ</a:t>
                      </a:r>
                      <a:r>
                        <a:rPr lang="en-GB" sz="1600" dirty="0" smtClean="0">
                          <a:latin typeface="Tahoma" panose="020B0604030504040204" pitchFamily="34" charset="0"/>
                          <a:ea typeface="Tahoma" panose="020B0604030504040204" pitchFamily="34" charset="0"/>
                          <a:cs typeface="Tahoma" panose="020B0604030504040204" pitchFamily="34" charset="0"/>
                        </a:rPr>
                        <a:t>C</a:t>
                      </a:r>
                      <a:r>
                        <a:rPr lang="en-GB" sz="1600" baseline="30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T</a:t>
                      </a:r>
                      <a:endParaRPr lang="en-CA" sz="1600" dirty="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ahoma" panose="020B0604030504040204" pitchFamily="34" charset="0"/>
                          <a:ea typeface="Tahoma" panose="020B0604030504040204" pitchFamily="34" charset="0"/>
                          <a:cs typeface="Tahoma" panose="020B0604030504040204" pitchFamily="34" charset="0"/>
                        </a:rPr>
                        <a:t>Σ</a:t>
                      </a:r>
                      <a:r>
                        <a:rPr lang="en-GB" sz="1600" dirty="0" smtClean="0">
                          <a:latin typeface="Tahoma" panose="020B0604030504040204" pitchFamily="34" charset="0"/>
                          <a:ea typeface="Tahoma" panose="020B0604030504040204" pitchFamily="34" charset="0"/>
                          <a:cs typeface="Tahoma" panose="020B0604030504040204" pitchFamily="34" charset="0"/>
                        </a:rPr>
                        <a:t>C</a:t>
                      </a:r>
                      <a:r>
                        <a:rPr lang="en-GB" sz="1600" baseline="30000" dirty="0" smtClean="0">
                          <a:latin typeface="Tahoma" panose="020B0604030504040204" pitchFamily="34" charset="0"/>
                          <a:ea typeface="Tahoma" panose="020B0604030504040204" pitchFamily="34" charset="0"/>
                          <a:cs typeface="Tahoma" panose="020B0604030504040204" pitchFamily="34" charset="0"/>
                        </a:rPr>
                        <a:t>1</a:t>
                      </a:r>
                      <a:r>
                        <a:rPr lang="en-GB" sz="1600" dirty="0" smtClean="0">
                          <a:latin typeface="Tahoma" panose="020B0604030504040204" pitchFamily="34" charset="0"/>
                          <a:ea typeface="Tahoma" panose="020B0604030504040204" pitchFamily="34" charset="0"/>
                          <a:cs typeface="Tahoma" panose="020B0604030504040204" pitchFamily="34" charset="0"/>
                        </a:rPr>
                        <a:t>T</a:t>
                      </a:r>
                      <a:endParaRPr lang="en-CA" sz="1600" dirty="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ahoma" panose="020B0604030504040204" pitchFamily="34" charset="0"/>
                          <a:ea typeface="Tahoma" panose="020B0604030504040204" pitchFamily="34" charset="0"/>
                          <a:cs typeface="Tahoma" panose="020B0604030504040204" pitchFamily="34" charset="0"/>
                        </a:rPr>
                        <a:t>Σ</a:t>
                      </a:r>
                      <a:r>
                        <a:rPr lang="en-GB" sz="1600" dirty="0" smtClean="0">
                          <a:latin typeface="Tahoma" panose="020B0604030504040204" pitchFamily="34" charset="0"/>
                          <a:ea typeface="Tahoma" panose="020B0604030504040204" pitchFamily="34" charset="0"/>
                          <a:cs typeface="Tahoma" panose="020B0604030504040204" pitchFamily="34" charset="0"/>
                        </a:rPr>
                        <a:t>C</a:t>
                      </a:r>
                      <a:r>
                        <a:rPr lang="en-GB" sz="1600" baseline="30000" dirty="0" smtClean="0">
                          <a:latin typeface="Tahoma" panose="020B0604030504040204" pitchFamily="34" charset="0"/>
                          <a:ea typeface="Tahoma" panose="020B0604030504040204" pitchFamily="34" charset="0"/>
                          <a:cs typeface="Tahoma" panose="020B0604030504040204" pitchFamily="34" charset="0"/>
                        </a:rPr>
                        <a:t>2.5</a:t>
                      </a:r>
                      <a:r>
                        <a:rPr lang="en-GB" sz="1600" dirty="0" smtClean="0">
                          <a:latin typeface="Tahoma" panose="020B0604030504040204" pitchFamily="34" charset="0"/>
                          <a:ea typeface="Tahoma" panose="020B0604030504040204" pitchFamily="34" charset="0"/>
                          <a:cs typeface="Tahoma" panose="020B0604030504040204" pitchFamily="34" charset="0"/>
                        </a:rPr>
                        <a:t>T</a:t>
                      </a:r>
                      <a:endParaRPr lang="en-CA" sz="16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-37.98</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-8.29</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-13.79</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-15.67</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-6.79</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3.7</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0.92</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1.4</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1.0</a:t>
                      </a:r>
                    </a:p>
                    <a:p>
                      <a:pPr algn="ctr"/>
                      <a:r>
                        <a:rPr lang="en-GB" sz="1600" dirty="0" smtClean="0">
                          <a:latin typeface="Tahoma" panose="020B0604030504040204" pitchFamily="34" charset="0"/>
                          <a:ea typeface="Tahoma" panose="020B0604030504040204" pitchFamily="34" charset="0"/>
                          <a:cs typeface="Tahoma" panose="020B0604030504040204" pitchFamily="34" charset="0"/>
                        </a:rPr>
                        <a:t>0.41</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Title 1"/>
          <p:cNvSpPr txBox="1">
            <a:spLocks/>
          </p:cNvSpPr>
          <p:nvPr/>
        </p:nvSpPr>
        <p:spPr>
          <a:xfrm>
            <a:off x="7086600" y="2987629"/>
            <a:ext cx="5080000" cy="36655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i="1" dirty="0" err="1">
                <a:latin typeface="Tahoma" panose="020B0604030504040204" pitchFamily="34" charset="0"/>
                <a:ea typeface="Tahoma" panose="020B0604030504040204" pitchFamily="34" charset="0"/>
                <a:cs typeface="Tahoma" panose="020B0604030504040204" pitchFamily="34" charset="0"/>
              </a:rPr>
              <a:t>t</a:t>
            </a:r>
            <a:r>
              <a:rPr lang="en-GB" sz="1800" i="1" baseline="-25000" dirty="0" err="1" smtClean="0">
                <a:latin typeface="Tahoma" panose="020B0604030504040204" pitchFamily="34" charset="0"/>
                <a:ea typeface="Tahoma" panose="020B0604030504040204" pitchFamily="34" charset="0"/>
                <a:cs typeface="Tahoma" panose="020B0604030504040204" pitchFamily="34" charset="0"/>
              </a:rPr>
              <a:t>e</a:t>
            </a:r>
            <a:r>
              <a:rPr lang="en-GB" sz="1800" dirty="0" smtClean="0">
                <a:latin typeface="Tahoma" panose="020B0604030504040204" pitchFamily="34" charset="0"/>
                <a:ea typeface="Tahoma" panose="020B0604030504040204" pitchFamily="34" charset="0"/>
                <a:cs typeface="Tahoma" panose="020B0604030504040204" pitchFamily="34" charset="0"/>
              </a:rPr>
              <a:t> – effective time duration [s]</a:t>
            </a:r>
            <a:endParaRPr lang="en-GB" sz="1800" i="1" dirty="0" smtClean="0">
              <a:latin typeface="Tahoma" panose="020B0604030504040204" pitchFamily="34" charset="0"/>
              <a:ea typeface="Tahoma" panose="020B0604030504040204" pitchFamily="34" charset="0"/>
              <a:cs typeface="Tahoma" panose="020B0604030504040204" pitchFamily="34" charset="0"/>
            </a:endParaRPr>
          </a:p>
          <a:p>
            <a:pPr algn="l"/>
            <a:r>
              <a:rPr lang="en-GB" sz="1800" i="1" dirty="0" err="1" smtClean="0">
                <a:latin typeface="Tahoma" panose="020B0604030504040204" pitchFamily="34" charset="0"/>
                <a:ea typeface="Tahoma" panose="020B0604030504040204" pitchFamily="34" charset="0"/>
                <a:cs typeface="Tahoma" panose="020B0604030504040204" pitchFamily="34" charset="0"/>
              </a:rPr>
              <a:t>I</a:t>
            </a:r>
            <a:r>
              <a:rPr lang="en-GB" sz="1800" i="1" baseline="-25000" dirty="0" err="1" smtClean="0">
                <a:latin typeface="Tahoma" panose="020B0604030504040204" pitchFamily="34" charset="0"/>
                <a:ea typeface="Tahoma" panose="020B0604030504040204" pitchFamily="34" charset="0"/>
                <a:cs typeface="Tahoma" panose="020B0604030504040204" pitchFamily="34" charset="0"/>
              </a:rPr>
              <a:t>e</a:t>
            </a:r>
            <a:r>
              <a:rPr lang="en-GB" sz="1800" i="1" dirty="0" smtClean="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effective radiation intensity [W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a:t>
            </a:r>
          </a:p>
          <a:p>
            <a:pPr algn="l"/>
            <a:r>
              <a:rPr lang="en-GB" sz="1800" i="1" dirty="0">
                <a:latin typeface="Tahoma" panose="020B0604030504040204" pitchFamily="34" charset="0"/>
                <a:ea typeface="Tahoma" panose="020B0604030504040204" pitchFamily="34" charset="0"/>
                <a:cs typeface="Tahoma" panose="020B0604030504040204" pitchFamily="34" charset="0"/>
              </a:rPr>
              <a:t>t</a:t>
            </a:r>
            <a:r>
              <a:rPr lang="en-GB" sz="1800" i="1" dirty="0" smtClean="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time duration of the pool fire [s]</a:t>
            </a:r>
          </a:p>
          <a:p>
            <a:pPr algn="l"/>
            <a:r>
              <a:rPr lang="en-GB" sz="1800" i="1" dirty="0" smtClean="0">
                <a:latin typeface="Tahoma" panose="020B0604030504040204" pitchFamily="34" charset="0"/>
                <a:ea typeface="Tahoma" panose="020B0604030504040204" pitchFamily="34" charset="0"/>
                <a:cs typeface="Tahoma" panose="020B0604030504040204" pitchFamily="34" charset="0"/>
              </a:rPr>
              <a:t>I – </a:t>
            </a:r>
            <a:r>
              <a:rPr lang="en-GB" sz="1800" dirty="0" smtClean="0">
                <a:latin typeface="Tahoma" panose="020B0604030504040204" pitchFamily="34" charset="0"/>
                <a:ea typeface="Tahoma" panose="020B0604030504040204" pitchFamily="34" charset="0"/>
                <a:cs typeface="Tahoma" panose="020B0604030504040204" pitchFamily="34" charset="0"/>
              </a:rPr>
              <a:t>radiation intensity from pool fire [W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a:p>
            <a:pPr algn="l"/>
            <a:endParaRPr lang="en-GB" sz="1800" i="1" dirty="0" smtClean="0">
              <a:latin typeface="Tahoma" panose="020B0604030504040204" pitchFamily="34" charset="0"/>
              <a:ea typeface="Tahoma" panose="020B0604030504040204" pitchFamily="34" charset="0"/>
              <a:cs typeface="Tahoma" panose="020B0604030504040204" pitchFamily="34" charset="0"/>
            </a:endParaRPr>
          </a:p>
          <a:p>
            <a:pPr algn="l"/>
            <a:r>
              <a:rPr lang="en-GB" sz="1800" i="1" dirty="0" smtClean="0">
                <a:latin typeface="Tahoma" panose="020B0604030504040204" pitchFamily="34" charset="0"/>
                <a:ea typeface="Tahoma" panose="020B0604030504040204" pitchFamily="34" charset="0"/>
                <a:cs typeface="Tahoma" panose="020B0604030504040204" pitchFamily="34" charset="0"/>
              </a:rPr>
              <a:t>P</a:t>
            </a:r>
            <a:r>
              <a:rPr lang="en-GB" sz="1800" i="1" baseline="-25000" dirty="0" smtClean="0">
                <a:latin typeface="Tahoma" panose="020B0604030504040204" pitchFamily="34" charset="0"/>
                <a:ea typeface="Tahoma" panose="020B0604030504040204" pitchFamily="34" charset="0"/>
                <a:cs typeface="Tahoma" panose="020B0604030504040204" pitchFamily="34" charset="0"/>
              </a:rPr>
              <a:t>0 </a:t>
            </a:r>
            <a:r>
              <a:rPr lang="en-GB" sz="1800" dirty="0" smtClean="0">
                <a:latin typeface="Tahoma" panose="020B0604030504040204" pitchFamily="34" charset="0"/>
                <a:ea typeface="Tahoma" panose="020B0604030504040204" pitchFamily="34" charset="0"/>
                <a:cs typeface="Tahoma" panose="020B0604030504040204" pitchFamily="34" charset="0"/>
              </a:rPr>
              <a:t>– overpressure [N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 </a:t>
            </a:r>
          </a:p>
          <a:p>
            <a:pPr algn="l"/>
            <a:r>
              <a:rPr lang="en-GB" sz="1800" i="1" dirty="0" smtClean="0">
                <a:latin typeface="Tahoma" panose="020B0604030504040204" pitchFamily="34" charset="0"/>
                <a:ea typeface="Tahoma" panose="020B0604030504040204" pitchFamily="34" charset="0"/>
                <a:cs typeface="Tahoma" panose="020B0604030504040204" pitchFamily="34" charset="0"/>
              </a:rPr>
              <a:t>J </a:t>
            </a:r>
            <a:r>
              <a:rPr lang="en-GB" sz="1800" dirty="0" smtClean="0">
                <a:latin typeface="Tahoma" panose="020B0604030504040204" pitchFamily="34" charset="0"/>
                <a:ea typeface="Tahoma" panose="020B0604030504040204" pitchFamily="34" charset="0"/>
                <a:cs typeface="Tahoma" panose="020B0604030504040204" pitchFamily="34" charset="0"/>
              </a:rPr>
              <a:t>– impact [N s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a:t>
            </a:r>
          </a:p>
          <a:p>
            <a:pPr algn="l"/>
            <a:endParaRPr lang="en-GB" sz="1800" i="1" dirty="0" smtClean="0">
              <a:latin typeface="Tahoma" panose="020B0604030504040204" pitchFamily="34" charset="0"/>
              <a:ea typeface="Tahoma" panose="020B0604030504040204" pitchFamily="34" charset="0"/>
              <a:cs typeface="Tahoma" panose="020B0604030504040204" pitchFamily="34" charset="0"/>
            </a:endParaRPr>
          </a:p>
          <a:p>
            <a:pPr algn="l"/>
            <a:r>
              <a:rPr lang="en-GB" sz="1800" i="1" dirty="0" smtClean="0">
                <a:latin typeface="Tahoma" panose="020B0604030504040204" pitchFamily="34" charset="0"/>
                <a:ea typeface="Tahoma" panose="020B0604030504040204" pitchFamily="34" charset="0"/>
                <a:cs typeface="Tahoma" panose="020B0604030504040204" pitchFamily="34" charset="0"/>
              </a:rPr>
              <a:t>C – </a:t>
            </a:r>
            <a:r>
              <a:rPr lang="en-GB" sz="1800" dirty="0" smtClean="0">
                <a:latin typeface="Tahoma" panose="020B0604030504040204" pitchFamily="34" charset="0"/>
                <a:ea typeface="Tahoma" panose="020B0604030504040204" pitchFamily="34" charset="0"/>
                <a:cs typeface="Tahoma" panose="020B0604030504040204" pitchFamily="34" charset="0"/>
              </a:rPr>
              <a:t>concentration [ppm]</a:t>
            </a:r>
          </a:p>
          <a:p>
            <a:pPr algn="l"/>
            <a:r>
              <a:rPr lang="en-GB" sz="1800" i="1" dirty="0" smtClean="0">
                <a:latin typeface="Tahoma" panose="020B0604030504040204" pitchFamily="34" charset="0"/>
                <a:ea typeface="Tahoma" panose="020B0604030504040204" pitchFamily="34" charset="0"/>
                <a:cs typeface="Tahoma" panose="020B0604030504040204" pitchFamily="34" charset="0"/>
              </a:rPr>
              <a:t>T – </a:t>
            </a:r>
            <a:r>
              <a:rPr lang="en-GB" sz="1800" dirty="0" smtClean="0">
                <a:latin typeface="Tahoma" panose="020B0604030504040204" pitchFamily="34" charset="0"/>
                <a:ea typeface="Tahoma" panose="020B0604030504040204" pitchFamily="34" charset="0"/>
                <a:cs typeface="Tahoma" panose="020B0604030504040204" pitchFamily="34" charset="0"/>
              </a:rPr>
              <a:t>time interval [min]</a:t>
            </a:r>
          </a:p>
          <a:p>
            <a:pPr algn="l"/>
            <a:endParaRPr lang="en-GB" sz="16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715249" y="1907125"/>
            <a:ext cx="3943350" cy="8979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1060407" y="2319522"/>
            <a:ext cx="437839" cy="4025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Object 11"/>
          <p:cNvGraphicFramePr>
            <a:graphicFrameLocks noChangeAspect="1"/>
          </p:cNvGraphicFramePr>
          <p:nvPr>
            <p:extLst>
              <p:ext uri="{D42A27DB-BD31-4B8C-83A1-F6EECF244321}">
                <p14:modId xmlns:p14="http://schemas.microsoft.com/office/powerpoint/2010/main" val="1332299099"/>
              </p:ext>
            </p:extLst>
          </p:nvPr>
        </p:nvGraphicFramePr>
        <p:xfrm>
          <a:off x="8205190" y="2032000"/>
          <a:ext cx="2577110" cy="557213"/>
        </p:xfrm>
        <a:graphic>
          <a:graphicData uri="http://schemas.openxmlformats.org/presentationml/2006/ole">
            <mc:AlternateContent xmlns:mc="http://schemas.openxmlformats.org/markup-compatibility/2006">
              <mc:Choice xmlns:v="urn:schemas-microsoft-com:vml" Requires="v">
                <p:oleObj spid="_x0000_s19496" name="Equation" r:id="rId3" imgW="939800" imgH="203200" progId="Equation.3">
                  <p:embed/>
                </p:oleObj>
              </mc:Choice>
              <mc:Fallback>
                <p:oleObj name="Equation" r:id="rId3" imgW="939800" imgH="203200" progId="Equation.3">
                  <p:embed/>
                  <p:pic>
                    <p:nvPicPr>
                      <p:cNvPr id="0" name=""/>
                      <p:cNvPicPr/>
                      <p:nvPr/>
                    </p:nvPicPr>
                    <p:blipFill>
                      <a:blip r:embed="rId4"/>
                      <a:stretch>
                        <a:fillRect/>
                      </a:stretch>
                    </p:blipFill>
                    <p:spPr>
                      <a:xfrm>
                        <a:off x="8205190" y="2032000"/>
                        <a:ext cx="2577110" cy="557213"/>
                      </a:xfrm>
                      <a:prstGeom prst="rect">
                        <a:avLst/>
                      </a:prstGeom>
                    </p:spPr>
                  </p:pic>
                </p:oleObj>
              </mc:Fallback>
            </mc:AlternateContent>
          </a:graphicData>
        </a:graphic>
      </p:graphicFrame>
    </p:spTree>
    <p:extLst>
      <p:ext uri="{BB962C8B-B14F-4D97-AF65-F5344CB8AC3E}">
        <p14:creationId xmlns:p14="http://schemas.microsoft.com/office/powerpoint/2010/main" val="29190110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The relationship between </a:t>
            </a:r>
          </a:p>
          <a:p>
            <a:pPr algn="l"/>
            <a:r>
              <a:rPr lang="en-GB" sz="2800" dirty="0" smtClean="0">
                <a:latin typeface="Tahoma" panose="020B0604030504040204" pitchFamily="34" charset="0"/>
                <a:ea typeface="Tahoma" panose="020B0604030504040204" pitchFamily="34" charset="0"/>
                <a:cs typeface="Tahoma" panose="020B0604030504040204" pitchFamily="34" charset="0"/>
              </a:rPr>
              <a:t>probability and PROBIT </a:t>
            </a:r>
          </a:p>
          <a:p>
            <a:pPr algn="l"/>
            <a:r>
              <a:rPr lang="en-GB" sz="2800" dirty="0" smtClean="0">
                <a:latin typeface="Tahoma" panose="020B0604030504040204" pitchFamily="34" charset="0"/>
                <a:ea typeface="Tahoma" panose="020B0604030504040204" pitchFamily="34" charset="0"/>
                <a:cs typeface="Tahoma" panose="020B0604030504040204" pitchFamily="34" charset="0"/>
              </a:rPr>
              <a:t>is shown in the plot.</a:t>
            </a:r>
          </a:p>
        </p:txBody>
      </p:sp>
      <p:pic>
        <p:nvPicPr>
          <p:cNvPr id="10" name="Picture 9"/>
          <p:cNvPicPr>
            <a:picLocks noChangeAspect="1"/>
          </p:cNvPicPr>
          <p:nvPr/>
        </p:nvPicPr>
        <p:blipFill rotWithShape="1">
          <a:blip r:embed="rId2"/>
          <a:srcRect l="25840" t="20230" r="21765" b="6414"/>
          <a:stretch/>
        </p:blipFill>
        <p:spPr>
          <a:xfrm>
            <a:off x="5462302" y="1439611"/>
            <a:ext cx="6391462" cy="5031040"/>
          </a:xfrm>
          <a:prstGeom prst="rect">
            <a:avLst/>
          </a:prstGeom>
        </p:spPr>
      </p:pic>
      <p:sp>
        <p:nvSpPr>
          <p:cNvPr id="11" name="Rectangle 10"/>
          <p:cNvSpPr/>
          <p:nvPr/>
        </p:nvSpPr>
        <p:spPr>
          <a:xfrm>
            <a:off x="7649249" y="6131832"/>
            <a:ext cx="2223686" cy="523220"/>
          </a:xfrm>
          <a:prstGeom prst="rect">
            <a:avLst/>
          </a:prstGeom>
          <a:solidFill>
            <a:schemeClr val="bg1"/>
          </a:solidFill>
        </p:spPr>
        <p:txBody>
          <a:bodyPr wrap="none">
            <a:spAutoFit/>
          </a:bodyPr>
          <a:lstStyle/>
          <a:p>
            <a:r>
              <a:rPr lang="en-GB" sz="2800" b="1" dirty="0" smtClean="0">
                <a:latin typeface="Tahoma" panose="020B0604030504040204" pitchFamily="34" charset="0"/>
                <a:ea typeface="Tahoma" panose="020B0604030504040204" pitchFamily="34" charset="0"/>
                <a:cs typeface="Tahoma" panose="020B0604030504040204" pitchFamily="34" charset="0"/>
              </a:rPr>
              <a:t>Percentage</a:t>
            </a:r>
            <a:endParaRPr lang="en-CA"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998760" y="3676688"/>
            <a:ext cx="1596912" cy="523220"/>
          </a:xfrm>
          <a:prstGeom prst="rect">
            <a:avLst/>
          </a:prstGeom>
          <a:solidFill>
            <a:schemeClr val="bg1"/>
          </a:solidFill>
        </p:spPr>
        <p:txBody>
          <a:bodyPr wrap="none">
            <a:spAutoFit/>
          </a:bodyPr>
          <a:lstStyle/>
          <a:p>
            <a:r>
              <a:rPr lang="en-GB" sz="2800" b="1" dirty="0" smtClean="0">
                <a:latin typeface="Tahoma" panose="020B0604030504040204" pitchFamily="34" charset="0"/>
                <a:ea typeface="Tahoma" panose="020B0604030504040204" pitchFamily="34" charset="0"/>
                <a:cs typeface="Tahoma" panose="020B0604030504040204" pitchFamily="34" charset="0"/>
              </a:rPr>
              <a:t>PROBIT</a:t>
            </a:r>
            <a:endParaRPr lang="en-CA"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317889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204931"/>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a:srcRect l="32554" t="27796" r="30458" b="31085"/>
          <a:stretch/>
        </p:blipFill>
        <p:spPr>
          <a:xfrm>
            <a:off x="240442" y="1722234"/>
            <a:ext cx="8181663" cy="5113542"/>
          </a:xfrm>
          <a:prstGeom prst="rect">
            <a:avLst/>
          </a:prstGeom>
        </p:spPr>
      </p:pic>
      <p:sp>
        <p:nvSpPr>
          <p:cNvPr id="12" name="Rectangle 11"/>
          <p:cNvSpPr/>
          <p:nvPr/>
        </p:nvSpPr>
        <p:spPr>
          <a:xfrm>
            <a:off x="8422105" y="2791163"/>
            <a:ext cx="3769895" cy="2246769"/>
          </a:xfrm>
          <a:prstGeom prst="rect">
            <a:avLst/>
          </a:prstGeom>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The sigmoid curve can be used to estimate probability or PROBIT. Alternatively, </a:t>
            </a:r>
            <a:r>
              <a:rPr lang="en-GB" sz="2800" dirty="0" smtClean="0">
                <a:latin typeface="Tahoma" panose="020B0604030504040204" pitchFamily="34" charset="0"/>
                <a:ea typeface="Tahoma" panose="020B0604030504040204" pitchFamily="34" charset="0"/>
                <a:cs typeface="Tahoma" panose="020B0604030504040204" pitchFamily="34" charset="0"/>
              </a:rPr>
              <a:t>this  </a:t>
            </a:r>
            <a:r>
              <a:rPr lang="en-GB" sz="2800" dirty="0">
                <a:latin typeface="Tahoma" panose="020B0604030504040204" pitchFamily="34" charset="0"/>
                <a:ea typeface="Tahoma" panose="020B0604030504040204" pitchFamily="34" charset="0"/>
                <a:cs typeface="Tahoma" panose="020B0604030504040204" pitchFamily="34" charset="0"/>
              </a:rPr>
              <a:t>table can be </a:t>
            </a:r>
            <a:r>
              <a:rPr lang="en-GB" sz="2800" dirty="0" smtClean="0">
                <a:latin typeface="Tahoma" panose="020B0604030504040204" pitchFamily="34" charset="0"/>
                <a:ea typeface="Tahoma" panose="020B0604030504040204" pitchFamily="34" charset="0"/>
                <a:cs typeface="Tahoma" panose="020B0604030504040204" pitchFamily="34" charset="0"/>
              </a:rPr>
              <a:t>used.</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790428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a:srcRect l="32554" t="27796" r="30458" b="31085"/>
          <a:stretch/>
        </p:blipFill>
        <p:spPr>
          <a:xfrm>
            <a:off x="240442" y="1722234"/>
            <a:ext cx="8181663" cy="5113542"/>
          </a:xfrm>
          <a:prstGeom prst="rect">
            <a:avLst/>
          </a:prstGeom>
        </p:spPr>
      </p:pic>
      <p:sp>
        <p:nvSpPr>
          <p:cNvPr id="12" name="Rectangle 11"/>
          <p:cNvSpPr/>
          <p:nvPr/>
        </p:nvSpPr>
        <p:spPr>
          <a:xfrm>
            <a:off x="8205534" y="1834498"/>
            <a:ext cx="3104155" cy="584775"/>
          </a:xfrm>
          <a:prstGeom prst="rect">
            <a:avLst/>
          </a:prstGeom>
        </p:spPr>
        <p:txBody>
          <a:bodyPr wrap="square">
            <a:spAutoFit/>
          </a:bodyPr>
          <a:lstStyle/>
          <a:p>
            <a:r>
              <a:rPr lang="en-GB"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PERCENTAGE</a:t>
            </a:r>
            <a:endParaRPr lang="en-GB"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277722" y="6021447"/>
            <a:ext cx="2141628" cy="584775"/>
          </a:xfrm>
          <a:prstGeom prst="rect">
            <a:avLst/>
          </a:prstGeom>
        </p:spPr>
        <p:txBody>
          <a:bodyPr wrap="square">
            <a:spAutoFit/>
          </a:bodyPr>
          <a:lstStyle/>
          <a:p>
            <a:r>
              <a:rPr lang="en-GB" sz="32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PROBIT</a:t>
            </a:r>
            <a:endParaRPr lang="en-GB"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422105" y="2791163"/>
            <a:ext cx="3769895" cy="2246769"/>
          </a:xfrm>
          <a:prstGeom prst="rect">
            <a:avLst/>
          </a:prstGeom>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The sigmoid curve can be used to estimate probability or PROBIT. Alternatively, </a:t>
            </a:r>
            <a:r>
              <a:rPr lang="en-GB" sz="2800" dirty="0" smtClean="0">
                <a:latin typeface="Tahoma" panose="020B0604030504040204" pitchFamily="34" charset="0"/>
                <a:ea typeface="Tahoma" panose="020B0604030504040204" pitchFamily="34" charset="0"/>
                <a:cs typeface="Tahoma" panose="020B0604030504040204" pitchFamily="34" charset="0"/>
              </a:rPr>
              <a:t>this  </a:t>
            </a:r>
            <a:r>
              <a:rPr lang="en-GB" sz="2800" dirty="0">
                <a:latin typeface="Tahoma" panose="020B0604030504040204" pitchFamily="34" charset="0"/>
                <a:ea typeface="Tahoma" panose="020B0604030504040204" pitchFamily="34" charset="0"/>
                <a:cs typeface="Tahoma" panose="020B0604030504040204" pitchFamily="34" charset="0"/>
              </a:rPr>
              <a:t>table can be </a:t>
            </a:r>
            <a:r>
              <a:rPr lang="en-GB" sz="2800" dirty="0" smtClean="0">
                <a:latin typeface="Tahoma" panose="020B0604030504040204" pitchFamily="34" charset="0"/>
                <a:ea typeface="Tahoma" panose="020B0604030504040204" pitchFamily="34" charset="0"/>
                <a:cs typeface="Tahoma" panose="020B0604030504040204" pitchFamily="34" charset="0"/>
              </a:rPr>
              <a:t>used.</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5" name="Freeform 14"/>
          <p:cNvSpPr/>
          <p:nvPr/>
        </p:nvSpPr>
        <p:spPr>
          <a:xfrm>
            <a:off x="419100" y="1924050"/>
            <a:ext cx="7810500" cy="4705350"/>
          </a:xfrm>
          <a:custGeom>
            <a:avLst/>
            <a:gdLst>
              <a:gd name="connsiteX0" fmla="*/ 34290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342900 w 7810500"/>
              <a:gd name="connsiteY6" fmla="*/ 4705350 h 4705350"/>
              <a:gd name="connsiteX0" fmla="*/ 40005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400050 w 7810500"/>
              <a:gd name="connsiteY6" fmla="*/ 470535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500" h="4705350">
                <a:moveTo>
                  <a:pt x="400050" y="4705350"/>
                </a:moveTo>
                <a:lnTo>
                  <a:pt x="0" y="4705350"/>
                </a:lnTo>
                <a:lnTo>
                  <a:pt x="0" y="0"/>
                </a:lnTo>
                <a:lnTo>
                  <a:pt x="7810500" y="0"/>
                </a:lnTo>
                <a:lnTo>
                  <a:pt x="7810500" y="400050"/>
                </a:lnTo>
                <a:lnTo>
                  <a:pt x="400050" y="381000"/>
                </a:lnTo>
                <a:lnTo>
                  <a:pt x="400050" y="4705350"/>
                </a:lnTo>
                <a:close/>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876300" y="2362200"/>
            <a:ext cx="7329234" cy="42862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997396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a:srcRect l="32554" t="27796" r="30458" b="31085"/>
          <a:stretch/>
        </p:blipFill>
        <p:spPr>
          <a:xfrm>
            <a:off x="240442" y="1722234"/>
            <a:ext cx="8181663" cy="5113542"/>
          </a:xfrm>
          <a:prstGeom prst="rect">
            <a:avLst/>
          </a:prstGeom>
        </p:spPr>
      </p:pic>
      <p:sp>
        <p:nvSpPr>
          <p:cNvPr id="5" name="Rectangle 4"/>
          <p:cNvSpPr/>
          <p:nvPr/>
        </p:nvSpPr>
        <p:spPr>
          <a:xfrm>
            <a:off x="8277722" y="2480829"/>
            <a:ext cx="3888878" cy="2554545"/>
          </a:xfrm>
          <a:prstGeom prst="rect">
            <a:avLst/>
          </a:prstGeom>
        </p:spPr>
        <p:txBody>
          <a:bodyPr wrap="square">
            <a:spAutoFit/>
          </a:bodyPr>
          <a:lstStyle/>
          <a:p>
            <a:r>
              <a:rPr lang="en-GB" sz="2000" dirty="0" smtClean="0">
                <a:latin typeface="Tahoma" panose="020B0604030504040204" pitchFamily="34" charset="0"/>
                <a:ea typeface="Tahoma" panose="020B0604030504040204" pitchFamily="34" charset="0"/>
                <a:cs typeface="Tahoma" panose="020B0604030504040204" pitchFamily="34" charset="0"/>
              </a:rPr>
              <a:t>If the PROBIT is known as </a:t>
            </a:r>
          </a:p>
          <a:p>
            <a:r>
              <a:rPr lang="en-GB" sz="2000" dirty="0" smtClean="0">
                <a:latin typeface="Tahoma" panose="020B0604030504040204" pitchFamily="34" charset="0"/>
                <a:ea typeface="Tahoma" panose="020B0604030504040204" pitchFamily="34" charset="0"/>
                <a:cs typeface="Tahoma" panose="020B0604030504040204" pitchFamily="34" charset="0"/>
              </a:rPr>
              <a:t>Y = 5.10, then the associated percentage is 54. </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en-GB" sz="2000" i="1" dirty="0" smtClean="0">
                <a:latin typeface="Tahoma" panose="020B0604030504040204" pitchFamily="34" charset="0"/>
                <a:ea typeface="Tahoma" panose="020B0604030504040204" pitchFamily="34" charset="0"/>
                <a:cs typeface="Tahoma" panose="020B0604030504040204" pitchFamily="34" charset="0"/>
              </a:rPr>
              <a:t>OR</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If the percentage is 12%, then the PROBIT is 3.82.</a:t>
            </a:r>
          </a:p>
        </p:txBody>
      </p:sp>
      <p:sp>
        <p:nvSpPr>
          <p:cNvPr id="12" name="Rectangle 11"/>
          <p:cNvSpPr/>
          <p:nvPr/>
        </p:nvSpPr>
        <p:spPr>
          <a:xfrm>
            <a:off x="8205534" y="1834498"/>
            <a:ext cx="3104155" cy="584775"/>
          </a:xfrm>
          <a:prstGeom prst="rect">
            <a:avLst/>
          </a:prstGeom>
        </p:spPr>
        <p:txBody>
          <a:bodyPr wrap="square">
            <a:spAutoFit/>
          </a:bodyPr>
          <a:lstStyle/>
          <a:p>
            <a:r>
              <a:rPr lang="en-GB"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PERCENTAGE</a:t>
            </a:r>
            <a:endParaRPr lang="en-GB"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277722" y="6021447"/>
            <a:ext cx="2141628" cy="584775"/>
          </a:xfrm>
          <a:prstGeom prst="rect">
            <a:avLst/>
          </a:prstGeom>
        </p:spPr>
        <p:txBody>
          <a:bodyPr wrap="square">
            <a:spAutoFit/>
          </a:bodyPr>
          <a:lstStyle/>
          <a:p>
            <a:r>
              <a:rPr lang="en-GB" sz="32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PROBIT</a:t>
            </a:r>
            <a:endParaRPr lang="en-GB"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Freeform 2"/>
          <p:cNvSpPr/>
          <p:nvPr/>
        </p:nvSpPr>
        <p:spPr>
          <a:xfrm>
            <a:off x="419100" y="1924050"/>
            <a:ext cx="7810500" cy="4705350"/>
          </a:xfrm>
          <a:custGeom>
            <a:avLst/>
            <a:gdLst>
              <a:gd name="connsiteX0" fmla="*/ 34290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342900 w 7810500"/>
              <a:gd name="connsiteY6" fmla="*/ 4705350 h 4705350"/>
              <a:gd name="connsiteX0" fmla="*/ 40005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400050 w 7810500"/>
              <a:gd name="connsiteY6" fmla="*/ 470535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500" h="4705350">
                <a:moveTo>
                  <a:pt x="400050" y="4705350"/>
                </a:moveTo>
                <a:lnTo>
                  <a:pt x="0" y="4705350"/>
                </a:lnTo>
                <a:lnTo>
                  <a:pt x="0" y="0"/>
                </a:lnTo>
                <a:lnTo>
                  <a:pt x="7810500" y="0"/>
                </a:lnTo>
                <a:lnTo>
                  <a:pt x="7810500" y="400050"/>
                </a:lnTo>
                <a:lnTo>
                  <a:pt x="400050" y="381000"/>
                </a:lnTo>
                <a:lnTo>
                  <a:pt x="400050" y="4705350"/>
                </a:lnTo>
                <a:close/>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876300" y="2362200"/>
            <a:ext cx="7329234" cy="42862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0546508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43223" y="3008028"/>
            <a:ext cx="6529389"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As an alternative to using the table to calculate percent probability, the conversion can also be calculated with the following equation:</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Where </a:t>
            </a:r>
            <a:r>
              <a:rPr lang="en-GB" sz="2000" dirty="0" err="1" smtClean="0">
                <a:latin typeface="Tahoma" panose="020B0604030504040204" pitchFamily="34" charset="0"/>
                <a:ea typeface="Tahoma" panose="020B0604030504040204" pitchFamily="34" charset="0"/>
                <a:cs typeface="Tahoma" panose="020B0604030504040204" pitchFamily="34" charset="0"/>
              </a:rPr>
              <a:t>erf</a:t>
            </a:r>
            <a:r>
              <a:rPr lang="en-GB" sz="2000" dirty="0" smtClean="0">
                <a:latin typeface="Tahoma" panose="020B0604030504040204" pitchFamily="34" charset="0"/>
                <a:ea typeface="Tahoma" panose="020B0604030504040204" pitchFamily="34" charset="0"/>
                <a:cs typeface="Tahoma" panose="020B0604030504040204" pitchFamily="34" charset="0"/>
              </a:rPr>
              <a:t> is the error function.</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291388" y="5270322"/>
            <a:ext cx="9922044" cy="1015663"/>
          </a:xfrm>
          <a:prstGeom prst="rect">
            <a:avLst/>
          </a:prstGeom>
        </p:spPr>
        <p:txBody>
          <a:bodyPr wrap="square">
            <a:spAutoFit/>
          </a:bodyPr>
          <a:lstStyle/>
          <a:p>
            <a:pPr algn="just"/>
            <a:r>
              <a:rPr lang="en-GB" sz="2000" dirty="0">
                <a:latin typeface="Tahoma" panose="020B0604030504040204" pitchFamily="34" charset="0"/>
                <a:ea typeface="Tahoma" panose="020B0604030504040204" pitchFamily="34" charset="0"/>
                <a:cs typeface="Tahoma" panose="020B0604030504040204" pitchFamily="34" charset="0"/>
              </a:rPr>
              <a:t>PROBIT equations assumes exposure to the accident occurred in a distribution of adults, children and seniors. Variability in the response in different individuals is accounted for in the error function. </a:t>
            </a:r>
          </a:p>
        </p:txBody>
      </p:sp>
      <p:graphicFrame>
        <p:nvGraphicFramePr>
          <p:cNvPr id="3" name="Object 2"/>
          <p:cNvGraphicFramePr>
            <a:graphicFrameLocks noChangeAspect="1"/>
          </p:cNvGraphicFramePr>
          <p:nvPr>
            <p:extLst>
              <p:ext uri="{D42A27DB-BD31-4B8C-83A1-F6EECF244321}">
                <p14:modId xmlns:p14="http://schemas.microsoft.com/office/powerpoint/2010/main" val="719181639"/>
              </p:ext>
            </p:extLst>
          </p:nvPr>
        </p:nvGraphicFramePr>
        <p:xfrm>
          <a:off x="4546600" y="3173412"/>
          <a:ext cx="3136900" cy="847811"/>
        </p:xfrm>
        <a:graphic>
          <a:graphicData uri="http://schemas.openxmlformats.org/presentationml/2006/ole">
            <mc:AlternateContent xmlns:mc="http://schemas.openxmlformats.org/markup-compatibility/2006">
              <mc:Choice xmlns:v="urn:schemas-microsoft-com:vml" Requires="v">
                <p:oleObj spid="_x0000_s20519" name="Equation" r:id="rId3" imgW="1879600" imgH="508000" progId="Equation.3">
                  <p:embed/>
                </p:oleObj>
              </mc:Choice>
              <mc:Fallback>
                <p:oleObj name="Equation" r:id="rId3" imgW="1879600" imgH="508000" progId="Equation.3">
                  <p:embed/>
                  <p:pic>
                    <p:nvPicPr>
                      <p:cNvPr id="0" name=""/>
                      <p:cNvPicPr/>
                      <p:nvPr/>
                    </p:nvPicPr>
                    <p:blipFill>
                      <a:blip r:embed="rId4"/>
                      <a:stretch>
                        <a:fillRect/>
                      </a:stretch>
                    </p:blipFill>
                    <p:spPr>
                      <a:xfrm>
                        <a:off x="4546600" y="3173412"/>
                        <a:ext cx="3136900" cy="847811"/>
                      </a:xfrm>
                      <a:prstGeom prst="rect">
                        <a:avLst/>
                      </a:prstGeom>
                    </p:spPr>
                  </p:pic>
                </p:oleObj>
              </mc:Fallback>
            </mc:AlternateContent>
          </a:graphicData>
        </a:graphic>
      </p:graphicFrame>
    </p:spTree>
    <p:extLst>
      <p:ext uri="{BB962C8B-B14F-4D97-AF65-F5344CB8AC3E}">
        <p14:creationId xmlns:p14="http://schemas.microsoft.com/office/powerpoint/2010/main" val="226002870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 – Example 1</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Determine the percentage of people that will die from burns caused by a pool fire. The PROBIT value for this fire is 4.39. </a:t>
            </a:r>
          </a:p>
          <a:p>
            <a:pPr algn="l"/>
            <a:endParaRPr lang="en-GB" sz="2400" b="1" dirty="0">
              <a:latin typeface="Tahoma" panose="020B0604030504040204" pitchFamily="34" charset="0"/>
              <a:ea typeface="Tahoma" panose="020B0604030504040204" pitchFamily="34" charset="0"/>
              <a:cs typeface="Tahoma" panose="020B0604030504040204" pitchFamily="34" charset="0"/>
            </a:endParaRPr>
          </a:p>
          <a:p>
            <a:pPr algn="l"/>
            <a:r>
              <a:rPr lang="en-GB" sz="2400" b="1" i="1" dirty="0" smtClean="0">
                <a:latin typeface="Tahoma" panose="020B0604030504040204" pitchFamily="34" charset="0"/>
                <a:ea typeface="Tahoma" panose="020B0604030504040204" pitchFamily="34" charset="0"/>
                <a:cs typeface="Tahoma" panose="020B0604030504040204" pitchFamily="34" charset="0"/>
              </a:rPr>
              <a:t>Solution 1</a:t>
            </a: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Using the PROBIT table, the percentage is 27%. </a:t>
            </a:r>
          </a:p>
          <a:p>
            <a:pPr algn="l"/>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en-GB" sz="2400" b="1" i="1" dirty="0">
                <a:latin typeface="Tahoma" panose="020B0604030504040204" pitchFamily="34" charset="0"/>
                <a:ea typeface="Tahoma" panose="020B0604030504040204" pitchFamily="34" charset="0"/>
                <a:cs typeface="Tahoma" panose="020B0604030504040204" pitchFamily="34" charset="0"/>
              </a:rPr>
              <a:t>Solution </a:t>
            </a:r>
            <a:r>
              <a:rPr lang="en-GB" sz="2400" b="1" i="1" dirty="0" smtClean="0">
                <a:latin typeface="Tahoma" panose="020B0604030504040204" pitchFamily="34" charset="0"/>
                <a:ea typeface="Tahoma" panose="020B0604030504040204" pitchFamily="34" charset="0"/>
                <a:cs typeface="Tahoma" panose="020B0604030504040204" pitchFamily="34" charset="0"/>
              </a:rPr>
              <a:t>2</a:t>
            </a: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Using the PROBIT equation, we can solve for P with Y=4.39. The error function can be found using spreadsheets available in the literature. </a:t>
            </a: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74317646"/>
              </p:ext>
            </p:extLst>
          </p:nvPr>
        </p:nvGraphicFramePr>
        <p:xfrm>
          <a:off x="830263" y="5624513"/>
          <a:ext cx="3814762" cy="847725"/>
        </p:xfrm>
        <a:graphic>
          <a:graphicData uri="http://schemas.openxmlformats.org/presentationml/2006/ole">
            <mc:AlternateContent xmlns:mc="http://schemas.openxmlformats.org/markup-compatibility/2006">
              <mc:Choice xmlns:v="urn:schemas-microsoft-com:vml" Requires="v">
                <p:oleObj spid="_x0000_s21543" name="Equation" r:id="rId3" imgW="2286000" imgH="508000" progId="Equation.3">
                  <p:embed/>
                </p:oleObj>
              </mc:Choice>
              <mc:Fallback>
                <p:oleObj name="Equation" r:id="rId3" imgW="2286000" imgH="508000" progId="Equation.3">
                  <p:embed/>
                  <p:pic>
                    <p:nvPicPr>
                      <p:cNvPr id="0" name=""/>
                      <p:cNvPicPr/>
                      <p:nvPr/>
                    </p:nvPicPr>
                    <p:blipFill>
                      <a:blip r:embed="rId4"/>
                      <a:stretch>
                        <a:fillRect/>
                      </a:stretch>
                    </p:blipFill>
                    <p:spPr>
                      <a:xfrm>
                        <a:off x="830263" y="5624513"/>
                        <a:ext cx="3814762" cy="847725"/>
                      </a:xfrm>
                      <a:prstGeom prst="rect">
                        <a:avLst/>
                      </a:prstGeom>
                    </p:spPr>
                  </p:pic>
                </p:oleObj>
              </mc:Fallback>
            </mc:AlternateContent>
          </a:graphicData>
        </a:graphic>
      </p:graphicFrame>
    </p:spTree>
    <p:extLst>
      <p:ext uri="{BB962C8B-B14F-4D97-AF65-F5344CB8AC3E}">
        <p14:creationId xmlns:p14="http://schemas.microsoft.com/office/powerpoint/2010/main" val="77533994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 – Example 2</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Data has been reported on the effect of explosion overpressures on eardrum ruptures in humans. </a:t>
            </a:r>
          </a:p>
          <a:p>
            <a:pPr algn="l"/>
            <a:endParaRPr lang="en-GB" sz="2400" b="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Confirm the PROBIT variable for this exposure type.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9206062"/>
              </p:ext>
            </p:extLst>
          </p:nvPr>
        </p:nvGraphicFramePr>
        <p:xfrm>
          <a:off x="3162968" y="3150045"/>
          <a:ext cx="5921185" cy="1854200"/>
        </p:xfrm>
        <a:graphic>
          <a:graphicData uri="http://schemas.openxmlformats.org/drawingml/2006/table">
            <a:tbl>
              <a:tblPr firstRow="1" bandRow="1">
                <a:tableStyleId>{5C22544A-7EE6-4342-B048-85BDC9FD1C3A}</a:tableStyleId>
              </a:tblPr>
              <a:tblGrid>
                <a:gridCol w="2355660"/>
                <a:gridCol w="3565525"/>
              </a:tblGrid>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Percent Affected</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Peak Overpressure (N</a:t>
                      </a:r>
                      <a:r>
                        <a:rPr lang="en-GB" sz="1800" baseline="0" dirty="0" smtClean="0">
                          <a:latin typeface="Tahoma" panose="020B0604030504040204" pitchFamily="34" charset="0"/>
                          <a:ea typeface="Tahoma" panose="020B0604030504040204" pitchFamily="34" charset="0"/>
                          <a:cs typeface="Tahoma" panose="020B0604030504040204" pitchFamily="34" charset="0"/>
                        </a:rPr>
                        <a:t>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baseline="0" dirty="0" smtClean="0">
                          <a:latin typeface="Tahoma" panose="020B0604030504040204" pitchFamily="34" charset="0"/>
                          <a:ea typeface="Tahoma" panose="020B0604030504040204" pitchFamily="34" charset="0"/>
                          <a:cs typeface="Tahoma" panose="020B0604030504040204" pitchFamily="34" charset="0"/>
                        </a:rPr>
                        <a:t>)</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16,500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19,300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50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43,500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90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84,300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218780546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and Probability – Example 2</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Solution</a:t>
            </a:r>
          </a:p>
          <a:p>
            <a:pPr algn="l"/>
            <a:r>
              <a:rPr lang="en-GB" sz="2800" dirty="0" smtClean="0">
                <a:latin typeface="Tahoma" panose="020B0604030504040204" pitchFamily="34" charset="0"/>
                <a:ea typeface="Tahoma" panose="020B0604030504040204" pitchFamily="34" charset="0"/>
                <a:cs typeface="Tahoma" panose="020B0604030504040204" pitchFamily="34" charset="0"/>
              </a:rPr>
              <a:t>Convert the percentage to the PROBIT variable using the PROBIT table.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61002067"/>
              </p:ext>
            </p:extLst>
          </p:nvPr>
        </p:nvGraphicFramePr>
        <p:xfrm>
          <a:off x="2080126" y="3246297"/>
          <a:ext cx="8146627" cy="1854200"/>
        </p:xfrm>
        <a:graphic>
          <a:graphicData uri="http://schemas.openxmlformats.org/drawingml/2006/table">
            <a:tbl>
              <a:tblPr firstRow="1" bandRow="1">
                <a:tableStyleId>{5C22544A-7EE6-4342-B048-85BDC9FD1C3A}</a:tableStyleId>
              </a:tblPr>
              <a:tblGrid>
                <a:gridCol w="2355659"/>
                <a:gridCol w="3565525"/>
                <a:gridCol w="2225443"/>
              </a:tblGrid>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Percent Affected</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Peak Overpressure (N</a:t>
                      </a:r>
                      <a:r>
                        <a:rPr lang="en-GB" sz="1800" baseline="0" dirty="0" smtClean="0">
                          <a:latin typeface="Tahoma" panose="020B0604030504040204" pitchFamily="34" charset="0"/>
                          <a:ea typeface="Tahoma" panose="020B0604030504040204" pitchFamily="34" charset="0"/>
                          <a:cs typeface="Tahoma" panose="020B0604030504040204" pitchFamily="34" charset="0"/>
                        </a:rPr>
                        <a:t>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baseline="0" dirty="0" smtClean="0">
                          <a:latin typeface="Tahoma" panose="020B0604030504040204" pitchFamily="34" charset="0"/>
                          <a:ea typeface="Tahoma" panose="020B0604030504040204" pitchFamily="34" charset="0"/>
                          <a:cs typeface="Tahoma" panose="020B0604030504040204" pitchFamily="34" charset="0"/>
                        </a:rPr>
                        <a:t>)</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PROBIT</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16,500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2.67</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19,300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3.72</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50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43,500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5.00</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90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84,300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6.28</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237866670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 Effect Estimates</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The damage caused by exposure to hazardous material release can be estimated for various levels of overpressure or radiation intensity. These damage effects are summarised in tables.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en-GB" sz="2800" i="1" dirty="0">
                <a:latin typeface="Tahoma" panose="020B0604030504040204" pitchFamily="34" charset="0"/>
                <a:ea typeface="Tahoma" panose="020B0604030504040204" pitchFamily="34" charset="0"/>
                <a:cs typeface="Tahoma" panose="020B0604030504040204" pitchFamily="34" charset="0"/>
              </a:rPr>
              <a:t>It is important to note, damage effect estimates are NOT suitable for releases with rapid concentration fluctuations.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0735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506413" y="5750570"/>
            <a:ext cx="15194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Event Location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Distance from Event,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https://encrypted-tbn3.gstatic.com/images?q=tbn:ANd9GcT_FEMSqHFP6HcHLJaRfiGrDZKCZRXg4J9MLP4rcBVkygcQMc1u-w"/>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4594747" y="12840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Locational Consequence – </a:t>
            </a:r>
            <a:r>
              <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rPr>
              <a:t>Outdoor IMMOVEABLE receptor that is maximally exposed.</a:t>
            </a:r>
          </a:p>
        </p:txBody>
      </p:sp>
      <p:sp>
        <p:nvSpPr>
          <p:cNvPr id="21" name="Title 1"/>
          <p:cNvSpPr txBox="1">
            <a:spLocks/>
          </p:cNvSpPr>
          <p:nvPr/>
        </p:nvSpPr>
        <p:spPr>
          <a:xfrm>
            <a:off x="7092287" y="3270602"/>
            <a:ext cx="3556663"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Individual Consequence – </a:t>
            </a:r>
            <a:r>
              <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rPr>
              <a:t>An ability to escape and an indoor vs. outdoor exposure.</a:t>
            </a:r>
          </a:p>
        </p:txBody>
      </p:sp>
      <p:pic>
        <p:nvPicPr>
          <p:cNvPr id="22" name="Picture 2" descr="http://t1.gstatic.com/images?q=tbn:ANd9GcSZU0RQE1tSz75uEkWGMvL_IDCLKAa2yW7i-p4NYkZ87GPkThjGng"/>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655" b="89655" l="73352" r="97135"/>
                    </a14:imgEffect>
                  </a14:imgLayer>
                </a14:imgProps>
              </a:ext>
              <a:ext uri="{28A0092B-C50C-407E-A947-70E740481C1C}">
                <a14:useLocalDpi xmlns:a14="http://schemas.microsoft.com/office/drawing/2010/main" val="0"/>
              </a:ext>
            </a:extLst>
          </a:blip>
          <a:srcRect l="73325"/>
          <a:stretch/>
        </p:blipFill>
        <p:spPr bwMode="auto">
          <a:xfrm>
            <a:off x="7221186" y="4581524"/>
            <a:ext cx="886725" cy="13811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6764741" y="2399672"/>
            <a:ext cx="559559" cy="8709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itle 1"/>
          <p:cNvSpPr txBox="1">
            <a:spLocks/>
          </p:cNvSpPr>
          <p:nvPr/>
        </p:nvSpPr>
        <p:spPr>
          <a:xfrm>
            <a:off x="7084706" y="2394809"/>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i="1" dirty="0">
                <a:latin typeface="Tahoma" panose="020B0604030504040204" pitchFamily="34" charset="0"/>
                <a:ea typeface="Tahoma" panose="020B0604030504040204" pitchFamily="34" charset="0"/>
                <a:cs typeface="Tahoma" panose="020B0604030504040204" pitchFamily="34" charset="0"/>
              </a:rPr>
              <a:t>Layers of Protection </a:t>
            </a:r>
            <a:endParaRPr lang="en-CA" sz="2000" b="1" i="1"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1066801" y="2399672"/>
            <a:ext cx="302298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a:latin typeface="Tahoma" panose="020B0604030504040204" pitchFamily="34" charset="0"/>
                <a:ea typeface="Tahoma" panose="020B0604030504040204" pitchFamily="34" charset="0"/>
                <a:cs typeface="Tahoma" panose="020B0604030504040204" pitchFamily="34" charset="0"/>
              </a:rPr>
              <a:t>Probability of </a:t>
            </a:r>
          </a:p>
          <a:p>
            <a:pPr algn="r"/>
            <a:r>
              <a:rPr lang="en-GB" sz="2000" b="1" dirty="0">
                <a:latin typeface="Tahoma" panose="020B0604030504040204" pitchFamily="34" charset="0"/>
                <a:ea typeface="Tahoma" panose="020B0604030504040204" pitchFamily="34" charset="0"/>
                <a:cs typeface="Tahoma" panose="020B0604030504040204" pitchFamily="34" charset="0"/>
              </a:rPr>
              <a:t>t</a:t>
            </a:r>
            <a:r>
              <a:rPr lang="en-GB" sz="2000" b="1" dirty="0" smtClean="0">
                <a:latin typeface="Tahoma" panose="020B0604030504040204" pitchFamily="34" charset="0"/>
                <a:ea typeface="Tahoma" panose="020B0604030504040204" pitchFamily="34" charset="0"/>
                <a:cs typeface="Tahoma" panose="020B0604030504040204" pitchFamily="34" charset="0"/>
              </a:rPr>
              <a:t>he consequence, </a:t>
            </a:r>
            <a:r>
              <a:rPr lang="en-GB" sz="2000" b="1" dirty="0" err="1">
                <a:latin typeface="Tahoma" panose="020B0604030504040204" pitchFamily="34" charset="0"/>
                <a:ea typeface="Tahoma" panose="020B0604030504040204" pitchFamily="34" charset="0"/>
                <a:cs typeface="Tahoma" panose="020B0604030504040204" pitchFamily="34" charset="0"/>
              </a:rPr>
              <a:t>P</a:t>
            </a:r>
            <a:r>
              <a:rPr lang="en-GB" sz="2000" b="1" baseline="-25000" dirty="0" err="1">
                <a:latin typeface="Tahoma" panose="020B0604030504040204" pitchFamily="34" charset="0"/>
                <a:ea typeface="Tahoma" panose="020B0604030504040204" pitchFamily="34" charset="0"/>
                <a:cs typeface="Tahoma" panose="020B0604030504040204" pitchFamily="34" charset="0"/>
              </a:rPr>
              <a:t>d</a:t>
            </a:r>
            <a:r>
              <a:rPr lang="en-GB" sz="2000" b="1" dirty="0">
                <a:latin typeface="Tahoma" panose="020B0604030504040204" pitchFamily="34" charset="0"/>
                <a:ea typeface="Tahoma" panose="020B0604030504040204" pitchFamily="34" charset="0"/>
                <a:cs typeface="Tahoma" panose="020B0604030504040204" pitchFamily="34" charset="0"/>
              </a:rPr>
              <a:t> </a:t>
            </a:r>
          </a:p>
          <a:p>
            <a:pPr algn="r"/>
            <a:r>
              <a:rPr lang="en-GB" sz="2000" b="1" dirty="0">
                <a:latin typeface="Tahoma" panose="020B0604030504040204" pitchFamily="34" charset="0"/>
                <a:ea typeface="Tahoma" panose="020B0604030504040204" pitchFamily="34" charset="0"/>
                <a:cs typeface="Tahoma" panose="020B0604030504040204" pitchFamily="34" charset="0"/>
              </a:rPr>
              <a:t>(death, damage) </a:t>
            </a:r>
          </a:p>
          <a:p>
            <a:pPr algn="r"/>
            <a:r>
              <a:rPr lang="en-GB" sz="2000" b="1" dirty="0">
                <a:latin typeface="Tahoma" panose="020B0604030504040204" pitchFamily="34" charset="0"/>
                <a:ea typeface="Tahoma" panose="020B0604030504040204" pitchFamily="34" charset="0"/>
                <a:cs typeface="Tahoma" panose="020B0604030504040204" pitchFamily="34" charset="0"/>
              </a:rPr>
              <a:t>of an event  </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Types of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815876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 Effect Estimates – Radiation Intensity</a:t>
            </a:r>
          </a:p>
          <a:p>
            <a:pPr algn="l"/>
            <a:r>
              <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63868102"/>
              </p:ext>
            </p:extLst>
          </p:nvPr>
        </p:nvGraphicFramePr>
        <p:xfrm>
          <a:off x="877652" y="1998632"/>
          <a:ext cx="10717448" cy="2357468"/>
        </p:xfrm>
        <a:graphic>
          <a:graphicData uri="http://schemas.openxmlformats.org/drawingml/2006/table">
            <a:tbl>
              <a:tblPr>
                <a:tableStyleId>{B301B821-A1FF-4177-AEE7-76D212191A09}</a:tableStyleId>
              </a:tblPr>
              <a:tblGrid>
                <a:gridCol w="3465748"/>
                <a:gridCol w="7251700"/>
              </a:tblGrid>
              <a:tr h="0">
                <a:tc>
                  <a:txBody>
                    <a:bodyPr/>
                    <a:lstStyle/>
                    <a:p>
                      <a:pPr algn="ctr" fontAlgn="b"/>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Radiation Intensity (kW m</a:t>
                      </a:r>
                      <a:r>
                        <a:rPr lang="en-CA" sz="1600" b="1" u="none" strike="noStrike" baseline="30000" dirty="0" smtClean="0">
                          <a:effectLst/>
                          <a:latin typeface="Tahoma" panose="020B0604030504040204" pitchFamily="34" charset="0"/>
                          <a:ea typeface="Tahoma" panose="020B0604030504040204" pitchFamily="34" charset="0"/>
                          <a:cs typeface="Tahoma" panose="020B0604030504040204" pitchFamily="34" charset="0"/>
                        </a:rPr>
                        <a:t>-2</a:t>
                      </a:r>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tcPr>
                </a:tc>
                <a:tc>
                  <a:txBody>
                    <a:bodyPr/>
                    <a:lstStyle/>
                    <a:p>
                      <a:pPr algn="l" fontAlgn="b"/>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Observed</a:t>
                      </a:r>
                      <a:r>
                        <a:rPr lang="en-CA" sz="1600" b="1" u="none" strike="noStrike" baseline="0" dirty="0" smtClean="0">
                          <a:effectLst/>
                          <a:latin typeface="Tahoma" panose="020B0604030504040204" pitchFamily="34" charset="0"/>
                          <a:ea typeface="Tahoma" panose="020B0604030504040204" pitchFamily="34" charset="0"/>
                          <a:cs typeface="Tahoma" panose="020B0604030504040204" pitchFamily="34" charset="0"/>
                        </a:rPr>
                        <a:t> </a:t>
                      </a:r>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Damage Effect</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R w="12700" cmpd="sng">
                      <a:noFill/>
                    </a:lnR>
                    <a:lnT w="12700" cmpd="sng">
                      <a:noFill/>
                    </a:lnT>
                  </a:tcPr>
                </a:tc>
              </a:tr>
              <a:tr h="270965">
                <a:tc>
                  <a:txBody>
                    <a:bodyPr/>
                    <a:lstStyle/>
                    <a:p>
                      <a:pPr algn="ctr"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37.5</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Sufficient to cause</a:t>
                      </a:r>
                      <a:r>
                        <a:rPr lang="en-CA"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damage to process equipment</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04800">
                <a:tc>
                  <a:txBody>
                    <a:bodyPr/>
                    <a:lstStyle/>
                    <a:p>
                      <a:pPr algn="ctr" fontAlgn="b">
                        <a:spcBef>
                          <a:spcPts val="600"/>
                        </a:spcBef>
                        <a:spcAft>
                          <a:spcPts val="600"/>
                        </a:spcAft>
                      </a:pPr>
                      <a:r>
                        <a:rPr lang="en-GB" sz="12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25</a:t>
                      </a: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Minimum energy required to ignite wood at indefinitely long exposures</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82978">
                <a:tc>
                  <a:txBody>
                    <a:bodyPr/>
                    <a:lstStyle/>
                    <a:p>
                      <a:pPr algn="ctr"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12.5</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Minimum energy required for piloted ignition of wood, melting of plastic tubing </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14999">
                <a:tc>
                  <a:txBody>
                    <a:bodyPr/>
                    <a:lstStyle/>
                    <a:p>
                      <a:pPr algn="ctr"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9.5</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Pain threshold reached after 8 seconds; second degree burns after 20 seconds</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483123">
                <a:tc>
                  <a:txBody>
                    <a:bodyPr/>
                    <a:lstStyle/>
                    <a:p>
                      <a:pPr algn="ctr" fontAlgn="b">
                        <a:spcBef>
                          <a:spcPts val="600"/>
                        </a:spcBef>
                        <a:spcAft>
                          <a:spcPts val="600"/>
                        </a:spcAft>
                      </a:pPr>
                      <a:r>
                        <a:rPr lang="en-GB" sz="12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4</a:t>
                      </a: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Sufficient to cause pain to personnel if unable</a:t>
                      </a:r>
                      <a:r>
                        <a:rPr lang="en-CA"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to reach cover within 20 seconds; however, blistering of the </a:t>
                      </a:r>
                      <a:r>
                        <a:rPr lang="en-CA" sz="1200" u="none" strike="noStrike" baseline="0" smtClean="0">
                          <a:effectLst/>
                          <a:latin typeface="Tahoma" panose="020B0604030504040204" pitchFamily="34" charset="0"/>
                          <a:ea typeface="Tahoma" panose="020B0604030504040204" pitchFamily="34" charset="0"/>
                          <a:cs typeface="Tahoma" panose="020B0604030504040204" pitchFamily="34" charset="0"/>
                        </a:rPr>
                        <a:t>skin is </a:t>
                      </a:r>
                      <a:r>
                        <a:rPr lang="en-CA"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likely (second degree burn) ; 0% lethality</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55600">
                <a:tc>
                  <a:txBody>
                    <a:bodyPr/>
                    <a:lstStyle/>
                    <a:p>
                      <a:pPr algn="ctr" fontAlgn="b">
                        <a:spcBef>
                          <a:spcPts val="600"/>
                        </a:spcBef>
                        <a:spcAft>
                          <a:spcPts val="600"/>
                        </a:spcAft>
                      </a:pPr>
                      <a:r>
                        <a:rPr lang="en-GB" sz="12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1.6</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en-CA" sz="1200" u="none" strike="noStrike" dirty="0" smtClean="0">
                          <a:effectLst/>
                          <a:latin typeface="Tahoma" panose="020B0604030504040204" pitchFamily="34" charset="0"/>
                          <a:ea typeface="Tahoma" panose="020B0604030504040204" pitchFamily="34" charset="0"/>
                          <a:cs typeface="Tahoma" panose="020B0604030504040204" pitchFamily="34" charset="0"/>
                        </a:rPr>
                        <a:t>Will cause</a:t>
                      </a:r>
                      <a:r>
                        <a:rPr lang="en-CA"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no discomfort for long exposure</a:t>
                      </a:r>
                      <a:endParaRPr lang="en-C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bl>
          </a:graphicData>
        </a:graphic>
      </p:graphicFrame>
      <p:sp>
        <p:nvSpPr>
          <p:cNvPr id="4" name="Slide Number Placeholder 1"/>
          <p:cNvSpPr>
            <a:spLocks noGrp="1"/>
          </p:cNvSpPr>
          <p:nvPr>
            <p:ph type="sldNum" sz="quarter" idx="13"/>
          </p:nvPr>
        </p:nvSpPr>
        <p:spPr>
          <a:xfrm>
            <a:off x="9321800" y="6470651"/>
            <a:ext cx="2844800" cy="365125"/>
          </a:xfrm>
        </p:spPr>
        <p:txBody>
          <a:bodyPr/>
          <a:lstStyle/>
          <a:p>
            <a:fld id="{0C4DAE90-D34B-4F76-ADD8-5AA20F6644BC}" type="slidenum">
              <a:rPr lang="en-CA" smtClean="0">
                <a:latin typeface="Tahoma" panose="020B0604030504040204" pitchFamily="34" charset="0"/>
                <a:ea typeface="Tahoma" panose="020B0604030504040204" pitchFamily="34" charset="0"/>
                <a:cs typeface="Tahoma" panose="020B0604030504040204" pitchFamily="34" charset="0"/>
              </a:rPr>
              <a:t>110</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591383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6192621"/>
              </p:ext>
            </p:extLst>
          </p:nvPr>
        </p:nvGraphicFramePr>
        <p:xfrm>
          <a:off x="154321" y="1125867"/>
          <a:ext cx="11446276" cy="5297637"/>
        </p:xfrm>
        <a:graphic>
          <a:graphicData uri="http://schemas.openxmlformats.org/drawingml/2006/table">
            <a:tbl>
              <a:tblPr>
                <a:tableStyleId>{B301B821-A1FF-4177-AEE7-76D212191A09}</a:tableStyleId>
              </a:tblPr>
              <a:tblGrid>
                <a:gridCol w="772226"/>
                <a:gridCol w="997109"/>
                <a:gridCol w="9676941"/>
              </a:tblGrid>
              <a:tr h="204979">
                <a:tc gridSpan="2">
                  <a:txBody>
                    <a:bodyPr/>
                    <a:lstStyle/>
                    <a:p>
                      <a:pPr algn="ctr" fontAlgn="b"/>
                      <a:r>
                        <a:rPr lang="en-GB" sz="16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Overpressure</a:t>
                      </a:r>
                      <a:endPar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lnB w="12700" cmpd="sng">
                      <a:noFill/>
                    </a:lnB>
                  </a:tcPr>
                </a:tc>
                <a:tc hMerge="1">
                  <a:txBody>
                    <a:bodyPr/>
                    <a:lstStyle/>
                    <a:p>
                      <a:pPr algn="l" fontAlgn="b"/>
                      <a:endParaRPr lang="en-CA"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1163" marR="1163" marT="1163" marB="0" anchor="ctr">
                    <a:lnT w="12700" cmpd="sng">
                      <a:noFill/>
                    </a:lnT>
                  </a:tcPr>
                </a:tc>
                <a:tc rowSpan="2">
                  <a:txBody>
                    <a:bodyPr/>
                    <a:lstStyle/>
                    <a:p>
                      <a:pPr algn="l" fontAlgn="b"/>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Observed</a:t>
                      </a:r>
                      <a:r>
                        <a:rPr lang="en-CA" sz="1600" b="1" u="none" strike="noStrike" baseline="0" dirty="0" smtClean="0">
                          <a:effectLst/>
                          <a:latin typeface="Tahoma" panose="020B0604030504040204" pitchFamily="34" charset="0"/>
                          <a:ea typeface="Tahoma" panose="020B0604030504040204" pitchFamily="34" charset="0"/>
                          <a:cs typeface="Tahoma" panose="020B0604030504040204" pitchFamily="34" charset="0"/>
                        </a:rPr>
                        <a:t> </a:t>
                      </a:r>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Damage Effect</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R w="12700" cmpd="sng">
                      <a:noFill/>
                    </a:lnR>
                    <a:lnT w="12700" cmpd="sng">
                      <a:noFill/>
                    </a:lnT>
                  </a:tcPr>
                </a:tc>
              </a:tr>
              <a:tr h="244422">
                <a:tc>
                  <a:txBody>
                    <a:bodyPr/>
                    <a:lstStyle/>
                    <a:p>
                      <a:pPr algn="ctr" fontAlgn="b"/>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Psig</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tcPr>
                </a:tc>
                <a:tc>
                  <a:txBody>
                    <a:bodyPr/>
                    <a:lstStyle/>
                    <a:p>
                      <a:pPr algn="ctr"/>
                      <a:r>
                        <a:rPr lang="en-CA" sz="1600" b="1" u="none" strike="noStrike" dirty="0" err="1" smtClean="0">
                          <a:effectLst/>
                          <a:latin typeface="Tahoma" panose="020B0604030504040204" pitchFamily="34" charset="0"/>
                          <a:ea typeface="Tahoma" panose="020B0604030504040204" pitchFamily="34" charset="0"/>
                          <a:cs typeface="Tahoma" panose="020B0604030504040204" pitchFamily="34" charset="0"/>
                        </a:rPr>
                        <a:t>kPa</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T w="12700" cmpd="sng">
                      <a:noFill/>
                    </a:lnT>
                  </a:tcPr>
                </a:tc>
                <a:tc vMerge="1">
                  <a:txBody>
                    <a:bodyPr/>
                    <a:lstStyle/>
                    <a:p>
                      <a:endParaRPr lang="en-CA"/>
                    </a:p>
                  </a:txBody>
                  <a:tcPr/>
                </a:tc>
              </a:tr>
              <a:tr h="144424">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0.02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0.14</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Annoying noise (137 dB if of low frequency, 10–15 Hz)</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0.03</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0.21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Occasional breaking of large glass windows already under</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0.04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0.28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Loud noise (143 dB), sonic boom, glass failure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0.69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Breakage of small windows under strain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0.15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1.03</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Typical pressure for glass breakage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8462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“Safe distance” (probability 0.95 of no serious damage below this value); projectile limit; some damage to house ceilings; 10% window glass broken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2.76</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Limited minor structural damage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05822">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0.5–1.0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3.4–6.9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Large and small windows usually shatter; occasional damage to window frames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0.7</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Minor damage to house structures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Partial demolition of houses, made uninhabitable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35612">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1–2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6.9–13.8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Corrugated asbestos shatters; corrugated steel or aluminum panels, fastenings fail, followed by buckling; wood panels (standard housing), fastenings fail, panels blow in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Steel frame of clad building slightly distorted</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13.8</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Partial collapse of walls and roofs of houses</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13.8–20.7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Concrete or cinder block walls, not reinforced, shatter</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15.8</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Lower limit of serious structural damage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17.2</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50% destruction of brickwork of houses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02595">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Heavy machines (3000 lb) in industrial buildings suffer little damage; steel frame buildings distort and pull away from foundations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2628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3–4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20.7–27.6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Frameless, self-framing steel panel buildings demolished; rupture of oil storage tanks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27.6</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 Cladding of light industrial buildings ruptures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2628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34.5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Wooden utility poles snap; tall hydraulic presses (40,000 lb) in buildings slightly damaged</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5–7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34.5–48.2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Nearly complete destruction of houses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7</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Loaded train wagons overturned</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64890">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7–8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48.2–55.1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Brick panels, 8–12 in thick, not reinforced, fail by shearing or flexure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9</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Loaded train boxcars completely demolished</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18310">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10</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68.9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Probable total destruction of buildings; heavy machine tools (7000 lb) moved and badly damaged, very heavy machine tools (12,000 lb) survive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42095">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300</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2068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Limit of crater lip</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bl>
          </a:graphicData>
        </a:graphic>
      </p:graphicFrame>
      <p:sp>
        <p:nvSpPr>
          <p:cNvPr id="4" name="Slide Number Placeholder 1"/>
          <p:cNvSpPr>
            <a:spLocks noGrp="1"/>
          </p:cNvSpPr>
          <p:nvPr>
            <p:ph type="sldNum" sz="quarter" idx="13"/>
          </p:nvPr>
        </p:nvSpPr>
        <p:spPr>
          <a:xfrm>
            <a:off x="9321800" y="6470651"/>
            <a:ext cx="2844800" cy="365125"/>
          </a:xfrm>
        </p:spPr>
        <p:txBody>
          <a:bodyPr/>
          <a:lstStyle/>
          <a:p>
            <a:fld id="{0C4DAE90-D34B-4F76-ADD8-5AA20F6644BC}" type="slidenum">
              <a:rPr lang="en-CA" smtClean="0">
                <a:latin typeface="Tahoma" panose="020B0604030504040204" pitchFamily="34" charset="0"/>
                <a:ea typeface="Tahoma" panose="020B0604030504040204" pitchFamily="34" charset="0"/>
                <a:cs typeface="Tahoma" panose="020B0604030504040204" pitchFamily="34" charset="0"/>
              </a:rPr>
              <a:t>111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6919415" y="1180869"/>
            <a:ext cx="4694830" cy="1071012"/>
          </a:xfrm>
          <a:prstGeom prst="rect">
            <a:avLst/>
          </a:prstGeom>
          <a:solidFill>
            <a:schemeClr val="bg1"/>
          </a:solid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 Effect Estimates – </a:t>
            </a:r>
          </a:p>
          <a:p>
            <a:pPr algn="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Overpressure</a:t>
            </a:r>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184779"/>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112</a:t>
            </a:fld>
            <a:endParaRPr lang="en-CA" dirty="0"/>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 Effect Estimates - Example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One thousand kilograms of methane escapes from a storage vessel, mixes with air and then explodes. The overpressure resulting from this release is 25 </a:t>
            </a:r>
            <a:r>
              <a:rPr lang="en-GB" sz="2800" dirty="0" err="1" smtClean="0">
                <a:latin typeface="Tahoma" panose="020B0604030504040204" pitchFamily="34" charset="0"/>
                <a:ea typeface="Tahoma" panose="020B0604030504040204" pitchFamily="34" charset="0"/>
                <a:cs typeface="Tahoma" panose="020B0604030504040204" pitchFamily="34" charset="0"/>
              </a:rPr>
              <a:t>kPa</a:t>
            </a:r>
            <a:r>
              <a:rPr lang="en-GB" sz="2800" dirty="0" smtClean="0">
                <a:latin typeface="Tahoma" panose="020B0604030504040204" pitchFamily="34" charset="0"/>
                <a:ea typeface="Tahoma" panose="020B0604030504040204" pitchFamily="34" charset="0"/>
                <a:cs typeface="Tahoma" panose="020B0604030504040204" pitchFamily="34" charset="0"/>
              </a:rPr>
              <a:t>. What are the consequences of this accident?</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869277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 Effect Estimates - Example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One thousand kilograms of methane escapes from a storage vessel, mixes with air and then explodes. The overpressure resulting from this release is 25 </a:t>
            </a:r>
            <a:r>
              <a:rPr lang="en-GB" sz="2800" dirty="0" err="1" smtClean="0">
                <a:latin typeface="Tahoma" panose="020B0604030504040204" pitchFamily="34" charset="0"/>
                <a:ea typeface="Tahoma" panose="020B0604030504040204" pitchFamily="34" charset="0"/>
                <a:cs typeface="Tahoma" panose="020B0604030504040204" pitchFamily="34" charset="0"/>
              </a:rPr>
              <a:t>kPa</a:t>
            </a:r>
            <a:r>
              <a:rPr lang="en-GB" sz="2800" dirty="0" smtClean="0">
                <a:latin typeface="Tahoma" panose="020B0604030504040204" pitchFamily="34" charset="0"/>
                <a:ea typeface="Tahoma" panose="020B0604030504040204" pitchFamily="34" charset="0"/>
                <a:cs typeface="Tahoma" panose="020B0604030504040204" pitchFamily="34" charset="0"/>
              </a:rPr>
              <a:t>. What are the consequences of this accident?</a:t>
            </a: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solidFill>
                  <a:srgbClr val="00B0F0"/>
                </a:solidFill>
                <a:latin typeface="Tahoma" panose="020B0604030504040204" pitchFamily="34" charset="0"/>
                <a:ea typeface="Tahoma" panose="020B0604030504040204" pitchFamily="34" charset="0"/>
                <a:cs typeface="Tahoma" panose="020B0604030504040204" pitchFamily="34" charset="0"/>
              </a:rPr>
              <a:t>Solution </a:t>
            </a:r>
          </a:p>
          <a:p>
            <a:pPr algn="l"/>
            <a:r>
              <a:rPr lang="en-GB" sz="2800" dirty="0" smtClean="0">
                <a:latin typeface="Tahoma" panose="020B0604030504040204" pitchFamily="34" charset="0"/>
                <a:ea typeface="Tahoma" panose="020B0604030504040204" pitchFamily="34" charset="0"/>
                <a:cs typeface="Tahoma" panose="020B0604030504040204" pitchFamily="34" charset="0"/>
              </a:rPr>
              <a:t>Using the table on Observed Damage Effects table – an overpressure of 25 </a:t>
            </a:r>
            <a:r>
              <a:rPr lang="en-GB" sz="2800" dirty="0" err="1" smtClean="0">
                <a:latin typeface="Tahoma" panose="020B0604030504040204" pitchFamily="34" charset="0"/>
                <a:ea typeface="Tahoma" panose="020B0604030504040204" pitchFamily="34" charset="0"/>
                <a:cs typeface="Tahoma" panose="020B0604030504040204" pitchFamily="34" charset="0"/>
              </a:rPr>
              <a:t>kPa</a:t>
            </a:r>
            <a:r>
              <a:rPr lang="en-GB" sz="2800" dirty="0" smtClean="0">
                <a:latin typeface="Tahoma" panose="020B0604030504040204" pitchFamily="34" charset="0"/>
                <a:ea typeface="Tahoma" panose="020B0604030504040204" pitchFamily="34" charset="0"/>
                <a:cs typeface="Tahoma" panose="020B0604030504040204" pitchFamily="34" charset="0"/>
              </a:rPr>
              <a:t> will cause the steel panels of a building to be demolished. </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917298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Assessment requires QUANTITATIVE frequency analysis.</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Quantifying risk enables estimation of: </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How often an undesirable </a:t>
            </a:r>
            <a:r>
              <a:rPr lang="en-GB" sz="2400" b="1" dirty="0">
                <a:latin typeface="Tahoma" panose="020B0604030504040204" pitchFamily="34" charset="0"/>
                <a:ea typeface="Tahoma" panose="020B0604030504040204" pitchFamily="34" charset="0"/>
                <a:cs typeface="Tahoma" panose="020B0604030504040204" pitchFamily="34" charset="0"/>
              </a:rPr>
              <a:t>initiating </a:t>
            </a:r>
            <a:r>
              <a:rPr lang="en-GB" sz="2400" b="1" dirty="0" smtClean="0">
                <a:latin typeface="Tahoma" panose="020B0604030504040204" pitchFamily="34" charset="0"/>
                <a:ea typeface="Tahoma" panose="020B0604030504040204" pitchFamily="34" charset="0"/>
                <a:cs typeface="Tahoma" panose="020B0604030504040204" pitchFamily="34" charset="0"/>
              </a:rPr>
              <a:t>event </a:t>
            </a:r>
            <a:r>
              <a:rPr lang="en-GB" sz="2400" dirty="0" smtClean="0">
                <a:latin typeface="Tahoma" panose="020B0604030504040204" pitchFamily="34" charset="0"/>
                <a:ea typeface="Tahoma" panose="020B0604030504040204" pitchFamily="34" charset="0"/>
                <a:cs typeface="Tahoma" panose="020B0604030504040204" pitchFamily="34" charset="0"/>
              </a:rPr>
              <a:t>may occur.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probability of a </a:t>
            </a:r>
            <a:r>
              <a:rPr lang="en-GB" sz="2400" b="1" dirty="0" smtClean="0">
                <a:latin typeface="Tahoma" panose="020B0604030504040204" pitchFamily="34" charset="0"/>
                <a:ea typeface="Tahoma" panose="020B0604030504040204" pitchFamily="34" charset="0"/>
                <a:cs typeface="Tahoma" panose="020B0604030504040204" pitchFamily="34" charset="0"/>
              </a:rPr>
              <a:t>hazard outcome </a:t>
            </a:r>
            <a:r>
              <a:rPr lang="en-GB" sz="2400" dirty="0" smtClean="0">
                <a:latin typeface="Tahoma" panose="020B0604030504040204" pitchFamily="34" charset="0"/>
                <a:ea typeface="Tahoma" panose="020B0604030504040204" pitchFamily="34" charset="0"/>
                <a:cs typeface="Tahoma" panose="020B0604030504040204" pitchFamily="34" charset="0"/>
              </a:rPr>
              <a:t>after the initiating event.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probability of a </a:t>
            </a:r>
            <a:r>
              <a:rPr lang="en-GB" sz="2400" b="1" dirty="0" smtClean="0">
                <a:latin typeface="Tahoma" panose="020B0604030504040204" pitchFamily="34" charset="0"/>
                <a:ea typeface="Tahoma" panose="020B0604030504040204" pitchFamily="34" charset="0"/>
                <a:cs typeface="Tahoma" panose="020B0604030504040204" pitchFamily="34" charset="0"/>
              </a:rPr>
              <a:t>consequence severity </a:t>
            </a:r>
            <a:r>
              <a:rPr lang="en-GB" sz="2400" dirty="0" smtClean="0">
                <a:latin typeface="Tahoma" panose="020B0604030504040204" pitchFamily="34" charset="0"/>
                <a:ea typeface="Tahoma" panose="020B0604030504040204" pitchFamily="34" charset="0"/>
                <a:cs typeface="Tahoma" panose="020B0604030504040204" pitchFamily="34" charset="0"/>
              </a:rPr>
              <a:t>level after the hazard outcome (i.e. fatalities, injuries, </a:t>
            </a:r>
            <a:r>
              <a:rPr lang="en-GB" sz="2400" dirty="0" smtClean="0">
                <a:latin typeface="Tahoma" panose="020B0604030504040204" pitchFamily="34" charset="0"/>
                <a:ea typeface="Tahoma" panose="020B0604030504040204" pitchFamily="34" charset="0"/>
                <a:cs typeface="Tahoma" panose="020B0604030504040204" pitchFamily="34" charset="0"/>
              </a:rPr>
              <a:t>severity of economic loss)</a:t>
            </a:r>
            <a:r>
              <a:rPr lang="en-GB" sz="24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4168171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Historical data can be used to calculate the frequency of initiating events, hazard outcomes and the severity of the consequence. </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latin typeface="Tahoma" panose="020B0604030504040204" pitchFamily="34" charset="0"/>
                <a:ea typeface="Tahoma" panose="020B0604030504040204" pitchFamily="34" charset="0"/>
                <a:cs typeface="Tahoma" panose="020B0604030504040204" pitchFamily="34" charset="0"/>
              </a:rPr>
              <a:t>Analysis Techniques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Frequency modelling </a:t>
            </a:r>
            <a:r>
              <a:rPr lang="en-GB" sz="2800" b="1" dirty="0">
                <a:latin typeface="Tahoma" panose="020B0604030504040204" pitchFamily="34" charset="0"/>
                <a:ea typeface="Tahoma" panose="020B0604030504040204" pitchFamily="34" charset="0"/>
                <a:cs typeface="Tahoma" panose="020B0604030504040204" pitchFamily="34" charset="0"/>
              </a:rPr>
              <a:t>t</a:t>
            </a:r>
            <a:r>
              <a:rPr lang="en-GB" sz="2800" b="1" dirty="0" smtClean="0">
                <a:latin typeface="Tahoma" panose="020B0604030504040204" pitchFamily="34" charset="0"/>
                <a:ea typeface="Tahoma" panose="020B0604030504040204" pitchFamily="34" charset="0"/>
                <a:cs typeface="Tahoma" panose="020B0604030504040204" pitchFamily="34" charset="0"/>
              </a:rPr>
              <a:t>echniques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Common-cause failure analysis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Human reliability analysis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External events analysis</a:t>
            </a:r>
          </a:p>
          <a:p>
            <a:pPr marL="971550" lvl="1" indent="-514350">
              <a:buFont typeface="Arial" panose="020B0604020202020204" pitchFamily="34" charset="0"/>
              <a:buChar char="•"/>
            </a:pPr>
            <a:r>
              <a:rPr lang="en-GB" sz="200" b="1" dirty="0" smtClean="0">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439334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Data can be used to calculate the frequency of initiating events, hazard outcomes and the severity of the consequence. </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latin typeface="Tahoma" panose="020B0604030504040204" pitchFamily="34" charset="0"/>
                <a:ea typeface="Tahoma" panose="020B0604030504040204" pitchFamily="34" charset="0"/>
                <a:cs typeface="Tahoma" panose="020B0604030504040204" pitchFamily="34" charset="0"/>
              </a:rPr>
              <a:t>Analysis Techniques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Frequency modelling </a:t>
            </a:r>
            <a:r>
              <a:rPr lang="en-GB" sz="2800" b="1" dirty="0">
                <a:latin typeface="Tahoma" panose="020B0604030504040204" pitchFamily="34" charset="0"/>
                <a:ea typeface="Tahoma" panose="020B0604030504040204" pitchFamily="34" charset="0"/>
                <a:cs typeface="Tahoma" panose="020B0604030504040204" pitchFamily="34" charset="0"/>
              </a:rPr>
              <a:t>t</a:t>
            </a:r>
            <a:r>
              <a:rPr lang="en-GB" sz="2800" b="1" dirty="0" smtClean="0">
                <a:latin typeface="Tahoma" panose="020B0604030504040204" pitchFamily="34" charset="0"/>
                <a:ea typeface="Tahoma" panose="020B0604030504040204" pitchFamily="34" charset="0"/>
                <a:cs typeface="Tahoma" panose="020B0604030504040204" pitchFamily="34" charset="0"/>
              </a:rPr>
              <a:t>echniques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Common-cause failure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Human reliability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External events analysis</a:t>
            </a: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446878" y="3392488"/>
            <a:ext cx="4563979" cy="2677656"/>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Used to estimate frequencies or probabilities from basic data. Typically  used when detailed historical data is not available.</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b="1" dirty="0" err="1" smtClean="0">
                <a:latin typeface="Tahoma" panose="020B0604030504040204" pitchFamily="34" charset="0"/>
                <a:ea typeface="Tahoma" panose="020B0604030504040204" pitchFamily="34" charset="0"/>
                <a:cs typeface="Tahoma" panose="020B0604030504040204" pitchFamily="34" charset="0"/>
              </a:rPr>
              <a:t>i</a:t>
            </a:r>
            <a:r>
              <a:rPr lang="en-GB" sz="2400" b="1" dirty="0" smtClean="0">
                <a:latin typeface="Tahoma" panose="020B0604030504040204" pitchFamily="34" charset="0"/>
                <a:ea typeface="Tahoma" panose="020B0604030504040204" pitchFamily="34" charset="0"/>
                <a:cs typeface="Tahoma" panose="020B0604030504040204" pitchFamily="34" charset="0"/>
              </a:rPr>
              <a:t>. EVENT TREES</a:t>
            </a:r>
          </a:p>
          <a:p>
            <a:r>
              <a:rPr lang="en-GB" sz="2400" b="1" dirty="0" smtClean="0">
                <a:latin typeface="Tahoma" panose="020B0604030504040204" pitchFamily="34" charset="0"/>
                <a:ea typeface="Tahoma" panose="020B0604030504040204" pitchFamily="34" charset="0"/>
                <a:cs typeface="Tahoma" panose="020B0604030504040204" pitchFamily="34" charset="0"/>
              </a:rPr>
              <a:t>ii. FAULT TREES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7045963" y="3635932"/>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971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Data can be used to calculate the frequency of initiating events, hazard outcomes and the severity of the consequence. </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latin typeface="Tahoma" panose="020B0604030504040204" pitchFamily="34" charset="0"/>
                <a:ea typeface="Tahoma" panose="020B0604030504040204" pitchFamily="34" charset="0"/>
                <a:cs typeface="Tahoma" panose="020B0604030504040204" pitchFamily="34" charset="0"/>
              </a:rPr>
              <a:t>Analysis Techniques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Frequency modelling </a:t>
            </a:r>
            <a:r>
              <a:rPr lang="en-GB" sz="2800" b="1"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a:t>
            </a: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echniques</a:t>
            </a:r>
          </a:p>
          <a:p>
            <a:pPr marL="514350" indent="-514350" algn="l">
              <a:buAutoNum type="arabicPeriod"/>
            </a:pPr>
            <a:r>
              <a:rPr lang="en-GB" sz="2800" b="1" dirty="0" smtClean="0">
                <a:latin typeface="Tahoma" panose="020B0604030504040204" pitchFamily="34" charset="0"/>
                <a:ea typeface="Tahoma" panose="020B0604030504040204" pitchFamily="34" charset="0"/>
                <a:cs typeface="Tahoma" panose="020B0604030504040204" pitchFamily="34" charset="0"/>
              </a:rPr>
              <a:t>Common-cause failure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Human reliability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External events analysis</a:t>
            </a: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472278" y="3543827"/>
            <a:ext cx="4563979" cy="1938992"/>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Used to identify and analyse </a:t>
            </a:r>
            <a:r>
              <a:rPr lang="en-GB" sz="2400" dirty="0" smtClean="0">
                <a:latin typeface="Tahoma" panose="020B0604030504040204" pitchFamily="34" charset="0"/>
                <a:ea typeface="Tahoma" panose="020B0604030504040204" pitchFamily="34" charset="0"/>
                <a:cs typeface="Tahoma" panose="020B0604030504040204" pitchFamily="34" charset="0"/>
              </a:rPr>
              <a:t>failures common to multiple components found in systems that can lead to a hazardous event.</a:t>
            </a:r>
            <a:endParaRPr lang="en-CA" sz="2400" dirty="0">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6931663" y="4053971"/>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378902"/>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Data can be used to calculate the frequency of initiating events, hazard outcomes and the severity of the consequence. </a:t>
            </a:r>
          </a:p>
          <a:p>
            <a:pPr algn="l"/>
            <a:endParaRPr lang="en-GB"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Analysis Techniques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Frequency modelling </a:t>
            </a:r>
            <a:r>
              <a:rPr lang="en-GB" sz="2800" b="1"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a:t>
            </a: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echniques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Common-cause failure analysis</a:t>
            </a:r>
          </a:p>
          <a:p>
            <a:pPr marL="514350" indent="-514350" algn="l">
              <a:buAutoNum type="arabicPeriod"/>
            </a:pPr>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Human reliability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External events analysis</a:t>
            </a: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332578" y="3862662"/>
            <a:ext cx="4563979" cy="1200328"/>
          </a:xfrm>
          <a:prstGeom prst="rect">
            <a:avLst/>
          </a:prstGeom>
          <a:noFill/>
        </p:spPr>
        <p:txBody>
          <a:bodyPr wrap="square" rtlCol="0">
            <a:spAutoFit/>
          </a:bodyPr>
          <a:lstStyle/>
          <a:p>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Used to provide quantitative estimates of human error </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probabilities</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CA"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6652263" y="4487106"/>
            <a:ext cx="400915"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48219"/>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119</a:t>
            </a:fld>
            <a:endParaRPr lang="en-CA" dirty="0"/>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Data can be used to calculate the frequency of initiating events, hazard outcomes and the severity of the consequence. </a:t>
            </a:r>
          </a:p>
          <a:p>
            <a:pPr algn="l"/>
            <a:endParaRPr lang="en-GB" sz="28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algn="l"/>
            <a:r>
              <a:rPr lang="en-GB" sz="2800" b="1"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Analysis Techniques</a:t>
            </a:r>
          </a:p>
          <a:p>
            <a:pPr marL="514350" indent="-514350" algn="l">
              <a:buAutoNum type="arabicPeriod"/>
            </a:pPr>
            <a:r>
              <a:rPr lang="en-GB" sz="28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Frequency modelling </a:t>
            </a:r>
            <a:r>
              <a:rPr lang="en-GB" sz="2800" b="1" dirty="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t</a:t>
            </a:r>
            <a:r>
              <a:rPr lang="en-GB" sz="28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echniques</a:t>
            </a:r>
          </a:p>
          <a:p>
            <a:pPr marL="514350" indent="-514350" algn="l">
              <a:buAutoNum type="arabicPeriod"/>
            </a:pPr>
            <a:r>
              <a:rPr lang="en-GB" sz="28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Common-cause failure analysis</a:t>
            </a:r>
          </a:p>
          <a:p>
            <a:pPr marL="514350" indent="-514350" algn="l">
              <a:buAutoNum type="arabicPeriod"/>
            </a:pPr>
            <a:r>
              <a:rPr lang="en-GB" sz="28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Human reliability analysis</a:t>
            </a:r>
          </a:p>
          <a:p>
            <a:pPr marL="514350" indent="-514350" algn="l">
              <a:buAutoNum type="arabicPeriod"/>
            </a:pPr>
            <a:r>
              <a:rPr lang="en-GB" sz="28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External events analysis</a:t>
            </a:r>
          </a:p>
          <a:p>
            <a:pPr marL="971550" lvl="1" indent="-514350">
              <a:buFont typeface="Arial" panose="020B0604020202020204" pitchFamily="34" charset="0"/>
              <a:buChar char="•"/>
            </a:pPr>
            <a:r>
              <a:rPr lang="en-GB" sz="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Used</a:t>
            </a:r>
          </a:p>
          <a:p>
            <a:pPr marL="971550" lvl="1" indent="-514350">
              <a:buFont typeface="Arial" panose="020B0604020202020204" pitchFamily="34" charset="0"/>
              <a:buChar char="•"/>
            </a:pPr>
            <a:endParaRPr lang="en-GB" sz="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7294478" y="4208233"/>
            <a:ext cx="4563979" cy="2677656"/>
          </a:xfrm>
          <a:prstGeom prst="rect">
            <a:avLst/>
          </a:prstGeom>
          <a:noFill/>
        </p:spPr>
        <p:txBody>
          <a:bodyPr wrap="square" rtlCol="0">
            <a:spAutoFit/>
          </a:bodyPr>
          <a:lstStyle/>
          <a:p>
            <a:r>
              <a:rPr lang="en-GB" sz="24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Used to identify and assess external events </a:t>
            </a:r>
            <a:r>
              <a:rPr lang="en-GB" sz="24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(i.e. </a:t>
            </a:r>
            <a:r>
              <a:rPr lang="en-GB" sz="24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plane crash, terrorist activities, earthquakes) </a:t>
            </a:r>
            <a:r>
              <a:rPr lang="en-GB" sz="24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to understand expected frequency of occurrence and/or consequence severity per </a:t>
            </a:r>
            <a:r>
              <a:rPr lang="en-GB" sz="2400"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occurence</a:t>
            </a:r>
            <a:r>
              <a:rPr lang="en-GB" sz="24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endParaRPr lang="en-CA" sz="2400"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Arrow Connector 5"/>
          <p:cNvCxnSpPr/>
          <p:nvPr/>
        </p:nvCxnSpPr>
        <p:spPr>
          <a:xfrm>
            <a:off x="6753863" y="4489777"/>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61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239905" y="4121624"/>
            <a:ext cx="5636526" cy="1624084"/>
          </a:xfrm>
          <a:custGeom>
            <a:avLst/>
            <a:gdLst>
              <a:gd name="connsiteX0" fmla="*/ 0 w 5581935"/>
              <a:gd name="connsiteY0" fmla="*/ 1542197 h 1596788"/>
              <a:gd name="connsiteX1" fmla="*/ 177421 w 5581935"/>
              <a:gd name="connsiteY1" fmla="*/ 1091821 h 1596788"/>
              <a:gd name="connsiteX2" fmla="*/ 450377 w 5581935"/>
              <a:gd name="connsiteY2" fmla="*/ 696036 h 1596788"/>
              <a:gd name="connsiteX3" fmla="*/ 818866 w 5581935"/>
              <a:gd name="connsiteY3" fmla="*/ 518615 h 1596788"/>
              <a:gd name="connsiteX4" fmla="*/ 1364777 w 5581935"/>
              <a:gd name="connsiteY4" fmla="*/ 68239 h 1596788"/>
              <a:gd name="connsiteX5" fmla="*/ 1705971 w 5581935"/>
              <a:gd name="connsiteY5" fmla="*/ 0 h 1596788"/>
              <a:gd name="connsiteX6" fmla="*/ 2388359 w 5581935"/>
              <a:gd name="connsiteY6" fmla="*/ 0 h 1596788"/>
              <a:gd name="connsiteX7" fmla="*/ 3207224 w 5581935"/>
              <a:gd name="connsiteY7" fmla="*/ 341194 h 1596788"/>
              <a:gd name="connsiteX8" fmla="*/ 3684896 w 5581935"/>
              <a:gd name="connsiteY8" fmla="*/ 477672 h 1596788"/>
              <a:gd name="connsiteX9" fmla="*/ 4053386 w 5581935"/>
              <a:gd name="connsiteY9" fmla="*/ 709683 h 1596788"/>
              <a:gd name="connsiteX10" fmla="*/ 4722126 w 5581935"/>
              <a:gd name="connsiteY10" fmla="*/ 1201003 h 1596788"/>
              <a:gd name="connsiteX11" fmla="*/ 5240741 w 5581935"/>
              <a:gd name="connsiteY11" fmla="*/ 1460310 h 1596788"/>
              <a:gd name="connsiteX12" fmla="*/ 5581935 w 5581935"/>
              <a:gd name="connsiteY12" fmla="*/ 1596788 h 1596788"/>
              <a:gd name="connsiteX0" fmla="*/ 0 w 5240741"/>
              <a:gd name="connsiteY0" fmla="*/ 1542197 h 1542197"/>
              <a:gd name="connsiteX1" fmla="*/ 177421 w 5240741"/>
              <a:gd name="connsiteY1" fmla="*/ 1091821 h 1542197"/>
              <a:gd name="connsiteX2" fmla="*/ 450377 w 5240741"/>
              <a:gd name="connsiteY2" fmla="*/ 696036 h 1542197"/>
              <a:gd name="connsiteX3" fmla="*/ 818866 w 5240741"/>
              <a:gd name="connsiteY3" fmla="*/ 518615 h 1542197"/>
              <a:gd name="connsiteX4" fmla="*/ 1364777 w 5240741"/>
              <a:gd name="connsiteY4" fmla="*/ 68239 h 1542197"/>
              <a:gd name="connsiteX5" fmla="*/ 1705971 w 5240741"/>
              <a:gd name="connsiteY5" fmla="*/ 0 h 1542197"/>
              <a:gd name="connsiteX6" fmla="*/ 2388359 w 5240741"/>
              <a:gd name="connsiteY6" fmla="*/ 0 h 1542197"/>
              <a:gd name="connsiteX7" fmla="*/ 3207224 w 5240741"/>
              <a:gd name="connsiteY7" fmla="*/ 341194 h 1542197"/>
              <a:gd name="connsiteX8" fmla="*/ 3684896 w 5240741"/>
              <a:gd name="connsiteY8" fmla="*/ 477672 h 1542197"/>
              <a:gd name="connsiteX9" fmla="*/ 4053386 w 5240741"/>
              <a:gd name="connsiteY9" fmla="*/ 709683 h 1542197"/>
              <a:gd name="connsiteX10" fmla="*/ 4722126 w 5240741"/>
              <a:gd name="connsiteY10" fmla="*/ 1201003 h 1542197"/>
              <a:gd name="connsiteX11" fmla="*/ 5240741 w 5240741"/>
              <a:gd name="connsiteY11" fmla="*/ 1460310 h 1542197"/>
              <a:gd name="connsiteX12" fmla="*/ 13648 w 5240741"/>
              <a:gd name="connsiteY12" fmla="*/ 1528550 h 1542197"/>
              <a:gd name="connsiteX0" fmla="*/ 0 w 5622878"/>
              <a:gd name="connsiteY0" fmla="*/ 1542197 h 1583140"/>
              <a:gd name="connsiteX1" fmla="*/ 177421 w 5622878"/>
              <a:gd name="connsiteY1" fmla="*/ 1091821 h 1583140"/>
              <a:gd name="connsiteX2" fmla="*/ 450377 w 5622878"/>
              <a:gd name="connsiteY2" fmla="*/ 696036 h 1583140"/>
              <a:gd name="connsiteX3" fmla="*/ 818866 w 5622878"/>
              <a:gd name="connsiteY3" fmla="*/ 518615 h 1583140"/>
              <a:gd name="connsiteX4" fmla="*/ 1364777 w 5622878"/>
              <a:gd name="connsiteY4" fmla="*/ 68239 h 1583140"/>
              <a:gd name="connsiteX5" fmla="*/ 1705971 w 5622878"/>
              <a:gd name="connsiteY5" fmla="*/ 0 h 1583140"/>
              <a:gd name="connsiteX6" fmla="*/ 2388359 w 5622878"/>
              <a:gd name="connsiteY6" fmla="*/ 0 h 1583140"/>
              <a:gd name="connsiteX7" fmla="*/ 3207224 w 5622878"/>
              <a:gd name="connsiteY7" fmla="*/ 341194 h 1583140"/>
              <a:gd name="connsiteX8" fmla="*/ 3684896 w 5622878"/>
              <a:gd name="connsiteY8" fmla="*/ 477672 h 1583140"/>
              <a:gd name="connsiteX9" fmla="*/ 4053386 w 5622878"/>
              <a:gd name="connsiteY9" fmla="*/ 709683 h 1583140"/>
              <a:gd name="connsiteX10" fmla="*/ 4722126 w 5622878"/>
              <a:gd name="connsiteY10" fmla="*/ 1201003 h 1583140"/>
              <a:gd name="connsiteX11" fmla="*/ 5622878 w 5622878"/>
              <a:gd name="connsiteY11" fmla="*/ 1583140 h 1583140"/>
              <a:gd name="connsiteX12" fmla="*/ 13648 w 5622878"/>
              <a:gd name="connsiteY12" fmla="*/ 1528550 h 1583140"/>
              <a:gd name="connsiteX0" fmla="*/ 0 w 5622878"/>
              <a:gd name="connsiteY0" fmla="*/ 1542197 h 1624084"/>
              <a:gd name="connsiteX1" fmla="*/ 177421 w 5622878"/>
              <a:gd name="connsiteY1" fmla="*/ 1091821 h 1624084"/>
              <a:gd name="connsiteX2" fmla="*/ 450377 w 5622878"/>
              <a:gd name="connsiteY2" fmla="*/ 696036 h 1624084"/>
              <a:gd name="connsiteX3" fmla="*/ 818866 w 5622878"/>
              <a:gd name="connsiteY3" fmla="*/ 518615 h 1624084"/>
              <a:gd name="connsiteX4" fmla="*/ 1364777 w 5622878"/>
              <a:gd name="connsiteY4" fmla="*/ 68239 h 1624084"/>
              <a:gd name="connsiteX5" fmla="*/ 1705971 w 5622878"/>
              <a:gd name="connsiteY5" fmla="*/ 0 h 1624084"/>
              <a:gd name="connsiteX6" fmla="*/ 2388359 w 5622878"/>
              <a:gd name="connsiteY6" fmla="*/ 0 h 1624084"/>
              <a:gd name="connsiteX7" fmla="*/ 3207224 w 5622878"/>
              <a:gd name="connsiteY7" fmla="*/ 341194 h 1624084"/>
              <a:gd name="connsiteX8" fmla="*/ 3684896 w 5622878"/>
              <a:gd name="connsiteY8" fmla="*/ 477672 h 1624084"/>
              <a:gd name="connsiteX9" fmla="*/ 4053386 w 5622878"/>
              <a:gd name="connsiteY9" fmla="*/ 709683 h 1624084"/>
              <a:gd name="connsiteX10" fmla="*/ 4722126 w 5622878"/>
              <a:gd name="connsiteY10" fmla="*/ 1201003 h 1624084"/>
              <a:gd name="connsiteX11" fmla="*/ 5622878 w 5622878"/>
              <a:gd name="connsiteY11" fmla="*/ 1583140 h 1624084"/>
              <a:gd name="connsiteX12" fmla="*/ 13648 w 5622878"/>
              <a:gd name="connsiteY12" fmla="*/ 1624084 h 1624084"/>
              <a:gd name="connsiteX0" fmla="*/ 0 w 5636526"/>
              <a:gd name="connsiteY0" fmla="*/ 1542197 h 1624084"/>
              <a:gd name="connsiteX1" fmla="*/ 177421 w 5636526"/>
              <a:gd name="connsiteY1" fmla="*/ 1091821 h 1624084"/>
              <a:gd name="connsiteX2" fmla="*/ 450377 w 5636526"/>
              <a:gd name="connsiteY2" fmla="*/ 696036 h 1624084"/>
              <a:gd name="connsiteX3" fmla="*/ 818866 w 5636526"/>
              <a:gd name="connsiteY3" fmla="*/ 518615 h 1624084"/>
              <a:gd name="connsiteX4" fmla="*/ 1364777 w 5636526"/>
              <a:gd name="connsiteY4" fmla="*/ 68239 h 1624084"/>
              <a:gd name="connsiteX5" fmla="*/ 1705971 w 5636526"/>
              <a:gd name="connsiteY5" fmla="*/ 0 h 1624084"/>
              <a:gd name="connsiteX6" fmla="*/ 2388359 w 5636526"/>
              <a:gd name="connsiteY6" fmla="*/ 0 h 1624084"/>
              <a:gd name="connsiteX7" fmla="*/ 3207224 w 5636526"/>
              <a:gd name="connsiteY7" fmla="*/ 341194 h 1624084"/>
              <a:gd name="connsiteX8" fmla="*/ 3684896 w 5636526"/>
              <a:gd name="connsiteY8" fmla="*/ 477672 h 1624084"/>
              <a:gd name="connsiteX9" fmla="*/ 4053386 w 5636526"/>
              <a:gd name="connsiteY9" fmla="*/ 709683 h 1624084"/>
              <a:gd name="connsiteX10" fmla="*/ 4722126 w 5636526"/>
              <a:gd name="connsiteY10" fmla="*/ 1201003 h 1624084"/>
              <a:gd name="connsiteX11" fmla="*/ 5636526 w 5636526"/>
              <a:gd name="connsiteY11" fmla="*/ 1610436 h 1624084"/>
              <a:gd name="connsiteX12" fmla="*/ 13648 w 5636526"/>
              <a:gd name="connsiteY12" fmla="*/ 1624084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526" h="1624084">
                <a:moveTo>
                  <a:pt x="0" y="1542197"/>
                </a:moveTo>
                <a:lnTo>
                  <a:pt x="177421" y="1091821"/>
                </a:lnTo>
                <a:lnTo>
                  <a:pt x="450377" y="696036"/>
                </a:lnTo>
                <a:lnTo>
                  <a:pt x="818866" y="518615"/>
                </a:lnTo>
                <a:lnTo>
                  <a:pt x="1364777" y="68239"/>
                </a:lnTo>
                <a:lnTo>
                  <a:pt x="1705971" y="0"/>
                </a:lnTo>
                <a:lnTo>
                  <a:pt x="2388359" y="0"/>
                </a:lnTo>
                <a:lnTo>
                  <a:pt x="3207224" y="341194"/>
                </a:lnTo>
                <a:lnTo>
                  <a:pt x="3684896" y="477672"/>
                </a:lnTo>
                <a:lnTo>
                  <a:pt x="4053386" y="709683"/>
                </a:lnTo>
                <a:lnTo>
                  <a:pt x="4722126" y="1201003"/>
                </a:lnTo>
                <a:lnTo>
                  <a:pt x="5636526" y="1610436"/>
                </a:lnTo>
                <a:lnTo>
                  <a:pt x="13648" y="1624084"/>
                </a:lnTo>
              </a:path>
            </a:pathLst>
          </a:custGeom>
          <a:solidFill>
            <a:srgbClr val="FFFF66">
              <a:alpha val="40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http://thumbs.dreamstime.com/z/factory-structure-40554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506413" y="5750570"/>
            <a:ext cx="15194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Event Location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720593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Distance from Event,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descr="Collection of huge crowds of people - each silhouette is separate and can be used individually - stock vector"/>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0" b="30543" l="0" r="100000"/>
                    </a14:imgEffect>
                  </a14:imgLayer>
                </a14:imgProps>
              </a:ext>
              <a:ext uri="{28A0092B-C50C-407E-A947-70E740481C1C}">
                <a14:useLocalDpi xmlns:a14="http://schemas.microsoft.com/office/drawing/2010/main" val="0"/>
              </a:ext>
            </a:extLst>
          </a:blip>
          <a:srcRect b="68893"/>
          <a:stretch/>
        </p:blipFill>
        <p:spPr bwMode="auto">
          <a:xfrm>
            <a:off x="4627933" y="4899294"/>
            <a:ext cx="2617514" cy="79975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p:cNvSpPr/>
          <p:nvPr/>
        </p:nvSpPr>
        <p:spPr>
          <a:xfrm>
            <a:off x="7501720" y="4462818"/>
            <a:ext cx="204717" cy="1269242"/>
          </a:xfrm>
          <a:custGeom>
            <a:avLst/>
            <a:gdLst>
              <a:gd name="connsiteX0" fmla="*/ 0 w 204717"/>
              <a:gd name="connsiteY0" fmla="*/ 0 h 1269242"/>
              <a:gd name="connsiteX1" fmla="*/ 204717 w 204717"/>
              <a:gd name="connsiteY1" fmla="*/ 68239 h 1269242"/>
              <a:gd name="connsiteX2" fmla="*/ 177421 w 204717"/>
              <a:gd name="connsiteY2" fmla="*/ 1269242 h 1269242"/>
              <a:gd name="connsiteX3" fmla="*/ 0 w 204717"/>
              <a:gd name="connsiteY3" fmla="*/ 1269242 h 1269242"/>
              <a:gd name="connsiteX4" fmla="*/ 0 w 204717"/>
              <a:gd name="connsiteY4" fmla="*/ 0 h 126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7" h="1269242">
                <a:moveTo>
                  <a:pt x="0" y="0"/>
                </a:moveTo>
                <a:lnTo>
                  <a:pt x="204717" y="68239"/>
                </a:lnTo>
                <a:lnTo>
                  <a:pt x="177421" y="1269242"/>
                </a:lnTo>
                <a:lnTo>
                  <a:pt x="0" y="1269242"/>
                </a:lnTo>
                <a:lnTo>
                  <a:pt x="0" y="0"/>
                </a:lnTo>
                <a:close/>
              </a:path>
            </a:pathLst>
          </a:custGeom>
          <a:solidFill>
            <a:srgbClr val="C36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flipV="1">
            <a:off x="7695063" y="4532385"/>
            <a:ext cx="0" cy="1332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15367" y="4489169"/>
            <a:ext cx="0" cy="1368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7288806" y="5654807"/>
            <a:ext cx="63054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err="1">
                <a:solidFill>
                  <a:srgbClr val="C3661A"/>
                </a:solidFill>
                <a:latin typeface="Tahoma" panose="020B0604030504040204" pitchFamily="34" charset="0"/>
                <a:ea typeface="Tahoma" panose="020B0604030504040204" pitchFamily="34" charset="0"/>
                <a:cs typeface="Tahoma" panose="020B0604030504040204" pitchFamily="34" charset="0"/>
              </a:rPr>
              <a:t>dA</a:t>
            </a:r>
            <a:endParaRPr lang="en-CA" sz="2000" b="1"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flipH="1">
            <a:off x="7288806" y="3532458"/>
            <a:ext cx="417630" cy="7938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Title 1"/>
          <p:cNvSpPr txBox="1">
            <a:spLocks/>
          </p:cNvSpPr>
          <p:nvPr/>
        </p:nvSpPr>
        <p:spPr>
          <a:xfrm>
            <a:off x="1185333" y="2399672"/>
            <a:ext cx="290444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a:latin typeface="Tahoma" panose="020B0604030504040204" pitchFamily="34" charset="0"/>
                <a:ea typeface="Tahoma" panose="020B0604030504040204" pitchFamily="34" charset="0"/>
                <a:cs typeface="Tahoma" panose="020B0604030504040204" pitchFamily="34" charset="0"/>
              </a:rPr>
              <a:t>Probability of </a:t>
            </a:r>
          </a:p>
          <a:p>
            <a:pPr algn="r"/>
            <a:r>
              <a:rPr lang="en-GB" sz="2000" b="1" dirty="0">
                <a:latin typeface="Tahoma" panose="020B0604030504040204" pitchFamily="34" charset="0"/>
                <a:ea typeface="Tahoma" panose="020B0604030504040204" pitchFamily="34" charset="0"/>
                <a:cs typeface="Tahoma" panose="020B0604030504040204" pitchFamily="34" charset="0"/>
              </a:rPr>
              <a:t>the consequence, </a:t>
            </a:r>
            <a:r>
              <a:rPr lang="en-GB" sz="2000" b="1" dirty="0" err="1">
                <a:latin typeface="Tahoma" panose="020B0604030504040204" pitchFamily="34" charset="0"/>
                <a:ea typeface="Tahoma" panose="020B0604030504040204" pitchFamily="34" charset="0"/>
                <a:cs typeface="Tahoma" panose="020B0604030504040204" pitchFamily="34" charset="0"/>
              </a:rPr>
              <a:t>P</a:t>
            </a:r>
            <a:r>
              <a:rPr lang="en-GB" sz="2000" b="1" baseline="-25000" dirty="0" err="1">
                <a:latin typeface="Tahoma" panose="020B0604030504040204" pitchFamily="34" charset="0"/>
                <a:ea typeface="Tahoma" panose="020B0604030504040204" pitchFamily="34" charset="0"/>
                <a:cs typeface="Tahoma" panose="020B0604030504040204" pitchFamily="34" charset="0"/>
              </a:rPr>
              <a:t>d</a:t>
            </a:r>
            <a:r>
              <a:rPr lang="en-GB" sz="2000" b="1" dirty="0">
                <a:latin typeface="Tahoma" panose="020B0604030504040204" pitchFamily="34" charset="0"/>
                <a:ea typeface="Tahoma" panose="020B0604030504040204" pitchFamily="34" charset="0"/>
                <a:cs typeface="Tahoma" panose="020B0604030504040204" pitchFamily="34" charset="0"/>
              </a:rPr>
              <a:t> </a:t>
            </a:r>
          </a:p>
          <a:p>
            <a:pPr algn="r"/>
            <a:r>
              <a:rPr lang="en-GB" sz="2000" b="1" dirty="0">
                <a:latin typeface="Tahoma" panose="020B0604030504040204" pitchFamily="34" charset="0"/>
                <a:ea typeface="Tahoma" panose="020B0604030504040204" pitchFamily="34" charset="0"/>
                <a:cs typeface="Tahoma" panose="020B0604030504040204" pitchFamily="34" charset="0"/>
              </a:rPr>
              <a:t>(death, damage) </a:t>
            </a:r>
          </a:p>
          <a:p>
            <a:pPr algn="r"/>
            <a:r>
              <a:rPr lang="en-GB" sz="2000" b="1" dirty="0">
                <a:latin typeface="Tahoma" panose="020B0604030504040204" pitchFamily="34" charset="0"/>
                <a:ea typeface="Tahoma" panose="020B0604030504040204" pitchFamily="34" charset="0"/>
                <a:cs typeface="Tahoma" panose="020B0604030504040204" pitchFamily="34" charset="0"/>
              </a:rPr>
              <a:t>of an event  </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Types of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08934" y="615872"/>
            <a:ext cx="7564066"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C3661A"/>
                </a:solidFill>
                <a:latin typeface="Tahoma" panose="020B0604030504040204" pitchFamily="34" charset="0"/>
                <a:ea typeface="Tahoma" panose="020B0604030504040204" pitchFamily="34" charset="0"/>
                <a:cs typeface="Tahoma" panose="020B0604030504040204" pitchFamily="34" charset="0"/>
              </a:rPr>
              <a:t>Aggregate Consequence – </a:t>
            </a:r>
            <a:r>
              <a:rPr lang="en-GB" sz="2000" dirty="0">
                <a:solidFill>
                  <a:srgbClr val="C3661A"/>
                </a:solidFill>
                <a:latin typeface="Tahoma" panose="020B0604030504040204" pitchFamily="34" charset="0"/>
                <a:ea typeface="Tahoma" panose="020B0604030504040204" pitchFamily="34" charset="0"/>
                <a:cs typeface="Tahoma" panose="020B0604030504040204" pitchFamily="34" charset="0"/>
              </a:rPr>
              <a:t>Outdoor IMMOVEABLE receptor. </a:t>
            </a:r>
          </a:p>
        </p:txBody>
      </p:sp>
      <p:graphicFrame>
        <p:nvGraphicFramePr>
          <p:cNvPr id="9" name="Object 8"/>
          <p:cNvGraphicFramePr>
            <a:graphicFrameLocks noChangeAspect="1"/>
          </p:cNvGraphicFramePr>
          <p:nvPr>
            <p:extLst>
              <p:ext uri="{D42A27DB-BD31-4B8C-83A1-F6EECF244321}">
                <p14:modId xmlns:p14="http://schemas.microsoft.com/office/powerpoint/2010/main" val="1450439499"/>
              </p:ext>
            </p:extLst>
          </p:nvPr>
        </p:nvGraphicFramePr>
        <p:xfrm>
          <a:off x="5919788" y="1497013"/>
          <a:ext cx="6343650" cy="2376487"/>
        </p:xfrm>
        <a:graphic>
          <a:graphicData uri="http://schemas.openxmlformats.org/presentationml/2006/ole">
            <mc:AlternateContent xmlns:mc="http://schemas.openxmlformats.org/markup-compatibility/2006">
              <mc:Choice xmlns:v="urn:schemas-microsoft-com:vml" Requires="v">
                <p:oleObj spid="_x0000_s4165" name="Equation" r:id="rId6" imgW="2743200" imgH="1028700" progId="Equation.3">
                  <p:embed/>
                </p:oleObj>
              </mc:Choice>
              <mc:Fallback>
                <p:oleObj name="Equation" r:id="rId6" imgW="2743200" imgH="1028700" progId="Equation.3">
                  <p:embed/>
                  <p:pic>
                    <p:nvPicPr>
                      <p:cNvPr id="0" name=""/>
                      <p:cNvPicPr/>
                      <p:nvPr/>
                    </p:nvPicPr>
                    <p:blipFill>
                      <a:blip r:embed="rId7"/>
                      <a:stretch>
                        <a:fillRect/>
                      </a:stretch>
                    </p:blipFill>
                    <p:spPr>
                      <a:xfrm>
                        <a:off x="5919788" y="1497013"/>
                        <a:ext cx="6343650" cy="2376487"/>
                      </a:xfrm>
                      <a:prstGeom prst="rect">
                        <a:avLst/>
                      </a:prstGeom>
                    </p:spPr>
                  </p:pic>
                </p:oleObj>
              </mc:Fallback>
            </mc:AlternateContent>
          </a:graphicData>
        </a:graphic>
      </p:graphicFrame>
    </p:spTree>
    <p:extLst>
      <p:ext uri="{BB962C8B-B14F-4D97-AF65-F5344CB8AC3E}">
        <p14:creationId xmlns:p14="http://schemas.microsoft.com/office/powerpoint/2010/main" val="175656335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Data can be used to calculate the frequency of initiating events, hazard outcomes and the severity of the consequence. </a:t>
            </a:r>
          </a:p>
          <a:p>
            <a:pPr algn="l"/>
            <a:endParaRPr lang="en-GB"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Analysis Techniques</a:t>
            </a:r>
          </a:p>
          <a:p>
            <a:pPr marL="514350" indent="-514350" algn="l">
              <a:buAutoNum type="arabicPeriod"/>
            </a:pPr>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Frequency modelling </a:t>
            </a:r>
            <a:r>
              <a:rPr lang="en-GB"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a:t>
            </a:r>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echniques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Common-cause failure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Human reliability analysis</a:t>
            </a:r>
          </a:p>
          <a:p>
            <a:pPr marL="514350" indent="-514350" algn="l">
              <a:buAutoNum type="arabicPeriod"/>
            </a:pPr>
            <a:r>
              <a:rPr lang="en-GB" sz="28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External events analysis</a:t>
            </a: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628021" y="3392488"/>
            <a:ext cx="4563979" cy="2677656"/>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Used to estimate frequencies or probabilities from basic data. Typically  used when detailed historical data is not available.</a:t>
            </a:r>
          </a:p>
          <a:p>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GB"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EVENT TREES</a:t>
            </a:r>
          </a:p>
          <a:p>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ii. FAULT TREES</a:t>
            </a:r>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7084063" y="3609474"/>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6427" y="6021438"/>
            <a:ext cx="10291038" cy="461665"/>
          </a:xfrm>
          <a:prstGeom prst="rect">
            <a:avLst/>
          </a:prstGeom>
          <a:noFill/>
        </p:spPr>
        <p:txBody>
          <a:bodyPr wrap="square" rtlCol="0">
            <a:spAutoFit/>
          </a:bodyPr>
          <a:lstStyle/>
          <a:p>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We will focus on event and fault trees as frequency modelling techniques.</a:t>
            </a:r>
            <a:endParaRPr lang="en-CA" sz="24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5267713"/>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0592228" cy="2769989"/>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Fault trees are logic </a:t>
            </a:r>
            <a:r>
              <a:rPr lang="en-GB" sz="2400" dirty="0" smtClean="0">
                <a:latin typeface="Tahoma" panose="020B0604030504040204" pitchFamily="34" charset="0"/>
                <a:ea typeface="Tahoma" panose="020B0604030504040204" pitchFamily="34" charset="0"/>
                <a:cs typeface="Tahoma" panose="020B0604030504040204" pitchFamily="34" charset="0"/>
              </a:rPr>
              <a:t>diagrams using and/or combinations.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They are a deductive method to identify </a:t>
            </a:r>
            <a:r>
              <a:rPr lang="en-GB" sz="2400" dirty="0" smtClean="0">
                <a:latin typeface="Tahoma" panose="020B0604030504040204" pitchFamily="34" charset="0"/>
                <a:ea typeface="Tahoma" panose="020B0604030504040204" pitchFamily="34" charset="0"/>
                <a:cs typeface="Tahoma" panose="020B0604030504040204" pitchFamily="34" charset="0"/>
              </a:rPr>
              <a:t>how</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hazards </a:t>
            </a:r>
            <a:r>
              <a:rPr lang="en-GB" sz="2400" dirty="0" smtClean="0">
                <a:latin typeface="Tahoma" panose="020B0604030504040204" pitchFamily="34" charset="0"/>
                <a:ea typeface="Tahoma" panose="020B0604030504040204" pitchFamily="34" charset="0"/>
                <a:cs typeface="Tahoma" panose="020B0604030504040204" pitchFamily="34" charset="0"/>
              </a:rPr>
              <a:t>culminate from system failures.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analysis starts with a well-defined accident and works backwards towards the </a:t>
            </a:r>
            <a:r>
              <a:rPr lang="en-GB" sz="2400" dirty="0" smtClean="0">
                <a:latin typeface="Tahoma" panose="020B0604030504040204" pitchFamily="34" charset="0"/>
                <a:ea typeface="Tahoma" panose="020B0604030504040204" pitchFamily="34" charset="0"/>
                <a:cs typeface="Tahoma" panose="020B0604030504040204" pitchFamily="34" charset="0"/>
              </a:rPr>
              <a:t>causes of </a:t>
            </a:r>
            <a:r>
              <a:rPr lang="en-GB" sz="2400" dirty="0" smtClean="0">
                <a:latin typeface="Tahoma" panose="020B0604030504040204" pitchFamily="34" charset="0"/>
                <a:ea typeface="Tahoma" panose="020B0604030504040204" pitchFamily="34" charset="0"/>
                <a:cs typeface="Tahoma" panose="020B0604030504040204" pitchFamily="34" charset="0"/>
              </a:rPr>
              <a:t>the accident.  </a:t>
            </a: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39578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64733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Typical Steps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1294272" cy="4031873"/>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1 – Start with a major </a:t>
            </a:r>
            <a:r>
              <a:rPr lang="en-GB" sz="2400" dirty="0" smtClean="0">
                <a:latin typeface="Tahoma" panose="020B0604030504040204" pitchFamily="34" charset="0"/>
                <a:ea typeface="Tahoma" panose="020B0604030504040204" pitchFamily="34" charset="0"/>
                <a:cs typeface="Tahoma" panose="020B0604030504040204" pitchFamily="34" charset="0"/>
              </a:rPr>
              <a:t>accident of hazardous </a:t>
            </a:r>
            <a:r>
              <a:rPr lang="en-GB" sz="2400" dirty="0" smtClean="0">
                <a:latin typeface="Tahoma" panose="020B0604030504040204" pitchFamily="34" charset="0"/>
                <a:ea typeface="Tahoma" panose="020B0604030504040204" pitchFamily="34" charset="0"/>
                <a:cs typeface="Tahoma" panose="020B0604030504040204" pitchFamily="34" charset="0"/>
              </a:rPr>
              <a:t>event (release of toxic</a:t>
            </a:r>
            <a:r>
              <a:rPr lang="en-GB" sz="2400" dirty="0" smtClean="0">
                <a:latin typeface="Tahoma" panose="020B0604030504040204" pitchFamily="34" charset="0"/>
                <a:ea typeface="Tahoma" panose="020B0604030504040204" pitchFamily="34" charset="0"/>
                <a:cs typeface="Tahoma" panose="020B0604030504040204" pitchFamily="34" charset="0"/>
              </a:rPr>
              <a:t>/	flammable material</a:t>
            </a:r>
            <a:r>
              <a:rPr lang="en-GB" sz="2400" dirty="0" smtClean="0">
                <a:latin typeface="Tahoma" panose="020B0604030504040204" pitchFamily="34" charset="0"/>
                <a:ea typeface="Tahoma" panose="020B0604030504040204" pitchFamily="34" charset="0"/>
                <a:cs typeface="Tahoma" panose="020B0604030504040204" pitchFamily="34" charset="0"/>
              </a:rPr>
              <a:t>, vessel failure). This is called a TOP EVENT.</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2 – Identify the necessary and sufficient causes for the top event to occur.</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How can the top event happen?</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What are the causes of this event?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3 – Continue working backwards and follow the series of events that 			would lead to the top event. Go backwards until a basic event 			with a known frequency is reached (pump failure, human error).</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075392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Simple Example</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123</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smtClean="0">
                <a:latin typeface="Tahoma" panose="020B0604030504040204" pitchFamily="34" charset="0"/>
                <a:ea typeface="Tahoma" panose="020B0604030504040204" pitchFamily="34" charset="0"/>
                <a:cs typeface="Tahoma" panose="020B0604030504040204" pitchFamily="34" charset="0"/>
              </a:rPr>
              <a:t>Car Flat </a:t>
            </a:r>
            <a:r>
              <a:rPr lang="en-GB" sz="3200" b="1" dirty="0">
                <a:latin typeface="Tahoma" panose="020B0604030504040204" pitchFamily="34" charset="0"/>
                <a:ea typeface="Tahoma" panose="020B0604030504040204" pitchFamily="34" charset="0"/>
                <a:cs typeface="Tahoma" panose="020B0604030504040204" pitchFamily="34" charset="0"/>
              </a:rPr>
              <a:t>T</a:t>
            </a:r>
            <a:r>
              <a:rPr lang="en-GB" sz="3200" b="1" dirty="0" smtClean="0">
                <a:latin typeface="Tahoma" panose="020B0604030504040204" pitchFamily="34" charset="0"/>
                <a:ea typeface="Tahoma" panose="020B0604030504040204" pitchFamily="34" charset="0"/>
                <a:cs typeface="Tahoma" panose="020B0604030504040204" pitchFamily="34" charset="0"/>
              </a:rPr>
              <a:t>ire</a:t>
            </a:r>
            <a:r>
              <a:rPr lang="en-GB" sz="3200" b="1" dirty="0">
                <a:latin typeface="Tahoma" panose="020B0604030504040204" pitchFamily="34" charset="0"/>
                <a:ea typeface="Tahoma" panose="020B0604030504040204" pitchFamily="34" charset="0"/>
                <a:cs typeface="Tahoma" panose="020B0604030504040204" pitchFamily="34" charset="0"/>
              </a:rPr>
              <a:t/>
            </a:r>
            <a:br>
              <a:rPr lang="en-GB" sz="3200" b="1" dirty="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(TOP EVENT)</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Driving over debris on the road</a:t>
            </a:r>
          </a:p>
        </p:txBody>
      </p:sp>
      <p:sp>
        <p:nvSpPr>
          <p:cNvPr id="10" name="TextBox 9"/>
          <p:cNvSpPr txBox="1"/>
          <p:nvPr/>
        </p:nvSpPr>
        <p:spPr>
          <a:xfrm>
            <a:off x="6385188" y="3596615"/>
            <a:ext cx="2069002"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Tire failure</a:t>
            </a:r>
          </a:p>
        </p:txBody>
      </p:sp>
      <p:sp>
        <p:nvSpPr>
          <p:cNvPr id="12" name="TextBox 11"/>
          <p:cNvSpPr txBox="1"/>
          <p:nvPr/>
        </p:nvSpPr>
        <p:spPr>
          <a:xfrm>
            <a:off x="5543760" y="5115100"/>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Defective Tire</a:t>
            </a:r>
          </a:p>
        </p:txBody>
      </p:sp>
      <p:sp>
        <p:nvSpPr>
          <p:cNvPr id="13" name="TextBox 12"/>
          <p:cNvSpPr txBox="1"/>
          <p:nvPr/>
        </p:nvSpPr>
        <p:spPr>
          <a:xfrm>
            <a:off x="7419689" y="5115100"/>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Worn Tire</a:t>
            </a:r>
          </a:p>
        </p:txBody>
      </p:sp>
      <p:cxnSp>
        <p:nvCxnSpPr>
          <p:cNvPr id="4" name="Straight Arrow Connector 3"/>
          <p:cNvCxnSpPr>
            <a:stCxn id="9" idx="0"/>
          </p:cNvCxnSpPr>
          <p:nvPr/>
        </p:nvCxnSpPr>
        <p:spPr>
          <a:xfrm flipV="1">
            <a:off x="3769894" y="3030749"/>
            <a:ext cx="737843" cy="56586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6261038" y="4058280"/>
            <a:ext cx="814482"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flipH="1" flipV="1">
            <a:off x="7516893" y="4058280"/>
            <a:ext cx="620074"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35584" y="5964698"/>
            <a:ext cx="9920831" cy="830997"/>
          </a:xfrm>
          <a:prstGeom prst="rect">
            <a:avLst/>
          </a:prstGeom>
          <a:noFill/>
        </p:spPr>
        <p:txBody>
          <a:bodyPr wrap="square" rtlCol="0">
            <a:spAutoFit/>
          </a:bodyPr>
          <a:lstStyle/>
          <a:p>
            <a:pPr marL="0" lvl="1" algn="ctr">
              <a:spcAft>
                <a:spcPts val="1200"/>
              </a:spcAft>
            </a:pP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This is not an exhaustive list of failures. </a:t>
            </a:r>
            <a:b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Failures could also include software, human and environmental factors.</a:t>
            </a:r>
          </a:p>
        </p:txBody>
      </p:sp>
      <p:sp>
        <p:nvSpPr>
          <p:cNvPr id="18" name="TextBox 1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2856682"/>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Simple Example</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124</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smtClean="0">
                <a:latin typeface="Tahoma" panose="020B0604030504040204" pitchFamily="34" charset="0"/>
                <a:ea typeface="Tahoma" panose="020B0604030504040204" pitchFamily="34" charset="0"/>
                <a:cs typeface="Tahoma" panose="020B0604030504040204" pitchFamily="34" charset="0"/>
              </a:rPr>
              <a:t>Car Flat </a:t>
            </a:r>
            <a:r>
              <a:rPr lang="en-GB" sz="3200" b="1" dirty="0">
                <a:latin typeface="Tahoma" panose="020B0604030504040204" pitchFamily="34" charset="0"/>
                <a:ea typeface="Tahoma" panose="020B0604030504040204" pitchFamily="34" charset="0"/>
                <a:cs typeface="Tahoma" panose="020B0604030504040204" pitchFamily="34" charset="0"/>
              </a:rPr>
              <a:t>T</a:t>
            </a:r>
            <a:r>
              <a:rPr lang="en-GB" sz="3200" b="1" dirty="0" smtClean="0">
                <a:latin typeface="Tahoma" panose="020B0604030504040204" pitchFamily="34" charset="0"/>
                <a:ea typeface="Tahoma" panose="020B0604030504040204" pitchFamily="34" charset="0"/>
                <a:cs typeface="Tahoma" panose="020B0604030504040204" pitchFamily="34" charset="0"/>
              </a:rPr>
              <a:t>ire</a:t>
            </a:r>
            <a:r>
              <a:rPr lang="en-GB" sz="3200" b="1" dirty="0">
                <a:latin typeface="Tahoma" panose="020B0604030504040204" pitchFamily="34" charset="0"/>
                <a:ea typeface="Tahoma" panose="020B0604030504040204" pitchFamily="34" charset="0"/>
                <a:cs typeface="Tahoma" panose="020B0604030504040204" pitchFamily="34" charset="0"/>
              </a:rPr>
              <a:t/>
            </a:r>
            <a:br>
              <a:rPr lang="en-GB" sz="3200" b="1" dirty="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(TOP EVENT)</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Driving over debris on the road</a:t>
            </a:r>
          </a:p>
        </p:txBody>
      </p:sp>
      <p:sp>
        <p:nvSpPr>
          <p:cNvPr id="10" name="TextBox 9"/>
          <p:cNvSpPr txBox="1"/>
          <p:nvPr/>
        </p:nvSpPr>
        <p:spPr>
          <a:xfrm>
            <a:off x="6385188" y="3596615"/>
            <a:ext cx="2069002" cy="461665"/>
          </a:xfrm>
          <a:prstGeom prst="rect">
            <a:avLst/>
          </a:prstGeom>
          <a:noFill/>
        </p:spPr>
        <p:txBody>
          <a:bodyPr wrap="square" rtlCol="0">
            <a:spAutoFit/>
          </a:bodyPr>
          <a:lstStyle/>
          <a:p>
            <a:pPr marL="0" lvl="1" algn="ctr">
              <a:spcAft>
                <a:spcPts val="1200"/>
              </a:spcAft>
            </a:pP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Tire failure</a:t>
            </a:r>
          </a:p>
        </p:txBody>
      </p:sp>
      <p:sp>
        <p:nvSpPr>
          <p:cNvPr id="12" name="TextBox 11"/>
          <p:cNvSpPr txBox="1"/>
          <p:nvPr/>
        </p:nvSpPr>
        <p:spPr>
          <a:xfrm>
            <a:off x="5543760" y="5115100"/>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Defective Tire</a:t>
            </a:r>
          </a:p>
        </p:txBody>
      </p:sp>
      <p:sp>
        <p:nvSpPr>
          <p:cNvPr id="13" name="TextBox 12"/>
          <p:cNvSpPr txBox="1"/>
          <p:nvPr/>
        </p:nvSpPr>
        <p:spPr>
          <a:xfrm>
            <a:off x="7419689" y="5115100"/>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Worn Tire</a:t>
            </a:r>
          </a:p>
        </p:txBody>
      </p:sp>
      <p:cxnSp>
        <p:nvCxnSpPr>
          <p:cNvPr id="4" name="Straight Arrow Connector 3"/>
          <p:cNvCxnSpPr>
            <a:stCxn id="9" idx="0"/>
          </p:cNvCxnSpPr>
          <p:nvPr/>
        </p:nvCxnSpPr>
        <p:spPr>
          <a:xfrm flipV="1">
            <a:off x="3769894" y="3030749"/>
            <a:ext cx="737843" cy="56586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6261038" y="4058280"/>
            <a:ext cx="814482"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flipH="1" flipV="1">
            <a:off x="7516893" y="4058280"/>
            <a:ext cx="620074"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54245" y="3596614"/>
            <a:ext cx="2618159" cy="830997"/>
          </a:xfrm>
          <a:prstGeom prst="rect">
            <a:avLst/>
          </a:prstGeom>
          <a:noFill/>
        </p:spPr>
        <p:txBody>
          <a:bodyPr wrap="square" rtlCol="0">
            <a:spAutoFit/>
          </a:bodyPr>
          <a:lstStyle/>
          <a:p>
            <a:pPr marL="0" lvl="1" algn="ctr">
              <a:spcAft>
                <a:spcPts val="1200"/>
              </a:spcAft>
            </a:pPr>
            <a: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INTERMEDIATE EVENT</a:t>
            </a:r>
          </a:p>
        </p:txBody>
      </p:sp>
      <p:sp>
        <p:nvSpPr>
          <p:cNvPr id="19" name="TextBox 1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150071"/>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Simple Example</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125</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smtClean="0">
                <a:latin typeface="Tahoma" panose="020B0604030504040204" pitchFamily="34" charset="0"/>
                <a:ea typeface="Tahoma" panose="020B0604030504040204" pitchFamily="34" charset="0"/>
                <a:cs typeface="Tahoma" panose="020B0604030504040204" pitchFamily="34" charset="0"/>
              </a:rPr>
              <a:t>Car Flat </a:t>
            </a:r>
            <a:r>
              <a:rPr lang="en-GB" sz="3200" b="1" dirty="0">
                <a:latin typeface="Tahoma" panose="020B0604030504040204" pitchFamily="34" charset="0"/>
                <a:ea typeface="Tahoma" panose="020B0604030504040204" pitchFamily="34" charset="0"/>
                <a:cs typeface="Tahoma" panose="020B0604030504040204" pitchFamily="34" charset="0"/>
              </a:rPr>
              <a:t>T</a:t>
            </a:r>
            <a:r>
              <a:rPr lang="en-GB" sz="3200" b="1" dirty="0" smtClean="0">
                <a:latin typeface="Tahoma" panose="020B0604030504040204" pitchFamily="34" charset="0"/>
                <a:ea typeface="Tahoma" panose="020B0604030504040204" pitchFamily="34" charset="0"/>
                <a:cs typeface="Tahoma" panose="020B0604030504040204" pitchFamily="34" charset="0"/>
              </a:rPr>
              <a:t>ire</a:t>
            </a:r>
            <a:r>
              <a:rPr lang="en-GB" sz="3200" b="1" dirty="0">
                <a:latin typeface="Tahoma" panose="020B0604030504040204" pitchFamily="34" charset="0"/>
                <a:ea typeface="Tahoma" panose="020B0604030504040204" pitchFamily="34" charset="0"/>
                <a:cs typeface="Tahoma" panose="020B0604030504040204" pitchFamily="34" charset="0"/>
              </a:rPr>
              <a:t/>
            </a:r>
            <a:br>
              <a:rPr lang="en-GB" sz="3200" b="1" dirty="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(TOP EVENT)</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Driving over debris on the road</a:t>
            </a:r>
          </a:p>
        </p:txBody>
      </p:sp>
      <p:sp>
        <p:nvSpPr>
          <p:cNvPr id="10" name="TextBox 9"/>
          <p:cNvSpPr txBox="1"/>
          <p:nvPr/>
        </p:nvSpPr>
        <p:spPr>
          <a:xfrm>
            <a:off x="6385188" y="3596615"/>
            <a:ext cx="2069002"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Tire failure</a:t>
            </a:r>
          </a:p>
        </p:txBody>
      </p:sp>
      <p:sp>
        <p:nvSpPr>
          <p:cNvPr id="12" name="TextBox 11"/>
          <p:cNvSpPr txBox="1"/>
          <p:nvPr/>
        </p:nvSpPr>
        <p:spPr>
          <a:xfrm>
            <a:off x="5543760" y="5115100"/>
            <a:ext cx="1644440" cy="830997"/>
          </a:xfrm>
          <a:prstGeom prst="rect">
            <a:avLst/>
          </a:prstGeom>
          <a:noFill/>
        </p:spPr>
        <p:txBody>
          <a:bodyPr wrap="square" rtlCol="0">
            <a:spAutoFit/>
          </a:bodyPr>
          <a:lstStyle/>
          <a:p>
            <a:pPr marL="0" lvl="1" algn="ctr">
              <a:spcAft>
                <a:spcPts val="1200"/>
              </a:spcAft>
            </a:pP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Defective Tire</a:t>
            </a:r>
          </a:p>
        </p:txBody>
      </p:sp>
      <p:sp>
        <p:nvSpPr>
          <p:cNvPr id="13" name="TextBox 12"/>
          <p:cNvSpPr txBox="1"/>
          <p:nvPr/>
        </p:nvSpPr>
        <p:spPr>
          <a:xfrm>
            <a:off x="7419689" y="5115100"/>
            <a:ext cx="1434556" cy="830997"/>
          </a:xfrm>
          <a:prstGeom prst="rect">
            <a:avLst/>
          </a:prstGeom>
          <a:noFill/>
        </p:spPr>
        <p:txBody>
          <a:bodyPr wrap="square" rtlCol="0">
            <a:spAutoFit/>
          </a:bodyPr>
          <a:lstStyle/>
          <a:p>
            <a:pPr marL="0" lvl="1" algn="ctr">
              <a:spcAft>
                <a:spcPts val="1200"/>
              </a:spcAft>
            </a:pP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Worn Tire</a:t>
            </a:r>
          </a:p>
        </p:txBody>
      </p:sp>
      <p:cxnSp>
        <p:nvCxnSpPr>
          <p:cNvPr id="4" name="Straight Arrow Connector 3"/>
          <p:cNvCxnSpPr>
            <a:stCxn id="9" idx="0"/>
          </p:cNvCxnSpPr>
          <p:nvPr/>
        </p:nvCxnSpPr>
        <p:spPr>
          <a:xfrm flipV="1">
            <a:off x="3769894" y="3030749"/>
            <a:ext cx="737843" cy="56586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6365980" y="4058280"/>
            <a:ext cx="709540"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flipH="1" flipV="1">
            <a:off x="7516893" y="4058280"/>
            <a:ext cx="620074" cy="10568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55356" y="5115099"/>
            <a:ext cx="2618159" cy="830997"/>
          </a:xfrm>
          <a:prstGeom prst="rect">
            <a:avLst/>
          </a:prstGeom>
          <a:noFill/>
        </p:spPr>
        <p:txBody>
          <a:bodyPr wrap="square" rtlCol="0">
            <a:spAutoFit/>
          </a:bodyPr>
          <a:lstStyle/>
          <a:p>
            <a:pPr marL="0" lvl="1" algn="ctr">
              <a:spcAft>
                <a:spcPts val="1200"/>
              </a:spcAft>
            </a:pPr>
            <a: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BASIC</a:t>
            </a:r>
            <a:b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EVENTS</a:t>
            </a:r>
          </a:p>
        </p:txBody>
      </p:sp>
      <p:sp>
        <p:nvSpPr>
          <p:cNvPr id="19" name="TextBox 18"/>
          <p:cNvSpPr txBox="1"/>
          <p:nvPr/>
        </p:nvSpPr>
        <p:spPr>
          <a:xfrm>
            <a:off x="1135584" y="6157202"/>
            <a:ext cx="9920831" cy="461665"/>
          </a:xfrm>
          <a:prstGeom prst="rect">
            <a:avLst/>
          </a:prstGeom>
          <a:noFill/>
        </p:spPr>
        <p:txBody>
          <a:bodyPr wrap="square" rtlCol="0">
            <a:spAutoFit/>
          </a:bodyPr>
          <a:lstStyle/>
          <a:p>
            <a:pPr marL="0" lvl="1" algn="ctr">
              <a:spcAft>
                <a:spcPts val="1200"/>
              </a:spcAft>
            </a:pP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Let’s now format this tree as a fault tree logic diagram.</a:t>
            </a:r>
          </a:p>
        </p:txBody>
      </p:sp>
      <p:sp>
        <p:nvSpPr>
          <p:cNvPr id="21" name="TextBox 20"/>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893188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a:off x="6507574" y="5734849"/>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186562" y="5734849"/>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730263" y="5493299"/>
            <a:ext cx="1296000" cy="129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5839213" y="234740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722707" y="4291382"/>
            <a:ext cx="2086554"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07737" y="1963277"/>
            <a:ext cx="256778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Simple Example, Logic Diagram</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126</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80837" y="2030552"/>
            <a:ext cx="2668863" cy="523220"/>
          </a:xfrm>
          <a:prstGeom prst="rect">
            <a:avLst/>
          </a:prstGeom>
          <a:noFill/>
        </p:spPr>
        <p:txBody>
          <a:bodyPr wrap="square" rtlCol="0">
            <a:spAutoFit/>
          </a:bodyPr>
          <a:lstStyle/>
          <a:p>
            <a:pPr marL="0" lvl="1" algn="ctr">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Car Flat Tire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822970" y="4756546"/>
            <a:ext cx="1886029"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Driving over debris on the road</a:t>
            </a:r>
          </a:p>
        </p:txBody>
      </p:sp>
      <p:sp>
        <p:nvSpPr>
          <p:cNvPr id="13" name="TextBox 12"/>
          <p:cNvSpPr txBox="1"/>
          <p:nvPr/>
        </p:nvSpPr>
        <p:spPr>
          <a:xfrm>
            <a:off x="8662737" y="5804901"/>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Worn Tire</a:t>
            </a:r>
          </a:p>
        </p:txBody>
      </p:sp>
      <p:sp>
        <p:nvSpPr>
          <p:cNvPr id="5" name="Rectangle 4"/>
          <p:cNvSpPr/>
          <p:nvPr/>
        </p:nvSpPr>
        <p:spPr>
          <a:xfrm>
            <a:off x="2471585" y="2102302"/>
            <a:ext cx="1915909"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TOP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p:cNvCxnSpPr/>
          <p:nvPr/>
        </p:nvCxnSpPr>
        <p:spPr>
          <a:xfrm flipV="1">
            <a:off x="5576984" y="319004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90329" y="319004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Stored Data 10"/>
          <p:cNvSpPr/>
          <p:nvPr/>
        </p:nvSpPr>
        <p:spPr>
          <a:xfrm rot="5400000">
            <a:off x="5519877" y="2780901"/>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a:off x="3769893" y="3755911"/>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69893" y="375591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65732" y="2823545"/>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6093992" y="3753855"/>
            <a:ext cx="1836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662810" y="51710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197042" y="51710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7605703" y="4761895"/>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6951558" y="4804539"/>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7927934" y="3784229"/>
            <a:ext cx="0" cy="1080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710577" y="3993424"/>
            <a:ext cx="256778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893433" y="4096446"/>
            <a:ext cx="2069002"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Tire failure</a:t>
            </a:r>
          </a:p>
        </p:txBody>
      </p:sp>
      <p:sp>
        <p:nvSpPr>
          <p:cNvPr id="35" name="Oval 34"/>
          <p:cNvSpPr/>
          <p:nvPr/>
        </p:nvSpPr>
        <p:spPr>
          <a:xfrm>
            <a:off x="5896123" y="5493299"/>
            <a:ext cx="1296000" cy="129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839942" y="5811287"/>
            <a:ext cx="1434556"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Defective Tire</a:t>
            </a:r>
          </a:p>
        </p:txBody>
      </p:sp>
      <p:sp>
        <p:nvSpPr>
          <p:cNvPr id="38" name="TextBox 3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03037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a:off x="1115499" y="6012000"/>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 Logic Transfer Components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Stored Data 3"/>
          <p:cNvSpPr/>
          <p:nvPr/>
        </p:nvSpPr>
        <p:spPr>
          <a:xfrm rot="5400000">
            <a:off x="505329" y="3951265"/>
            <a:ext cx="914400" cy="612648"/>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lowchart: Preparation 4"/>
          <p:cNvSpPr/>
          <p:nvPr/>
        </p:nvSpPr>
        <p:spPr>
          <a:xfrm rot="5400000">
            <a:off x="456243" y="5683249"/>
            <a:ext cx="1060704" cy="612648"/>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1873325" y="5508609"/>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592168" y="3575822"/>
            <a:ext cx="1443791" cy="5476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Decision 9"/>
          <p:cNvSpPr/>
          <p:nvPr/>
        </p:nvSpPr>
        <p:spPr>
          <a:xfrm>
            <a:off x="6856863" y="4476143"/>
            <a:ext cx="914400" cy="905905"/>
          </a:xfrm>
          <a:prstGeom prst="flowChartDecis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Off-page Connector 10"/>
          <p:cNvSpPr/>
          <p:nvPr/>
        </p:nvSpPr>
        <p:spPr>
          <a:xfrm rot="10800000">
            <a:off x="7007739" y="5826109"/>
            <a:ext cx="612648" cy="829012"/>
          </a:xfrm>
          <a:prstGeom prst="flowChartOffpage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p:nvPr/>
        </p:nvCxnSpPr>
        <p:spPr>
          <a:xfrm flipV="1">
            <a:off x="980974" y="206249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5508" y="259232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172601" y="259232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Flowchart: Delay 2"/>
          <p:cNvSpPr/>
          <p:nvPr/>
        </p:nvSpPr>
        <p:spPr>
          <a:xfrm rot="16200000">
            <a:off x="656205" y="2292496"/>
            <a:ext cx="612648" cy="612648"/>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flipV="1">
            <a:off x="980974" y="3533084"/>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69031" y="43276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54565" y="43276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980974" y="526024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80974" y="61641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09499" y="5710020"/>
            <a:ext cx="1434556" cy="646331"/>
          </a:xfrm>
          <a:prstGeom prst="rect">
            <a:avLst/>
          </a:prstGeom>
          <a:noFill/>
        </p:spPr>
        <p:txBody>
          <a:bodyPr wrap="square" rtlCol="0">
            <a:spAutoFit/>
          </a:bodyPr>
          <a:lstStyle/>
          <a:p>
            <a:pPr marL="0" lvl="1" algn="ctr">
              <a:spcAft>
                <a:spcPts val="1200"/>
              </a:spcAft>
            </a:pPr>
            <a:r>
              <a:rPr lang="en-GB" dirty="0" smtClean="0">
                <a:latin typeface="Tahoma" panose="020B0604030504040204" pitchFamily="34" charset="0"/>
                <a:ea typeface="Tahoma" panose="020B0604030504040204" pitchFamily="34" charset="0"/>
                <a:cs typeface="Tahoma" panose="020B0604030504040204" pitchFamily="34" charset="0"/>
              </a:rPr>
              <a:t>Inhibit Condition</a:t>
            </a:r>
          </a:p>
        </p:txBody>
      </p:sp>
      <p:sp>
        <p:nvSpPr>
          <p:cNvPr id="28" name="Oval 27"/>
          <p:cNvSpPr/>
          <p:nvPr/>
        </p:nvSpPr>
        <p:spPr>
          <a:xfrm>
            <a:off x="6882064" y="2095850"/>
            <a:ext cx="864000" cy="864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1613296" y="2107293"/>
            <a:ext cx="3854906" cy="1015663"/>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AND GATE</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Output event requires simultaneous occurrence of all input events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1611688" y="3822943"/>
            <a:ext cx="3856514" cy="1292662"/>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 GATE</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Output event requires the occurrence of any individual input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3077363" y="5312343"/>
            <a:ext cx="3376801" cy="1292662"/>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INHIBIT EVENT</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Output event will not occur if the input and the inhibit condition occur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8020309" y="1891088"/>
            <a:ext cx="4171691" cy="1292662"/>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BASIC EVENT</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This is fault event with a known frequency and needs no further definition. </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8020309" y="3339844"/>
            <a:ext cx="4171691" cy="1015663"/>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INTERMEDIATE EVENT</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An event that results from the interaction of other events.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8020309" y="4506747"/>
            <a:ext cx="4324091" cy="1292662"/>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UNDEVELOPED EVENT</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An event that cannot be developed further </a:t>
            </a:r>
            <a:r>
              <a:rPr lang="en-GB" i="1" dirty="0" smtClean="0">
                <a:latin typeface="Tahoma" panose="020B0604030504040204" pitchFamily="34" charset="0"/>
                <a:ea typeface="Tahoma" panose="020B0604030504040204" pitchFamily="34" charset="0"/>
                <a:cs typeface="Tahoma" panose="020B0604030504040204" pitchFamily="34" charset="0"/>
              </a:rPr>
              <a:t>(lack </a:t>
            </a:r>
            <a:r>
              <a:rPr lang="en-GB" i="1" dirty="0" smtClean="0">
                <a:latin typeface="Tahoma" panose="020B0604030504040204" pitchFamily="34" charset="0"/>
                <a:ea typeface="Tahoma" panose="020B0604030504040204" pitchFamily="34" charset="0"/>
                <a:cs typeface="Tahoma" panose="020B0604030504040204" pitchFamily="34" charset="0"/>
              </a:rPr>
              <a:t>of </a:t>
            </a:r>
            <a:r>
              <a:rPr lang="en-GB" i="1" dirty="0" smtClean="0">
                <a:latin typeface="Tahoma" panose="020B0604030504040204" pitchFamily="34" charset="0"/>
                <a:ea typeface="Tahoma" panose="020B0604030504040204" pitchFamily="34" charset="0"/>
                <a:cs typeface="Tahoma" panose="020B0604030504040204" pitchFamily="34" charset="0"/>
              </a:rPr>
              <a:t>information), or for which no further development is needed.</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8020309" y="5732793"/>
            <a:ext cx="3802285" cy="1015663"/>
          </a:xfrm>
          <a:prstGeom prst="rect">
            <a:avLst/>
          </a:prstGeom>
        </p:spPr>
        <p:txBody>
          <a:bodyPr wrap="square">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EXTERNAL EVENT</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An event that is a boundary condition to the fault tree.</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349280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1129172" cy="3970318"/>
          </a:xfrm>
          <a:prstGeom prst="rect">
            <a:avLst/>
          </a:prstGeom>
          <a:noFill/>
        </p:spPr>
        <p:txBody>
          <a:bodyPr wrap="square" rtlCol="0">
            <a:spAutoFit/>
          </a:bodyPr>
          <a:lstStyle/>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STEP 1 – Precisely define the top event.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a:t>
            </a:r>
            <a:r>
              <a:rPr lang="en-GB" sz="2400" dirty="0">
                <a:latin typeface="Tahoma" panose="020B0604030504040204" pitchFamily="34" charset="0"/>
                <a:ea typeface="Tahoma" panose="020B0604030504040204" pitchFamily="34" charset="0"/>
                <a:cs typeface="Tahoma" panose="020B0604030504040204" pitchFamily="34" charset="0"/>
              </a:rPr>
              <a:t>2</a:t>
            </a:r>
            <a:r>
              <a:rPr lang="en-GB" sz="2400" dirty="0" smtClean="0">
                <a:latin typeface="Tahoma" panose="020B0604030504040204" pitchFamily="34" charset="0"/>
                <a:ea typeface="Tahoma" panose="020B0604030504040204" pitchFamily="34" charset="0"/>
                <a:cs typeface="Tahoma" panose="020B0604030504040204" pitchFamily="34" charset="0"/>
              </a:rPr>
              <a:t> – Define </a:t>
            </a:r>
            <a:r>
              <a:rPr lang="en-GB" sz="2400" b="1" dirty="0" smtClean="0">
                <a:latin typeface="Tahoma" panose="020B0604030504040204" pitchFamily="34" charset="0"/>
                <a:ea typeface="Tahoma" panose="020B0604030504040204" pitchFamily="34" charset="0"/>
                <a:cs typeface="Tahoma" panose="020B0604030504040204" pitchFamily="34" charset="0"/>
              </a:rPr>
              <a:t>pre-cursor</a:t>
            </a:r>
            <a:r>
              <a:rPr lang="en-GB" sz="2400" dirty="0" smtClean="0">
                <a:latin typeface="Tahoma" panose="020B0604030504040204" pitchFamily="34" charset="0"/>
                <a:ea typeface="Tahoma" panose="020B0604030504040204" pitchFamily="34" charset="0"/>
                <a:cs typeface="Tahoma" panose="020B0604030504040204" pitchFamily="34" charset="0"/>
              </a:rPr>
              <a:t> events. </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What conditions will be present when the top event occurs?</a:t>
            </a:r>
            <a:r>
              <a:rPr lang="en-GB" sz="2400" i="1" dirty="0">
                <a:latin typeface="Tahoma" panose="020B0604030504040204" pitchFamily="34" charset="0"/>
                <a:ea typeface="Tahoma" panose="020B0604030504040204" pitchFamily="34" charset="0"/>
                <a:cs typeface="Tahoma" panose="020B0604030504040204" pitchFamily="34" charset="0"/>
              </a:rPr>
              <a:t>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3 – Define </a:t>
            </a:r>
            <a:r>
              <a:rPr lang="en-GB" sz="2400" b="1" dirty="0" smtClean="0">
                <a:latin typeface="Tahoma" panose="020B0604030504040204" pitchFamily="34" charset="0"/>
                <a:ea typeface="Tahoma" panose="020B0604030504040204" pitchFamily="34" charset="0"/>
                <a:cs typeface="Tahoma" panose="020B0604030504040204" pitchFamily="34" charset="0"/>
              </a:rPr>
              <a:t>unlikely</a:t>
            </a:r>
            <a:r>
              <a:rPr lang="en-GB" sz="2400" dirty="0" smtClean="0">
                <a:latin typeface="Tahoma" panose="020B0604030504040204" pitchFamily="34" charset="0"/>
                <a:ea typeface="Tahoma" panose="020B0604030504040204" pitchFamily="34" charset="0"/>
                <a:cs typeface="Tahoma" panose="020B0604030504040204" pitchFamily="34" charset="0"/>
              </a:rPr>
              <a:t> events. </a:t>
            </a: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What events are unlikely to occur and are not being considered? 		Wiring failures, lightning, tornadoes, hurricanes</a:t>
            </a:r>
            <a:r>
              <a:rPr lang="en-GB" sz="2400" i="1" dirty="0" smtClean="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4 – Define </a:t>
            </a:r>
            <a:r>
              <a:rPr lang="en-GB" sz="2400" b="1" dirty="0" smtClean="0">
                <a:latin typeface="Tahoma" panose="020B0604030504040204" pitchFamily="34" charset="0"/>
                <a:ea typeface="Tahoma" panose="020B0604030504040204" pitchFamily="34" charset="0"/>
                <a:cs typeface="Tahoma" panose="020B0604030504040204" pitchFamily="34" charset="0"/>
              </a:rPr>
              <a:t>physical bounds </a:t>
            </a:r>
            <a:r>
              <a:rPr lang="en-GB" sz="2400" dirty="0" smtClean="0">
                <a:latin typeface="Tahoma" panose="020B0604030504040204" pitchFamily="34" charset="0"/>
                <a:ea typeface="Tahoma" panose="020B0604030504040204" pitchFamily="34" charset="0"/>
                <a:cs typeface="Tahoma" panose="020B0604030504040204" pitchFamily="34" charset="0"/>
              </a:rPr>
              <a:t>of the process.</a:t>
            </a: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What components are considered in the fault tree?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352736" y="1339449"/>
            <a:ext cx="1183926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BEFORE YOU START DRAWING THE TREE, Preliminary Steps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3100106"/>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1183926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BEFORE YOU START DRAWING THE TREE, Preliminary Steps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0592228" cy="3662541"/>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5 – Define the </a:t>
            </a:r>
            <a:r>
              <a:rPr lang="en-GB" sz="2400" b="1" dirty="0" smtClean="0">
                <a:latin typeface="Tahoma" panose="020B0604030504040204" pitchFamily="34" charset="0"/>
                <a:ea typeface="Tahoma" panose="020B0604030504040204" pitchFamily="34" charset="0"/>
                <a:cs typeface="Tahoma" panose="020B0604030504040204" pitchFamily="34" charset="0"/>
              </a:rPr>
              <a:t>equipment configuration</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What valves are open or closed?</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What are liquid levels in tanks?</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Is there a normal operation state?</a:t>
            </a:r>
            <a:r>
              <a:rPr lang="en-GB" sz="2400" i="1" dirty="0">
                <a:latin typeface="Tahoma" panose="020B0604030504040204" pitchFamily="34" charset="0"/>
                <a:ea typeface="Tahoma" panose="020B0604030504040204" pitchFamily="34" charset="0"/>
                <a:cs typeface="Tahoma" panose="020B0604030504040204" pitchFamily="34" charset="0"/>
              </a:rPr>
              <a:t>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6 – Define the</a:t>
            </a:r>
            <a:r>
              <a:rPr lang="en-GB" sz="2400" b="1" dirty="0" smtClean="0">
                <a:latin typeface="Tahoma" panose="020B0604030504040204" pitchFamily="34" charset="0"/>
                <a:ea typeface="Tahoma" panose="020B0604030504040204" pitchFamily="34" charset="0"/>
                <a:cs typeface="Tahoma" panose="020B0604030504040204" pitchFamily="34" charset="0"/>
              </a:rPr>
              <a:t> level of resolution</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Will the analysis consider only a valve or is it necessary to 			consider all valve components?</a:t>
            </a:r>
          </a:p>
          <a:p>
            <a:pPr marL="0" lvl="1">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808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239905" y="4121624"/>
            <a:ext cx="5636526" cy="1624084"/>
          </a:xfrm>
          <a:custGeom>
            <a:avLst/>
            <a:gdLst>
              <a:gd name="connsiteX0" fmla="*/ 0 w 5581935"/>
              <a:gd name="connsiteY0" fmla="*/ 1542197 h 1596788"/>
              <a:gd name="connsiteX1" fmla="*/ 177421 w 5581935"/>
              <a:gd name="connsiteY1" fmla="*/ 1091821 h 1596788"/>
              <a:gd name="connsiteX2" fmla="*/ 450377 w 5581935"/>
              <a:gd name="connsiteY2" fmla="*/ 696036 h 1596788"/>
              <a:gd name="connsiteX3" fmla="*/ 818866 w 5581935"/>
              <a:gd name="connsiteY3" fmla="*/ 518615 h 1596788"/>
              <a:gd name="connsiteX4" fmla="*/ 1364777 w 5581935"/>
              <a:gd name="connsiteY4" fmla="*/ 68239 h 1596788"/>
              <a:gd name="connsiteX5" fmla="*/ 1705971 w 5581935"/>
              <a:gd name="connsiteY5" fmla="*/ 0 h 1596788"/>
              <a:gd name="connsiteX6" fmla="*/ 2388359 w 5581935"/>
              <a:gd name="connsiteY6" fmla="*/ 0 h 1596788"/>
              <a:gd name="connsiteX7" fmla="*/ 3207224 w 5581935"/>
              <a:gd name="connsiteY7" fmla="*/ 341194 h 1596788"/>
              <a:gd name="connsiteX8" fmla="*/ 3684896 w 5581935"/>
              <a:gd name="connsiteY8" fmla="*/ 477672 h 1596788"/>
              <a:gd name="connsiteX9" fmla="*/ 4053386 w 5581935"/>
              <a:gd name="connsiteY9" fmla="*/ 709683 h 1596788"/>
              <a:gd name="connsiteX10" fmla="*/ 4722126 w 5581935"/>
              <a:gd name="connsiteY10" fmla="*/ 1201003 h 1596788"/>
              <a:gd name="connsiteX11" fmla="*/ 5240741 w 5581935"/>
              <a:gd name="connsiteY11" fmla="*/ 1460310 h 1596788"/>
              <a:gd name="connsiteX12" fmla="*/ 5581935 w 5581935"/>
              <a:gd name="connsiteY12" fmla="*/ 1596788 h 1596788"/>
              <a:gd name="connsiteX0" fmla="*/ 0 w 5240741"/>
              <a:gd name="connsiteY0" fmla="*/ 1542197 h 1542197"/>
              <a:gd name="connsiteX1" fmla="*/ 177421 w 5240741"/>
              <a:gd name="connsiteY1" fmla="*/ 1091821 h 1542197"/>
              <a:gd name="connsiteX2" fmla="*/ 450377 w 5240741"/>
              <a:gd name="connsiteY2" fmla="*/ 696036 h 1542197"/>
              <a:gd name="connsiteX3" fmla="*/ 818866 w 5240741"/>
              <a:gd name="connsiteY3" fmla="*/ 518615 h 1542197"/>
              <a:gd name="connsiteX4" fmla="*/ 1364777 w 5240741"/>
              <a:gd name="connsiteY4" fmla="*/ 68239 h 1542197"/>
              <a:gd name="connsiteX5" fmla="*/ 1705971 w 5240741"/>
              <a:gd name="connsiteY5" fmla="*/ 0 h 1542197"/>
              <a:gd name="connsiteX6" fmla="*/ 2388359 w 5240741"/>
              <a:gd name="connsiteY6" fmla="*/ 0 h 1542197"/>
              <a:gd name="connsiteX7" fmla="*/ 3207224 w 5240741"/>
              <a:gd name="connsiteY7" fmla="*/ 341194 h 1542197"/>
              <a:gd name="connsiteX8" fmla="*/ 3684896 w 5240741"/>
              <a:gd name="connsiteY8" fmla="*/ 477672 h 1542197"/>
              <a:gd name="connsiteX9" fmla="*/ 4053386 w 5240741"/>
              <a:gd name="connsiteY9" fmla="*/ 709683 h 1542197"/>
              <a:gd name="connsiteX10" fmla="*/ 4722126 w 5240741"/>
              <a:gd name="connsiteY10" fmla="*/ 1201003 h 1542197"/>
              <a:gd name="connsiteX11" fmla="*/ 5240741 w 5240741"/>
              <a:gd name="connsiteY11" fmla="*/ 1460310 h 1542197"/>
              <a:gd name="connsiteX12" fmla="*/ 13648 w 5240741"/>
              <a:gd name="connsiteY12" fmla="*/ 1528550 h 1542197"/>
              <a:gd name="connsiteX0" fmla="*/ 0 w 5622878"/>
              <a:gd name="connsiteY0" fmla="*/ 1542197 h 1583140"/>
              <a:gd name="connsiteX1" fmla="*/ 177421 w 5622878"/>
              <a:gd name="connsiteY1" fmla="*/ 1091821 h 1583140"/>
              <a:gd name="connsiteX2" fmla="*/ 450377 w 5622878"/>
              <a:gd name="connsiteY2" fmla="*/ 696036 h 1583140"/>
              <a:gd name="connsiteX3" fmla="*/ 818866 w 5622878"/>
              <a:gd name="connsiteY3" fmla="*/ 518615 h 1583140"/>
              <a:gd name="connsiteX4" fmla="*/ 1364777 w 5622878"/>
              <a:gd name="connsiteY4" fmla="*/ 68239 h 1583140"/>
              <a:gd name="connsiteX5" fmla="*/ 1705971 w 5622878"/>
              <a:gd name="connsiteY5" fmla="*/ 0 h 1583140"/>
              <a:gd name="connsiteX6" fmla="*/ 2388359 w 5622878"/>
              <a:gd name="connsiteY6" fmla="*/ 0 h 1583140"/>
              <a:gd name="connsiteX7" fmla="*/ 3207224 w 5622878"/>
              <a:gd name="connsiteY7" fmla="*/ 341194 h 1583140"/>
              <a:gd name="connsiteX8" fmla="*/ 3684896 w 5622878"/>
              <a:gd name="connsiteY8" fmla="*/ 477672 h 1583140"/>
              <a:gd name="connsiteX9" fmla="*/ 4053386 w 5622878"/>
              <a:gd name="connsiteY9" fmla="*/ 709683 h 1583140"/>
              <a:gd name="connsiteX10" fmla="*/ 4722126 w 5622878"/>
              <a:gd name="connsiteY10" fmla="*/ 1201003 h 1583140"/>
              <a:gd name="connsiteX11" fmla="*/ 5622878 w 5622878"/>
              <a:gd name="connsiteY11" fmla="*/ 1583140 h 1583140"/>
              <a:gd name="connsiteX12" fmla="*/ 13648 w 5622878"/>
              <a:gd name="connsiteY12" fmla="*/ 1528550 h 1583140"/>
              <a:gd name="connsiteX0" fmla="*/ 0 w 5622878"/>
              <a:gd name="connsiteY0" fmla="*/ 1542197 h 1624084"/>
              <a:gd name="connsiteX1" fmla="*/ 177421 w 5622878"/>
              <a:gd name="connsiteY1" fmla="*/ 1091821 h 1624084"/>
              <a:gd name="connsiteX2" fmla="*/ 450377 w 5622878"/>
              <a:gd name="connsiteY2" fmla="*/ 696036 h 1624084"/>
              <a:gd name="connsiteX3" fmla="*/ 818866 w 5622878"/>
              <a:gd name="connsiteY3" fmla="*/ 518615 h 1624084"/>
              <a:gd name="connsiteX4" fmla="*/ 1364777 w 5622878"/>
              <a:gd name="connsiteY4" fmla="*/ 68239 h 1624084"/>
              <a:gd name="connsiteX5" fmla="*/ 1705971 w 5622878"/>
              <a:gd name="connsiteY5" fmla="*/ 0 h 1624084"/>
              <a:gd name="connsiteX6" fmla="*/ 2388359 w 5622878"/>
              <a:gd name="connsiteY6" fmla="*/ 0 h 1624084"/>
              <a:gd name="connsiteX7" fmla="*/ 3207224 w 5622878"/>
              <a:gd name="connsiteY7" fmla="*/ 341194 h 1624084"/>
              <a:gd name="connsiteX8" fmla="*/ 3684896 w 5622878"/>
              <a:gd name="connsiteY8" fmla="*/ 477672 h 1624084"/>
              <a:gd name="connsiteX9" fmla="*/ 4053386 w 5622878"/>
              <a:gd name="connsiteY9" fmla="*/ 709683 h 1624084"/>
              <a:gd name="connsiteX10" fmla="*/ 4722126 w 5622878"/>
              <a:gd name="connsiteY10" fmla="*/ 1201003 h 1624084"/>
              <a:gd name="connsiteX11" fmla="*/ 5622878 w 5622878"/>
              <a:gd name="connsiteY11" fmla="*/ 1583140 h 1624084"/>
              <a:gd name="connsiteX12" fmla="*/ 13648 w 5622878"/>
              <a:gd name="connsiteY12" fmla="*/ 1624084 h 1624084"/>
              <a:gd name="connsiteX0" fmla="*/ 0 w 5636526"/>
              <a:gd name="connsiteY0" fmla="*/ 1542197 h 1624084"/>
              <a:gd name="connsiteX1" fmla="*/ 177421 w 5636526"/>
              <a:gd name="connsiteY1" fmla="*/ 1091821 h 1624084"/>
              <a:gd name="connsiteX2" fmla="*/ 450377 w 5636526"/>
              <a:gd name="connsiteY2" fmla="*/ 696036 h 1624084"/>
              <a:gd name="connsiteX3" fmla="*/ 818866 w 5636526"/>
              <a:gd name="connsiteY3" fmla="*/ 518615 h 1624084"/>
              <a:gd name="connsiteX4" fmla="*/ 1364777 w 5636526"/>
              <a:gd name="connsiteY4" fmla="*/ 68239 h 1624084"/>
              <a:gd name="connsiteX5" fmla="*/ 1705971 w 5636526"/>
              <a:gd name="connsiteY5" fmla="*/ 0 h 1624084"/>
              <a:gd name="connsiteX6" fmla="*/ 2388359 w 5636526"/>
              <a:gd name="connsiteY6" fmla="*/ 0 h 1624084"/>
              <a:gd name="connsiteX7" fmla="*/ 3207224 w 5636526"/>
              <a:gd name="connsiteY7" fmla="*/ 341194 h 1624084"/>
              <a:gd name="connsiteX8" fmla="*/ 3684896 w 5636526"/>
              <a:gd name="connsiteY8" fmla="*/ 477672 h 1624084"/>
              <a:gd name="connsiteX9" fmla="*/ 4053386 w 5636526"/>
              <a:gd name="connsiteY9" fmla="*/ 709683 h 1624084"/>
              <a:gd name="connsiteX10" fmla="*/ 4722126 w 5636526"/>
              <a:gd name="connsiteY10" fmla="*/ 1201003 h 1624084"/>
              <a:gd name="connsiteX11" fmla="*/ 5636526 w 5636526"/>
              <a:gd name="connsiteY11" fmla="*/ 1610436 h 1624084"/>
              <a:gd name="connsiteX12" fmla="*/ 13648 w 5636526"/>
              <a:gd name="connsiteY12" fmla="*/ 1624084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526" h="1624084">
                <a:moveTo>
                  <a:pt x="0" y="1542197"/>
                </a:moveTo>
                <a:lnTo>
                  <a:pt x="177421" y="1091821"/>
                </a:lnTo>
                <a:lnTo>
                  <a:pt x="450377" y="696036"/>
                </a:lnTo>
                <a:lnTo>
                  <a:pt x="818866" y="518615"/>
                </a:lnTo>
                <a:lnTo>
                  <a:pt x="1364777" y="68239"/>
                </a:lnTo>
                <a:lnTo>
                  <a:pt x="1705971" y="0"/>
                </a:lnTo>
                <a:lnTo>
                  <a:pt x="2388359" y="0"/>
                </a:lnTo>
                <a:lnTo>
                  <a:pt x="3207224" y="341194"/>
                </a:lnTo>
                <a:lnTo>
                  <a:pt x="3684896" y="477672"/>
                </a:lnTo>
                <a:lnTo>
                  <a:pt x="4053386" y="709683"/>
                </a:lnTo>
                <a:lnTo>
                  <a:pt x="4722126" y="1201003"/>
                </a:lnTo>
                <a:lnTo>
                  <a:pt x="5636526" y="1610436"/>
                </a:lnTo>
                <a:lnTo>
                  <a:pt x="13648" y="1624084"/>
                </a:lnTo>
              </a:path>
            </a:pathLst>
          </a:custGeom>
          <a:solidFill>
            <a:srgbClr val="FFFF66">
              <a:alpha val="40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http://thumbs.dreamstime.com/z/factory-structure-40554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506413" y="5750570"/>
            <a:ext cx="15194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Event Location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720593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Distance from Event,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descr="Collection of huge crowds of people - each silhouette is separate and can be used individually - stock vecto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0" b="30543" l="0" r="100000"/>
                    </a14:imgEffect>
                  </a14:imgLayer>
                </a14:imgProps>
              </a:ext>
              <a:ext uri="{28A0092B-C50C-407E-A947-70E740481C1C}">
                <a14:useLocalDpi xmlns:a14="http://schemas.microsoft.com/office/drawing/2010/main" val="0"/>
              </a:ext>
            </a:extLst>
          </a:blip>
          <a:srcRect b="68893"/>
          <a:stretch/>
        </p:blipFill>
        <p:spPr bwMode="auto">
          <a:xfrm>
            <a:off x="4627933" y="4899294"/>
            <a:ext cx="2617514" cy="79975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5"/>
          <p:cNvSpPr/>
          <p:nvPr/>
        </p:nvSpPr>
        <p:spPr>
          <a:xfrm>
            <a:off x="7501720" y="4462818"/>
            <a:ext cx="204717" cy="1269242"/>
          </a:xfrm>
          <a:custGeom>
            <a:avLst/>
            <a:gdLst>
              <a:gd name="connsiteX0" fmla="*/ 0 w 204717"/>
              <a:gd name="connsiteY0" fmla="*/ 0 h 1269242"/>
              <a:gd name="connsiteX1" fmla="*/ 204717 w 204717"/>
              <a:gd name="connsiteY1" fmla="*/ 68239 h 1269242"/>
              <a:gd name="connsiteX2" fmla="*/ 177421 w 204717"/>
              <a:gd name="connsiteY2" fmla="*/ 1269242 h 1269242"/>
              <a:gd name="connsiteX3" fmla="*/ 0 w 204717"/>
              <a:gd name="connsiteY3" fmla="*/ 1269242 h 1269242"/>
              <a:gd name="connsiteX4" fmla="*/ 0 w 204717"/>
              <a:gd name="connsiteY4" fmla="*/ 0 h 126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7" h="1269242">
                <a:moveTo>
                  <a:pt x="0" y="0"/>
                </a:moveTo>
                <a:lnTo>
                  <a:pt x="204717" y="68239"/>
                </a:lnTo>
                <a:lnTo>
                  <a:pt x="177421" y="1269242"/>
                </a:lnTo>
                <a:lnTo>
                  <a:pt x="0" y="1269242"/>
                </a:lnTo>
                <a:lnTo>
                  <a:pt x="0" y="0"/>
                </a:lnTo>
                <a:close/>
              </a:path>
            </a:pathLst>
          </a:custGeom>
          <a:solidFill>
            <a:srgbClr val="C36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flipV="1">
            <a:off x="7695063" y="4532385"/>
            <a:ext cx="0" cy="1332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15367" y="4489169"/>
            <a:ext cx="0" cy="1368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7288806" y="5654807"/>
            <a:ext cx="63054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err="1">
                <a:solidFill>
                  <a:srgbClr val="C3661A"/>
                </a:solidFill>
                <a:latin typeface="Tahoma" panose="020B0604030504040204" pitchFamily="34" charset="0"/>
                <a:ea typeface="Tahoma" panose="020B0604030504040204" pitchFamily="34" charset="0"/>
                <a:cs typeface="Tahoma" panose="020B0604030504040204" pitchFamily="34" charset="0"/>
              </a:rPr>
              <a:t>dA</a:t>
            </a:r>
            <a:endParaRPr lang="en-CA" sz="2000" b="1"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flipH="1">
            <a:off x="7288806" y="3532458"/>
            <a:ext cx="417630" cy="7938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Title 1"/>
          <p:cNvSpPr txBox="1">
            <a:spLocks/>
          </p:cNvSpPr>
          <p:nvPr/>
        </p:nvSpPr>
        <p:spPr>
          <a:xfrm>
            <a:off x="1185333" y="2399672"/>
            <a:ext cx="290444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a:latin typeface="Tahoma" panose="020B0604030504040204" pitchFamily="34" charset="0"/>
                <a:ea typeface="Tahoma" panose="020B0604030504040204" pitchFamily="34" charset="0"/>
                <a:cs typeface="Tahoma" panose="020B0604030504040204" pitchFamily="34" charset="0"/>
              </a:rPr>
              <a:t>Probability of </a:t>
            </a:r>
          </a:p>
          <a:p>
            <a:pPr algn="r"/>
            <a:r>
              <a:rPr lang="en-GB" sz="2000" b="1" dirty="0">
                <a:latin typeface="Tahoma" panose="020B0604030504040204" pitchFamily="34" charset="0"/>
                <a:ea typeface="Tahoma" panose="020B0604030504040204" pitchFamily="34" charset="0"/>
                <a:cs typeface="Tahoma" panose="020B0604030504040204" pitchFamily="34" charset="0"/>
              </a:rPr>
              <a:t>the consequence, </a:t>
            </a:r>
            <a:r>
              <a:rPr lang="en-GB" sz="2000" b="1" dirty="0" err="1">
                <a:latin typeface="Tahoma" panose="020B0604030504040204" pitchFamily="34" charset="0"/>
                <a:ea typeface="Tahoma" panose="020B0604030504040204" pitchFamily="34" charset="0"/>
                <a:cs typeface="Tahoma" panose="020B0604030504040204" pitchFamily="34" charset="0"/>
              </a:rPr>
              <a:t>P</a:t>
            </a:r>
            <a:r>
              <a:rPr lang="en-GB" sz="2000" b="1" baseline="-25000" dirty="0" err="1">
                <a:latin typeface="Tahoma" panose="020B0604030504040204" pitchFamily="34" charset="0"/>
                <a:ea typeface="Tahoma" panose="020B0604030504040204" pitchFamily="34" charset="0"/>
                <a:cs typeface="Tahoma" panose="020B0604030504040204" pitchFamily="34" charset="0"/>
              </a:rPr>
              <a:t>d</a:t>
            </a:r>
            <a:r>
              <a:rPr lang="en-GB" sz="2000" b="1" dirty="0">
                <a:latin typeface="Tahoma" panose="020B0604030504040204" pitchFamily="34" charset="0"/>
                <a:ea typeface="Tahoma" panose="020B0604030504040204" pitchFamily="34" charset="0"/>
                <a:cs typeface="Tahoma" panose="020B0604030504040204" pitchFamily="34" charset="0"/>
              </a:rPr>
              <a:t> </a:t>
            </a:r>
          </a:p>
          <a:p>
            <a:pPr algn="r"/>
            <a:r>
              <a:rPr lang="en-GB" sz="2000" b="1" dirty="0">
                <a:latin typeface="Tahoma" panose="020B0604030504040204" pitchFamily="34" charset="0"/>
                <a:ea typeface="Tahoma" panose="020B0604030504040204" pitchFamily="34" charset="0"/>
                <a:cs typeface="Tahoma" panose="020B0604030504040204" pitchFamily="34" charset="0"/>
              </a:rPr>
              <a:t>(death, damage) </a:t>
            </a:r>
          </a:p>
          <a:p>
            <a:pPr algn="r"/>
            <a:r>
              <a:rPr lang="en-GB" sz="2000" b="1" dirty="0">
                <a:latin typeface="Tahoma" panose="020B0604030504040204" pitchFamily="34" charset="0"/>
                <a:ea typeface="Tahoma" panose="020B0604030504040204" pitchFamily="34" charset="0"/>
                <a:cs typeface="Tahoma" panose="020B0604030504040204" pitchFamily="34" charset="0"/>
              </a:rPr>
              <a:t>of an event  </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Types of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08934" y="615872"/>
            <a:ext cx="7564066"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C3661A"/>
                </a:solidFill>
                <a:latin typeface="Tahoma" panose="020B0604030504040204" pitchFamily="34" charset="0"/>
                <a:ea typeface="Tahoma" panose="020B0604030504040204" pitchFamily="34" charset="0"/>
                <a:cs typeface="Tahoma" panose="020B0604030504040204" pitchFamily="34" charset="0"/>
              </a:rPr>
              <a:t>Aggregate Consequence – </a:t>
            </a:r>
            <a:r>
              <a:rPr lang="en-GB" sz="2000" dirty="0">
                <a:solidFill>
                  <a:srgbClr val="C3661A"/>
                </a:solidFill>
                <a:latin typeface="Tahoma" panose="020B0604030504040204" pitchFamily="34" charset="0"/>
                <a:ea typeface="Tahoma" panose="020B0604030504040204" pitchFamily="34" charset="0"/>
                <a:cs typeface="Tahoma" panose="020B0604030504040204" pitchFamily="34" charset="0"/>
              </a:rPr>
              <a:t>Outdoor IMMOVEABLE receptor. </a:t>
            </a:r>
          </a:p>
        </p:txBody>
      </p:sp>
      <p:sp>
        <p:nvSpPr>
          <p:cNvPr id="23" name="Title 1"/>
          <p:cNvSpPr txBox="1">
            <a:spLocks/>
          </p:cNvSpPr>
          <p:nvPr/>
        </p:nvSpPr>
        <p:spPr>
          <a:xfrm>
            <a:off x="4627934" y="2028511"/>
            <a:ext cx="6021016"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Societal Consequence –  </a:t>
            </a:r>
            <a:r>
              <a:rPr lang="en-GB"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An ability to escape, </a:t>
            </a:r>
          </a:p>
          <a:p>
            <a:pPr algn="l"/>
            <a:r>
              <a:rPr lang="en-GB"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indoor vs. outdoor exposure and fraction of time the receptor </a:t>
            </a:r>
            <a:r>
              <a:rPr lang="en-GB"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at </a:t>
            </a:r>
            <a:r>
              <a:rPr lang="en-GB"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 location.</a:t>
            </a:r>
          </a:p>
        </p:txBody>
      </p:sp>
      <p:sp>
        <p:nvSpPr>
          <p:cNvPr id="26" name="Title 1"/>
          <p:cNvSpPr txBox="1">
            <a:spLocks/>
          </p:cNvSpPr>
          <p:nvPr/>
        </p:nvSpPr>
        <p:spPr>
          <a:xfrm>
            <a:off x="6166471" y="1424182"/>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i="1" dirty="0">
                <a:latin typeface="Tahoma" panose="020B0604030504040204" pitchFamily="34" charset="0"/>
                <a:ea typeface="Tahoma" panose="020B0604030504040204" pitchFamily="34" charset="0"/>
                <a:cs typeface="Tahoma" panose="020B0604030504040204" pitchFamily="34" charset="0"/>
              </a:rPr>
              <a:t>Layers of Protection </a:t>
            </a:r>
            <a:endParaRPr lang="en-CA"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5936691" y="1486196"/>
            <a:ext cx="459561" cy="7133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9240098"/>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10768919"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DRAWING THE TREE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7" y="2027810"/>
            <a:ext cx="11662573" cy="4401204"/>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1 – Draw the </a:t>
            </a:r>
            <a:r>
              <a:rPr lang="en-GB" sz="2400" b="1" dirty="0" smtClean="0">
                <a:latin typeface="Tahoma" panose="020B0604030504040204" pitchFamily="34" charset="0"/>
                <a:ea typeface="Tahoma" panose="020B0604030504040204" pitchFamily="34" charset="0"/>
                <a:cs typeface="Tahoma" panose="020B0604030504040204" pitchFamily="34" charset="0"/>
              </a:rPr>
              <a:t>top event </a:t>
            </a:r>
            <a:r>
              <a:rPr lang="en-GB" sz="2400" dirty="0" smtClean="0">
                <a:latin typeface="Tahoma" panose="020B0604030504040204" pitchFamily="34" charset="0"/>
                <a:ea typeface="Tahoma" panose="020B0604030504040204" pitchFamily="34" charset="0"/>
                <a:cs typeface="Tahoma" panose="020B0604030504040204" pitchFamily="34" charset="0"/>
              </a:rPr>
              <a:t>at the top of the page.</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2 – Determine the </a:t>
            </a:r>
            <a:r>
              <a:rPr lang="en-GB" sz="2400" b="1" dirty="0" smtClean="0">
                <a:latin typeface="Tahoma" panose="020B0604030504040204" pitchFamily="34" charset="0"/>
                <a:ea typeface="Tahoma" panose="020B0604030504040204" pitchFamily="34" charset="0"/>
                <a:cs typeface="Tahoma" panose="020B0604030504040204" pitchFamily="34" charset="0"/>
              </a:rPr>
              <a:t>major events </a:t>
            </a:r>
            <a:r>
              <a:rPr lang="en-GB" sz="2400" dirty="0" smtClean="0">
                <a:latin typeface="Tahoma" panose="020B0604030504040204" pitchFamily="34" charset="0"/>
                <a:ea typeface="Tahoma" panose="020B0604030504040204" pitchFamily="34" charset="0"/>
                <a:cs typeface="Tahoma" panose="020B0604030504040204" pitchFamily="34" charset="0"/>
              </a:rPr>
              <a:t>(</a:t>
            </a:r>
            <a:r>
              <a:rPr lang="en-GB" sz="2400" i="1" dirty="0">
                <a:latin typeface="Tahoma" panose="020B0604030504040204" pitchFamily="34" charset="0"/>
                <a:ea typeface="Tahoma" panose="020B0604030504040204" pitchFamily="34" charset="0"/>
                <a:cs typeface="Tahoma" panose="020B0604030504040204" pitchFamily="34" charset="0"/>
              </a:rPr>
              <a:t>intermediate, basic, undeveloped or </a:t>
            </a:r>
            <a:r>
              <a:rPr lang="en-GB" sz="2400" i="1" dirty="0" smtClean="0">
                <a:latin typeface="Tahoma" panose="020B0604030504040204" pitchFamily="34" charset="0"/>
                <a:ea typeface="Tahoma" panose="020B0604030504040204" pitchFamily="34" charset="0"/>
                <a:cs typeface="Tahoma" panose="020B0604030504040204" pitchFamily="34" charset="0"/>
              </a:rPr>
              <a:t>			external events</a:t>
            </a:r>
            <a:r>
              <a:rPr lang="en-GB" sz="2400" dirty="0" smtClean="0">
                <a:latin typeface="Tahoma" panose="020B0604030504040204" pitchFamily="34" charset="0"/>
                <a:ea typeface="Tahoma" panose="020B0604030504040204" pitchFamily="34" charset="0"/>
                <a:cs typeface="Tahoma" panose="020B0604030504040204" pitchFamily="34" charset="0"/>
              </a:rPr>
              <a:t>)</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that contribute to the top event.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3 – Define these events using logic functions.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a. AND gate – all events </a:t>
            </a:r>
            <a:r>
              <a:rPr lang="en-GB" sz="2400" i="1" dirty="0">
                <a:latin typeface="Tahoma" panose="020B0604030504040204" pitchFamily="34" charset="0"/>
                <a:ea typeface="Tahoma" panose="020B0604030504040204" pitchFamily="34" charset="0"/>
                <a:cs typeface="Tahoma" panose="020B0604030504040204" pitchFamily="34" charset="0"/>
              </a:rPr>
              <a:t>must occur in order for the top event to </a:t>
            </a:r>
            <a:r>
              <a:rPr lang="en-GB" sz="2400" i="1" dirty="0" smtClean="0">
                <a:latin typeface="Tahoma" panose="020B0604030504040204" pitchFamily="34" charset="0"/>
                <a:ea typeface="Tahoma" panose="020B0604030504040204" pitchFamily="34" charset="0"/>
                <a:cs typeface="Tahoma" panose="020B0604030504040204" pitchFamily="34" charset="0"/>
              </a:rPr>
              <a:t>occur</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b. OR gate – </a:t>
            </a:r>
            <a:r>
              <a:rPr lang="en-GB" sz="2400" i="1" dirty="0">
                <a:latin typeface="Tahoma" panose="020B0604030504040204" pitchFamily="34" charset="0"/>
                <a:ea typeface="Tahoma" panose="020B0604030504040204" pitchFamily="34" charset="0"/>
                <a:cs typeface="Tahoma" panose="020B0604030504040204" pitchFamily="34" charset="0"/>
              </a:rPr>
              <a:t>any events can occur for the top event to </a:t>
            </a:r>
            <a:r>
              <a:rPr lang="en-GB" sz="2400" i="1" dirty="0" smtClean="0">
                <a:latin typeface="Tahoma" panose="020B0604030504040204" pitchFamily="34" charset="0"/>
                <a:ea typeface="Tahoma" panose="020B0604030504040204" pitchFamily="34" charset="0"/>
                <a:cs typeface="Tahoma" panose="020B0604030504040204" pitchFamily="34" charset="0"/>
              </a:rPr>
              <a:t>occur</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c. Unsure? If the events are not related with the OR </a:t>
            </a:r>
            <a:r>
              <a:rPr lang="en-GB" sz="2400" i="1" dirty="0" err="1" smtClean="0">
                <a:latin typeface="Tahoma" panose="020B0604030504040204" pitchFamily="34" charset="0"/>
                <a:ea typeface="Tahoma" panose="020B0604030504040204" pitchFamily="34" charset="0"/>
                <a:cs typeface="Tahoma" panose="020B0604030504040204" pitchFamily="34" charset="0"/>
              </a:rPr>
              <a:t>or</a:t>
            </a:r>
            <a:r>
              <a:rPr lang="en-GB" sz="2400" i="1" dirty="0" smtClean="0">
                <a:latin typeface="Tahoma" panose="020B0604030504040204" pitchFamily="34" charset="0"/>
                <a:ea typeface="Tahoma" panose="020B0604030504040204" pitchFamily="34" charset="0"/>
                <a:cs typeface="Tahoma" panose="020B0604030504040204" pitchFamily="34" charset="0"/>
              </a:rPr>
              <a:t> AND gate, the event 			likely needs to be defined more precisely.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STEP 4 – Repeat step 3 for all </a:t>
            </a:r>
            <a:r>
              <a:rPr lang="en-GB" sz="2400" dirty="0" smtClean="0">
                <a:latin typeface="Tahoma" panose="020B0604030504040204" pitchFamily="34" charset="0"/>
                <a:ea typeface="Tahoma" panose="020B0604030504040204" pitchFamily="34" charset="0"/>
                <a:cs typeface="Tahoma" panose="020B0604030504040204" pitchFamily="34" charset="0"/>
              </a:rPr>
              <a:t>intermediate, undeveloped and external events.  	Continue </a:t>
            </a:r>
            <a:r>
              <a:rPr lang="en-GB" sz="2400" dirty="0" smtClean="0">
                <a:latin typeface="Tahoma" panose="020B0604030504040204" pitchFamily="34" charset="0"/>
                <a:ea typeface="Tahoma" panose="020B0604030504040204" pitchFamily="34" charset="0"/>
                <a:cs typeface="Tahoma" panose="020B0604030504040204" pitchFamily="34" charset="0"/>
              </a:rPr>
              <a:t>until all branches end with a </a:t>
            </a:r>
            <a:r>
              <a:rPr lang="en-GB" sz="2400" dirty="0" smtClean="0">
                <a:latin typeface="Tahoma" panose="020B0604030504040204" pitchFamily="34" charset="0"/>
                <a:ea typeface="Tahoma" panose="020B0604030504040204" pitchFamily="34" charset="0"/>
                <a:cs typeface="Tahoma" panose="020B0604030504040204" pitchFamily="34" charset="0"/>
              </a:rPr>
              <a:t>basic cause.</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5734774"/>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949750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131</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591647" y="2326194"/>
            <a:ext cx="5233547" cy="4395282"/>
          </a:xfrm>
          <a:prstGeom prst="rect">
            <a:avLst/>
          </a:prstGeom>
        </p:spPr>
      </p:pic>
      <p:sp>
        <p:nvSpPr>
          <p:cNvPr id="9" name="TextBox 8"/>
          <p:cNvSpPr txBox="1"/>
          <p:nvPr/>
        </p:nvSpPr>
        <p:spPr>
          <a:xfrm>
            <a:off x="5825194" y="2171912"/>
            <a:ext cx="5941690" cy="4616648"/>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 chemical reactor is fitted with a </a:t>
            </a:r>
            <a:r>
              <a:rPr lang="en-GB" sz="2400" b="1" dirty="0" smtClean="0">
                <a:latin typeface="Tahoma" panose="020B0604030504040204" pitchFamily="34" charset="0"/>
                <a:ea typeface="Tahoma" panose="020B0604030504040204" pitchFamily="34" charset="0"/>
                <a:cs typeface="Tahoma" panose="020B0604030504040204" pitchFamily="34" charset="0"/>
              </a:rPr>
              <a:t>high pressure alarm </a:t>
            </a:r>
            <a:r>
              <a:rPr lang="en-GB" sz="2400" dirty="0" smtClean="0">
                <a:latin typeface="Tahoma" panose="020B0604030504040204" pitchFamily="34" charset="0"/>
                <a:ea typeface="Tahoma" panose="020B0604030504040204" pitchFamily="34" charset="0"/>
                <a:cs typeface="Tahoma" panose="020B0604030504040204" pitchFamily="34" charset="0"/>
              </a:rPr>
              <a:t>to alert the operator in the event of dangerous reactor pressures.  An reactor also has an automatic </a:t>
            </a:r>
            <a:r>
              <a:rPr lang="en-GB" sz="2400" b="1" dirty="0" smtClean="0">
                <a:latin typeface="Tahoma" panose="020B0604030504040204" pitchFamily="34" charset="0"/>
                <a:ea typeface="Tahoma" panose="020B0604030504040204" pitchFamily="34" charset="0"/>
                <a:cs typeface="Tahoma" panose="020B0604030504040204" pitchFamily="34" charset="0"/>
              </a:rPr>
              <a:t>high-pressure shutoff system</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high pressure shutoff system also closes the </a:t>
            </a:r>
            <a:r>
              <a:rPr lang="en-GB" sz="2400" b="1" dirty="0" smtClean="0">
                <a:latin typeface="Tahoma" panose="020B0604030504040204" pitchFamily="34" charset="0"/>
                <a:ea typeface="Tahoma" panose="020B0604030504040204" pitchFamily="34" charset="0"/>
                <a:cs typeface="Tahoma" panose="020B0604030504040204" pitchFamily="34" charset="0"/>
              </a:rPr>
              <a:t>reactor feed line </a:t>
            </a:r>
            <a:r>
              <a:rPr lang="en-GB" sz="2400" dirty="0" smtClean="0">
                <a:latin typeface="Tahoma" panose="020B0604030504040204" pitchFamily="34" charset="0"/>
                <a:ea typeface="Tahoma" panose="020B0604030504040204" pitchFamily="34" charset="0"/>
                <a:cs typeface="Tahoma" panose="020B0604030504040204" pitchFamily="34" charset="0"/>
              </a:rPr>
              <a:t>through a solenoid valve.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alarm and feed shutdown systems are installed in parallel. </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9658274"/>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949750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Fault Trees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132</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591648" y="2326194"/>
            <a:ext cx="3499090" cy="2938636"/>
          </a:xfrm>
          <a:prstGeom prst="rect">
            <a:avLst/>
          </a:prstGeom>
        </p:spPr>
      </p:pic>
      <p:sp>
        <p:nvSpPr>
          <p:cNvPr id="8" name="TextBox 7"/>
          <p:cNvSpPr txBox="1"/>
          <p:nvPr/>
        </p:nvSpPr>
        <p:spPr>
          <a:xfrm>
            <a:off x="4090738" y="2059529"/>
            <a:ext cx="8101262" cy="3785652"/>
          </a:xfrm>
          <a:prstGeom prst="rect">
            <a:avLst/>
          </a:prstGeom>
          <a:noFill/>
        </p:spPr>
        <p:txBody>
          <a:bodyPr wrap="square" rtlCol="0">
            <a:spAutoFit/>
          </a:bodyPr>
          <a:lstStyle/>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Define the Problem</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TOP EVENT </a:t>
            </a:r>
            <a:r>
              <a:rPr lang="en-GB" sz="2000" i="1" dirty="0" smtClean="0">
                <a:latin typeface="Tahoma" panose="020B0604030504040204" pitchFamily="34" charset="0"/>
                <a:ea typeface="Tahoma" panose="020B0604030504040204" pitchFamily="34" charset="0"/>
                <a:cs typeface="Tahoma" panose="020B0604030504040204" pitchFamily="34" charset="0"/>
              </a:rPr>
              <a:t>= Damage to the reactor by overpressure</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EXISTING </a:t>
            </a:r>
            <a:r>
              <a:rPr lang="en-GB" sz="2000" b="1" i="1" dirty="0" smtClean="0">
                <a:latin typeface="Tahoma" panose="020B0604030504040204" pitchFamily="34" charset="0"/>
                <a:ea typeface="Tahoma" panose="020B0604030504040204" pitchFamily="34" charset="0"/>
                <a:cs typeface="Tahoma" panose="020B0604030504040204" pitchFamily="34" charset="0"/>
              </a:rPr>
              <a:t>CONDITION</a:t>
            </a:r>
            <a:r>
              <a:rPr lang="en-GB" sz="2000" b="1" i="1"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Abnormal high process </a:t>
            </a:r>
            <a:r>
              <a:rPr lang="en-GB" sz="2000" i="1" dirty="0" smtClean="0">
                <a:latin typeface="Tahoma" panose="020B0604030504040204" pitchFamily="34" charset="0"/>
                <a:ea typeface="Tahoma" panose="020B0604030504040204" pitchFamily="34" charset="0"/>
                <a:cs typeface="Tahoma" panose="020B0604030504040204" pitchFamily="34" charset="0"/>
              </a:rPr>
              <a:t>pressure</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IRRELEVANT</a:t>
            </a:r>
            <a:r>
              <a:rPr lang="en-GB" sz="2000" b="1" i="1" dirty="0" smtClean="0">
                <a:latin typeface="Tahoma" panose="020B0604030504040204" pitchFamily="34" charset="0"/>
                <a:ea typeface="Tahoma" panose="020B0604030504040204" pitchFamily="34" charset="0"/>
                <a:cs typeface="Tahoma" panose="020B0604030504040204" pitchFamily="34" charset="0"/>
              </a:rPr>
              <a:t> </a:t>
            </a:r>
            <a:r>
              <a:rPr lang="en-GB" sz="2000" b="1" i="1" dirty="0" smtClean="0">
                <a:latin typeface="Tahoma" panose="020B0604030504040204" pitchFamily="34" charset="0"/>
                <a:ea typeface="Tahoma" panose="020B0604030504040204" pitchFamily="34" charset="0"/>
                <a:cs typeface="Tahoma" panose="020B0604030504040204" pitchFamily="34" charset="0"/>
              </a:rPr>
              <a:t>EVENTS </a:t>
            </a:r>
            <a:r>
              <a:rPr lang="en-GB" sz="2000" i="1" dirty="0" smtClean="0">
                <a:latin typeface="Tahoma" panose="020B0604030504040204" pitchFamily="34" charset="0"/>
                <a:ea typeface="Tahoma" panose="020B0604030504040204" pitchFamily="34" charset="0"/>
                <a:cs typeface="Tahoma" panose="020B0604030504040204" pitchFamily="34" charset="0"/>
              </a:rPr>
              <a:t>= Failure of mixer, electrical failures, wiring failures, tornadoes, hurricanes, electrical storms</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PHYSICAL BOUNDS </a:t>
            </a:r>
            <a:r>
              <a:rPr lang="en-GB" sz="2000" i="1" dirty="0" smtClean="0">
                <a:latin typeface="Tahoma" panose="020B0604030504040204" pitchFamily="34" charset="0"/>
                <a:ea typeface="Tahoma" panose="020B0604030504040204" pitchFamily="34" charset="0"/>
                <a:cs typeface="Tahoma" panose="020B0604030504040204" pitchFamily="34" charset="0"/>
              </a:rPr>
              <a:t>= Process flow diagram (on left)</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EQUIPMENT CONFIG </a:t>
            </a:r>
            <a:r>
              <a:rPr lang="en-GB" sz="2000" i="1" dirty="0" smtClean="0">
                <a:latin typeface="Tahoma" panose="020B0604030504040204" pitchFamily="34" charset="0"/>
                <a:ea typeface="Tahoma" panose="020B0604030504040204" pitchFamily="34" charset="0"/>
                <a:cs typeface="Tahoma" panose="020B0604030504040204" pitchFamily="34" charset="0"/>
              </a:rPr>
              <a:t>= Reactor feed flowing when solenoid valve open</a:t>
            </a: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RESOLUTION</a:t>
            </a:r>
            <a:r>
              <a:rPr lang="en-GB" sz="2000" i="1" dirty="0" smtClean="0">
                <a:latin typeface="Tahoma" panose="020B0604030504040204" pitchFamily="34" charset="0"/>
                <a:ea typeface="Tahoma" panose="020B0604030504040204" pitchFamily="34" charset="0"/>
                <a:cs typeface="Tahoma" panose="020B0604030504040204" pitchFamily="34" charset="0"/>
              </a:rPr>
              <a:t> = Equipment shown in process flow diagram</a:t>
            </a:r>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427754"/>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7115" y="1522754"/>
            <a:ext cx="4564273" cy="1093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954107"/>
          </a:xfrm>
          <a:prstGeom prst="rect">
            <a:avLst/>
          </a:prstGeom>
          <a:noFill/>
        </p:spPr>
        <p:txBody>
          <a:bodyPr wrap="square" rtlCol="0">
            <a:spAutoFit/>
          </a:bodyPr>
          <a:lstStyle/>
          <a:p>
            <a:pPr marL="0" lvl="1" algn="ctr">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Reactor </a:t>
            </a:r>
            <a:r>
              <a:rPr lang="en-GB" sz="2800" b="1" dirty="0" smtClean="0">
                <a:latin typeface="Tahoma" panose="020B0604030504040204" pitchFamily="34" charset="0"/>
                <a:ea typeface="Tahoma" panose="020B0604030504040204" pitchFamily="34" charset="0"/>
                <a:cs typeface="Tahoma" panose="020B0604030504040204" pitchFamily="34" charset="0"/>
              </a:rPr>
              <a:t>Overpressure and Damage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046663" y="1572879"/>
            <a:ext cx="1915909"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TOP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6364951" y="3662764"/>
            <a:ext cx="5561126" cy="830997"/>
          </a:xfrm>
          <a:prstGeom prst="rect">
            <a:avLst/>
          </a:prstGeom>
          <a:noFill/>
        </p:spPr>
        <p:txBody>
          <a:bodyPr wrap="square" rtlCol="0">
            <a:spAutoFit/>
          </a:bodyPr>
          <a:lstStyle/>
          <a:p>
            <a:pPr marL="0" lvl="1">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 Start by writing out the top event on the top of the page in the middle.</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a:stCxn id="38" idx="0"/>
          </p:cNvCxnSpPr>
          <p:nvPr/>
        </p:nvCxnSpPr>
        <p:spPr>
          <a:xfrm flipH="1" flipV="1">
            <a:off x="6617368" y="2258141"/>
            <a:ext cx="2528146" cy="140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39800" y="4051300"/>
            <a:ext cx="3200400" cy="1938992"/>
          </a:xfrm>
          <a:prstGeom prst="rect">
            <a:avLst/>
          </a:prstGeom>
          <a:noFill/>
        </p:spPr>
        <p:txBody>
          <a:bodyPr wrap="square" lIns="0" tIns="0" rIns="0" bIns="0" rtlCol="0">
            <a:spAutoFit/>
          </a:bodyPr>
          <a:lstStyle/>
          <a:p>
            <a:r>
              <a:rPr lang="en-US" i="1" dirty="0" smtClean="0">
                <a:latin typeface="Cambria Math"/>
              </a:rPr>
              <a:t>Note that you can only have Reactor Overpressure, if “Reactor Pressure Increasing” is an intermediate or undefined condition; the system passes through pressure increasing to overpressure</a:t>
            </a:r>
            <a:endParaRPr lang="en-US" i="1" dirty="0">
              <a:latin typeface="Cambria Math"/>
            </a:endParaRPr>
          </a:p>
        </p:txBody>
      </p:sp>
    </p:spTree>
    <p:extLst>
      <p:ext uri="{BB962C8B-B14F-4D97-AF65-F5344CB8AC3E}">
        <p14:creationId xmlns:p14="http://schemas.microsoft.com/office/powerpoint/2010/main" val="2925629445"/>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815" y="143385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523220"/>
          </a:xfrm>
          <a:prstGeom prst="rect">
            <a:avLst/>
          </a:prstGeom>
          <a:noFill/>
        </p:spPr>
        <p:txBody>
          <a:bodyPr wrap="square" rtlCol="0">
            <a:spAutoFit/>
          </a:bodyPr>
          <a:lstStyle/>
          <a:p>
            <a:pPr marL="0" lvl="1" algn="ctr">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Reactor Overpressure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046663" y="1572879"/>
            <a:ext cx="1915909"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TOP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3031958" y="5172947"/>
            <a:ext cx="7420222" cy="830997"/>
          </a:xfrm>
          <a:prstGeom prst="rect">
            <a:avLst/>
          </a:prstGeom>
          <a:noFill/>
        </p:spPr>
        <p:txBody>
          <a:bodyPr wrap="square" rtlCol="0">
            <a:spAutoFit/>
          </a:bodyPr>
          <a:lstStyle/>
          <a:p>
            <a:pPr marL="0" lvl="1">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2. The AND gate notes that two events must occur in parallel. These two events are intermediate events. </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45" name="Straight Arrow Connector 44"/>
          <p:cNvCxnSpPr>
            <a:stCxn id="44" idx="0"/>
          </p:cNvCxnSpPr>
          <p:nvPr/>
        </p:nvCxnSpPr>
        <p:spPr>
          <a:xfrm flipH="1" flipV="1">
            <a:off x="5655129" y="3937875"/>
            <a:ext cx="1086940" cy="123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53655" y="3919959"/>
            <a:ext cx="382037" cy="123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5571" y="20345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41754" y="241995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664874" y="266058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Delay 49"/>
          <p:cNvSpPr/>
          <p:nvPr/>
        </p:nvSpPr>
        <p:spPr>
          <a:xfrm rot="16200000" flipV="1">
            <a:off x="6086235" y="225143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Segoe UI" panose="020B0502040204020203" pitchFamily="34" charset="0"/>
              <a:ea typeface="Segoe UI" panose="020B0502040204020203" pitchFamily="34" charset="0"/>
              <a:cs typeface="Segoe UI" panose="020B0502040204020203" pitchFamily="34" charset="0"/>
            </a:endParaRPr>
          </a:p>
        </p:txBody>
      </p:sp>
      <p:sp>
        <p:nvSpPr>
          <p:cNvPr id="51" name="Rectangle 50"/>
          <p:cNvSpPr/>
          <p:nvPr/>
        </p:nvSpPr>
        <p:spPr>
          <a:xfrm>
            <a:off x="5320681" y="2294081"/>
            <a:ext cx="867545"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AND</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6205034" y="2348614"/>
            <a:ext cx="401072" cy="461665"/>
          </a:xfrm>
          <a:prstGeom prst="rect">
            <a:avLst/>
          </a:prstGeom>
        </p:spPr>
        <p:txBody>
          <a:bodyPr wrap="none">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3" name="Straight Arrow Connector 52"/>
          <p:cNvCxnSpPr/>
          <p:nvPr/>
        </p:nvCxnSpPr>
        <p:spPr>
          <a:xfrm>
            <a:off x="4360201" y="298787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679048" y="298581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474889" y="296175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378845" y="3123654"/>
            <a:ext cx="2567783" cy="102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p:cNvSpPr txBox="1"/>
          <p:nvPr/>
        </p:nvSpPr>
        <p:spPr>
          <a:xfrm>
            <a:off x="7467600" y="3256893"/>
            <a:ext cx="2514600" cy="830997"/>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Emergency Shutdown failure</a:t>
            </a:r>
          </a:p>
        </p:txBody>
      </p:sp>
      <p:cxnSp>
        <p:nvCxnSpPr>
          <p:cNvPr id="58" name="Straight Arrow Connector 57"/>
          <p:cNvCxnSpPr/>
          <p:nvPr/>
        </p:nvCxnSpPr>
        <p:spPr>
          <a:xfrm flipV="1">
            <a:off x="4389399" y="297967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293355" y="3141570"/>
            <a:ext cx="2567783" cy="122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0" name="TextBox 59"/>
          <p:cNvSpPr txBox="1"/>
          <p:nvPr/>
        </p:nvSpPr>
        <p:spPr>
          <a:xfrm>
            <a:off x="3302000" y="3262109"/>
            <a:ext cx="2540000" cy="1200328"/>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High Pressure Alarm </a:t>
            </a:r>
            <a:r>
              <a:rPr lang="en-GB" sz="2400" dirty="0" smtClean="0">
                <a:latin typeface="Tahoma" panose="020B0604030504040204" pitchFamily="34" charset="0"/>
                <a:ea typeface="Tahoma" panose="020B0604030504040204" pitchFamily="34" charset="0"/>
                <a:cs typeface="Tahoma" panose="020B0604030504040204" pitchFamily="34" charset="0"/>
              </a:rPr>
              <a:t>Indicator Failure</a:t>
            </a:r>
          </a:p>
        </p:txBody>
      </p:sp>
      <p:sp>
        <p:nvSpPr>
          <p:cNvPr id="24" name="TextBox 2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94185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2192474" y="469187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389399" y="327915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68411" y="4715942"/>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405571" y="20345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082815" y="143385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523220"/>
          </a:xfrm>
          <a:prstGeom prst="rect">
            <a:avLst/>
          </a:prstGeom>
          <a:noFill/>
        </p:spPr>
        <p:txBody>
          <a:bodyPr wrap="square" rtlCol="0">
            <a:spAutoFit/>
          </a:bodyPr>
          <a:lstStyle/>
          <a:p>
            <a:pPr marL="0" lvl="1" algn="ctr">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Reactor Overpressure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046663" y="1572879"/>
            <a:ext cx="1915909"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TOP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p:cNvCxnSpPr/>
          <p:nvPr/>
        </p:nvCxnSpPr>
        <p:spPr>
          <a:xfrm flipV="1">
            <a:off x="6141754" y="241995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664874" y="266058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Delay 10"/>
          <p:cNvSpPr/>
          <p:nvPr/>
        </p:nvSpPr>
        <p:spPr>
          <a:xfrm rot="16200000" flipV="1">
            <a:off x="6086235" y="225143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320681" y="2294081"/>
            <a:ext cx="867545"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AND</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flipV="1">
            <a:off x="8202630" y="437307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730263" y="4180566"/>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8147111" y="3963926"/>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492966" y="4006570"/>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8474889" y="327915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205034" y="2348614"/>
            <a:ext cx="401072" cy="461665"/>
          </a:xfrm>
          <a:prstGeom prst="rect">
            <a:avLst/>
          </a:prstGeom>
        </p:spPr>
        <p:txBody>
          <a:bodyPr wrap="none">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p:nvPr/>
        </p:nvCxnSpPr>
        <p:spPr>
          <a:xfrm>
            <a:off x="4360201" y="298787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679048" y="298581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474889" y="296175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378844" y="3123655"/>
            <a:ext cx="4051155"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7307938" y="3231493"/>
            <a:ext cx="4122062"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Emergency Shutdown Failure</a:t>
            </a:r>
          </a:p>
        </p:txBody>
      </p:sp>
      <p:cxnSp>
        <p:nvCxnSpPr>
          <p:cNvPr id="44" name="Straight Arrow Connector 43"/>
          <p:cNvCxnSpPr/>
          <p:nvPr/>
        </p:nvCxnSpPr>
        <p:spPr>
          <a:xfrm flipV="1">
            <a:off x="4376699" y="297967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192475" y="3141571"/>
            <a:ext cx="3668664"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2312789" y="3249409"/>
            <a:ext cx="3462655"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Alarm Indicator Failure</a:t>
            </a:r>
          </a:p>
        </p:txBody>
      </p:sp>
      <p:cxnSp>
        <p:nvCxnSpPr>
          <p:cNvPr id="48" name="Straight Arrow Connector 47"/>
          <p:cNvCxnSpPr/>
          <p:nvPr/>
        </p:nvCxnSpPr>
        <p:spPr>
          <a:xfrm flipV="1">
            <a:off x="4101519" y="4378737"/>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624639" y="4378737"/>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Stored Data 49"/>
          <p:cNvSpPr/>
          <p:nvPr/>
        </p:nvSpPr>
        <p:spPr>
          <a:xfrm rot="5400000">
            <a:off x="4046000" y="3969593"/>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3391855" y="4012237"/>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154252" y="4013285"/>
            <a:ext cx="396263" cy="461665"/>
          </a:xfrm>
          <a:prstGeom prst="rect">
            <a:avLst/>
          </a:prstGeom>
        </p:spPr>
        <p:txBody>
          <a:bodyPr wrap="none">
            <a:spAutoFit/>
          </a:bodyPr>
          <a:lstStyle/>
          <a:p>
            <a:pPr marL="0" lvl="1" algn="ctr">
              <a:spcAft>
                <a:spcPts val="1200"/>
              </a:spcAft>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sp>
        <p:nvSpPr>
          <p:cNvPr id="53" name="Rectangle 52"/>
          <p:cNvSpPr/>
          <p:nvPr/>
        </p:nvSpPr>
        <p:spPr>
          <a:xfrm>
            <a:off x="8280764" y="3994385"/>
            <a:ext cx="388248" cy="461665"/>
          </a:xfrm>
          <a:prstGeom prst="rect">
            <a:avLst/>
          </a:prstGeom>
        </p:spPr>
        <p:txBody>
          <a:bodyPr wrap="none">
            <a:spAutoFit/>
          </a:bodyPr>
          <a:lstStyle/>
          <a:p>
            <a:pPr marL="0" lvl="1" algn="ctr">
              <a:spcAft>
                <a:spcPts val="1200"/>
              </a:spcAft>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sp>
        <p:nvSpPr>
          <p:cNvPr id="35" name="Oval 34"/>
          <p:cNvSpPr/>
          <p:nvPr/>
        </p:nvSpPr>
        <p:spPr>
          <a:xfrm>
            <a:off x="3681026" y="4874591"/>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625440" y="5149756"/>
            <a:ext cx="2056824"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Indicator Light Failure</a:t>
            </a:r>
          </a:p>
        </p:txBody>
      </p:sp>
      <p:sp>
        <p:nvSpPr>
          <p:cNvPr id="54" name="Oval 53"/>
          <p:cNvSpPr/>
          <p:nvPr/>
        </p:nvSpPr>
        <p:spPr>
          <a:xfrm>
            <a:off x="1255131"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1199545" y="5088641"/>
            <a:ext cx="2056824"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Switch 1 Failure</a:t>
            </a:r>
          </a:p>
        </p:txBody>
      </p:sp>
      <p:sp>
        <p:nvSpPr>
          <p:cNvPr id="57" name="Oval 56"/>
          <p:cNvSpPr/>
          <p:nvPr/>
        </p:nvSpPr>
        <p:spPr>
          <a:xfrm>
            <a:off x="7307938"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7252352" y="5088641"/>
            <a:ext cx="2056824"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Switch 2 Failure</a:t>
            </a:r>
          </a:p>
        </p:txBody>
      </p:sp>
      <p:cxnSp>
        <p:nvCxnSpPr>
          <p:cNvPr id="59" name="Straight Arrow Connector 58"/>
          <p:cNvCxnSpPr/>
          <p:nvPr/>
        </p:nvCxnSpPr>
        <p:spPr>
          <a:xfrm>
            <a:off x="8739924" y="4748871"/>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0681649" y="4746432"/>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9740619"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9685033" y="5088641"/>
            <a:ext cx="2056824" cy="1200329"/>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Solenoid Valve </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dirty="0" smtClean="0">
                <a:latin typeface="Tahoma" panose="020B0604030504040204" pitchFamily="34" charset="0"/>
                <a:ea typeface="Tahoma" panose="020B0604030504040204" pitchFamily="34" charset="0"/>
                <a:cs typeface="Tahoma" panose="020B0604030504040204" pitchFamily="34" charset="0"/>
              </a:rPr>
              <a:t>Failure</a:t>
            </a:r>
          </a:p>
        </p:txBody>
      </p:sp>
      <p:sp>
        <p:nvSpPr>
          <p:cNvPr id="63" name="TextBox 62"/>
          <p:cNvSpPr txBox="1"/>
          <p:nvPr/>
        </p:nvSpPr>
        <p:spPr>
          <a:xfrm>
            <a:off x="314603" y="2000204"/>
            <a:ext cx="3102551" cy="1200329"/>
          </a:xfrm>
          <a:prstGeom prst="rect">
            <a:avLst/>
          </a:prstGeom>
          <a:noFill/>
        </p:spPr>
        <p:txBody>
          <a:bodyPr wrap="square" rtlCol="0">
            <a:spAutoFit/>
          </a:bodyPr>
          <a:lstStyle/>
          <a:p>
            <a:pPr marL="0" lvl="1">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3. The OR gates define one of two events can occur. </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890324"/>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2192474" y="469187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389399" y="327915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68411" y="4715942"/>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405571" y="20345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082815" y="143385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523220"/>
          </a:xfrm>
          <a:prstGeom prst="rect">
            <a:avLst/>
          </a:prstGeom>
          <a:noFill/>
        </p:spPr>
        <p:txBody>
          <a:bodyPr wrap="square" rtlCol="0">
            <a:spAutoFit/>
          </a:bodyPr>
          <a:lstStyle/>
          <a:p>
            <a:pPr marL="0" lvl="1" algn="ctr">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Reactor Overpressure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046663" y="1572879"/>
            <a:ext cx="1915909"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TOP EVENT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p:cNvCxnSpPr/>
          <p:nvPr/>
        </p:nvCxnSpPr>
        <p:spPr>
          <a:xfrm flipV="1">
            <a:off x="6156042" y="241995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664874" y="266058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Delay 10"/>
          <p:cNvSpPr/>
          <p:nvPr/>
        </p:nvSpPr>
        <p:spPr>
          <a:xfrm rot="16200000" flipV="1">
            <a:off x="6086235" y="225143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320681" y="2294081"/>
            <a:ext cx="867545"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AND</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flipV="1">
            <a:off x="8202630" y="437307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730263" y="4180566"/>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8147111" y="3963926"/>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492966" y="4006570"/>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8474889" y="327915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205034" y="2348614"/>
            <a:ext cx="401072" cy="461665"/>
          </a:xfrm>
          <a:prstGeom prst="rect">
            <a:avLst/>
          </a:prstGeom>
        </p:spPr>
        <p:txBody>
          <a:bodyPr wrap="none">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p:nvPr/>
        </p:nvCxnSpPr>
        <p:spPr>
          <a:xfrm>
            <a:off x="4360201" y="298787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679048" y="298581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474889" y="296175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378844" y="3123655"/>
            <a:ext cx="4051155"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7307938" y="3231493"/>
            <a:ext cx="4122062"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Emergency Shutdown Failure</a:t>
            </a:r>
          </a:p>
        </p:txBody>
      </p:sp>
      <p:cxnSp>
        <p:nvCxnSpPr>
          <p:cNvPr id="44" name="Straight Arrow Connector 43"/>
          <p:cNvCxnSpPr/>
          <p:nvPr/>
        </p:nvCxnSpPr>
        <p:spPr>
          <a:xfrm flipV="1">
            <a:off x="4389399" y="297967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192475" y="3141571"/>
            <a:ext cx="3668664"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2312789" y="3249409"/>
            <a:ext cx="3462655" cy="461665"/>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Alarm Indicator Failure</a:t>
            </a:r>
          </a:p>
        </p:txBody>
      </p:sp>
      <p:cxnSp>
        <p:nvCxnSpPr>
          <p:cNvPr id="48" name="Straight Arrow Connector 47"/>
          <p:cNvCxnSpPr/>
          <p:nvPr/>
        </p:nvCxnSpPr>
        <p:spPr>
          <a:xfrm flipV="1">
            <a:off x="4115807" y="4378737"/>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624639" y="4378737"/>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Stored Data 49"/>
          <p:cNvSpPr/>
          <p:nvPr/>
        </p:nvSpPr>
        <p:spPr>
          <a:xfrm rot="5400000">
            <a:off x="4046000" y="3969593"/>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3391855" y="4012237"/>
            <a:ext cx="644728"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OR</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154252" y="4013285"/>
            <a:ext cx="396263" cy="461665"/>
          </a:xfrm>
          <a:prstGeom prst="rect">
            <a:avLst/>
          </a:prstGeom>
        </p:spPr>
        <p:txBody>
          <a:bodyPr wrap="none">
            <a:spAutoFit/>
          </a:bodyPr>
          <a:lstStyle/>
          <a:p>
            <a:pPr marL="0" lvl="1" algn="ctr">
              <a:spcAft>
                <a:spcPts val="1200"/>
              </a:spcAft>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sp>
        <p:nvSpPr>
          <p:cNvPr id="53" name="Rectangle 52"/>
          <p:cNvSpPr/>
          <p:nvPr/>
        </p:nvSpPr>
        <p:spPr>
          <a:xfrm>
            <a:off x="8280764" y="3994385"/>
            <a:ext cx="388248" cy="461665"/>
          </a:xfrm>
          <a:prstGeom prst="rect">
            <a:avLst/>
          </a:prstGeom>
        </p:spPr>
        <p:txBody>
          <a:bodyPr wrap="none">
            <a:spAutoFit/>
          </a:bodyPr>
          <a:lstStyle/>
          <a:p>
            <a:pPr marL="0" lvl="1" algn="ctr">
              <a:spcAft>
                <a:spcPts val="1200"/>
              </a:spcAft>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sp>
        <p:nvSpPr>
          <p:cNvPr id="35" name="Oval 34"/>
          <p:cNvSpPr/>
          <p:nvPr/>
        </p:nvSpPr>
        <p:spPr>
          <a:xfrm>
            <a:off x="3681026" y="4874591"/>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625440" y="5149756"/>
            <a:ext cx="2056824" cy="1569660"/>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Indicator Light Failure</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4" name="Oval 53"/>
          <p:cNvSpPr/>
          <p:nvPr/>
        </p:nvSpPr>
        <p:spPr>
          <a:xfrm>
            <a:off x="1255131"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1199545" y="5088641"/>
            <a:ext cx="2056824" cy="1569660"/>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Switch 1 Failure</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57" name="Oval 56"/>
          <p:cNvSpPr/>
          <p:nvPr/>
        </p:nvSpPr>
        <p:spPr>
          <a:xfrm>
            <a:off x="7307938"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7252352" y="5088641"/>
            <a:ext cx="2056824" cy="1569660"/>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Pressure Switch 2 Failure</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cxnSp>
        <p:nvCxnSpPr>
          <p:cNvPr id="59" name="Straight Arrow Connector 58"/>
          <p:cNvCxnSpPr/>
          <p:nvPr/>
        </p:nvCxnSpPr>
        <p:spPr>
          <a:xfrm>
            <a:off x="8739924" y="4748871"/>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0681649" y="4746432"/>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9740619" y="4813476"/>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9685033" y="5088641"/>
            <a:ext cx="2056824" cy="1569660"/>
          </a:xfrm>
          <a:prstGeom prst="rect">
            <a:avLst/>
          </a:prstGeom>
          <a:noFill/>
        </p:spPr>
        <p:txBody>
          <a:bodyPr wrap="square" rtlCol="0">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Solenoid Valve </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dirty="0" smtClean="0">
                <a:latin typeface="Tahoma" panose="020B0604030504040204" pitchFamily="34" charset="0"/>
                <a:ea typeface="Tahoma" panose="020B0604030504040204" pitchFamily="34" charset="0"/>
                <a:cs typeface="Tahoma" panose="020B0604030504040204" pitchFamily="34" charset="0"/>
              </a:rPr>
              <a:t>Failure</a:t>
            </a:r>
            <a:br>
              <a:rPr lang="en-GB" sz="2400"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sp>
        <p:nvSpPr>
          <p:cNvPr id="63" name="TextBox 62"/>
          <p:cNvSpPr txBox="1"/>
          <p:nvPr/>
        </p:nvSpPr>
        <p:spPr>
          <a:xfrm>
            <a:off x="314603" y="2000204"/>
            <a:ext cx="3102551" cy="1569660"/>
          </a:xfrm>
          <a:prstGeom prst="rect">
            <a:avLst/>
          </a:prstGeom>
          <a:noFill/>
        </p:spPr>
        <p:txBody>
          <a:bodyPr wrap="square" rtlCol="0">
            <a:spAutoFit/>
          </a:bodyPr>
          <a:lstStyle/>
          <a:p>
            <a:pPr marL="0" lvl="1">
              <a:spcAft>
                <a:spcPts val="1200"/>
              </a:spcAft>
            </a:pPr>
            <a:r>
              <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rPr>
              <a:t>4</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We’ll give a number to each of the basic </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causes &amp; basic events</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9470439"/>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11631108"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 – Determining Minimal Cuts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2059529"/>
            <a:ext cx="11839264" cy="4401204"/>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After drawing a fault tree, we can determine </a:t>
            </a:r>
            <a:r>
              <a:rPr lang="en-GB" sz="2400" dirty="0" smtClean="0">
                <a:latin typeface="Tahoma" panose="020B0604030504040204" pitchFamily="34" charset="0"/>
                <a:ea typeface="Tahoma" panose="020B0604030504040204" pitchFamily="34" charset="0"/>
                <a:cs typeface="Tahoma" panose="020B0604030504040204" pitchFamily="34" charset="0"/>
              </a:rPr>
              <a:t>minimum </a:t>
            </a:r>
            <a:r>
              <a:rPr lang="en-GB" sz="2400" dirty="0" smtClean="0">
                <a:latin typeface="Tahoma" panose="020B0604030504040204" pitchFamily="34" charset="0"/>
                <a:ea typeface="Tahoma" panose="020B0604030504040204" pitchFamily="34" charset="0"/>
                <a:cs typeface="Tahoma" panose="020B0604030504040204" pitchFamily="34" charset="0"/>
              </a:rPr>
              <a:t>cut </a:t>
            </a:r>
            <a:r>
              <a:rPr lang="en-GB" sz="2400" dirty="0" smtClean="0">
                <a:latin typeface="Tahoma" panose="020B0604030504040204" pitchFamily="34" charset="0"/>
                <a:ea typeface="Tahoma" panose="020B0604030504040204" pitchFamily="34" charset="0"/>
                <a:cs typeface="Tahoma" panose="020B0604030504040204" pitchFamily="34" charset="0"/>
              </a:rPr>
              <a:t>sets which are sets of various unique event/condition combinations, without unnecessary additional events/conditions which can give rise to the top event.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Each minimal cut set will be associated with a probability of occurring – human interaction is more likely to fail that hardware.</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It is of interest to understand sets that are more likely to fail using failure probability. Additional safety systems can then be installed at these points in the system</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Example: The combination of A and B and C can lead to the Top Event</a:t>
            </a:r>
            <a:r>
              <a:rPr lang="en-GB" sz="2400" dirty="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However, A and B alone can lead to the Top Event, and C is </a:t>
            </a:r>
            <a:r>
              <a:rPr lang="en-GB" sz="2400" dirty="0" err="1" smtClean="0">
                <a:latin typeface="Tahoma" panose="020B0604030504040204" pitchFamily="34" charset="0"/>
                <a:ea typeface="Tahoma" panose="020B0604030504040204" pitchFamily="34" charset="0"/>
                <a:cs typeface="Tahoma" panose="020B0604030504040204" pitchFamily="34" charset="0"/>
              </a:rPr>
              <a:t>unnecesary</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649022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138</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7506617" y="2071319"/>
            <a:ext cx="4477227" cy="2304645"/>
          </a:xfrm>
          <a:prstGeom prst="rect">
            <a:avLst/>
          </a:prstGeom>
        </p:spPr>
      </p:pic>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 – Determining Minimal Cuts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6978115" cy="4031873"/>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1. Write drop the first logic gate below the top event.</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2. </a:t>
            </a:r>
            <a:r>
              <a:rPr lang="en-GB" sz="2400" b="1" i="1" dirty="0" smtClean="0">
                <a:latin typeface="Tahoma" panose="020B0604030504040204" pitchFamily="34" charset="0"/>
                <a:ea typeface="Tahoma" panose="020B0604030504040204" pitchFamily="34" charset="0"/>
                <a:cs typeface="Tahoma" panose="020B0604030504040204" pitchFamily="34" charset="0"/>
              </a:rPr>
              <a:t>AND gates </a:t>
            </a:r>
            <a:r>
              <a:rPr lang="en-GB" sz="2400" dirty="0" smtClean="0">
                <a:latin typeface="Tahoma" panose="020B0604030504040204" pitchFamily="34" charset="0"/>
                <a:ea typeface="Tahoma" panose="020B0604030504040204" pitchFamily="34" charset="0"/>
                <a:cs typeface="Tahoma" panose="020B0604030504040204" pitchFamily="34" charset="0"/>
              </a:rPr>
              <a:t>increase the </a:t>
            </a:r>
            <a:r>
              <a:rPr lang="en-GB" sz="2400" b="1" i="1" dirty="0" smtClean="0">
                <a:latin typeface="Tahoma" panose="020B0604030504040204" pitchFamily="34" charset="0"/>
                <a:ea typeface="Tahoma" panose="020B0604030504040204" pitchFamily="34" charset="0"/>
                <a:cs typeface="Tahoma" panose="020B0604030504040204" pitchFamily="34" charset="0"/>
              </a:rPr>
              <a:t>number of events </a:t>
            </a:r>
            <a:r>
              <a:rPr lang="en-GB" sz="2400" dirty="0" smtClean="0">
                <a:latin typeface="Tahoma" panose="020B0604030504040204" pitchFamily="34" charset="0"/>
                <a:ea typeface="Tahoma" panose="020B0604030504040204" pitchFamily="34" charset="0"/>
                <a:cs typeface="Tahoma" panose="020B0604030504040204" pitchFamily="34" charset="0"/>
              </a:rPr>
              <a:t>in the cut set. Gate A has two inputs: B and C. The AND gate is replaced by its two inputs. </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A B		C</a:t>
            </a:r>
          </a:p>
        </p:txBody>
      </p:sp>
      <p:cxnSp>
        <p:nvCxnSpPr>
          <p:cNvPr id="10" name="Straight Connector 9"/>
          <p:cNvCxnSpPr/>
          <p:nvPr/>
        </p:nvCxnSpPr>
        <p:spPr>
          <a:xfrm flipV="1">
            <a:off x="1925054" y="5438274"/>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37577"/>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139</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7506617" y="2071319"/>
            <a:ext cx="4477227" cy="2304645"/>
          </a:xfrm>
          <a:prstGeom prst="rect">
            <a:avLst/>
          </a:prstGeom>
        </p:spPr>
      </p:pic>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 – Determining Minimal Cuts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7579694" cy="4124206"/>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3. </a:t>
            </a:r>
            <a:r>
              <a:rPr lang="en-GB" sz="2400" b="1" i="1" dirty="0" smtClean="0">
                <a:latin typeface="Tahoma" panose="020B0604030504040204" pitchFamily="34" charset="0"/>
                <a:ea typeface="Tahoma" panose="020B0604030504040204" pitchFamily="34" charset="0"/>
                <a:cs typeface="Tahoma" panose="020B0604030504040204" pitchFamily="34" charset="0"/>
              </a:rPr>
              <a:t>OR gates </a:t>
            </a:r>
            <a:r>
              <a:rPr lang="en-GB" sz="2400" dirty="0" smtClean="0">
                <a:latin typeface="Tahoma" panose="020B0604030504040204" pitchFamily="34" charset="0"/>
                <a:ea typeface="Tahoma" panose="020B0604030504040204" pitchFamily="34" charset="0"/>
                <a:cs typeface="Tahoma" panose="020B0604030504040204" pitchFamily="34" charset="0"/>
              </a:rPr>
              <a:t>increase the </a:t>
            </a:r>
            <a:r>
              <a:rPr lang="en-GB" sz="2400" b="1" i="1" dirty="0" smtClean="0">
                <a:latin typeface="Tahoma" panose="020B0604030504040204" pitchFamily="34" charset="0"/>
                <a:ea typeface="Tahoma" panose="020B0604030504040204" pitchFamily="34" charset="0"/>
                <a:cs typeface="Tahoma" panose="020B0604030504040204" pitchFamily="34" charset="0"/>
              </a:rPr>
              <a:t>number of sets</a:t>
            </a:r>
            <a:r>
              <a:rPr lang="en-GB" sz="2400" dirty="0" smtClean="0">
                <a:latin typeface="Tahoma" panose="020B0604030504040204" pitchFamily="34" charset="0"/>
                <a:ea typeface="Tahoma" panose="020B0604030504040204" pitchFamily="34" charset="0"/>
                <a:cs typeface="Tahoma" panose="020B0604030504040204" pitchFamily="34" charset="0"/>
              </a:rPr>
              <a:t>. Gate B has inputs from events 1 and 2. Gate B is replaced by one input and another row is added with the second input.</a:t>
            </a:r>
            <a:endParaRPr lang="en-GB" sz="2400" b="1"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200" b="1" i="1" dirty="0">
                <a:latin typeface="Tahoma" panose="020B0604030504040204" pitchFamily="34" charset="0"/>
                <a:ea typeface="Tahoma" panose="020B0604030504040204" pitchFamily="34" charset="0"/>
                <a:cs typeface="Tahoma" panose="020B0604030504040204" pitchFamily="34" charset="0"/>
              </a:rPr>
              <a:t>	</a:t>
            </a:r>
            <a:r>
              <a:rPr lang="en-GB" sz="2200" b="1" i="1" dirty="0" smtClean="0">
                <a:latin typeface="Tahoma" panose="020B0604030504040204" pitchFamily="34" charset="0"/>
                <a:ea typeface="Tahoma" panose="020B0604030504040204" pitchFamily="34" charset="0"/>
                <a:cs typeface="Tahoma" panose="020B0604030504040204" pitchFamily="34" charset="0"/>
              </a:rPr>
              <a:t>	</a:t>
            </a:r>
            <a:r>
              <a:rPr lang="en-GB" sz="3200" b="1" dirty="0">
                <a:latin typeface="Tahoma" panose="020B0604030504040204" pitchFamily="34" charset="0"/>
                <a:ea typeface="Tahoma" panose="020B0604030504040204" pitchFamily="34" charset="0"/>
                <a:cs typeface="Tahoma" panose="020B0604030504040204" pitchFamily="34" charset="0"/>
              </a:rPr>
              <a:t>A </a:t>
            </a:r>
            <a:r>
              <a:rPr lang="en-GB" sz="3200" b="1" dirty="0" smtClean="0">
                <a:latin typeface="Tahoma" panose="020B0604030504040204" pitchFamily="34" charset="0"/>
                <a:ea typeface="Tahoma" panose="020B0604030504040204" pitchFamily="34" charset="0"/>
                <a:cs typeface="Tahoma" panose="020B0604030504040204" pitchFamily="34" charset="0"/>
              </a:rPr>
              <a:t>B 1</a:t>
            </a: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C</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dirty="0" smtClean="0">
                <a:latin typeface="Tahoma" panose="020B0604030504040204" pitchFamily="34" charset="0"/>
                <a:ea typeface="Tahoma" panose="020B0604030504040204" pitchFamily="34" charset="0"/>
                <a:cs typeface="Tahoma" panose="020B0604030504040204" pitchFamily="34" charset="0"/>
              </a:rPr>
              <a:t>		       2</a:t>
            </a: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C</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4. Gate C has inputs from basic events 3 and 4. Replace gate C with its first input and additional rows are added with the second input. </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flipV="1">
            <a:off x="1949117" y="3647962"/>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2358191" y="3647962"/>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56045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651180" y="1677428"/>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7147425" y="1076404"/>
            <a:ext cx="3013967"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Define the System</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674225" y="1863810"/>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Hazard Identification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95265" y="3503155"/>
            <a:ext cx="2324675"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Consequence </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020212" y="3503154"/>
            <a:ext cx="1790876"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Frequency</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833227" y="4856396"/>
            <a:ext cx="1967998"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Evaluation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315201" y="6209637"/>
            <a:ext cx="3089274"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Assessment</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endCxn id="5" idx="0"/>
          </p:cNvCxnSpPr>
          <p:nvPr/>
        </p:nvCxnSpPr>
        <p:spPr>
          <a:xfrm rot="5400000">
            <a:off x="8634496" y="1678155"/>
            <a:ext cx="368385" cy="292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817224" y="2694807"/>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17223" y="3129698"/>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957603" y="3135195"/>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a:off x="6957603" y="4334152"/>
            <a:ext cx="1398711" cy="598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flipH="1">
            <a:off x="9336714" y="4334151"/>
            <a:ext cx="1578936" cy="598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817222" y="5646893"/>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490362" y="1687037"/>
            <a:ext cx="1457451" cy="830997"/>
          </a:xfrm>
          <a:prstGeom prst="rect">
            <a:avLst/>
          </a:prstGeom>
          <a:noFill/>
        </p:spPr>
        <p:txBody>
          <a:bodyPr wrap="none" rtlCol="0">
            <a:spAutoFit/>
          </a:bodyPr>
          <a:lstStyle/>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Risk</a:t>
            </a:r>
          </a:p>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Analysis</a:t>
            </a:r>
            <a:endParaRPr lang="en-CA" sz="24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lide Number Placeholder 1"/>
          <p:cNvSpPr>
            <a:spLocks noGrp="1"/>
          </p:cNvSpPr>
          <p:nvPr>
            <p:ph type="sldNum" sz="quarter" idx="13"/>
          </p:nvPr>
        </p:nvSpPr>
        <p:spPr>
          <a:xfrm>
            <a:off x="9321800" y="6470651"/>
            <a:ext cx="2844800" cy="365125"/>
          </a:xfrm>
        </p:spPr>
        <p:txBody>
          <a:bodyPr/>
          <a:lstStyle/>
          <a:p>
            <a:fld id="{47796C46-8F8A-4D70-91CE-2153CB0BD6C7}" type="slidenum">
              <a:rPr lang="en-CA" smtClean="0">
                <a:latin typeface="Tahoma" panose="020B0604030504040204" pitchFamily="34" charset="0"/>
                <a:ea typeface="Tahoma" panose="020B0604030504040204" pitchFamily="34" charset="0"/>
                <a:cs typeface="Tahoma" panose="020B0604030504040204" pitchFamily="34" charset="0"/>
              </a:rPr>
              <a:t>14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33439" y="2102535"/>
            <a:ext cx="5417740" cy="3493264"/>
          </a:xfrm>
          <a:prstGeom prst="rect">
            <a:avLst/>
          </a:prstGeom>
          <a:noFill/>
        </p:spPr>
        <p:txBody>
          <a:bodyPr wrap="square" rtlCol="0">
            <a:spAutoFit/>
          </a:bodyPr>
          <a:lstStyle/>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Identify hazardous materials and process conditions</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Identify hazardous events</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Analyse the consequences and frequency of events using: </a:t>
            </a:r>
          </a:p>
          <a:p>
            <a:pPr marL="857250" lvl="1" indent="-400050">
              <a:buAutoNum type="romanLcPeriod"/>
            </a:pPr>
            <a:r>
              <a:rPr lang="en-GB" b="1" dirty="0" smtClean="0">
                <a:latin typeface="Tahoma" panose="020B0604030504040204" pitchFamily="34" charset="0"/>
                <a:ea typeface="Tahoma" panose="020B0604030504040204" pitchFamily="34" charset="0"/>
                <a:cs typeface="Tahoma" panose="020B0604030504040204" pitchFamily="34" charset="0"/>
              </a:rPr>
              <a:t>Qualitative Risk Assessment </a:t>
            </a:r>
          </a:p>
          <a:p>
            <a:pPr lvl="1"/>
            <a:r>
              <a:rPr lang="en-GB" dirty="0" smtClean="0">
                <a:latin typeface="Tahoma" panose="020B0604030504040204" pitchFamily="34" charset="0"/>
                <a:ea typeface="Tahoma" panose="020B0604030504040204" pitchFamily="34" charset="0"/>
                <a:cs typeface="Tahoma" panose="020B0604030504040204" pitchFamily="34" charset="0"/>
              </a:rPr>
              <a:t>       (Process Hazard Analysis using </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Risk Matrix techniques)</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CA" dirty="0" smtClean="0">
                <a:latin typeface="Tahoma" panose="020B0604030504040204" pitchFamily="34" charset="0"/>
                <a:ea typeface="Tahoma" panose="020B0604030504040204" pitchFamily="34" charset="0"/>
                <a:cs typeface="Tahoma" panose="020B0604030504040204" pitchFamily="34" charset="0"/>
              </a:rPr>
              <a:t>- SLRA </a:t>
            </a:r>
            <a:r>
              <a:rPr lang="en-CA" sz="1600" dirty="0" smtClean="0">
                <a:latin typeface="Tahoma" panose="020B0604030504040204" pitchFamily="34" charset="0"/>
                <a:ea typeface="Tahoma" panose="020B0604030504040204" pitchFamily="34" charset="0"/>
                <a:cs typeface="Tahoma" panose="020B0604030504040204" pitchFamily="34" charset="0"/>
              </a:rPr>
              <a:t>(screening level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What-if</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HAZOP </a:t>
            </a:r>
            <a:r>
              <a:rPr lang="en-GB" sz="1600" dirty="0" smtClean="0">
                <a:latin typeface="Tahoma" panose="020B0604030504040204" pitchFamily="34" charset="0"/>
                <a:ea typeface="Tahoma" panose="020B0604030504040204" pitchFamily="34" charset="0"/>
                <a:cs typeface="Tahoma" panose="020B0604030504040204" pitchFamily="34" charset="0"/>
              </a:rPr>
              <a:t>(Hazard &amp; Operability study)</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FMEA </a:t>
            </a:r>
            <a:r>
              <a:rPr lang="en-GB" sz="1600" dirty="0" smtClean="0">
                <a:latin typeface="Tahoma" panose="020B0604030504040204" pitchFamily="34" charset="0"/>
                <a:ea typeface="Tahoma" panose="020B0604030504040204" pitchFamily="34" charset="0"/>
                <a:cs typeface="Tahoma" panose="020B0604030504040204" pitchFamily="34" charset="0"/>
              </a:rPr>
              <a:t>(failure modes and effects analysis)</a:t>
            </a:r>
          </a:p>
          <a:p>
            <a:pPr lvl="1"/>
            <a:endParaRPr lang="en-GB" sz="500" dirty="0">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Overview of Risk Assessment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73158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140</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7506617" y="2071319"/>
            <a:ext cx="4477227" cy="2304645"/>
          </a:xfrm>
          <a:prstGeom prst="rect">
            <a:avLst/>
          </a:prstGeom>
        </p:spPr>
      </p:pic>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 – Determining Minimal Cuts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7579694" cy="4678204"/>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4. Gate C has inputs from basic events 3 and 4. Replace gate C with its first input and additional rows are added with the second input. The second input from gate C are matched with gate B.</a:t>
            </a: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dirty="0">
                <a:latin typeface="Tahoma" panose="020B0604030504040204" pitchFamily="34" charset="0"/>
                <a:ea typeface="Tahoma" panose="020B0604030504040204" pitchFamily="34" charset="0"/>
                <a:cs typeface="Tahoma" panose="020B0604030504040204" pitchFamily="34" charset="0"/>
              </a:rPr>
              <a:t>A B 1		</a:t>
            </a:r>
            <a:r>
              <a:rPr lang="en-GB" sz="3200" b="1" dirty="0" smtClean="0">
                <a:latin typeface="Tahoma" panose="020B0604030504040204" pitchFamily="34" charset="0"/>
                <a:ea typeface="Tahoma" panose="020B0604030504040204" pitchFamily="34" charset="0"/>
                <a:cs typeface="Tahoma" panose="020B0604030504040204" pitchFamily="34" charset="0"/>
              </a:rPr>
              <a:t>C  3</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2		</a:t>
            </a:r>
            <a:r>
              <a:rPr lang="en-GB" sz="3200" b="1" dirty="0" smtClean="0">
                <a:latin typeface="Tahoma" panose="020B0604030504040204" pitchFamily="34" charset="0"/>
                <a:ea typeface="Tahoma" panose="020B0604030504040204" pitchFamily="34" charset="0"/>
                <a:cs typeface="Tahoma" panose="020B0604030504040204" pitchFamily="34" charset="0"/>
              </a:rPr>
              <a:t>C  3</a:t>
            </a: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1		4</a:t>
            </a: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2		4</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flipV="1">
            <a:off x="1949117" y="365197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2358191" y="365197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V="1">
            <a:off x="4691772" y="365197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flipV="1">
            <a:off x="4691772" y="4323923"/>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8997154"/>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141</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7506617" y="2071319"/>
            <a:ext cx="4477227" cy="2304645"/>
          </a:xfrm>
          <a:prstGeom prst="rect">
            <a:avLst/>
          </a:prstGeom>
        </p:spPr>
      </p:pic>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Chemical Reactor Shutdown Example – Determining Minimal Cuts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5903294" cy="393954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5. The top event can occur following one of these cut sets:</a:t>
            </a:r>
          </a:p>
          <a:p>
            <a:pPr marL="0" lvl="1">
              <a:spcAft>
                <a:spcPts val="1200"/>
              </a:spcAft>
            </a:pPr>
            <a:r>
              <a:rPr lang="en-GB" sz="3200" b="1" i="1" dirty="0" smtClean="0">
                <a:latin typeface="Tahoma" panose="020B0604030504040204" pitchFamily="34" charset="0"/>
                <a:ea typeface="Tahoma" panose="020B0604030504040204" pitchFamily="34" charset="0"/>
                <a:cs typeface="Tahoma" panose="020B0604030504040204" pitchFamily="34" charset="0"/>
              </a:rPr>
              <a:t>   	Events </a:t>
            </a:r>
            <a:r>
              <a:rPr lang="en-GB" sz="3200" b="1" dirty="0" smtClean="0">
                <a:latin typeface="Tahoma" panose="020B0604030504040204" pitchFamily="34" charset="0"/>
                <a:ea typeface="Tahoma" panose="020B0604030504040204" pitchFamily="34" charset="0"/>
                <a:cs typeface="Tahoma" panose="020B0604030504040204" pitchFamily="34" charset="0"/>
              </a:rPr>
              <a:t>1 and 3</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i="1" dirty="0" smtClean="0">
                <a:latin typeface="Tahoma" panose="020B0604030504040204" pitchFamily="34" charset="0"/>
                <a:ea typeface="Tahoma" panose="020B0604030504040204" pitchFamily="34" charset="0"/>
                <a:cs typeface="Tahoma" panose="020B0604030504040204" pitchFamily="34" charset="0"/>
              </a:rPr>
              <a:t>	Events </a:t>
            </a:r>
            <a:r>
              <a:rPr lang="en-GB" sz="3200" b="1" dirty="0" smtClean="0">
                <a:latin typeface="Tahoma" panose="020B0604030504040204" pitchFamily="34" charset="0"/>
                <a:ea typeface="Tahoma" panose="020B0604030504040204" pitchFamily="34" charset="0"/>
                <a:cs typeface="Tahoma" panose="020B0604030504040204" pitchFamily="34" charset="0"/>
              </a:rPr>
              <a:t>2</a:t>
            </a:r>
            <a:r>
              <a:rPr lang="en-GB" sz="3200" b="1" dirty="0">
                <a:latin typeface="Tahoma" panose="020B0604030504040204" pitchFamily="34" charset="0"/>
                <a:ea typeface="Tahoma" panose="020B0604030504040204" pitchFamily="34" charset="0"/>
                <a:cs typeface="Tahoma" panose="020B0604030504040204" pitchFamily="34" charset="0"/>
              </a:rPr>
              <a:t> and</a:t>
            </a:r>
            <a:r>
              <a:rPr lang="en-GB" sz="3200" b="1" dirty="0" smtClean="0">
                <a:latin typeface="Tahoma" panose="020B0604030504040204" pitchFamily="34" charset="0"/>
                <a:ea typeface="Tahoma" panose="020B0604030504040204" pitchFamily="34" charset="0"/>
                <a:cs typeface="Tahoma" panose="020B0604030504040204" pitchFamily="34" charset="0"/>
              </a:rPr>
              <a:t> 3</a:t>
            </a: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Events </a:t>
            </a:r>
            <a:r>
              <a:rPr lang="en-GB" sz="3200" b="1" dirty="0" smtClean="0">
                <a:latin typeface="Tahoma" panose="020B0604030504040204" pitchFamily="34" charset="0"/>
                <a:ea typeface="Tahoma" panose="020B0604030504040204" pitchFamily="34" charset="0"/>
                <a:cs typeface="Tahoma" panose="020B0604030504040204" pitchFamily="34" charset="0"/>
              </a:rPr>
              <a:t>1 </a:t>
            </a:r>
            <a:r>
              <a:rPr lang="en-GB" sz="3200" b="1" dirty="0">
                <a:latin typeface="Tahoma" panose="020B0604030504040204" pitchFamily="34" charset="0"/>
                <a:ea typeface="Tahoma" panose="020B0604030504040204" pitchFamily="34" charset="0"/>
                <a:cs typeface="Tahoma" panose="020B0604030504040204" pitchFamily="34" charset="0"/>
              </a:rPr>
              <a:t>and</a:t>
            </a:r>
            <a:r>
              <a:rPr lang="en-GB" sz="3200" b="1" dirty="0" smtClean="0">
                <a:latin typeface="Tahoma" panose="020B0604030504040204" pitchFamily="34" charset="0"/>
                <a:ea typeface="Tahoma" panose="020B0604030504040204" pitchFamily="34" charset="0"/>
                <a:cs typeface="Tahoma" panose="020B0604030504040204" pitchFamily="34" charset="0"/>
              </a:rPr>
              <a:t> 4</a:t>
            </a: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Events </a:t>
            </a:r>
            <a:r>
              <a:rPr lang="en-GB" sz="3200" b="1" dirty="0" smtClean="0">
                <a:latin typeface="Tahoma" panose="020B0604030504040204" pitchFamily="34" charset="0"/>
                <a:ea typeface="Tahoma" panose="020B0604030504040204" pitchFamily="34" charset="0"/>
                <a:cs typeface="Tahoma" panose="020B0604030504040204" pitchFamily="34" charset="0"/>
              </a:rPr>
              <a:t>2 </a:t>
            </a:r>
            <a:r>
              <a:rPr lang="en-GB" sz="3200" b="1" dirty="0">
                <a:latin typeface="Tahoma" panose="020B0604030504040204" pitchFamily="34" charset="0"/>
                <a:ea typeface="Tahoma" panose="020B0604030504040204" pitchFamily="34" charset="0"/>
                <a:cs typeface="Tahoma" panose="020B0604030504040204" pitchFamily="34" charset="0"/>
              </a:rPr>
              <a:t>and</a:t>
            </a:r>
            <a:r>
              <a:rPr lang="en-GB" sz="3200" b="1" dirty="0" smtClean="0">
                <a:latin typeface="Tahoma" panose="020B0604030504040204" pitchFamily="34" charset="0"/>
                <a:ea typeface="Tahoma" panose="020B0604030504040204" pitchFamily="34" charset="0"/>
                <a:cs typeface="Tahoma" panose="020B0604030504040204" pitchFamily="34" charset="0"/>
              </a:rPr>
              <a:t> 4</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080889"/>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52736" y="2059529"/>
            <a:ext cx="11839264" cy="2616101"/>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Process equipment failures occur following interactions of individual components in a system. The type of component interaction dictates the probability of failure.</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 component in a system, on average, will fail after a certain time. This is called the </a:t>
            </a:r>
            <a:r>
              <a:rPr lang="en-GB" sz="2400" b="1" dirty="0" smtClean="0">
                <a:latin typeface="Tahoma" panose="020B0604030504040204" pitchFamily="34" charset="0"/>
                <a:ea typeface="Tahoma" panose="020B0604030504040204" pitchFamily="34" charset="0"/>
                <a:cs typeface="Tahoma" panose="020B0604030504040204" pitchFamily="34" charset="0"/>
              </a:rPr>
              <a:t>average failure rate</a:t>
            </a: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(µ, units: faults/time).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Using the failure rate of a component, we can determine its reliability and probability of failure. </a:t>
            </a:r>
          </a:p>
        </p:txBody>
      </p:sp>
      <p:sp>
        <p:nvSpPr>
          <p:cNvPr id="9" name="Rectangle 8"/>
          <p:cNvSpPr/>
          <p:nvPr/>
        </p:nvSpPr>
        <p:spPr>
          <a:xfrm>
            <a:off x="261486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79621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897756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2614863" y="6382330"/>
            <a:ext cx="1440000" cy="461665"/>
          </a:xfrm>
          <a:prstGeom prst="rect">
            <a:avLst/>
          </a:prstGeom>
        </p:spPr>
        <p:txBody>
          <a:bodyPr wrap="square">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796214" y="6382330"/>
            <a:ext cx="1439999" cy="461665"/>
          </a:xfrm>
          <a:prstGeom prst="rect">
            <a:avLst/>
          </a:prstGeom>
        </p:spPr>
        <p:txBody>
          <a:bodyPr wrap="square">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9099840" y="6382330"/>
            <a:ext cx="1195445" cy="461665"/>
          </a:xfrm>
          <a:prstGeom prst="rect">
            <a:avLst/>
          </a:prstGeom>
        </p:spPr>
        <p:txBody>
          <a:bodyPr wrap="square">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8271230" y="5431498"/>
            <a:ext cx="950889" cy="461665"/>
          </a:xfrm>
          <a:prstGeom prst="rect">
            <a:avLst/>
          </a:prstGeom>
        </p:spPr>
        <p:txBody>
          <a:bodyPr wrap="square">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R(t)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57847" y="4545217"/>
            <a:ext cx="1679432"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Reliability</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5100953" y="5431498"/>
            <a:ext cx="950889" cy="461665"/>
          </a:xfrm>
          <a:prstGeom prst="rect">
            <a:avLst/>
          </a:prstGeom>
        </p:spPr>
        <p:txBody>
          <a:bodyPr wrap="square">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161195" y="5431498"/>
            <a:ext cx="950889" cy="461665"/>
          </a:xfrm>
          <a:prstGeom prst="rect">
            <a:avLst/>
          </a:prstGeom>
        </p:spPr>
        <p:txBody>
          <a:bodyPr wrap="square">
            <a:spAutoFit/>
          </a:bodyPr>
          <a:lstStyle/>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µ</a:t>
            </a:r>
          </a:p>
        </p:txBody>
      </p:sp>
      <p:sp>
        <p:nvSpPr>
          <p:cNvPr id="22" name="Rectangle 21"/>
          <p:cNvSpPr/>
          <p:nvPr/>
        </p:nvSpPr>
        <p:spPr>
          <a:xfrm>
            <a:off x="5576397" y="4543114"/>
            <a:ext cx="1905403"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Probability</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35454" y="4543113"/>
            <a:ext cx="1998817"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Failure Rate</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p:cNvCxnSpPr>
            <a:stCxn id="9" idx="1"/>
            <a:endCxn id="9" idx="3"/>
          </p:cNvCxnSpPr>
          <p:nvPr/>
        </p:nvCxnSpPr>
        <p:spPr>
          <a:xfrm>
            <a:off x="2614864" y="5662330"/>
            <a:ext cx="1440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791200" y="4953000"/>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9" name="Freeform 28"/>
          <p:cNvSpPr/>
          <p:nvPr/>
        </p:nvSpPr>
        <p:spPr>
          <a:xfrm flipV="1">
            <a:off x="8975336" y="4927601"/>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9433868" y="5529984"/>
            <a:ext cx="591057" cy="276999"/>
          </a:xfrm>
          <a:prstGeom prst="rect">
            <a:avLst/>
          </a:prstGeom>
          <a:noFill/>
        </p:spPr>
        <p:txBody>
          <a:bodyPr wrap="none" lIns="0" tIns="0" rIns="0" bIns="0"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1-P(t)</a:t>
            </a: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24196173"/>
              </p:ext>
            </p:extLst>
          </p:nvPr>
        </p:nvGraphicFramePr>
        <p:xfrm>
          <a:off x="6191250" y="5573712"/>
          <a:ext cx="1339850" cy="626423"/>
        </p:xfrm>
        <a:graphic>
          <a:graphicData uri="http://schemas.openxmlformats.org/presentationml/2006/ole">
            <mc:AlternateContent xmlns:mc="http://schemas.openxmlformats.org/markup-compatibility/2006">
              <mc:Choice xmlns:v="urn:schemas-microsoft-com:vml" Requires="v">
                <p:oleObj spid="_x0000_s22561" name="Equation" r:id="rId3" imgW="977900" imgH="457200" progId="Equation.3">
                  <p:embed/>
                </p:oleObj>
              </mc:Choice>
              <mc:Fallback>
                <p:oleObj name="Equation" r:id="rId3" imgW="977900" imgH="457200" progId="Equation.3">
                  <p:embed/>
                  <p:pic>
                    <p:nvPicPr>
                      <p:cNvPr id="0" name=""/>
                      <p:cNvPicPr/>
                      <p:nvPr/>
                    </p:nvPicPr>
                    <p:blipFill>
                      <a:blip r:embed="rId4"/>
                      <a:stretch>
                        <a:fillRect/>
                      </a:stretch>
                    </p:blipFill>
                    <p:spPr>
                      <a:xfrm>
                        <a:off x="6191250" y="5573712"/>
                        <a:ext cx="1339850" cy="626423"/>
                      </a:xfrm>
                      <a:prstGeom prst="rect">
                        <a:avLst/>
                      </a:prstGeom>
                    </p:spPr>
                  </p:pic>
                </p:oleObj>
              </mc:Fallback>
            </mc:AlternateContent>
          </a:graphicData>
        </a:graphic>
      </p:graphicFrame>
    </p:spTree>
    <p:extLst>
      <p:ext uri="{BB962C8B-B14F-4D97-AF65-F5344CB8AC3E}">
        <p14:creationId xmlns:p14="http://schemas.microsoft.com/office/powerpoint/2010/main" val="4164541672"/>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464431" y="4743449"/>
            <a:ext cx="2951282" cy="11950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443538" y="4743450"/>
            <a:ext cx="2271711" cy="7026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61486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579621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97756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614863" y="4058230"/>
            <a:ext cx="1440000" cy="461665"/>
          </a:xfrm>
          <a:prstGeom prst="rect">
            <a:avLst/>
          </a:prstGeom>
        </p:spPr>
        <p:txBody>
          <a:bodyPr wrap="square">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796214" y="4058230"/>
            <a:ext cx="1439999" cy="461665"/>
          </a:xfrm>
          <a:prstGeom prst="rect">
            <a:avLst/>
          </a:prstGeom>
        </p:spPr>
        <p:txBody>
          <a:bodyPr wrap="square">
            <a:spAutoFit/>
          </a:bodyPr>
          <a:lstStyle/>
          <a:p>
            <a:pPr marL="0" lvl="1" algn="ctr">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9099840" y="4058230"/>
            <a:ext cx="1195445" cy="461665"/>
          </a:xfrm>
          <a:prstGeom prst="rect">
            <a:avLst/>
          </a:prstGeom>
        </p:spPr>
        <p:txBody>
          <a:bodyPr wrap="square">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Time, 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8271230" y="3107398"/>
            <a:ext cx="950889" cy="461665"/>
          </a:xfrm>
          <a:prstGeom prst="rect">
            <a:avLst/>
          </a:prstGeom>
        </p:spPr>
        <p:txBody>
          <a:bodyPr wrap="square">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P(t)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773435" y="2221117"/>
            <a:ext cx="1848254"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Probability</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5100953" y="3107398"/>
            <a:ext cx="950889" cy="461665"/>
          </a:xfrm>
          <a:prstGeom prst="rect">
            <a:avLst/>
          </a:prstGeom>
        </p:spPr>
        <p:txBody>
          <a:bodyPr wrap="square">
            <a:spAutoFit/>
          </a:bodyPr>
          <a:lstStyle/>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R</a:t>
            </a:r>
            <a:r>
              <a:rPr lang="en-GB" sz="2400" dirty="0" smtClean="0">
                <a:latin typeface="Tahoma" panose="020B0604030504040204" pitchFamily="34" charset="0"/>
                <a:ea typeface="Tahoma" panose="020B0604030504040204" pitchFamily="34" charset="0"/>
                <a:cs typeface="Tahoma" panose="020B0604030504040204" pitchFamily="34" charset="0"/>
              </a:rPr>
              <a:t>(t)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161195" y="3107398"/>
            <a:ext cx="950889" cy="461665"/>
          </a:xfrm>
          <a:prstGeom prst="rect">
            <a:avLst/>
          </a:prstGeom>
        </p:spPr>
        <p:txBody>
          <a:bodyPr wrap="square">
            <a:spAutoFit/>
          </a:bodyPr>
          <a:lstStyle/>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µ</a:t>
            </a:r>
          </a:p>
        </p:txBody>
      </p:sp>
      <p:sp>
        <p:nvSpPr>
          <p:cNvPr id="22" name="Rectangle 21"/>
          <p:cNvSpPr/>
          <p:nvPr/>
        </p:nvSpPr>
        <p:spPr>
          <a:xfrm>
            <a:off x="5576397" y="2219014"/>
            <a:ext cx="1905403"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Reliability</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35454" y="2219013"/>
            <a:ext cx="1998817" cy="400110"/>
          </a:xfrm>
          <a:prstGeom prst="rect">
            <a:avLst/>
          </a:prstGeom>
        </p:spPr>
        <p:txBody>
          <a:bodyPr wrap="square">
            <a:spAutoFit/>
          </a:bodyPr>
          <a:lstStyle/>
          <a:p>
            <a:pPr marL="0" lvl="1" algn="ctr">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Failure Rate</a:t>
            </a:r>
            <a:endParaRPr lang="en-GB"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p:cNvCxnSpPr>
            <a:stCxn id="9" idx="1"/>
            <a:endCxn id="9" idx="3"/>
          </p:cNvCxnSpPr>
          <p:nvPr/>
        </p:nvCxnSpPr>
        <p:spPr>
          <a:xfrm>
            <a:off x="2614864" y="3338230"/>
            <a:ext cx="1440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8989421" y="2604478"/>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9" name="Freeform 28"/>
          <p:cNvSpPr/>
          <p:nvPr/>
        </p:nvSpPr>
        <p:spPr>
          <a:xfrm flipV="1">
            <a:off x="5805198" y="2604478"/>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265404" y="3292064"/>
            <a:ext cx="591057" cy="276999"/>
          </a:xfrm>
          <a:prstGeom prst="rect">
            <a:avLst/>
          </a:prstGeom>
          <a:noFill/>
        </p:spPr>
        <p:txBody>
          <a:bodyPr wrap="none" lIns="0" tIns="0" rIns="0" bIns="0"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1-P(t)</a:t>
            </a: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8504928" y="4859877"/>
            <a:ext cx="2441374" cy="492443"/>
          </a:xfrm>
          <a:prstGeom prst="rect">
            <a:avLst/>
          </a:prstGeom>
          <a:noFill/>
        </p:spPr>
        <p:txBody>
          <a:bodyPr wrap="none" lIns="0" tIns="0" rIns="0" bIns="0"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P(t) = 1- R(t)</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1472351900"/>
              </p:ext>
            </p:extLst>
          </p:nvPr>
        </p:nvGraphicFramePr>
        <p:xfrm>
          <a:off x="9518650" y="3122612"/>
          <a:ext cx="1339850" cy="626423"/>
        </p:xfrm>
        <a:graphic>
          <a:graphicData uri="http://schemas.openxmlformats.org/presentationml/2006/ole">
            <mc:AlternateContent xmlns:mc="http://schemas.openxmlformats.org/markup-compatibility/2006">
              <mc:Choice xmlns:v="urn:schemas-microsoft-com:vml" Requires="v">
                <p:oleObj spid="_x0000_s23635" name="Equation" r:id="rId3" imgW="977900" imgH="457200" progId="Equation.3">
                  <p:embed/>
                </p:oleObj>
              </mc:Choice>
              <mc:Fallback>
                <p:oleObj name="Equation" r:id="rId3" imgW="977900" imgH="457200" progId="Equation.3">
                  <p:embed/>
                  <p:pic>
                    <p:nvPicPr>
                      <p:cNvPr id="0" name=""/>
                      <p:cNvPicPr/>
                      <p:nvPr/>
                    </p:nvPicPr>
                    <p:blipFill>
                      <a:blip r:embed="rId4"/>
                      <a:stretch>
                        <a:fillRect/>
                      </a:stretch>
                    </p:blipFill>
                    <p:spPr>
                      <a:xfrm>
                        <a:off x="9518650" y="3122612"/>
                        <a:ext cx="1339850" cy="62642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42320002"/>
              </p:ext>
            </p:extLst>
          </p:nvPr>
        </p:nvGraphicFramePr>
        <p:xfrm>
          <a:off x="5575299" y="4824412"/>
          <a:ext cx="2103435" cy="420687"/>
        </p:xfrm>
        <a:graphic>
          <a:graphicData uri="http://schemas.openxmlformats.org/presentationml/2006/ole">
            <mc:AlternateContent xmlns:mc="http://schemas.openxmlformats.org/markup-compatibility/2006">
              <mc:Choice xmlns:v="urn:schemas-microsoft-com:vml" Requires="v">
                <p:oleObj spid="_x0000_s23636" name="Equation" r:id="rId5" imgW="1016000" imgH="203200" progId="Equation.3">
                  <p:embed/>
                </p:oleObj>
              </mc:Choice>
              <mc:Fallback>
                <p:oleObj name="Equation" r:id="rId5" imgW="1016000" imgH="203200" progId="Equation.3">
                  <p:embed/>
                  <p:pic>
                    <p:nvPicPr>
                      <p:cNvPr id="0" name=""/>
                      <p:cNvPicPr/>
                      <p:nvPr/>
                    </p:nvPicPr>
                    <p:blipFill>
                      <a:blip r:embed="rId6"/>
                      <a:stretch>
                        <a:fillRect/>
                      </a:stretch>
                    </p:blipFill>
                    <p:spPr>
                      <a:xfrm>
                        <a:off x="5575299" y="4824412"/>
                        <a:ext cx="2103435" cy="420687"/>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12758051"/>
              </p:ext>
            </p:extLst>
          </p:nvPr>
        </p:nvGraphicFramePr>
        <p:xfrm>
          <a:off x="8451850" y="5446713"/>
          <a:ext cx="2524125" cy="420687"/>
        </p:xfrm>
        <a:graphic>
          <a:graphicData uri="http://schemas.openxmlformats.org/presentationml/2006/ole">
            <mc:AlternateContent xmlns:mc="http://schemas.openxmlformats.org/markup-compatibility/2006">
              <mc:Choice xmlns:v="urn:schemas-microsoft-com:vml" Requires="v">
                <p:oleObj spid="_x0000_s23637" name="Equation" r:id="rId7" imgW="1219200" imgH="203200" progId="Equation.3">
                  <p:embed/>
                </p:oleObj>
              </mc:Choice>
              <mc:Fallback>
                <p:oleObj name="Equation" r:id="rId7" imgW="1219200" imgH="203200" progId="Equation.3">
                  <p:embed/>
                  <p:pic>
                    <p:nvPicPr>
                      <p:cNvPr id="0" name=""/>
                      <p:cNvPicPr/>
                      <p:nvPr/>
                    </p:nvPicPr>
                    <p:blipFill>
                      <a:blip r:embed="rId8"/>
                      <a:stretch>
                        <a:fillRect/>
                      </a:stretch>
                    </p:blipFill>
                    <p:spPr>
                      <a:xfrm>
                        <a:off x="8451850" y="5446713"/>
                        <a:ext cx="2524125" cy="420687"/>
                      </a:xfrm>
                      <a:prstGeom prst="rect">
                        <a:avLst/>
                      </a:prstGeom>
                    </p:spPr>
                  </p:pic>
                </p:oleObj>
              </mc:Fallback>
            </mc:AlternateContent>
          </a:graphicData>
        </a:graphic>
      </p:graphicFrame>
    </p:spTree>
    <p:extLst>
      <p:ext uri="{BB962C8B-B14F-4D97-AF65-F5344CB8AC3E}">
        <p14:creationId xmlns:p14="http://schemas.microsoft.com/office/powerpoint/2010/main" val="497872700"/>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PFD</a:t>
            </a:r>
            <a:r>
              <a:rPr lang="en-GB" sz="2800" b="1" baseline="-250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avg</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Probability of failure on Demand, averaged over time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869830" y="2305049"/>
            <a:ext cx="5569069" cy="11950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26562741"/>
              </p:ext>
            </p:extLst>
          </p:nvPr>
        </p:nvGraphicFramePr>
        <p:xfrm>
          <a:off x="857250" y="2430463"/>
          <a:ext cx="3987800" cy="950912"/>
        </p:xfrm>
        <a:graphic>
          <a:graphicData uri="http://schemas.openxmlformats.org/presentationml/2006/ole">
            <mc:AlternateContent xmlns:mc="http://schemas.openxmlformats.org/markup-compatibility/2006">
              <mc:Choice xmlns:v="urn:schemas-microsoft-com:vml" Requires="v">
                <p:oleObj spid="_x0000_s24607" name="Equation" r:id="rId3" imgW="1651000" imgH="393700" progId="Equation.3">
                  <p:embed/>
                </p:oleObj>
              </mc:Choice>
              <mc:Fallback>
                <p:oleObj name="Equation" r:id="rId3" imgW="1651000" imgH="393700" progId="Equation.3">
                  <p:embed/>
                  <p:pic>
                    <p:nvPicPr>
                      <p:cNvPr id="0" name=""/>
                      <p:cNvPicPr/>
                      <p:nvPr/>
                    </p:nvPicPr>
                    <p:blipFill>
                      <a:blip r:embed="rId4"/>
                      <a:stretch>
                        <a:fillRect/>
                      </a:stretch>
                    </p:blipFill>
                    <p:spPr>
                      <a:xfrm>
                        <a:off x="857250" y="2430463"/>
                        <a:ext cx="3987800" cy="950912"/>
                      </a:xfrm>
                      <a:prstGeom prst="rect">
                        <a:avLst/>
                      </a:prstGeom>
                    </p:spPr>
                  </p:pic>
                </p:oleObj>
              </mc:Fallback>
            </mc:AlternateContent>
          </a:graphicData>
        </a:graphic>
      </p:graphicFrame>
      <p:sp>
        <p:nvSpPr>
          <p:cNvPr id="6" name="TextBox 5"/>
          <p:cNvSpPr txBox="1"/>
          <p:nvPr/>
        </p:nvSpPr>
        <p:spPr>
          <a:xfrm>
            <a:off x="7467600" y="2438400"/>
            <a:ext cx="3251200" cy="553998"/>
          </a:xfrm>
          <a:prstGeom prst="rect">
            <a:avLst/>
          </a:prstGeom>
          <a:noFill/>
        </p:spPr>
        <p:txBody>
          <a:bodyPr wrap="square" lIns="0" tIns="0" rIns="0" bIns="0" rtlCol="0">
            <a:spAutoFit/>
          </a:bodyPr>
          <a:lstStyle/>
          <a:p>
            <a:r>
              <a:rPr lang="en-US" i="1" dirty="0" smtClean="0">
                <a:latin typeface="Cambria Math"/>
              </a:rPr>
              <a:t>PFD at any given time, averaged  over a period of time</a:t>
            </a:r>
            <a:endParaRPr lang="en-US" i="1" dirty="0">
              <a:latin typeface="Cambria Math"/>
            </a:endParaRPr>
          </a:p>
        </p:txBody>
      </p:sp>
      <p:sp>
        <p:nvSpPr>
          <p:cNvPr id="7" name="Rectangle 6"/>
          <p:cNvSpPr/>
          <p:nvPr/>
        </p:nvSpPr>
        <p:spPr>
          <a:xfrm>
            <a:off x="935038" y="4235450"/>
            <a:ext cx="5478462" cy="10604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latin typeface="Tahoma" panose="020B0604030504040204" pitchFamily="34" charset="0"/>
                <a:ea typeface="Tahoma" panose="020B0604030504040204" pitchFamily="34" charset="0"/>
                <a:cs typeface="Tahoma" panose="020B0604030504040204" pitchFamily="34" charset="0"/>
              </a:rPr>
              <a:t>Reliability, R(t), is the Probability of Success, averaged over a specified period of time</a:t>
            </a:r>
            <a:endParaRPr lang="en-C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1"/>
          <p:cNvSpPr>
            <a:spLocks noGrp="1"/>
          </p:cNvSpPr>
          <p:nvPr>
            <p:ph type="sldNum" sz="quarter" idx="13"/>
          </p:nvPr>
        </p:nvSpPr>
        <p:spPr>
          <a:xfrm>
            <a:off x="9321800" y="6470651"/>
            <a:ext cx="28448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144</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7767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2059529"/>
            <a:ext cx="4181164" cy="156966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Failure data for typical process components can be obtained from published </a:t>
            </a:r>
            <a:r>
              <a:rPr lang="en-GB" sz="2400" dirty="0" smtClean="0">
                <a:latin typeface="Tahoma" panose="020B0604030504040204" pitchFamily="34" charset="0"/>
                <a:ea typeface="Tahoma" panose="020B0604030504040204" pitchFamily="34" charset="0"/>
                <a:cs typeface="Tahoma" panose="020B0604030504040204" pitchFamily="34" charset="0"/>
              </a:rPr>
              <a:t>literature</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78149790"/>
              </p:ext>
            </p:extLst>
          </p:nvPr>
        </p:nvGraphicFramePr>
        <p:xfrm>
          <a:off x="4508500" y="2027378"/>
          <a:ext cx="6292850" cy="4759960"/>
        </p:xfrm>
        <a:graphic>
          <a:graphicData uri="http://schemas.openxmlformats.org/drawingml/2006/table">
            <a:tbl>
              <a:tblPr firstRow="1" bandRow="1">
                <a:tableStyleId>{5C22544A-7EE6-4342-B048-85BDC9FD1C3A}</a:tableStyleId>
              </a:tblPr>
              <a:tblGrid>
                <a:gridCol w="1918335"/>
                <a:gridCol w="2831592"/>
                <a:gridCol w="819023"/>
                <a:gridCol w="723900"/>
              </a:tblGrid>
              <a:tr h="370840">
                <a:tc>
                  <a:txBody>
                    <a:bodyPr/>
                    <a:lstStyle/>
                    <a:p>
                      <a:r>
                        <a:rPr lang="en-GB" sz="1800" dirty="0" smtClean="0"/>
                        <a:t>Component</a:t>
                      </a:r>
                      <a:endParaRPr lang="en-CA" sz="1800" dirty="0"/>
                    </a:p>
                  </a:txBody>
                  <a:tcPr/>
                </a:tc>
                <a:tc>
                  <a:txBody>
                    <a:bodyPr/>
                    <a:lstStyle/>
                    <a:p>
                      <a:r>
                        <a:rPr lang="en-GB" sz="1800" dirty="0" smtClean="0"/>
                        <a:t>Failure Rate, µ</a:t>
                      </a:r>
                      <a:r>
                        <a:rPr lang="en-GB" sz="1800" baseline="0" dirty="0" smtClean="0"/>
                        <a:t> (faults/year)</a:t>
                      </a:r>
                      <a:endParaRPr lang="en-CA" sz="1800" dirty="0"/>
                    </a:p>
                  </a:txBody>
                  <a:tcPr/>
                </a:tc>
                <a:tc>
                  <a:txBody>
                    <a:bodyPr/>
                    <a:lstStyle/>
                    <a:p>
                      <a:pPr algn="ctr"/>
                      <a:r>
                        <a:rPr lang="en-GB" sz="1800" dirty="0" smtClean="0"/>
                        <a:t>R(t)</a:t>
                      </a:r>
                      <a:endParaRPr lang="en-CA" sz="1800" dirty="0"/>
                    </a:p>
                  </a:txBody>
                  <a:tcPr/>
                </a:tc>
                <a:tc>
                  <a:txBody>
                    <a:bodyPr/>
                    <a:lstStyle/>
                    <a:p>
                      <a:pPr algn="ctr"/>
                      <a:r>
                        <a:rPr lang="en-GB" sz="1800" dirty="0" smtClean="0"/>
                        <a:t>P(t)</a:t>
                      </a:r>
                      <a:endParaRPr lang="en-CA" sz="1800" dirty="0"/>
                    </a:p>
                  </a:txBody>
                  <a:tcPr/>
                </a:tc>
              </a:tr>
              <a:tr h="0">
                <a:tc>
                  <a:txBody>
                    <a:bodyPr/>
                    <a:lstStyle/>
                    <a:p>
                      <a:r>
                        <a:rPr lang="en-GB" sz="1200" dirty="0" smtClean="0"/>
                        <a:t>Control Valve</a:t>
                      </a:r>
                      <a:endParaRPr lang="en-CA" sz="1200" dirty="0"/>
                    </a:p>
                  </a:txBody>
                  <a:tcPr/>
                </a:tc>
                <a:tc>
                  <a:txBody>
                    <a:bodyPr/>
                    <a:lstStyle/>
                    <a:p>
                      <a:pPr algn="ctr"/>
                      <a:r>
                        <a:rPr lang="en-GB" sz="1200" dirty="0" smtClean="0"/>
                        <a:t>0.60</a:t>
                      </a:r>
                      <a:endParaRPr lang="en-CA" sz="1200" dirty="0"/>
                    </a:p>
                  </a:txBody>
                  <a:tcPr/>
                </a:tc>
                <a:tc>
                  <a:txBody>
                    <a:bodyPr/>
                    <a:lstStyle/>
                    <a:p>
                      <a:r>
                        <a:rPr lang="en-GB" sz="1200" dirty="0" smtClean="0"/>
                        <a:t>0.55</a:t>
                      </a:r>
                      <a:endParaRPr lang="en-CA" sz="1200" dirty="0"/>
                    </a:p>
                  </a:txBody>
                  <a:tcPr/>
                </a:tc>
                <a:tc>
                  <a:txBody>
                    <a:bodyPr/>
                    <a:lstStyle/>
                    <a:p>
                      <a:r>
                        <a:rPr lang="en-GB" sz="1200" dirty="0" smtClean="0"/>
                        <a:t>0.45</a:t>
                      </a:r>
                      <a:endParaRPr lang="en-CA" sz="1200" dirty="0"/>
                    </a:p>
                  </a:txBody>
                  <a:tcPr/>
                </a:tc>
              </a:tr>
              <a:tr h="0">
                <a:tc>
                  <a:txBody>
                    <a:bodyPr/>
                    <a:lstStyle/>
                    <a:p>
                      <a:r>
                        <a:rPr lang="en-GB" sz="1200" dirty="0" smtClean="0"/>
                        <a:t>Flow Measurement</a:t>
                      </a:r>
                    </a:p>
                    <a:p>
                      <a:r>
                        <a:rPr lang="en-GB" sz="1200" dirty="0" smtClean="0"/>
                        <a:t>Fluids</a:t>
                      </a:r>
                    </a:p>
                    <a:p>
                      <a:r>
                        <a:rPr lang="en-GB" sz="1200" dirty="0" smtClean="0"/>
                        <a:t>Solids</a:t>
                      </a:r>
                      <a:endParaRPr lang="en-CA" sz="1200" dirty="0"/>
                    </a:p>
                  </a:txBody>
                  <a:tcPr/>
                </a:tc>
                <a:tc>
                  <a:txBody>
                    <a:bodyPr/>
                    <a:lstStyle/>
                    <a:p>
                      <a:pPr algn="ctr"/>
                      <a:endParaRPr lang="en-GB" sz="1200" dirty="0" smtClean="0"/>
                    </a:p>
                    <a:p>
                      <a:pPr algn="ctr"/>
                      <a:r>
                        <a:rPr lang="en-GB" sz="1200" dirty="0" smtClean="0"/>
                        <a:t>1.14</a:t>
                      </a:r>
                    </a:p>
                    <a:p>
                      <a:pPr algn="ctr"/>
                      <a:r>
                        <a:rPr lang="en-GB" sz="1200" dirty="0" smtClean="0"/>
                        <a:t>3.75</a:t>
                      </a:r>
                      <a:endParaRPr lang="en-CA" sz="1200" dirty="0"/>
                    </a:p>
                  </a:txBody>
                  <a:tcPr/>
                </a:tc>
                <a:tc>
                  <a:txBody>
                    <a:bodyPr/>
                    <a:lstStyle/>
                    <a:p>
                      <a:endParaRPr lang="en-GB" sz="1200" dirty="0" smtClean="0"/>
                    </a:p>
                    <a:p>
                      <a:r>
                        <a:rPr lang="en-GB" sz="1200" dirty="0" smtClean="0"/>
                        <a:t>0.32</a:t>
                      </a:r>
                    </a:p>
                    <a:p>
                      <a:r>
                        <a:rPr lang="en-GB" sz="1200" dirty="0" smtClean="0"/>
                        <a:t>0.02</a:t>
                      </a:r>
                      <a:endParaRPr lang="en-CA" sz="1200" dirty="0"/>
                    </a:p>
                  </a:txBody>
                  <a:tcPr/>
                </a:tc>
                <a:tc>
                  <a:txBody>
                    <a:bodyPr/>
                    <a:lstStyle/>
                    <a:p>
                      <a:endParaRPr lang="en-GB" sz="1200" dirty="0" smtClean="0"/>
                    </a:p>
                    <a:p>
                      <a:r>
                        <a:rPr lang="en-GB" sz="1200" dirty="0" smtClean="0"/>
                        <a:t>0.68</a:t>
                      </a:r>
                    </a:p>
                    <a:p>
                      <a:r>
                        <a:rPr lang="en-GB" sz="1200" dirty="0" smtClean="0"/>
                        <a:t>0.98</a:t>
                      </a:r>
                      <a:endParaRPr lang="en-CA" sz="1200" dirty="0"/>
                    </a:p>
                  </a:txBody>
                  <a:tcPr/>
                </a:tc>
              </a:tr>
              <a:tr h="0">
                <a:tc>
                  <a:txBody>
                    <a:bodyPr/>
                    <a:lstStyle/>
                    <a:p>
                      <a:r>
                        <a:rPr lang="en-GB" sz="1200" dirty="0" smtClean="0"/>
                        <a:t>Flow Switch</a:t>
                      </a:r>
                      <a:endParaRPr lang="en-CA" sz="1200" dirty="0"/>
                    </a:p>
                  </a:txBody>
                  <a:tcPr/>
                </a:tc>
                <a:tc>
                  <a:txBody>
                    <a:bodyPr/>
                    <a:lstStyle/>
                    <a:p>
                      <a:pPr algn="ctr"/>
                      <a:r>
                        <a:rPr lang="en-GB" sz="1200" dirty="0" smtClean="0"/>
                        <a:t>1.12</a:t>
                      </a:r>
                      <a:endParaRPr lang="en-CA" sz="1200" dirty="0"/>
                    </a:p>
                  </a:txBody>
                  <a:tcPr/>
                </a:tc>
                <a:tc>
                  <a:txBody>
                    <a:bodyPr/>
                    <a:lstStyle/>
                    <a:p>
                      <a:r>
                        <a:rPr lang="en-GB" sz="1200" dirty="0" smtClean="0"/>
                        <a:t>0.33</a:t>
                      </a:r>
                      <a:endParaRPr lang="en-CA" sz="1200" dirty="0"/>
                    </a:p>
                  </a:txBody>
                  <a:tcPr/>
                </a:tc>
                <a:tc>
                  <a:txBody>
                    <a:bodyPr/>
                    <a:lstStyle/>
                    <a:p>
                      <a:r>
                        <a:rPr lang="en-GB" sz="1200" dirty="0" smtClean="0"/>
                        <a:t>0.67</a:t>
                      </a:r>
                      <a:endParaRPr lang="en-CA" sz="1200" dirty="0"/>
                    </a:p>
                  </a:txBody>
                  <a:tcPr/>
                </a:tc>
              </a:tr>
              <a:tr h="0">
                <a:tc>
                  <a:txBody>
                    <a:bodyPr/>
                    <a:lstStyle/>
                    <a:p>
                      <a:r>
                        <a:rPr lang="en-GB" sz="1200" dirty="0" smtClean="0"/>
                        <a:t>Hand Valve</a:t>
                      </a:r>
                      <a:endParaRPr lang="en-CA" sz="1200" dirty="0"/>
                    </a:p>
                  </a:txBody>
                  <a:tcPr/>
                </a:tc>
                <a:tc>
                  <a:txBody>
                    <a:bodyPr/>
                    <a:lstStyle/>
                    <a:p>
                      <a:pPr algn="ctr"/>
                      <a:r>
                        <a:rPr lang="en-GB" sz="1200" dirty="0" smtClean="0"/>
                        <a:t>0.13</a:t>
                      </a:r>
                      <a:endParaRPr lang="en-CA" sz="1200" dirty="0"/>
                    </a:p>
                  </a:txBody>
                  <a:tcPr/>
                </a:tc>
                <a:tc>
                  <a:txBody>
                    <a:bodyPr/>
                    <a:lstStyle/>
                    <a:p>
                      <a:r>
                        <a:rPr lang="en-GB" sz="1200" dirty="0" smtClean="0"/>
                        <a:t>0.88</a:t>
                      </a:r>
                      <a:endParaRPr lang="en-CA" sz="1200" dirty="0"/>
                    </a:p>
                  </a:txBody>
                  <a:tcPr/>
                </a:tc>
                <a:tc>
                  <a:txBody>
                    <a:bodyPr/>
                    <a:lstStyle/>
                    <a:p>
                      <a:r>
                        <a:rPr lang="en-GB" sz="1200" dirty="0" smtClean="0"/>
                        <a:t>0.12</a:t>
                      </a:r>
                      <a:endParaRPr lang="en-CA" sz="1200" dirty="0"/>
                    </a:p>
                  </a:txBody>
                  <a:tcPr/>
                </a:tc>
              </a:tr>
              <a:tr h="0">
                <a:tc>
                  <a:txBody>
                    <a:bodyPr/>
                    <a:lstStyle/>
                    <a:p>
                      <a:r>
                        <a:rPr lang="en-GB" sz="1200" dirty="0" smtClean="0"/>
                        <a:t>Indicator Lamp</a:t>
                      </a:r>
                      <a:endParaRPr lang="en-CA" sz="1200" dirty="0"/>
                    </a:p>
                  </a:txBody>
                  <a:tcPr/>
                </a:tc>
                <a:tc>
                  <a:txBody>
                    <a:bodyPr/>
                    <a:lstStyle/>
                    <a:p>
                      <a:pPr algn="ctr"/>
                      <a:r>
                        <a:rPr lang="en-GB" sz="1200" dirty="0" smtClean="0"/>
                        <a:t>0.044</a:t>
                      </a:r>
                      <a:endParaRPr lang="en-CA" sz="1200" dirty="0"/>
                    </a:p>
                  </a:txBody>
                  <a:tcPr/>
                </a:tc>
                <a:tc>
                  <a:txBody>
                    <a:bodyPr/>
                    <a:lstStyle/>
                    <a:p>
                      <a:r>
                        <a:rPr lang="en-GB" sz="1200" dirty="0" smtClean="0"/>
                        <a:t>0.96</a:t>
                      </a:r>
                      <a:endParaRPr lang="en-CA" sz="1200" dirty="0"/>
                    </a:p>
                  </a:txBody>
                  <a:tcPr/>
                </a:tc>
                <a:tc>
                  <a:txBody>
                    <a:bodyPr/>
                    <a:lstStyle/>
                    <a:p>
                      <a:r>
                        <a:rPr lang="en-GB" sz="1200" dirty="0" smtClean="0"/>
                        <a:t>0.04</a:t>
                      </a:r>
                      <a:endParaRPr lang="en-CA" sz="1200" dirty="0"/>
                    </a:p>
                  </a:txBody>
                  <a:tcPr/>
                </a:tc>
              </a:tr>
              <a:tr h="551811">
                <a:tc>
                  <a:txBody>
                    <a:bodyPr/>
                    <a:lstStyle/>
                    <a:p>
                      <a:r>
                        <a:rPr lang="en-GB" sz="1200" dirty="0" smtClean="0"/>
                        <a:t>Level Measurement </a:t>
                      </a:r>
                    </a:p>
                    <a:p>
                      <a:r>
                        <a:rPr lang="en-GB" sz="1200" dirty="0" smtClean="0"/>
                        <a:t>Liquids</a:t>
                      </a:r>
                    </a:p>
                    <a:p>
                      <a:r>
                        <a:rPr lang="en-GB" sz="1200" dirty="0" smtClean="0"/>
                        <a:t>Solids</a:t>
                      </a:r>
                      <a:endParaRPr lang="en-CA" sz="1200" dirty="0"/>
                    </a:p>
                  </a:txBody>
                  <a:tcPr/>
                </a:tc>
                <a:tc>
                  <a:txBody>
                    <a:bodyPr/>
                    <a:lstStyle/>
                    <a:p>
                      <a:pPr algn="ctr"/>
                      <a:endParaRPr lang="en-GB" sz="1200" dirty="0" smtClean="0"/>
                    </a:p>
                    <a:p>
                      <a:pPr algn="ctr"/>
                      <a:r>
                        <a:rPr lang="en-GB" sz="1200" dirty="0" smtClean="0"/>
                        <a:t>1.70</a:t>
                      </a:r>
                    </a:p>
                    <a:p>
                      <a:pPr algn="ctr"/>
                      <a:r>
                        <a:rPr lang="en-GB" sz="1200" dirty="0" smtClean="0"/>
                        <a:t>6.86</a:t>
                      </a:r>
                      <a:endParaRPr lang="en-CA" sz="1200" dirty="0"/>
                    </a:p>
                  </a:txBody>
                  <a:tcPr/>
                </a:tc>
                <a:tc>
                  <a:txBody>
                    <a:bodyPr/>
                    <a:lstStyle/>
                    <a:p>
                      <a:endParaRPr lang="en-GB" sz="1200" dirty="0" smtClean="0"/>
                    </a:p>
                    <a:p>
                      <a:r>
                        <a:rPr lang="en-GB" sz="1200" dirty="0" smtClean="0"/>
                        <a:t>0.18</a:t>
                      </a:r>
                    </a:p>
                    <a:p>
                      <a:r>
                        <a:rPr lang="en-GB" sz="1200" dirty="0" smtClean="0"/>
                        <a:t>0.001</a:t>
                      </a:r>
                      <a:endParaRPr lang="en-CA" sz="1200" dirty="0"/>
                    </a:p>
                  </a:txBody>
                  <a:tcPr/>
                </a:tc>
                <a:tc>
                  <a:txBody>
                    <a:bodyPr/>
                    <a:lstStyle/>
                    <a:p>
                      <a:endParaRPr lang="en-GB" sz="1200" dirty="0" smtClean="0"/>
                    </a:p>
                    <a:p>
                      <a:r>
                        <a:rPr lang="en-GB" sz="1200" dirty="0" smtClean="0"/>
                        <a:t>0.82</a:t>
                      </a:r>
                    </a:p>
                    <a:p>
                      <a:r>
                        <a:rPr lang="en-GB" sz="1200" dirty="0" smtClean="0"/>
                        <a:t>0.999</a:t>
                      </a:r>
                      <a:endParaRPr lang="en-CA" sz="1200" dirty="0"/>
                    </a:p>
                  </a:txBody>
                  <a:tcPr/>
                </a:tc>
              </a:tr>
              <a:tr h="0">
                <a:tc>
                  <a:txBody>
                    <a:bodyPr/>
                    <a:lstStyle/>
                    <a:p>
                      <a:r>
                        <a:rPr lang="en-GB" sz="1200" dirty="0" smtClean="0"/>
                        <a:t>pH Meter</a:t>
                      </a:r>
                      <a:endParaRPr lang="en-CA" sz="1200" dirty="0"/>
                    </a:p>
                  </a:txBody>
                  <a:tcPr/>
                </a:tc>
                <a:tc>
                  <a:txBody>
                    <a:bodyPr/>
                    <a:lstStyle/>
                    <a:p>
                      <a:pPr algn="ctr"/>
                      <a:r>
                        <a:rPr lang="en-GB" sz="1200" dirty="0" smtClean="0"/>
                        <a:t>5.88</a:t>
                      </a:r>
                      <a:endParaRPr lang="en-CA" sz="1200" dirty="0"/>
                    </a:p>
                  </a:txBody>
                  <a:tcPr/>
                </a:tc>
                <a:tc>
                  <a:txBody>
                    <a:bodyPr/>
                    <a:lstStyle/>
                    <a:p>
                      <a:r>
                        <a:rPr lang="en-GB" sz="1200" dirty="0" smtClean="0"/>
                        <a:t>0.003</a:t>
                      </a:r>
                      <a:endParaRPr lang="en-CA" sz="1200" dirty="0"/>
                    </a:p>
                  </a:txBody>
                  <a:tcPr/>
                </a:tc>
                <a:tc>
                  <a:txBody>
                    <a:bodyPr/>
                    <a:lstStyle/>
                    <a:p>
                      <a:r>
                        <a:rPr lang="en-GB" sz="1200" dirty="0" smtClean="0"/>
                        <a:t>0.997</a:t>
                      </a:r>
                      <a:endParaRPr lang="en-CA" sz="1200" dirty="0"/>
                    </a:p>
                  </a:txBody>
                  <a:tcPr/>
                </a:tc>
              </a:tr>
              <a:tr h="0">
                <a:tc>
                  <a:txBody>
                    <a:bodyPr/>
                    <a:lstStyle/>
                    <a:p>
                      <a:r>
                        <a:rPr lang="en-GB" sz="1200" dirty="0" smtClean="0"/>
                        <a:t>Pressure</a:t>
                      </a:r>
                      <a:r>
                        <a:rPr lang="en-GB" sz="1200" baseline="0" dirty="0" smtClean="0"/>
                        <a:t> Measurement</a:t>
                      </a:r>
                      <a:endParaRPr lang="en-CA" sz="1200" dirty="0"/>
                    </a:p>
                  </a:txBody>
                  <a:tcPr/>
                </a:tc>
                <a:tc>
                  <a:txBody>
                    <a:bodyPr/>
                    <a:lstStyle/>
                    <a:p>
                      <a:pPr algn="ctr"/>
                      <a:r>
                        <a:rPr lang="en-GB" sz="1200" dirty="0" smtClean="0"/>
                        <a:t>1.41</a:t>
                      </a:r>
                      <a:endParaRPr lang="en-CA" sz="1200" dirty="0"/>
                    </a:p>
                  </a:txBody>
                  <a:tcPr/>
                </a:tc>
                <a:tc>
                  <a:txBody>
                    <a:bodyPr/>
                    <a:lstStyle/>
                    <a:p>
                      <a:r>
                        <a:rPr lang="en-GB" sz="1200" dirty="0" smtClean="0"/>
                        <a:t>0.24</a:t>
                      </a:r>
                      <a:endParaRPr lang="en-CA" sz="1200" dirty="0"/>
                    </a:p>
                  </a:txBody>
                  <a:tcPr/>
                </a:tc>
                <a:tc>
                  <a:txBody>
                    <a:bodyPr/>
                    <a:lstStyle/>
                    <a:p>
                      <a:r>
                        <a:rPr lang="en-GB" sz="1200" dirty="0" smtClean="0"/>
                        <a:t>0.76</a:t>
                      </a:r>
                      <a:endParaRPr lang="en-CA" sz="1200" dirty="0"/>
                    </a:p>
                  </a:txBody>
                  <a:tcPr/>
                </a:tc>
              </a:tr>
              <a:tr h="0">
                <a:tc>
                  <a:txBody>
                    <a:bodyPr/>
                    <a:lstStyle/>
                    <a:p>
                      <a:r>
                        <a:rPr lang="en-GB" sz="1200" dirty="0" smtClean="0"/>
                        <a:t>Pressure Relief Valve</a:t>
                      </a:r>
                      <a:endParaRPr lang="en-CA" sz="1200" dirty="0"/>
                    </a:p>
                  </a:txBody>
                  <a:tcPr/>
                </a:tc>
                <a:tc>
                  <a:txBody>
                    <a:bodyPr/>
                    <a:lstStyle/>
                    <a:p>
                      <a:pPr algn="ctr"/>
                      <a:r>
                        <a:rPr lang="en-GB" sz="1200" dirty="0" smtClean="0"/>
                        <a:t>0.022</a:t>
                      </a:r>
                      <a:endParaRPr lang="en-CA" sz="1200" dirty="0"/>
                    </a:p>
                  </a:txBody>
                  <a:tcPr/>
                </a:tc>
                <a:tc>
                  <a:txBody>
                    <a:bodyPr/>
                    <a:lstStyle/>
                    <a:p>
                      <a:r>
                        <a:rPr lang="en-GB" sz="1200" dirty="0" smtClean="0"/>
                        <a:t>0.98</a:t>
                      </a:r>
                      <a:endParaRPr lang="en-CA" sz="1200" dirty="0"/>
                    </a:p>
                  </a:txBody>
                  <a:tcPr/>
                </a:tc>
                <a:tc>
                  <a:txBody>
                    <a:bodyPr/>
                    <a:lstStyle/>
                    <a:p>
                      <a:r>
                        <a:rPr lang="en-GB" sz="1200" dirty="0" smtClean="0"/>
                        <a:t>0.02</a:t>
                      </a:r>
                      <a:endParaRPr lang="en-CA" sz="1200" dirty="0"/>
                    </a:p>
                  </a:txBody>
                  <a:tcPr/>
                </a:tc>
              </a:tr>
              <a:tr h="0">
                <a:tc>
                  <a:txBody>
                    <a:bodyPr/>
                    <a:lstStyle/>
                    <a:p>
                      <a:r>
                        <a:rPr lang="en-GB" sz="1200" dirty="0" smtClean="0"/>
                        <a:t>Pressure Switch</a:t>
                      </a:r>
                      <a:endParaRPr lang="en-CA" sz="1200" dirty="0"/>
                    </a:p>
                  </a:txBody>
                  <a:tcPr/>
                </a:tc>
                <a:tc>
                  <a:txBody>
                    <a:bodyPr/>
                    <a:lstStyle/>
                    <a:p>
                      <a:pPr algn="ctr"/>
                      <a:r>
                        <a:rPr lang="en-GB" sz="1200" dirty="0" smtClean="0"/>
                        <a:t>0.14</a:t>
                      </a:r>
                      <a:endParaRPr lang="en-CA" sz="1200" dirty="0"/>
                    </a:p>
                  </a:txBody>
                  <a:tcPr/>
                </a:tc>
                <a:tc>
                  <a:txBody>
                    <a:bodyPr/>
                    <a:lstStyle/>
                    <a:p>
                      <a:r>
                        <a:rPr lang="en-GB" sz="1200" dirty="0" smtClean="0"/>
                        <a:t>0.87</a:t>
                      </a:r>
                      <a:endParaRPr lang="en-CA" sz="1200" dirty="0"/>
                    </a:p>
                  </a:txBody>
                  <a:tcPr/>
                </a:tc>
                <a:tc>
                  <a:txBody>
                    <a:bodyPr/>
                    <a:lstStyle/>
                    <a:p>
                      <a:r>
                        <a:rPr lang="en-GB" sz="1200" dirty="0" smtClean="0"/>
                        <a:t>0.13</a:t>
                      </a:r>
                      <a:endParaRPr lang="en-CA" sz="1200" dirty="0"/>
                    </a:p>
                  </a:txBody>
                  <a:tcPr/>
                </a:tc>
              </a:tr>
              <a:tr h="0">
                <a:tc>
                  <a:txBody>
                    <a:bodyPr/>
                    <a:lstStyle/>
                    <a:p>
                      <a:r>
                        <a:rPr lang="en-GB" sz="1200" dirty="0" smtClean="0"/>
                        <a:t>Solenoid Valve</a:t>
                      </a:r>
                      <a:endParaRPr lang="en-CA" sz="1200" dirty="0"/>
                    </a:p>
                  </a:txBody>
                  <a:tcPr/>
                </a:tc>
                <a:tc>
                  <a:txBody>
                    <a:bodyPr/>
                    <a:lstStyle/>
                    <a:p>
                      <a:pPr algn="ctr"/>
                      <a:r>
                        <a:rPr lang="en-GB" sz="1200" dirty="0" smtClean="0"/>
                        <a:t>0.42</a:t>
                      </a:r>
                      <a:endParaRPr lang="en-CA" sz="1200" dirty="0"/>
                    </a:p>
                  </a:txBody>
                  <a:tcPr/>
                </a:tc>
                <a:tc>
                  <a:txBody>
                    <a:bodyPr/>
                    <a:lstStyle/>
                    <a:p>
                      <a:r>
                        <a:rPr lang="en-GB" sz="1200" dirty="0" smtClean="0"/>
                        <a:t>0.66</a:t>
                      </a:r>
                      <a:endParaRPr lang="en-CA" sz="1200" dirty="0"/>
                    </a:p>
                  </a:txBody>
                  <a:tcPr/>
                </a:tc>
                <a:tc>
                  <a:txBody>
                    <a:bodyPr/>
                    <a:lstStyle/>
                    <a:p>
                      <a:r>
                        <a:rPr lang="en-GB" sz="1200" dirty="0" smtClean="0"/>
                        <a:t>0.34</a:t>
                      </a:r>
                      <a:endParaRPr lang="en-CA" sz="1200" dirty="0"/>
                    </a:p>
                  </a:txBody>
                  <a:tcPr/>
                </a:tc>
              </a:tr>
              <a:tr h="0">
                <a:tc>
                  <a:txBody>
                    <a:bodyPr/>
                    <a:lstStyle/>
                    <a:p>
                      <a:r>
                        <a:rPr lang="en-GB" sz="1200" dirty="0" smtClean="0"/>
                        <a:t>Temperature Measurement</a:t>
                      </a:r>
                    </a:p>
                    <a:p>
                      <a:r>
                        <a:rPr lang="en-GB" sz="1200" dirty="0" smtClean="0"/>
                        <a:t>Thermocouple </a:t>
                      </a:r>
                    </a:p>
                    <a:p>
                      <a:r>
                        <a:rPr lang="en-GB" sz="1200" dirty="0" smtClean="0"/>
                        <a:t>Thermometer</a:t>
                      </a:r>
                      <a:endParaRPr lang="en-CA" sz="1200" dirty="0"/>
                    </a:p>
                  </a:txBody>
                  <a:tcPr/>
                </a:tc>
                <a:tc>
                  <a:txBody>
                    <a:bodyPr/>
                    <a:lstStyle/>
                    <a:p>
                      <a:pPr algn="ctr"/>
                      <a:endParaRPr lang="en-GB" sz="1200" dirty="0" smtClean="0"/>
                    </a:p>
                    <a:p>
                      <a:pPr algn="ctr"/>
                      <a:r>
                        <a:rPr lang="en-GB" sz="1200" dirty="0" smtClean="0"/>
                        <a:t>0.52</a:t>
                      </a:r>
                    </a:p>
                    <a:p>
                      <a:pPr algn="ctr"/>
                      <a:r>
                        <a:rPr lang="en-GB" sz="1200" dirty="0" smtClean="0"/>
                        <a:t>0.027</a:t>
                      </a:r>
                      <a:endParaRPr lang="en-CA" sz="1200" dirty="0"/>
                    </a:p>
                  </a:txBody>
                  <a:tcPr/>
                </a:tc>
                <a:tc>
                  <a:txBody>
                    <a:bodyPr/>
                    <a:lstStyle/>
                    <a:p>
                      <a:endParaRPr lang="en-GB" sz="1200" dirty="0" smtClean="0"/>
                    </a:p>
                    <a:p>
                      <a:r>
                        <a:rPr lang="en-GB" sz="1200" dirty="0" smtClean="0"/>
                        <a:t>0.59</a:t>
                      </a:r>
                    </a:p>
                    <a:p>
                      <a:r>
                        <a:rPr lang="en-GB" sz="1200" dirty="0" smtClean="0"/>
                        <a:t>0.97</a:t>
                      </a:r>
                      <a:endParaRPr lang="en-CA" sz="1200" dirty="0"/>
                    </a:p>
                  </a:txBody>
                  <a:tcPr/>
                </a:tc>
                <a:tc>
                  <a:txBody>
                    <a:bodyPr/>
                    <a:lstStyle/>
                    <a:p>
                      <a:endParaRPr lang="en-GB" sz="1200" dirty="0" smtClean="0"/>
                    </a:p>
                    <a:p>
                      <a:r>
                        <a:rPr lang="en-GB" sz="1200" dirty="0" smtClean="0"/>
                        <a:t>0.41</a:t>
                      </a:r>
                    </a:p>
                    <a:p>
                      <a:r>
                        <a:rPr lang="en-GB" sz="1200" dirty="0" smtClean="0"/>
                        <a:t>0.03</a:t>
                      </a:r>
                      <a:endParaRPr lang="en-CA" sz="1200" dirty="0"/>
                    </a:p>
                  </a:txBody>
                  <a:tcPr/>
                </a:tc>
              </a:tr>
            </a:tbl>
          </a:graphicData>
        </a:graphic>
      </p:graphicFrame>
      <p:sp>
        <p:nvSpPr>
          <p:cNvPr id="10" name="Rectangle 9"/>
          <p:cNvSpPr/>
          <p:nvPr/>
        </p:nvSpPr>
        <p:spPr>
          <a:xfrm>
            <a:off x="9258300" y="1771650"/>
            <a:ext cx="1752600" cy="508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226138"/>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2059529"/>
            <a:ext cx="4124014" cy="156966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failure probability and reliability of a component can be calculated from its known failure rate.</a:t>
            </a:r>
          </a:p>
        </p:txBody>
      </p:sp>
      <p:graphicFrame>
        <p:nvGraphicFramePr>
          <p:cNvPr id="9" name="Table 8"/>
          <p:cNvGraphicFramePr>
            <a:graphicFrameLocks noGrp="1"/>
          </p:cNvGraphicFramePr>
          <p:nvPr>
            <p:extLst>
              <p:ext uri="{D42A27DB-BD31-4B8C-83A1-F6EECF244321}">
                <p14:modId xmlns:p14="http://schemas.microsoft.com/office/powerpoint/2010/main" val="1997406940"/>
              </p:ext>
            </p:extLst>
          </p:nvPr>
        </p:nvGraphicFramePr>
        <p:xfrm>
          <a:off x="4508500" y="2027378"/>
          <a:ext cx="6292850" cy="4759960"/>
        </p:xfrm>
        <a:graphic>
          <a:graphicData uri="http://schemas.openxmlformats.org/drawingml/2006/table">
            <a:tbl>
              <a:tblPr firstRow="1" bandRow="1">
                <a:tableStyleId>{5C22544A-7EE6-4342-B048-85BDC9FD1C3A}</a:tableStyleId>
              </a:tblPr>
              <a:tblGrid>
                <a:gridCol w="1918335"/>
                <a:gridCol w="2831592"/>
                <a:gridCol w="819023"/>
                <a:gridCol w="723900"/>
              </a:tblGrid>
              <a:tr h="370840">
                <a:tc>
                  <a:txBody>
                    <a:bodyPr/>
                    <a:lstStyle/>
                    <a:p>
                      <a:r>
                        <a:rPr lang="en-GB" sz="1800" dirty="0" smtClean="0"/>
                        <a:t>Component</a:t>
                      </a:r>
                      <a:endParaRPr lang="en-CA" sz="1800" dirty="0"/>
                    </a:p>
                  </a:txBody>
                  <a:tcPr/>
                </a:tc>
                <a:tc>
                  <a:txBody>
                    <a:bodyPr/>
                    <a:lstStyle/>
                    <a:p>
                      <a:r>
                        <a:rPr lang="en-GB" sz="1800" dirty="0" smtClean="0"/>
                        <a:t>Failure Rate, µ</a:t>
                      </a:r>
                      <a:r>
                        <a:rPr lang="en-GB" sz="1800" baseline="0" dirty="0" smtClean="0"/>
                        <a:t> (faults/year)</a:t>
                      </a:r>
                      <a:endParaRPr lang="en-CA" sz="1800" dirty="0"/>
                    </a:p>
                  </a:txBody>
                  <a:tcPr/>
                </a:tc>
                <a:tc>
                  <a:txBody>
                    <a:bodyPr/>
                    <a:lstStyle/>
                    <a:p>
                      <a:pPr algn="ctr"/>
                      <a:r>
                        <a:rPr lang="en-GB" sz="1800" dirty="0" smtClean="0"/>
                        <a:t>R(t)</a:t>
                      </a:r>
                      <a:endParaRPr lang="en-CA" sz="1800" dirty="0"/>
                    </a:p>
                  </a:txBody>
                  <a:tcPr/>
                </a:tc>
                <a:tc>
                  <a:txBody>
                    <a:bodyPr/>
                    <a:lstStyle/>
                    <a:p>
                      <a:pPr algn="ctr"/>
                      <a:r>
                        <a:rPr lang="en-GB" sz="1800" dirty="0" smtClean="0"/>
                        <a:t>P(t)</a:t>
                      </a:r>
                      <a:endParaRPr lang="en-CA" sz="1800" dirty="0"/>
                    </a:p>
                  </a:txBody>
                  <a:tcPr/>
                </a:tc>
              </a:tr>
              <a:tr h="0">
                <a:tc>
                  <a:txBody>
                    <a:bodyPr/>
                    <a:lstStyle/>
                    <a:p>
                      <a:r>
                        <a:rPr lang="en-GB" sz="1200" dirty="0" smtClean="0"/>
                        <a:t>Control Valve</a:t>
                      </a:r>
                      <a:endParaRPr lang="en-CA" sz="1200" dirty="0"/>
                    </a:p>
                  </a:txBody>
                  <a:tcPr/>
                </a:tc>
                <a:tc>
                  <a:txBody>
                    <a:bodyPr/>
                    <a:lstStyle/>
                    <a:p>
                      <a:pPr algn="ctr"/>
                      <a:r>
                        <a:rPr lang="en-GB" sz="1200" dirty="0" smtClean="0"/>
                        <a:t>0.60</a:t>
                      </a:r>
                      <a:endParaRPr lang="en-CA" sz="1200" dirty="0"/>
                    </a:p>
                  </a:txBody>
                  <a:tcPr/>
                </a:tc>
                <a:tc>
                  <a:txBody>
                    <a:bodyPr/>
                    <a:lstStyle/>
                    <a:p>
                      <a:r>
                        <a:rPr lang="en-GB" sz="1200" dirty="0" smtClean="0"/>
                        <a:t>0.55</a:t>
                      </a:r>
                      <a:endParaRPr lang="en-CA" sz="1200" dirty="0"/>
                    </a:p>
                  </a:txBody>
                  <a:tcPr/>
                </a:tc>
                <a:tc>
                  <a:txBody>
                    <a:bodyPr/>
                    <a:lstStyle/>
                    <a:p>
                      <a:r>
                        <a:rPr lang="en-GB" sz="1200" dirty="0" smtClean="0"/>
                        <a:t>0.45</a:t>
                      </a:r>
                      <a:endParaRPr lang="en-CA" sz="1200" dirty="0"/>
                    </a:p>
                  </a:txBody>
                  <a:tcPr/>
                </a:tc>
              </a:tr>
              <a:tr h="0">
                <a:tc>
                  <a:txBody>
                    <a:bodyPr/>
                    <a:lstStyle/>
                    <a:p>
                      <a:r>
                        <a:rPr lang="en-GB" sz="1200" dirty="0" smtClean="0"/>
                        <a:t>Flow Measurement</a:t>
                      </a:r>
                    </a:p>
                    <a:p>
                      <a:r>
                        <a:rPr lang="en-GB" sz="1200" dirty="0" smtClean="0"/>
                        <a:t>Fluids</a:t>
                      </a:r>
                    </a:p>
                    <a:p>
                      <a:r>
                        <a:rPr lang="en-GB" sz="1200" dirty="0" smtClean="0"/>
                        <a:t>Solids</a:t>
                      </a:r>
                      <a:endParaRPr lang="en-CA" sz="1200" dirty="0"/>
                    </a:p>
                  </a:txBody>
                  <a:tcPr/>
                </a:tc>
                <a:tc>
                  <a:txBody>
                    <a:bodyPr/>
                    <a:lstStyle/>
                    <a:p>
                      <a:pPr algn="ctr"/>
                      <a:endParaRPr lang="en-GB" sz="1200" dirty="0" smtClean="0"/>
                    </a:p>
                    <a:p>
                      <a:pPr algn="ctr"/>
                      <a:r>
                        <a:rPr lang="en-GB" sz="1200" dirty="0" smtClean="0"/>
                        <a:t>1.14</a:t>
                      </a:r>
                    </a:p>
                    <a:p>
                      <a:pPr algn="ctr"/>
                      <a:r>
                        <a:rPr lang="en-GB" sz="1200" dirty="0" smtClean="0"/>
                        <a:t>3.75</a:t>
                      </a:r>
                      <a:endParaRPr lang="en-CA" sz="1200" dirty="0"/>
                    </a:p>
                  </a:txBody>
                  <a:tcPr/>
                </a:tc>
                <a:tc>
                  <a:txBody>
                    <a:bodyPr/>
                    <a:lstStyle/>
                    <a:p>
                      <a:endParaRPr lang="en-GB" sz="1200" dirty="0" smtClean="0"/>
                    </a:p>
                    <a:p>
                      <a:r>
                        <a:rPr lang="en-GB" sz="1200" dirty="0" smtClean="0"/>
                        <a:t>0.32</a:t>
                      </a:r>
                    </a:p>
                    <a:p>
                      <a:r>
                        <a:rPr lang="en-GB" sz="1200" dirty="0" smtClean="0"/>
                        <a:t>0.02</a:t>
                      </a:r>
                      <a:endParaRPr lang="en-CA" sz="1200" dirty="0"/>
                    </a:p>
                  </a:txBody>
                  <a:tcPr/>
                </a:tc>
                <a:tc>
                  <a:txBody>
                    <a:bodyPr/>
                    <a:lstStyle/>
                    <a:p>
                      <a:endParaRPr lang="en-GB" sz="1200" dirty="0" smtClean="0"/>
                    </a:p>
                    <a:p>
                      <a:r>
                        <a:rPr lang="en-GB" sz="1200" dirty="0" smtClean="0"/>
                        <a:t>0.68</a:t>
                      </a:r>
                    </a:p>
                    <a:p>
                      <a:r>
                        <a:rPr lang="en-GB" sz="1200" dirty="0" smtClean="0"/>
                        <a:t>0.98</a:t>
                      </a:r>
                      <a:endParaRPr lang="en-CA" sz="1200" dirty="0"/>
                    </a:p>
                  </a:txBody>
                  <a:tcPr/>
                </a:tc>
              </a:tr>
              <a:tr h="0">
                <a:tc>
                  <a:txBody>
                    <a:bodyPr/>
                    <a:lstStyle/>
                    <a:p>
                      <a:r>
                        <a:rPr lang="en-GB" sz="1200" dirty="0" smtClean="0"/>
                        <a:t>Flow Switch</a:t>
                      </a:r>
                      <a:endParaRPr lang="en-CA" sz="1200" dirty="0"/>
                    </a:p>
                  </a:txBody>
                  <a:tcPr/>
                </a:tc>
                <a:tc>
                  <a:txBody>
                    <a:bodyPr/>
                    <a:lstStyle/>
                    <a:p>
                      <a:pPr algn="ctr"/>
                      <a:r>
                        <a:rPr lang="en-GB" sz="1200" dirty="0" smtClean="0"/>
                        <a:t>1.12</a:t>
                      </a:r>
                      <a:endParaRPr lang="en-CA" sz="1200" dirty="0"/>
                    </a:p>
                  </a:txBody>
                  <a:tcPr/>
                </a:tc>
                <a:tc>
                  <a:txBody>
                    <a:bodyPr/>
                    <a:lstStyle/>
                    <a:p>
                      <a:r>
                        <a:rPr lang="en-GB" sz="1200" dirty="0" smtClean="0"/>
                        <a:t>0.33</a:t>
                      </a:r>
                      <a:endParaRPr lang="en-CA" sz="1200" dirty="0"/>
                    </a:p>
                  </a:txBody>
                  <a:tcPr/>
                </a:tc>
                <a:tc>
                  <a:txBody>
                    <a:bodyPr/>
                    <a:lstStyle/>
                    <a:p>
                      <a:r>
                        <a:rPr lang="en-GB" sz="1200" dirty="0" smtClean="0"/>
                        <a:t>0.67</a:t>
                      </a:r>
                      <a:endParaRPr lang="en-CA" sz="1200" dirty="0"/>
                    </a:p>
                  </a:txBody>
                  <a:tcPr/>
                </a:tc>
              </a:tr>
              <a:tr h="0">
                <a:tc>
                  <a:txBody>
                    <a:bodyPr/>
                    <a:lstStyle/>
                    <a:p>
                      <a:r>
                        <a:rPr lang="en-GB" sz="1200" dirty="0" smtClean="0"/>
                        <a:t>Hand Valve</a:t>
                      </a:r>
                      <a:endParaRPr lang="en-CA" sz="1200" dirty="0"/>
                    </a:p>
                  </a:txBody>
                  <a:tcPr/>
                </a:tc>
                <a:tc>
                  <a:txBody>
                    <a:bodyPr/>
                    <a:lstStyle/>
                    <a:p>
                      <a:pPr algn="ctr"/>
                      <a:r>
                        <a:rPr lang="en-GB" sz="1200" dirty="0" smtClean="0"/>
                        <a:t>0.13</a:t>
                      </a:r>
                      <a:endParaRPr lang="en-CA" sz="1200" dirty="0"/>
                    </a:p>
                  </a:txBody>
                  <a:tcPr/>
                </a:tc>
                <a:tc>
                  <a:txBody>
                    <a:bodyPr/>
                    <a:lstStyle/>
                    <a:p>
                      <a:r>
                        <a:rPr lang="en-GB" sz="1200" dirty="0" smtClean="0"/>
                        <a:t>0.88</a:t>
                      </a:r>
                      <a:endParaRPr lang="en-CA" sz="1200" dirty="0"/>
                    </a:p>
                  </a:txBody>
                  <a:tcPr/>
                </a:tc>
                <a:tc>
                  <a:txBody>
                    <a:bodyPr/>
                    <a:lstStyle/>
                    <a:p>
                      <a:r>
                        <a:rPr lang="en-GB" sz="1200" dirty="0" smtClean="0"/>
                        <a:t>0.12</a:t>
                      </a:r>
                      <a:endParaRPr lang="en-CA" sz="1200" dirty="0"/>
                    </a:p>
                  </a:txBody>
                  <a:tcPr/>
                </a:tc>
              </a:tr>
              <a:tr h="0">
                <a:tc>
                  <a:txBody>
                    <a:bodyPr/>
                    <a:lstStyle/>
                    <a:p>
                      <a:r>
                        <a:rPr lang="en-GB" sz="1200" dirty="0" smtClean="0"/>
                        <a:t>Indicator Lamp</a:t>
                      </a:r>
                      <a:endParaRPr lang="en-CA" sz="1200" dirty="0"/>
                    </a:p>
                  </a:txBody>
                  <a:tcPr/>
                </a:tc>
                <a:tc>
                  <a:txBody>
                    <a:bodyPr/>
                    <a:lstStyle/>
                    <a:p>
                      <a:pPr algn="ctr"/>
                      <a:r>
                        <a:rPr lang="en-GB" sz="1200" dirty="0" smtClean="0"/>
                        <a:t>0.044</a:t>
                      </a:r>
                      <a:endParaRPr lang="en-CA" sz="1200" dirty="0"/>
                    </a:p>
                  </a:txBody>
                  <a:tcPr/>
                </a:tc>
                <a:tc>
                  <a:txBody>
                    <a:bodyPr/>
                    <a:lstStyle/>
                    <a:p>
                      <a:r>
                        <a:rPr lang="en-GB" sz="1200" dirty="0" smtClean="0"/>
                        <a:t>0.96</a:t>
                      </a:r>
                      <a:endParaRPr lang="en-CA" sz="1200" dirty="0"/>
                    </a:p>
                  </a:txBody>
                  <a:tcPr/>
                </a:tc>
                <a:tc>
                  <a:txBody>
                    <a:bodyPr/>
                    <a:lstStyle/>
                    <a:p>
                      <a:r>
                        <a:rPr lang="en-GB" sz="1200" dirty="0" smtClean="0"/>
                        <a:t>0.04</a:t>
                      </a:r>
                      <a:endParaRPr lang="en-CA" sz="1200" dirty="0"/>
                    </a:p>
                  </a:txBody>
                  <a:tcPr/>
                </a:tc>
              </a:tr>
              <a:tr h="551811">
                <a:tc>
                  <a:txBody>
                    <a:bodyPr/>
                    <a:lstStyle/>
                    <a:p>
                      <a:r>
                        <a:rPr lang="en-GB" sz="1200" dirty="0" smtClean="0"/>
                        <a:t>Level Measurement </a:t>
                      </a:r>
                    </a:p>
                    <a:p>
                      <a:r>
                        <a:rPr lang="en-GB" sz="1200" dirty="0" smtClean="0"/>
                        <a:t>Liquids</a:t>
                      </a:r>
                    </a:p>
                    <a:p>
                      <a:r>
                        <a:rPr lang="en-GB" sz="1200" dirty="0" smtClean="0"/>
                        <a:t>Solids</a:t>
                      </a:r>
                      <a:endParaRPr lang="en-CA" sz="1200" dirty="0"/>
                    </a:p>
                  </a:txBody>
                  <a:tcPr/>
                </a:tc>
                <a:tc>
                  <a:txBody>
                    <a:bodyPr/>
                    <a:lstStyle/>
                    <a:p>
                      <a:pPr algn="ctr"/>
                      <a:endParaRPr lang="en-GB" sz="1200" dirty="0" smtClean="0"/>
                    </a:p>
                    <a:p>
                      <a:pPr algn="ctr"/>
                      <a:r>
                        <a:rPr lang="en-GB" sz="1200" dirty="0" smtClean="0"/>
                        <a:t>1.70</a:t>
                      </a:r>
                    </a:p>
                    <a:p>
                      <a:pPr algn="ctr"/>
                      <a:r>
                        <a:rPr lang="en-GB" sz="1200" dirty="0" smtClean="0"/>
                        <a:t>6.86</a:t>
                      </a:r>
                      <a:endParaRPr lang="en-CA" sz="1200" dirty="0"/>
                    </a:p>
                  </a:txBody>
                  <a:tcPr/>
                </a:tc>
                <a:tc>
                  <a:txBody>
                    <a:bodyPr/>
                    <a:lstStyle/>
                    <a:p>
                      <a:endParaRPr lang="en-GB" sz="1200" dirty="0" smtClean="0"/>
                    </a:p>
                    <a:p>
                      <a:r>
                        <a:rPr lang="en-GB" sz="1200" dirty="0" smtClean="0"/>
                        <a:t>0.18</a:t>
                      </a:r>
                    </a:p>
                    <a:p>
                      <a:r>
                        <a:rPr lang="en-GB" sz="1200" dirty="0" smtClean="0"/>
                        <a:t>0.001</a:t>
                      </a:r>
                      <a:endParaRPr lang="en-CA" sz="1200" dirty="0"/>
                    </a:p>
                  </a:txBody>
                  <a:tcPr/>
                </a:tc>
                <a:tc>
                  <a:txBody>
                    <a:bodyPr/>
                    <a:lstStyle/>
                    <a:p>
                      <a:endParaRPr lang="en-GB" sz="1200" dirty="0" smtClean="0"/>
                    </a:p>
                    <a:p>
                      <a:r>
                        <a:rPr lang="en-GB" sz="1200" dirty="0" smtClean="0"/>
                        <a:t>0.82</a:t>
                      </a:r>
                    </a:p>
                    <a:p>
                      <a:r>
                        <a:rPr lang="en-GB" sz="1200" dirty="0" smtClean="0"/>
                        <a:t>0.999</a:t>
                      </a:r>
                      <a:endParaRPr lang="en-CA" sz="1200" dirty="0"/>
                    </a:p>
                  </a:txBody>
                  <a:tcPr/>
                </a:tc>
              </a:tr>
              <a:tr h="0">
                <a:tc>
                  <a:txBody>
                    <a:bodyPr/>
                    <a:lstStyle/>
                    <a:p>
                      <a:r>
                        <a:rPr lang="en-GB" sz="1200" dirty="0" smtClean="0"/>
                        <a:t>pH Meter</a:t>
                      </a:r>
                      <a:endParaRPr lang="en-CA" sz="1200" dirty="0"/>
                    </a:p>
                  </a:txBody>
                  <a:tcPr/>
                </a:tc>
                <a:tc>
                  <a:txBody>
                    <a:bodyPr/>
                    <a:lstStyle/>
                    <a:p>
                      <a:pPr algn="ctr"/>
                      <a:r>
                        <a:rPr lang="en-GB" sz="1200" dirty="0" smtClean="0"/>
                        <a:t>5.88</a:t>
                      </a:r>
                      <a:endParaRPr lang="en-CA" sz="1200" dirty="0"/>
                    </a:p>
                  </a:txBody>
                  <a:tcPr/>
                </a:tc>
                <a:tc>
                  <a:txBody>
                    <a:bodyPr/>
                    <a:lstStyle/>
                    <a:p>
                      <a:r>
                        <a:rPr lang="en-GB" sz="1200" dirty="0" smtClean="0"/>
                        <a:t>0.003</a:t>
                      </a:r>
                      <a:endParaRPr lang="en-CA" sz="1200" dirty="0"/>
                    </a:p>
                  </a:txBody>
                  <a:tcPr/>
                </a:tc>
                <a:tc>
                  <a:txBody>
                    <a:bodyPr/>
                    <a:lstStyle/>
                    <a:p>
                      <a:r>
                        <a:rPr lang="en-GB" sz="1200" dirty="0" smtClean="0"/>
                        <a:t>0.997</a:t>
                      </a:r>
                      <a:endParaRPr lang="en-CA" sz="1200" dirty="0"/>
                    </a:p>
                  </a:txBody>
                  <a:tcPr/>
                </a:tc>
              </a:tr>
              <a:tr h="0">
                <a:tc>
                  <a:txBody>
                    <a:bodyPr/>
                    <a:lstStyle/>
                    <a:p>
                      <a:r>
                        <a:rPr lang="en-GB" sz="1200" dirty="0" smtClean="0"/>
                        <a:t>Pressure</a:t>
                      </a:r>
                      <a:r>
                        <a:rPr lang="en-GB" sz="1200" baseline="0" dirty="0" smtClean="0"/>
                        <a:t> Measurement</a:t>
                      </a:r>
                      <a:endParaRPr lang="en-CA" sz="1200" dirty="0"/>
                    </a:p>
                  </a:txBody>
                  <a:tcPr/>
                </a:tc>
                <a:tc>
                  <a:txBody>
                    <a:bodyPr/>
                    <a:lstStyle/>
                    <a:p>
                      <a:pPr algn="ctr"/>
                      <a:r>
                        <a:rPr lang="en-GB" sz="1200" dirty="0" smtClean="0"/>
                        <a:t>1.41</a:t>
                      </a:r>
                      <a:endParaRPr lang="en-CA" sz="1200" dirty="0"/>
                    </a:p>
                  </a:txBody>
                  <a:tcPr/>
                </a:tc>
                <a:tc>
                  <a:txBody>
                    <a:bodyPr/>
                    <a:lstStyle/>
                    <a:p>
                      <a:r>
                        <a:rPr lang="en-GB" sz="1200" dirty="0" smtClean="0"/>
                        <a:t>0.24</a:t>
                      </a:r>
                      <a:endParaRPr lang="en-CA" sz="1200" dirty="0"/>
                    </a:p>
                  </a:txBody>
                  <a:tcPr/>
                </a:tc>
                <a:tc>
                  <a:txBody>
                    <a:bodyPr/>
                    <a:lstStyle/>
                    <a:p>
                      <a:r>
                        <a:rPr lang="en-GB" sz="1200" dirty="0" smtClean="0"/>
                        <a:t>0.76</a:t>
                      </a:r>
                      <a:endParaRPr lang="en-CA" sz="1200" dirty="0"/>
                    </a:p>
                  </a:txBody>
                  <a:tcPr/>
                </a:tc>
              </a:tr>
              <a:tr h="0">
                <a:tc>
                  <a:txBody>
                    <a:bodyPr/>
                    <a:lstStyle/>
                    <a:p>
                      <a:r>
                        <a:rPr lang="en-GB" sz="1200" dirty="0" smtClean="0"/>
                        <a:t>Pressure Relief Valve</a:t>
                      </a:r>
                      <a:endParaRPr lang="en-CA" sz="1200" dirty="0"/>
                    </a:p>
                  </a:txBody>
                  <a:tcPr/>
                </a:tc>
                <a:tc>
                  <a:txBody>
                    <a:bodyPr/>
                    <a:lstStyle/>
                    <a:p>
                      <a:pPr algn="ctr"/>
                      <a:r>
                        <a:rPr lang="en-GB" sz="1200" dirty="0" smtClean="0"/>
                        <a:t>0.022</a:t>
                      </a:r>
                      <a:endParaRPr lang="en-CA" sz="1200" dirty="0"/>
                    </a:p>
                  </a:txBody>
                  <a:tcPr/>
                </a:tc>
                <a:tc>
                  <a:txBody>
                    <a:bodyPr/>
                    <a:lstStyle/>
                    <a:p>
                      <a:r>
                        <a:rPr lang="en-GB" sz="1200" dirty="0" smtClean="0"/>
                        <a:t>0.98</a:t>
                      </a:r>
                      <a:endParaRPr lang="en-CA" sz="1200" dirty="0"/>
                    </a:p>
                  </a:txBody>
                  <a:tcPr/>
                </a:tc>
                <a:tc>
                  <a:txBody>
                    <a:bodyPr/>
                    <a:lstStyle/>
                    <a:p>
                      <a:r>
                        <a:rPr lang="en-GB" sz="1200" dirty="0" smtClean="0"/>
                        <a:t>0.02</a:t>
                      </a:r>
                      <a:endParaRPr lang="en-CA" sz="1200" dirty="0"/>
                    </a:p>
                  </a:txBody>
                  <a:tcPr/>
                </a:tc>
              </a:tr>
              <a:tr h="0">
                <a:tc>
                  <a:txBody>
                    <a:bodyPr/>
                    <a:lstStyle/>
                    <a:p>
                      <a:r>
                        <a:rPr lang="en-GB" sz="1200" dirty="0" smtClean="0"/>
                        <a:t>Pressure Switch</a:t>
                      </a:r>
                      <a:endParaRPr lang="en-CA" sz="1200" dirty="0"/>
                    </a:p>
                  </a:txBody>
                  <a:tcPr/>
                </a:tc>
                <a:tc>
                  <a:txBody>
                    <a:bodyPr/>
                    <a:lstStyle/>
                    <a:p>
                      <a:pPr algn="ctr"/>
                      <a:r>
                        <a:rPr lang="en-GB" sz="1200" dirty="0" smtClean="0"/>
                        <a:t>0.14</a:t>
                      </a:r>
                      <a:endParaRPr lang="en-CA" sz="1200" dirty="0"/>
                    </a:p>
                  </a:txBody>
                  <a:tcPr/>
                </a:tc>
                <a:tc>
                  <a:txBody>
                    <a:bodyPr/>
                    <a:lstStyle/>
                    <a:p>
                      <a:r>
                        <a:rPr lang="en-GB" sz="1200" dirty="0" smtClean="0"/>
                        <a:t>0.87</a:t>
                      </a:r>
                      <a:endParaRPr lang="en-CA" sz="1200" dirty="0"/>
                    </a:p>
                  </a:txBody>
                  <a:tcPr/>
                </a:tc>
                <a:tc>
                  <a:txBody>
                    <a:bodyPr/>
                    <a:lstStyle/>
                    <a:p>
                      <a:r>
                        <a:rPr lang="en-GB" sz="1200" dirty="0" smtClean="0"/>
                        <a:t>0.13</a:t>
                      </a:r>
                      <a:endParaRPr lang="en-CA" sz="1200" dirty="0"/>
                    </a:p>
                  </a:txBody>
                  <a:tcPr/>
                </a:tc>
              </a:tr>
              <a:tr h="0">
                <a:tc>
                  <a:txBody>
                    <a:bodyPr/>
                    <a:lstStyle/>
                    <a:p>
                      <a:r>
                        <a:rPr lang="en-GB" sz="1200" dirty="0" smtClean="0"/>
                        <a:t>Solenoid Valve</a:t>
                      </a:r>
                      <a:endParaRPr lang="en-CA" sz="1200" dirty="0"/>
                    </a:p>
                  </a:txBody>
                  <a:tcPr/>
                </a:tc>
                <a:tc>
                  <a:txBody>
                    <a:bodyPr/>
                    <a:lstStyle/>
                    <a:p>
                      <a:pPr algn="ctr"/>
                      <a:r>
                        <a:rPr lang="en-GB" sz="1200" dirty="0" smtClean="0"/>
                        <a:t>0.42</a:t>
                      </a:r>
                      <a:endParaRPr lang="en-CA" sz="1200" dirty="0"/>
                    </a:p>
                  </a:txBody>
                  <a:tcPr/>
                </a:tc>
                <a:tc>
                  <a:txBody>
                    <a:bodyPr/>
                    <a:lstStyle/>
                    <a:p>
                      <a:r>
                        <a:rPr lang="en-GB" sz="1200" dirty="0" smtClean="0"/>
                        <a:t>0.66</a:t>
                      </a:r>
                      <a:endParaRPr lang="en-CA" sz="1200" dirty="0"/>
                    </a:p>
                  </a:txBody>
                  <a:tcPr/>
                </a:tc>
                <a:tc>
                  <a:txBody>
                    <a:bodyPr/>
                    <a:lstStyle/>
                    <a:p>
                      <a:r>
                        <a:rPr lang="en-GB" sz="1200" dirty="0" smtClean="0"/>
                        <a:t>0.34</a:t>
                      </a:r>
                      <a:endParaRPr lang="en-CA" sz="1200" dirty="0"/>
                    </a:p>
                  </a:txBody>
                  <a:tcPr/>
                </a:tc>
              </a:tr>
              <a:tr h="0">
                <a:tc>
                  <a:txBody>
                    <a:bodyPr/>
                    <a:lstStyle/>
                    <a:p>
                      <a:r>
                        <a:rPr lang="en-GB" sz="1200" dirty="0" smtClean="0"/>
                        <a:t>Temperature Measurement</a:t>
                      </a:r>
                    </a:p>
                    <a:p>
                      <a:r>
                        <a:rPr lang="en-GB" sz="1200" dirty="0" smtClean="0"/>
                        <a:t>Thermocouple </a:t>
                      </a:r>
                    </a:p>
                    <a:p>
                      <a:r>
                        <a:rPr lang="en-GB" sz="1200" dirty="0" smtClean="0"/>
                        <a:t>Thermometer</a:t>
                      </a:r>
                      <a:endParaRPr lang="en-CA" sz="1200" dirty="0"/>
                    </a:p>
                  </a:txBody>
                  <a:tcPr/>
                </a:tc>
                <a:tc>
                  <a:txBody>
                    <a:bodyPr/>
                    <a:lstStyle/>
                    <a:p>
                      <a:pPr algn="ctr"/>
                      <a:endParaRPr lang="en-GB" sz="1200" dirty="0" smtClean="0"/>
                    </a:p>
                    <a:p>
                      <a:pPr algn="ctr"/>
                      <a:r>
                        <a:rPr lang="en-GB" sz="1200" dirty="0" smtClean="0"/>
                        <a:t>0.52</a:t>
                      </a:r>
                    </a:p>
                    <a:p>
                      <a:pPr algn="ctr"/>
                      <a:r>
                        <a:rPr lang="en-GB" sz="1200" dirty="0" smtClean="0"/>
                        <a:t>0.027</a:t>
                      </a:r>
                      <a:endParaRPr lang="en-CA" sz="1200" dirty="0"/>
                    </a:p>
                  </a:txBody>
                  <a:tcPr/>
                </a:tc>
                <a:tc>
                  <a:txBody>
                    <a:bodyPr/>
                    <a:lstStyle/>
                    <a:p>
                      <a:endParaRPr lang="en-GB" sz="1200" dirty="0" smtClean="0"/>
                    </a:p>
                    <a:p>
                      <a:r>
                        <a:rPr lang="en-GB" sz="1200" dirty="0" smtClean="0"/>
                        <a:t>0.59</a:t>
                      </a:r>
                    </a:p>
                    <a:p>
                      <a:r>
                        <a:rPr lang="en-GB" sz="1200" dirty="0" smtClean="0"/>
                        <a:t>0.97</a:t>
                      </a:r>
                      <a:endParaRPr lang="en-CA" sz="1200" dirty="0"/>
                    </a:p>
                  </a:txBody>
                  <a:tcPr/>
                </a:tc>
                <a:tc>
                  <a:txBody>
                    <a:bodyPr/>
                    <a:lstStyle/>
                    <a:p>
                      <a:endParaRPr lang="en-GB" sz="1200" dirty="0" smtClean="0"/>
                    </a:p>
                    <a:p>
                      <a:r>
                        <a:rPr lang="en-GB" sz="1200" dirty="0" smtClean="0"/>
                        <a:t>0.41</a:t>
                      </a:r>
                    </a:p>
                    <a:p>
                      <a:r>
                        <a:rPr lang="en-GB" sz="1200" dirty="0" smtClean="0"/>
                        <a:t>0.03</a:t>
                      </a:r>
                      <a:endParaRPr lang="en-CA" sz="1200" dirty="0"/>
                    </a:p>
                  </a:txBody>
                  <a:tcPr/>
                </a:tc>
              </a:tr>
            </a:tbl>
          </a:graphicData>
        </a:graphic>
      </p:graphicFrame>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7035690"/>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778584" y="5831238"/>
            <a:ext cx="4537116" cy="9554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770209" y="3771198"/>
            <a:ext cx="5213636" cy="13345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390057" y="5831238"/>
            <a:ext cx="6016553" cy="9554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392866" y="3771199"/>
            <a:ext cx="6013743" cy="1334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52736" y="1888079"/>
            <a:ext cx="11839264" cy="433965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We’ve discussed the failure probability of individual components. Failures in chemical </a:t>
            </a:r>
            <a:r>
              <a:rPr lang="en-GB" sz="2400" dirty="0" smtClean="0">
                <a:latin typeface="Tahoma" panose="020B0604030504040204" pitchFamily="34" charset="0"/>
                <a:ea typeface="Tahoma" panose="020B0604030504040204" pitchFamily="34" charset="0"/>
                <a:cs typeface="Tahoma" panose="020B0604030504040204" pitchFamily="34" charset="0"/>
              </a:rPr>
              <a:t>plants, </a:t>
            </a:r>
            <a:r>
              <a:rPr lang="en-GB" sz="2400" dirty="0" smtClean="0">
                <a:latin typeface="Tahoma" panose="020B0604030504040204" pitchFamily="34" charset="0"/>
                <a:ea typeface="Tahoma" panose="020B0604030504040204" pitchFamily="34" charset="0"/>
                <a:cs typeface="Tahoma" panose="020B0604030504040204" pitchFamily="34" charset="0"/>
              </a:rPr>
              <a:t>result </a:t>
            </a:r>
            <a:r>
              <a:rPr lang="en-GB" sz="2400" dirty="0" smtClean="0">
                <a:latin typeface="Tahoma" panose="020B0604030504040204" pitchFamily="34" charset="0"/>
                <a:ea typeface="Tahoma" panose="020B0604030504040204" pitchFamily="34" charset="0"/>
                <a:cs typeface="Tahoma" panose="020B0604030504040204" pitchFamily="34" charset="0"/>
              </a:rPr>
              <a:t>from </a:t>
            </a:r>
            <a:r>
              <a:rPr lang="en-GB" sz="2400" dirty="0" smtClean="0">
                <a:latin typeface="Tahoma" panose="020B0604030504040204" pitchFamily="34" charset="0"/>
                <a:ea typeface="Tahoma" panose="020B0604030504040204" pitchFamily="34" charset="0"/>
                <a:cs typeface="Tahoma" panose="020B0604030504040204" pitchFamily="34" charset="0"/>
              </a:rPr>
              <a:t>the interaction of multiple components.  We need to calculate the overall failure probability and reliability of these component </a:t>
            </a:r>
            <a:r>
              <a:rPr lang="en-GB" sz="2400" dirty="0" smtClean="0">
                <a:latin typeface="Tahoma" panose="020B0604030504040204" pitchFamily="34" charset="0"/>
                <a:ea typeface="Tahoma" panose="020B0604030504040204" pitchFamily="34" charset="0"/>
                <a:cs typeface="Tahoma" panose="020B0604030504040204" pitchFamily="34" charset="0"/>
              </a:rPr>
              <a:t>interactions (R = 1 – P)</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5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Components in Parallel - AND gates</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Failure Probability 				        	Reliability</a:t>
            </a:r>
          </a:p>
          <a:p>
            <a:pPr marL="0" lvl="1">
              <a:spcAft>
                <a:spcPts val="1200"/>
              </a:spcAft>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5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Components in Series – OR gates</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Failure </a:t>
            </a:r>
            <a:r>
              <a:rPr lang="en-GB" sz="2400" i="1" dirty="0">
                <a:latin typeface="Tahoma" panose="020B0604030504040204" pitchFamily="34" charset="0"/>
                <a:ea typeface="Tahoma" panose="020B0604030504040204" pitchFamily="34" charset="0"/>
                <a:cs typeface="Tahoma" panose="020B0604030504040204" pitchFamily="34" charset="0"/>
              </a:rPr>
              <a:t>Probability 				        </a:t>
            </a:r>
            <a:r>
              <a:rPr lang="en-GB" sz="2400" i="1" dirty="0" smtClean="0">
                <a:latin typeface="Tahoma" panose="020B0604030504040204" pitchFamily="34" charset="0"/>
                <a:ea typeface="Tahoma" panose="020B0604030504040204" pitchFamily="34" charset="0"/>
                <a:cs typeface="Tahoma" panose="020B0604030504040204" pitchFamily="34" charset="0"/>
              </a:rPr>
              <a:t>	Reliability</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90836" y="4520984"/>
            <a:ext cx="5514664" cy="584775"/>
          </a:xfrm>
          <a:prstGeom prst="rect">
            <a:avLst/>
          </a:prstGeom>
          <a:noFill/>
        </p:spPr>
        <p:txBody>
          <a:bodyPr wrap="square" rtlCol="0">
            <a:spAutoFit/>
          </a:bodyPr>
          <a:lstStyle/>
          <a:p>
            <a:pPr marL="0" lvl="1">
              <a:spcAft>
                <a:spcPts val="1200"/>
              </a:spcAft>
            </a:pP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n</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is the total number of components</a:t>
            </a:r>
            <a:b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b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t>
            </a:r>
            <a:r>
              <a:rPr lang="en-GB" sz="1600" i="1" baseline="-250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is the failure probability of each component</a:t>
            </a:r>
            <a:endParaRPr lang="en-GB" sz="160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6792828" y="4520984"/>
            <a:ext cx="3875172" cy="584775"/>
          </a:xfrm>
          <a:prstGeom prst="rect">
            <a:avLst/>
          </a:prstGeom>
          <a:noFill/>
        </p:spPr>
        <p:txBody>
          <a:bodyPr wrap="square" rtlCol="0">
            <a:spAutoFit/>
          </a:bodyPr>
          <a:lstStyle/>
          <a:p>
            <a:pPr marL="0" lvl="1">
              <a:spcAft>
                <a:spcPts val="1200"/>
              </a:spcAft>
            </a:pP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n</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is the total number of components</a:t>
            </a:r>
            <a:b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br>
            <a:r>
              <a:rPr lang="en-GB" sz="1600" i="1"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a:t>
            </a:r>
            <a:r>
              <a:rPr lang="en-GB" sz="1600" i="1" baseline="-25000"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is the reliability of each component</a:t>
            </a:r>
            <a:endParaRPr lang="en-GB" sz="160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0" name="Picture 29"/>
          <p:cNvPicPr>
            <a:picLocks noChangeAspect="1"/>
          </p:cNvPicPr>
          <p:nvPr/>
        </p:nvPicPr>
        <p:blipFill>
          <a:blip r:embed="rId3"/>
          <a:stretch>
            <a:fillRect/>
          </a:stretch>
        </p:blipFill>
        <p:spPr>
          <a:xfrm rot="5400000">
            <a:off x="10882647" y="3700719"/>
            <a:ext cx="627942" cy="1115665"/>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4407574" y="5831238"/>
                <a:ext cx="272510" cy="369332"/>
              </a:xfrm>
              <a:prstGeom prst="rect">
                <a:avLst/>
              </a:prstGeom>
              <a:noFill/>
            </p:spPr>
            <p:txBody>
              <a:bodyPr wrap="none" lIns="0" tIns="0" rIns="0" bIns="0" rtlCol="0">
                <a:spAutoFit/>
              </a:bodyPr>
              <a:lstStyle/>
              <a:p>
                <a:r>
                  <a:rPr lang="en-CA" sz="2400" dirty="0" smtClean="0">
                    <a:solidFill>
                      <a:srgbClr val="002060"/>
                    </a:solidFill>
                  </a:rPr>
                  <a:t>P</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407574" y="5831238"/>
                <a:ext cx="272510" cy="369332"/>
              </a:xfrm>
              <a:prstGeom prst="rect">
                <a:avLst/>
              </a:prstGeom>
              <a:blipFill rotWithShape="0">
                <a:blip r:embed="rId8"/>
                <a:stretch>
                  <a:fillRect l="-66667" t="-26667" r="-26667" b="-50000"/>
                </a:stretch>
              </a:blipFill>
            </p:spPr>
            <p:txBody>
              <a:bodyPr/>
              <a:lstStyle/>
              <a:p>
                <a:r>
                  <a:rPr lang="en-CA">
                    <a:noFill/>
                  </a:rPr>
                  <a:t> </a:t>
                </a:r>
              </a:p>
            </p:txBody>
          </p:sp>
        </mc:Fallback>
      </mc:AlternateContent>
      <p:sp>
        <p:nvSpPr>
          <p:cNvPr id="33" name="TextBox 32"/>
          <p:cNvSpPr txBox="1"/>
          <p:nvPr/>
        </p:nvSpPr>
        <p:spPr>
          <a:xfrm>
            <a:off x="4407574" y="6421788"/>
            <a:ext cx="262892" cy="369332"/>
          </a:xfrm>
          <a:prstGeom prst="rect">
            <a:avLst/>
          </a:prstGeom>
          <a:noFill/>
        </p:spPr>
        <p:txBody>
          <a:bodyPr wrap="none" lIns="0" tIns="0" rIns="0" bIns="0" rtlCol="0">
            <a:spAutoFit/>
          </a:bodyPr>
          <a:lstStyle/>
          <a:p>
            <a:r>
              <a:rPr lang="en-CA" sz="2400" dirty="0" smtClean="0">
                <a:solidFill>
                  <a:srgbClr val="002060"/>
                </a:solidFill>
              </a:rPr>
              <a:t>P</a:t>
            </a:r>
            <a:r>
              <a:rPr lang="en-CA" sz="2400" baseline="-25000" dirty="0" smtClean="0">
                <a:solidFill>
                  <a:srgbClr val="002060"/>
                </a:solidFill>
              </a:rPr>
              <a:t>2</a:t>
            </a:r>
            <a:endParaRPr lang="en-GB" sz="2400" baseline="-25000" dirty="0" smtClean="0">
              <a:solidFill>
                <a:srgbClr val="002060"/>
              </a:solidFill>
            </a:endParaRPr>
          </a:p>
        </p:txBody>
      </p:sp>
      <p:sp>
        <p:nvSpPr>
          <p:cNvPr id="34" name="TextBox 33"/>
          <p:cNvSpPr txBox="1"/>
          <p:nvPr/>
        </p:nvSpPr>
        <p:spPr>
          <a:xfrm>
            <a:off x="6123907" y="6145474"/>
            <a:ext cx="158698" cy="369332"/>
          </a:xfrm>
          <a:prstGeom prst="rect">
            <a:avLst/>
          </a:prstGeom>
          <a:noFill/>
        </p:spPr>
        <p:txBody>
          <a:bodyPr wrap="none" lIns="0" tIns="0" rIns="0" bIns="0" rtlCol="0">
            <a:spAutoFit/>
          </a:bodyPr>
          <a:lstStyle/>
          <a:p>
            <a:r>
              <a:rPr lang="en-CA" sz="2400" dirty="0" smtClean="0">
                <a:solidFill>
                  <a:srgbClr val="002060"/>
                </a:solidFill>
              </a:rPr>
              <a:t>P</a:t>
            </a:r>
            <a:endParaRPr lang="en-GB" sz="2400" baseline="-25000" dirty="0" smtClean="0">
              <a:solidFill>
                <a:srgbClr val="002060"/>
              </a:solidFill>
            </a:endParaRPr>
          </a:p>
        </p:txBody>
      </p:sp>
      <mc:AlternateContent xmlns:mc="http://schemas.openxmlformats.org/markup-compatibility/2006" xmlns:a14="http://schemas.microsoft.com/office/drawing/2010/main">
        <mc:Choice Requires="a14">
          <p:sp>
            <p:nvSpPr>
              <p:cNvPr id="36" name="TextBox 35"/>
              <p:cNvSpPr txBox="1"/>
              <p:nvPr/>
            </p:nvSpPr>
            <p:spPr>
              <a:xfrm>
                <a:off x="9055507" y="5831239"/>
                <a:ext cx="280526" cy="369332"/>
              </a:xfrm>
              <a:prstGeom prst="rect">
                <a:avLst/>
              </a:prstGeom>
              <a:noFill/>
            </p:spPr>
            <p:txBody>
              <a:bodyPr wrap="none" lIns="0" tIns="0" rIns="0" bIns="0" rtlCol="0">
                <a:spAutoFit/>
              </a:bodyPr>
              <a:lstStyle/>
              <a:p>
                <a:r>
                  <a:rPr lang="en-CA" sz="2400" dirty="0">
                    <a:solidFill>
                      <a:srgbClr val="002060"/>
                    </a:solidFill>
                  </a:rPr>
                  <a:t>R</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055507" y="5831239"/>
                <a:ext cx="280526" cy="369332"/>
              </a:xfrm>
              <a:prstGeom prst="rect">
                <a:avLst/>
              </a:prstGeom>
              <a:blipFill rotWithShape="0">
                <a:blip r:embed="rId9"/>
                <a:stretch>
                  <a:fillRect l="-63830" t="-26667" r="-23404" b="-50000"/>
                </a:stretch>
              </a:blipFill>
            </p:spPr>
            <p:txBody>
              <a:bodyPr/>
              <a:lstStyle/>
              <a:p>
                <a:r>
                  <a:rPr lang="en-CA">
                    <a:noFill/>
                  </a:rPr>
                  <a:t> </a:t>
                </a:r>
              </a:p>
            </p:txBody>
          </p:sp>
        </mc:Fallback>
      </mc:AlternateContent>
      <p:sp>
        <p:nvSpPr>
          <p:cNvPr id="37" name="TextBox 36"/>
          <p:cNvSpPr txBox="1"/>
          <p:nvPr/>
        </p:nvSpPr>
        <p:spPr>
          <a:xfrm>
            <a:off x="9055507" y="6421789"/>
            <a:ext cx="270908" cy="369332"/>
          </a:xfrm>
          <a:prstGeom prst="rect">
            <a:avLst/>
          </a:prstGeom>
          <a:noFill/>
        </p:spPr>
        <p:txBody>
          <a:bodyPr wrap="none" lIns="0" tIns="0" rIns="0" bIns="0" rtlCol="0">
            <a:spAutoFit/>
          </a:bodyPr>
          <a:lstStyle/>
          <a:p>
            <a:r>
              <a:rPr lang="en-CA" sz="2400" dirty="0">
                <a:solidFill>
                  <a:srgbClr val="002060"/>
                </a:solidFill>
              </a:rPr>
              <a:t>R</a:t>
            </a:r>
            <a:r>
              <a:rPr lang="en-CA" sz="2400" baseline="-25000" dirty="0" smtClean="0">
                <a:solidFill>
                  <a:srgbClr val="002060"/>
                </a:solidFill>
              </a:rPr>
              <a:t>2</a:t>
            </a:r>
            <a:endParaRPr lang="en-GB" sz="2400" baseline="-25000" dirty="0" smtClean="0">
              <a:solidFill>
                <a:srgbClr val="002060"/>
              </a:solidFill>
            </a:endParaRPr>
          </a:p>
        </p:txBody>
      </p:sp>
      <p:sp>
        <p:nvSpPr>
          <p:cNvPr id="38" name="TextBox 37"/>
          <p:cNvSpPr txBox="1"/>
          <p:nvPr/>
        </p:nvSpPr>
        <p:spPr>
          <a:xfrm>
            <a:off x="10771840" y="6145475"/>
            <a:ext cx="166712" cy="369332"/>
          </a:xfrm>
          <a:prstGeom prst="rect">
            <a:avLst/>
          </a:prstGeom>
          <a:noFill/>
        </p:spPr>
        <p:txBody>
          <a:bodyPr wrap="none" lIns="0" tIns="0" rIns="0" bIns="0" rtlCol="0">
            <a:spAutoFit/>
          </a:bodyPr>
          <a:lstStyle/>
          <a:p>
            <a:r>
              <a:rPr lang="en-GB" sz="2400" dirty="0">
                <a:solidFill>
                  <a:srgbClr val="002060"/>
                </a:solidFill>
              </a:rPr>
              <a:t>R</a:t>
            </a:r>
            <a:endParaRPr lang="en-GB" sz="2400" baseline="-25000" dirty="0" smtClean="0">
              <a:solidFill>
                <a:srgbClr val="002060"/>
              </a:solidFill>
            </a:endParaRPr>
          </a:p>
        </p:txBody>
      </p:sp>
      <mc:AlternateContent xmlns:mc="http://schemas.openxmlformats.org/markup-compatibility/2006" xmlns:a14="http://schemas.microsoft.com/office/drawing/2010/main">
        <mc:Choice Requires="a14">
          <p:sp>
            <p:nvSpPr>
              <p:cNvPr id="39" name="TextBox 38"/>
              <p:cNvSpPr txBox="1"/>
              <p:nvPr/>
            </p:nvSpPr>
            <p:spPr>
              <a:xfrm>
                <a:off x="10315947" y="3793864"/>
                <a:ext cx="280526" cy="369332"/>
              </a:xfrm>
              <a:prstGeom prst="rect">
                <a:avLst/>
              </a:prstGeom>
              <a:noFill/>
            </p:spPr>
            <p:txBody>
              <a:bodyPr wrap="none" lIns="0" tIns="0" rIns="0" bIns="0" rtlCol="0">
                <a:spAutoFit/>
              </a:bodyPr>
              <a:lstStyle/>
              <a:p>
                <a:r>
                  <a:rPr lang="en-CA" sz="2400" dirty="0">
                    <a:solidFill>
                      <a:srgbClr val="002060"/>
                    </a:solidFill>
                  </a:rPr>
                  <a:t>R</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315947" y="3793864"/>
                <a:ext cx="280526" cy="369332"/>
              </a:xfrm>
              <a:prstGeom prst="rect">
                <a:avLst/>
              </a:prstGeom>
              <a:blipFill rotWithShape="0">
                <a:blip r:embed="rId10"/>
                <a:stretch>
                  <a:fillRect l="-65217" t="-24590" r="-26087" b="-49180"/>
                </a:stretch>
              </a:blipFill>
            </p:spPr>
            <p:txBody>
              <a:bodyPr/>
              <a:lstStyle/>
              <a:p>
                <a:r>
                  <a:rPr lang="en-CA">
                    <a:noFill/>
                  </a:rPr>
                  <a:t> </a:t>
                </a:r>
              </a:p>
            </p:txBody>
          </p:sp>
        </mc:Fallback>
      </mc:AlternateContent>
      <p:sp>
        <p:nvSpPr>
          <p:cNvPr id="40" name="TextBox 39"/>
          <p:cNvSpPr txBox="1"/>
          <p:nvPr/>
        </p:nvSpPr>
        <p:spPr>
          <a:xfrm>
            <a:off x="10315947" y="4289164"/>
            <a:ext cx="270908" cy="369332"/>
          </a:xfrm>
          <a:prstGeom prst="rect">
            <a:avLst/>
          </a:prstGeom>
          <a:noFill/>
        </p:spPr>
        <p:txBody>
          <a:bodyPr wrap="none" lIns="0" tIns="0" rIns="0" bIns="0" rtlCol="0">
            <a:spAutoFit/>
          </a:bodyPr>
          <a:lstStyle/>
          <a:p>
            <a:r>
              <a:rPr lang="en-CA" sz="2400" dirty="0">
                <a:solidFill>
                  <a:srgbClr val="002060"/>
                </a:solidFill>
              </a:rPr>
              <a:t>R</a:t>
            </a:r>
            <a:r>
              <a:rPr lang="en-CA" sz="2400" baseline="-25000" dirty="0" smtClean="0">
                <a:solidFill>
                  <a:srgbClr val="002060"/>
                </a:solidFill>
              </a:rPr>
              <a:t>2</a:t>
            </a:r>
            <a:endParaRPr lang="en-GB" sz="2400" baseline="-25000" dirty="0" smtClean="0">
              <a:solidFill>
                <a:srgbClr val="002060"/>
              </a:solidFill>
            </a:endParaRPr>
          </a:p>
        </p:txBody>
      </p:sp>
      <p:sp>
        <p:nvSpPr>
          <p:cNvPr id="41" name="TextBox 40"/>
          <p:cNvSpPr txBox="1"/>
          <p:nvPr/>
        </p:nvSpPr>
        <p:spPr>
          <a:xfrm>
            <a:off x="11784630" y="4070000"/>
            <a:ext cx="166712" cy="369332"/>
          </a:xfrm>
          <a:prstGeom prst="rect">
            <a:avLst/>
          </a:prstGeom>
          <a:noFill/>
        </p:spPr>
        <p:txBody>
          <a:bodyPr wrap="none" lIns="0" tIns="0" rIns="0" bIns="0" rtlCol="0">
            <a:spAutoFit/>
          </a:bodyPr>
          <a:lstStyle/>
          <a:p>
            <a:r>
              <a:rPr lang="en-GB" sz="2400" dirty="0">
                <a:solidFill>
                  <a:srgbClr val="002060"/>
                </a:solidFill>
              </a:rPr>
              <a:t>R</a:t>
            </a:r>
            <a:endParaRPr lang="en-GB" sz="2400" baseline="-25000" dirty="0" smtClean="0">
              <a:solidFill>
                <a:srgbClr val="002060"/>
              </a:solidFill>
            </a:endParaRPr>
          </a:p>
        </p:txBody>
      </p:sp>
      <p:pic>
        <p:nvPicPr>
          <p:cNvPr id="42" name="Picture 41"/>
          <p:cNvPicPr>
            <a:picLocks noChangeAspect="1"/>
          </p:cNvPicPr>
          <p:nvPr/>
        </p:nvPicPr>
        <p:blipFill>
          <a:blip r:embed="rId3"/>
          <a:stretch>
            <a:fillRect/>
          </a:stretch>
        </p:blipFill>
        <p:spPr>
          <a:xfrm rot="5400000">
            <a:off x="5017389" y="3700720"/>
            <a:ext cx="627942" cy="1115665"/>
          </a:xfrm>
          <a:prstGeom prst="rect">
            <a:avLst/>
          </a:prstGeom>
        </p:spPr>
      </p:pic>
      <mc:AlternateContent xmlns:mc="http://schemas.openxmlformats.org/markup-compatibility/2006" xmlns:a14="http://schemas.microsoft.com/office/drawing/2010/main">
        <mc:Choice Requires="a14">
          <p:sp>
            <p:nvSpPr>
              <p:cNvPr id="43" name="TextBox 42"/>
              <p:cNvSpPr txBox="1"/>
              <p:nvPr/>
            </p:nvSpPr>
            <p:spPr>
              <a:xfrm>
                <a:off x="4450689" y="3793865"/>
                <a:ext cx="272510" cy="369332"/>
              </a:xfrm>
              <a:prstGeom prst="rect">
                <a:avLst/>
              </a:prstGeom>
              <a:noFill/>
            </p:spPr>
            <p:txBody>
              <a:bodyPr wrap="none" lIns="0" tIns="0" rIns="0" bIns="0" rtlCol="0">
                <a:spAutoFit/>
              </a:bodyPr>
              <a:lstStyle/>
              <a:p>
                <a:r>
                  <a:rPr lang="en-CA" sz="2400" dirty="0">
                    <a:solidFill>
                      <a:srgbClr val="002060"/>
                    </a:solidFill>
                  </a:rPr>
                  <a:t>P</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450689" y="3793865"/>
                <a:ext cx="272510" cy="369332"/>
              </a:xfrm>
              <a:prstGeom prst="rect">
                <a:avLst/>
              </a:prstGeom>
              <a:blipFill rotWithShape="0">
                <a:blip r:embed="rId11"/>
                <a:stretch>
                  <a:fillRect l="-66667" t="-24590" r="-26667" b="-49180"/>
                </a:stretch>
              </a:blipFill>
            </p:spPr>
            <p:txBody>
              <a:bodyPr/>
              <a:lstStyle/>
              <a:p>
                <a:r>
                  <a:rPr lang="en-CA">
                    <a:noFill/>
                  </a:rPr>
                  <a:t> </a:t>
                </a:r>
              </a:p>
            </p:txBody>
          </p:sp>
        </mc:Fallback>
      </mc:AlternateContent>
      <p:sp>
        <p:nvSpPr>
          <p:cNvPr id="44" name="TextBox 43"/>
          <p:cNvSpPr txBox="1"/>
          <p:nvPr/>
        </p:nvSpPr>
        <p:spPr>
          <a:xfrm>
            <a:off x="4450689" y="4289165"/>
            <a:ext cx="270908" cy="369332"/>
          </a:xfrm>
          <a:prstGeom prst="rect">
            <a:avLst/>
          </a:prstGeom>
          <a:noFill/>
        </p:spPr>
        <p:txBody>
          <a:bodyPr wrap="none" lIns="0" tIns="0" rIns="0" bIns="0" rtlCol="0">
            <a:spAutoFit/>
          </a:bodyPr>
          <a:lstStyle/>
          <a:p>
            <a:r>
              <a:rPr lang="en-CA" sz="2400" dirty="0" smtClean="0">
                <a:solidFill>
                  <a:srgbClr val="002060"/>
                </a:solidFill>
              </a:rPr>
              <a:t>P</a:t>
            </a:r>
            <a:r>
              <a:rPr lang="en-CA" sz="2400" baseline="-25000" dirty="0" smtClean="0">
                <a:solidFill>
                  <a:srgbClr val="002060"/>
                </a:solidFill>
              </a:rPr>
              <a:t>2</a:t>
            </a:r>
            <a:endParaRPr lang="en-GB" sz="2400" baseline="-25000" dirty="0" smtClean="0">
              <a:solidFill>
                <a:srgbClr val="002060"/>
              </a:solidFill>
            </a:endParaRPr>
          </a:p>
        </p:txBody>
      </p:sp>
      <p:sp>
        <p:nvSpPr>
          <p:cNvPr id="45" name="TextBox 44"/>
          <p:cNvSpPr txBox="1"/>
          <p:nvPr/>
        </p:nvSpPr>
        <p:spPr>
          <a:xfrm>
            <a:off x="5919372" y="4070001"/>
            <a:ext cx="158698" cy="369332"/>
          </a:xfrm>
          <a:prstGeom prst="rect">
            <a:avLst/>
          </a:prstGeom>
          <a:noFill/>
        </p:spPr>
        <p:txBody>
          <a:bodyPr wrap="none" lIns="0" tIns="0" rIns="0" bIns="0" rtlCol="0">
            <a:spAutoFit/>
          </a:bodyPr>
          <a:lstStyle/>
          <a:p>
            <a:r>
              <a:rPr lang="en-GB" sz="2400" dirty="0" smtClean="0">
                <a:solidFill>
                  <a:srgbClr val="002060"/>
                </a:solidFill>
              </a:rPr>
              <a:t>P</a:t>
            </a:r>
            <a:endParaRPr lang="en-GB" sz="2400" baseline="-25000" dirty="0" smtClean="0">
              <a:solidFill>
                <a:srgbClr val="002060"/>
              </a:solidFill>
            </a:endParaRPr>
          </a:p>
        </p:txBody>
      </p:sp>
      <p:sp>
        <p:nvSpPr>
          <p:cNvPr id="28" name="TextBox 2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Fault Trees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Event Trees</a:t>
            </a:r>
            <a:r>
              <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Bow-Tie</a:t>
            </a:r>
            <a:endPar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90729063"/>
              </p:ext>
            </p:extLst>
          </p:nvPr>
        </p:nvGraphicFramePr>
        <p:xfrm>
          <a:off x="1111250" y="4138612"/>
          <a:ext cx="844550" cy="596153"/>
        </p:xfrm>
        <a:graphic>
          <a:graphicData uri="http://schemas.openxmlformats.org/presentationml/2006/ole">
            <mc:AlternateContent xmlns:mc="http://schemas.openxmlformats.org/markup-compatibility/2006">
              <mc:Choice xmlns:v="urn:schemas-microsoft-com:vml" Requires="v">
                <p:oleObj spid="_x0000_s25704" name="Equation" r:id="rId12" imgW="647700" imgH="457200" progId="Equation.3">
                  <p:embed/>
                </p:oleObj>
              </mc:Choice>
              <mc:Fallback>
                <p:oleObj name="Equation" r:id="rId12" imgW="647700" imgH="457200" progId="Equation.3">
                  <p:embed/>
                  <p:pic>
                    <p:nvPicPr>
                      <p:cNvPr id="0" name=""/>
                      <p:cNvPicPr/>
                      <p:nvPr/>
                    </p:nvPicPr>
                    <p:blipFill>
                      <a:blip r:embed="rId13"/>
                      <a:stretch>
                        <a:fillRect/>
                      </a:stretch>
                    </p:blipFill>
                    <p:spPr>
                      <a:xfrm>
                        <a:off x="1111250" y="4138612"/>
                        <a:ext cx="844550" cy="596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964446474"/>
              </p:ext>
            </p:extLst>
          </p:nvPr>
        </p:nvGraphicFramePr>
        <p:xfrm>
          <a:off x="7385050" y="4049713"/>
          <a:ext cx="1506538" cy="596900"/>
        </p:xfrm>
        <a:graphic>
          <a:graphicData uri="http://schemas.openxmlformats.org/presentationml/2006/ole">
            <mc:AlternateContent xmlns:mc="http://schemas.openxmlformats.org/markup-compatibility/2006">
              <mc:Choice xmlns:v="urn:schemas-microsoft-com:vml" Requires="v">
                <p:oleObj spid="_x0000_s25705" name="Equation" r:id="rId14" imgW="1155700" imgH="457200" progId="Equation.3">
                  <p:embed/>
                </p:oleObj>
              </mc:Choice>
              <mc:Fallback>
                <p:oleObj name="Equation" r:id="rId14" imgW="1155700" imgH="457200" progId="Equation.3">
                  <p:embed/>
                  <p:pic>
                    <p:nvPicPr>
                      <p:cNvPr id="0" name=""/>
                      <p:cNvPicPr/>
                      <p:nvPr/>
                    </p:nvPicPr>
                    <p:blipFill>
                      <a:blip r:embed="rId15"/>
                      <a:stretch>
                        <a:fillRect/>
                      </a:stretch>
                    </p:blipFill>
                    <p:spPr>
                      <a:xfrm>
                        <a:off x="7385050" y="4049713"/>
                        <a:ext cx="1506538" cy="5969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46883803"/>
              </p:ext>
            </p:extLst>
          </p:nvPr>
        </p:nvGraphicFramePr>
        <p:xfrm>
          <a:off x="6905625" y="6107113"/>
          <a:ext cx="990600" cy="685800"/>
        </p:xfrm>
        <a:graphic>
          <a:graphicData uri="http://schemas.openxmlformats.org/presentationml/2006/ole">
            <mc:AlternateContent xmlns:mc="http://schemas.openxmlformats.org/markup-compatibility/2006">
              <mc:Choice xmlns:v="urn:schemas-microsoft-com:vml" Requires="v">
                <p:oleObj spid="_x0000_s25706" name="Equation" r:id="rId16" imgW="660400" imgH="457200" progId="Equation.3">
                  <p:embed/>
                </p:oleObj>
              </mc:Choice>
              <mc:Fallback>
                <p:oleObj name="Equation" r:id="rId16" imgW="660400" imgH="457200" progId="Equation.3">
                  <p:embed/>
                  <p:pic>
                    <p:nvPicPr>
                      <p:cNvPr id="0" name=""/>
                      <p:cNvPicPr/>
                      <p:nvPr/>
                    </p:nvPicPr>
                    <p:blipFill>
                      <a:blip r:embed="rId17"/>
                      <a:stretch>
                        <a:fillRect/>
                      </a:stretch>
                    </p:blipFill>
                    <p:spPr>
                      <a:xfrm>
                        <a:off x="6905625" y="6107113"/>
                        <a:ext cx="990600" cy="685800"/>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608411208"/>
              </p:ext>
            </p:extLst>
          </p:nvPr>
        </p:nvGraphicFramePr>
        <p:xfrm>
          <a:off x="682625" y="6094413"/>
          <a:ext cx="1473200" cy="596900"/>
        </p:xfrm>
        <a:graphic>
          <a:graphicData uri="http://schemas.openxmlformats.org/presentationml/2006/ole">
            <mc:AlternateContent xmlns:mc="http://schemas.openxmlformats.org/markup-compatibility/2006">
              <mc:Choice xmlns:v="urn:schemas-microsoft-com:vml" Requires="v">
                <p:oleObj spid="_x0000_s25707" name="Equation" r:id="rId18" imgW="1130300" imgH="457200" progId="Equation.3">
                  <p:embed/>
                </p:oleObj>
              </mc:Choice>
              <mc:Fallback>
                <p:oleObj name="Equation" r:id="rId18" imgW="1130300" imgH="457200" progId="Equation.3">
                  <p:embed/>
                  <p:pic>
                    <p:nvPicPr>
                      <p:cNvPr id="0" name=""/>
                      <p:cNvPicPr/>
                      <p:nvPr/>
                    </p:nvPicPr>
                    <p:blipFill>
                      <a:blip r:embed="rId19"/>
                      <a:stretch>
                        <a:fillRect/>
                      </a:stretch>
                    </p:blipFill>
                    <p:spPr>
                      <a:xfrm>
                        <a:off x="682625" y="6094413"/>
                        <a:ext cx="1473200" cy="596900"/>
                      </a:xfrm>
                      <a:prstGeom prst="rect">
                        <a:avLst/>
                      </a:prstGeom>
                    </p:spPr>
                  </p:pic>
                </p:oleObj>
              </mc:Fallback>
            </mc:AlternateContent>
          </a:graphicData>
        </a:graphic>
      </p:graphicFrame>
      <p:pic>
        <p:nvPicPr>
          <p:cNvPr id="51" name="Picture 50"/>
          <p:cNvPicPr>
            <a:picLocks noChangeAspect="1"/>
          </p:cNvPicPr>
          <p:nvPr/>
        </p:nvPicPr>
        <p:blipFill>
          <a:blip r:embed="rId3"/>
          <a:stretch>
            <a:fillRect/>
          </a:stretch>
        </p:blipFill>
        <p:spPr>
          <a:xfrm rot="5400000">
            <a:off x="5104147" y="5770820"/>
            <a:ext cx="627942" cy="1115665"/>
          </a:xfrm>
          <a:prstGeom prst="rect">
            <a:avLst/>
          </a:prstGeom>
        </p:spPr>
      </p:pic>
      <p:pic>
        <p:nvPicPr>
          <p:cNvPr id="52" name="Picture 51"/>
          <p:cNvPicPr>
            <a:picLocks noChangeAspect="1"/>
          </p:cNvPicPr>
          <p:nvPr/>
        </p:nvPicPr>
        <p:blipFill>
          <a:blip r:embed="rId3"/>
          <a:stretch>
            <a:fillRect/>
          </a:stretch>
        </p:blipFill>
        <p:spPr>
          <a:xfrm rot="5400000">
            <a:off x="9803147" y="5796220"/>
            <a:ext cx="627942" cy="1115665"/>
          </a:xfrm>
          <a:prstGeom prst="rect">
            <a:avLst/>
          </a:prstGeom>
        </p:spPr>
      </p:pic>
    </p:spTree>
    <p:extLst>
      <p:ext uri="{BB962C8B-B14F-4D97-AF65-F5344CB8AC3E}">
        <p14:creationId xmlns:p14="http://schemas.microsoft.com/office/powerpoint/2010/main" val="626220140"/>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2567" y="3901737"/>
            <a:ext cx="6492733" cy="4948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52736" y="2749610"/>
            <a:ext cx="2990539" cy="6079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1888079"/>
            <a:ext cx="11839264" cy="2400657"/>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Calculations for failure probability can be simplified for systems comprised of only two components</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Can be expanded to:</a:t>
            </a:r>
          </a:p>
          <a:p>
            <a:pPr marL="0" lvl="1">
              <a:spcAft>
                <a:spcPts val="1200"/>
              </a:spcAft>
            </a:pP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241155570"/>
              </p:ext>
            </p:extLst>
          </p:nvPr>
        </p:nvGraphicFramePr>
        <p:xfrm>
          <a:off x="863600" y="2698668"/>
          <a:ext cx="1673225" cy="677945"/>
        </p:xfrm>
        <a:graphic>
          <a:graphicData uri="http://schemas.openxmlformats.org/presentationml/2006/ole">
            <mc:AlternateContent xmlns:mc="http://schemas.openxmlformats.org/markup-compatibility/2006">
              <mc:Choice xmlns:v="urn:schemas-microsoft-com:vml" Requires="v">
                <p:oleObj spid="_x0000_s26656" name="Equation" r:id="rId3" imgW="1130300" imgH="457200" progId="Equation.3">
                  <p:embed/>
                </p:oleObj>
              </mc:Choice>
              <mc:Fallback>
                <p:oleObj name="Equation" r:id="rId3" imgW="1130300" imgH="457200" progId="Equation.3">
                  <p:embed/>
                  <p:pic>
                    <p:nvPicPr>
                      <p:cNvPr id="0" name=""/>
                      <p:cNvPicPr/>
                      <p:nvPr/>
                    </p:nvPicPr>
                    <p:blipFill>
                      <a:blip r:embed="rId4"/>
                      <a:stretch>
                        <a:fillRect/>
                      </a:stretch>
                    </p:blipFill>
                    <p:spPr>
                      <a:xfrm>
                        <a:off x="863600" y="2698668"/>
                        <a:ext cx="1673225" cy="677945"/>
                      </a:xfrm>
                      <a:prstGeom prst="rect">
                        <a:avLst/>
                      </a:prstGeom>
                    </p:spPr>
                  </p:pic>
                </p:oleObj>
              </mc:Fallback>
            </mc:AlternateContent>
          </a:graphicData>
        </a:graphic>
      </p:graphicFrame>
      <p:sp>
        <p:nvSpPr>
          <p:cNvPr id="3" name="TextBox 2"/>
          <p:cNvSpPr txBox="1"/>
          <p:nvPr/>
        </p:nvSpPr>
        <p:spPr>
          <a:xfrm>
            <a:off x="457200" y="3911600"/>
            <a:ext cx="6680200" cy="276999"/>
          </a:xfrm>
          <a:prstGeom prst="rect">
            <a:avLst/>
          </a:prstGeom>
          <a:noFill/>
        </p:spPr>
        <p:txBody>
          <a:bodyPr wrap="square" lIns="0" tIns="0" rIns="0" bIns="0" rtlCol="0">
            <a:spAutoFit/>
          </a:bodyPr>
          <a:lstStyle/>
          <a:p>
            <a:r>
              <a:rPr lang="en-US" i="1" dirty="0" smtClean="0">
                <a:latin typeface="Cambria Math"/>
              </a:rPr>
              <a:t>P(A or B) = P(A) + P(B) – P(A and B) = P(A) + P(B) – P(A)*P(B)</a:t>
            </a:r>
            <a:endParaRPr lang="en-US" i="1" dirty="0">
              <a:latin typeface="Cambria Math"/>
            </a:endParaRPr>
          </a:p>
        </p:txBody>
      </p:sp>
      <p:sp>
        <p:nvSpPr>
          <p:cNvPr id="5" name="TextBox 4"/>
          <p:cNvSpPr txBox="1"/>
          <p:nvPr/>
        </p:nvSpPr>
        <p:spPr>
          <a:xfrm>
            <a:off x="2806700" y="5054600"/>
            <a:ext cx="228600" cy="276999"/>
          </a:xfrm>
          <a:prstGeom prst="rect">
            <a:avLst/>
          </a:prstGeom>
          <a:noFill/>
        </p:spPr>
        <p:txBody>
          <a:bodyPr wrap="square" lIns="0" tIns="0" rIns="0" bIns="0" rtlCol="0">
            <a:spAutoFit/>
          </a:bodyPr>
          <a:lstStyle/>
          <a:p>
            <a:r>
              <a:rPr lang="en-US" i="1" dirty="0" smtClean="0">
                <a:latin typeface="Cambria Math"/>
              </a:rPr>
              <a:t>or</a:t>
            </a:r>
            <a:endParaRPr lang="en-US" i="1" dirty="0">
              <a:latin typeface="Cambria Math"/>
            </a:endParaRPr>
          </a:p>
        </p:txBody>
      </p:sp>
      <p:sp>
        <p:nvSpPr>
          <p:cNvPr id="6" name="TextBox 5"/>
          <p:cNvSpPr txBox="1"/>
          <p:nvPr/>
        </p:nvSpPr>
        <p:spPr>
          <a:xfrm>
            <a:off x="9601200" y="4978400"/>
            <a:ext cx="1358900" cy="553998"/>
          </a:xfrm>
          <a:prstGeom prst="rect">
            <a:avLst/>
          </a:prstGeom>
          <a:noFill/>
        </p:spPr>
        <p:txBody>
          <a:bodyPr wrap="square" lIns="0" tIns="0" rIns="0" bIns="0" rtlCol="0">
            <a:spAutoFit/>
          </a:bodyPr>
          <a:lstStyle/>
          <a:p>
            <a:r>
              <a:rPr lang="en-US" i="1" dirty="0" smtClean="0">
                <a:latin typeface="Cambria Math"/>
              </a:rPr>
              <a:t>A and B at the same time</a:t>
            </a:r>
            <a:endParaRPr lang="en-US" i="1" dirty="0">
              <a:latin typeface="Cambria Math"/>
            </a:endParaRPr>
          </a:p>
        </p:txBody>
      </p:sp>
      <p:sp>
        <p:nvSpPr>
          <p:cNvPr id="18" name="Oval 17"/>
          <p:cNvSpPr/>
          <p:nvPr/>
        </p:nvSpPr>
        <p:spPr>
          <a:xfrm>
            <a:off x="1058862" y="4876800"/>
            <a:ext cx="1209675" cy="1295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500">
                <a:solidFill>
                  <a:srgbClr val="FFFFFF"/>
                </a:solidFill>
                <a:effectLst/>
                <a:ea typeface="Calibri"/>
                <a:cs typeface="Times New Roman"/>
              </a:rPr>
              <a:t>A</a:t>
            </a:r>
            <a:endParaRPr lang="en-US" sz="1100">
              <a:effectLst/>
              <a:ea typeface="Calibri"/>
              <a:cs typeface="Times New Roman"/>
            </a:endParaRPr>
          </a:p>
        </p:txBody>
      </p:sp>
      <p:sp>
        <p:nvSpPr>
          <p:cNvPr id="19" name="Oval 18"/>
          <p:cNvSpPr/>
          <p:nvPr/>
        </p:nvSpPr>
        <p:spPr>
          <a:xfrm>
            <a:off x="3170237" y="4889500"/>
            <a:ext cx="1228725" cy="1295400"/>
          </a:xfrm>
          <a:prstGeom prst="ellipse">
            <a:avLst/>
          </a:prstGeom>
          <a:solidFill>
            <a:srgbClr val="FFFF00">
              <a:alpha val="53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500">
                <a:solidFill>
                  <a:srgbClr val="000000"/>
                </a:solidFill>
                <a:effectLst/>
                <a:latin typeface="Calibri"/>
                <a:ea typeface="Calibri"/>
                <a:cs typeface="Times New Roman"/>
              </a:rPr>
              <a:t>B</a:t>
            </a:r>
            <a:endParaRPr lang="en-US" sz="1100">
              <a:effectLst/>
              <a:latin typeface="Calibri"/>
              <a:ea typeface="Calibri"/>
              <a:cs typeface="Times New Roman"/>
            </a:endParaRPr>
          </a:p>
        </p:txBody>
      </p:sp>
      <p:grpSp>
        <p:nvGrpSpPr>
          <p:cNvPr id="20" name="Group 19"/>
          <p:cNvGrpSpPr/>
          <p:nvPr/>
        </p:nvGrpSpPr>
        <p:grpSpPr>
          <a:xfrm>
            <a:off x="6588125" y="4680585"/>
            <a:ext cx="2266950" cy="1383030"/>
            <a:chOff x="0" y="0"/>
            <a:chExt cx="2266950" cy="1383454"/>
          </a:xfrm>
        </p:grpSpPr>
        <p:grpSp>
          <p:nvGrpSpPr>
            <p:cNvPr id="21" name="Group 20"/>
            <p:cNvGrpSpPr/>
            <p:nvPr/>
          </p:nvGrpSpPr>
          <p:grpSpPr>
            <a:xfrm>
              <a:off x="0" y="0"/>
              <a:ext cx="2266950" cy="1383454"/>
              <a:chOff x="0" y="0"/>
              <a:chExt cx="1257300" cy="742950"/>
            </a:xfrm>
          </p:grpSpPr>
          <p:sp>
            <p:nvSpPr>
              <p:cNvPr id="23" name="Oval 22"/>
              <p:cNvSpPr/>
              <p:nvPr/>
            </p:nvSpPr>
            <p:spPr>
              <a:xfrm>
                <a:off x="0" y="0"/>
                <a:ext cx="762000" cy="7239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100">
                    <a:solidFill>
                      <a:srgbClr val="FFFFFF"/>
                    </a:solidFill>
                    <a:effectLst/>
                    <a:ea typeface="Calibri"/>
                    <a:cs typeface="Times New Roman"/>
                  </a:rPr>
                  <a:t> </a:t>
                </a:r>
                <a:endParaRPr lang="en-US" sz="1100">
                  <a:effectLst/>
                  <a:ea typeface="Calibri"/>
                  <a:cs typeface="Times New Roman"/>
                </a:endParaRPr>
              </a:p>
            </p:txBody>
          </p:sp>
          <p:sp>
            <p:nvSpPr>
              <p:cNvPr id="24" name="Oval 23"/>
              <p:cNvSpPr/>
              <p:nvPr/>
            </p:nvSpPr>
            <p:spPr>
              <a:xfrm>
                <a:off x="495300" y="19050"/>
                <a:ext cx="762000" cy="723900"/>
              </a:xfrm>
              <a:prstGeom prst="ellipse">
                <a:avLst/>
              </a:prstGeom>
              <a:solidFill>
                <a:srgbClr val="FFFF00">
                  <a:alpha val="53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100">
                    <a:solidFill>
                      <a:srgbClr val="000000"/>
                    </a:solidFill>
                    <a:effectLst/>
                    <a:latin typeface="Calibri"/>
                    <a:ea typeface="Calibri"/>
                    <a:cs typeface="Times New Roman"/>
                  </a:rPr>
                  <a:t> </a:t>
                </a:r>
                <a:endParaRPr lang="en-US" sz="1100">
                  <a:effectLst/>
                  <a:latin typeface="Calibri"/>
                  <a:ea typeface="Calibri"/>
                  <a:cs typeface="Times New Roman"/>
                </a:endParaRPr>
              </a:p>
            </p:txBody>
          </p:sp>
        </p:grpSp>
        <p:sp>
          <p:nvSpPr>
            <p:cNvPr id="22" name="Text Box 13"/>
            <p:cNvSpPr txBox="1"/>
            <p:nvPr/>
          </p:nvSpPr>
          <p:spPr>
            <a:xfrm>
              <a:off x="914400" y="276225"/>
              <a:ext cx="495168"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CA" sz="1500">
                  <a:effectLst/>
                  <a:ea typeface="Calibri"/>
                  <a:cs typeface="Times New Roman"/>
                </a:rPr>
                <a:t>A </a:t>
              </a:r>
              <a:br>
                <a:rPr lang="en-CA" sz="1500">
                  <a:effectLst/>
                  <a:ea typeface="Calibri"/>
                  <a:cs typeface="Times New Roman"/>
                </a:rPr>
              </a:br>
              <a:r>
                <a:rPr lang="en-CA" sz="1500">
                  <a:effectLst/>
                  <a:ea typeface="Calibri"/>
                  <a:cs typeface="Times New Roman"/>
                </a:rPr>
                <a:t>&amp; </a:t>
              </a:r>
              <a:br>
                <a:rPr lang="en-CA" sz="1500">
                  <a:effectLst/>
                  <a:ea typeface="Calibri"/>
                  <a:cs typeface="Times New Roman"/>
                </a:rPr>
              </a:br>
              <a:r>
                <a:rPr lang="en-CA" sz="1500">
                  <a:effectLst/>
                  <a:ea typeface="Calibri"/>
                  <a:cs typeface="Times New Roman"/>
                </a:rPr>
                <a:t>B</a:t>
              </a:r>
              <a:endParaRPr lang="en-US" sz="1100">
                <a:effectLst/>
                <a:ea typeface="Calibri"/>
                <a:cs typeface="Times New Roman"/>
              </a:endParaRPr>
            </a:p>
          </p:txBody>
        </p:sp>
      </p:grpSp>
    </p:spTree>
    <p:extLst>
      <p:ext uri="{BB962C8B-B14F-4D97-AF65-F5344CB8AC3E}">
        <p14:creationId xmlns:p14="http://schemas.microsoft.com/office/powerpoint/2010/main" val="782006400"/>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35465"/>
            <a:ext cx="11839264" cy="2616101"/>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Two methods are available: </a:t>
            </a:r>
          </a:p>
          <a:p>
            <a:pPr lvl="1" indent="-457200">
              <a:spcAft>
                <a:spcPts val="1200"/>
              </a:spcAf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The failure probability of all basic, external and undeveloped events are written on the </a:t>
            </a:r>
            <a:r>
              <a:rPr lang="en-GB" sz="2400" b="1" i="1" dirty="0" smtClean="0">
                <a:latin typeface="Tahoma" panose="020B0604030504040204" pitchFamily="34" charset="0"/>
                <a:ea typeface="Tahoma" panose="020B0604030504040204" pitchFamily="34" charset="0"/>
                <a:cs typeface="Tahoma" panose="020B0604030504040204" pitchFamily="34" charset="0"/>
              </a:rPr>
              <a:t>fault tree diagram</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b="1" i="1" dirty="0" smtClean="0">
                <a:latin typeface="Tahoma" panose="020B0604030504040204" pitchFamily="34" charset="0"/>
                <a:ea typeface="Tahoma" panose="020B0604030504040204" pitchFamily="34" charset="0"/>
                <a:cs typeface="Tahoma" panose="020B0604030504040204" pitchFamily="34" charset="0"/>
              </a:rPr>
              <a:t>minimum cut sets </a:t>
            </a:r>
            <a:r>
              <a:rPr lang="en-GB" sz="2400" dirty="0" smtClean="0">
                <a:latin typeface="Tahoma" panose="020B0604030504040204" pitchFamily="34" charset="0"/>
                <a:ea typeface="Tahoma" panose="020B0604030504040204" pitchFamily="34" charset="0"/>
                <a:cs typeface="Tahoma" panose="020B0604030504040204" pitchFamily="34" charset="0"/>
              </a:rPr>
              <a:t>can be used. As only the basic events are being evaluated in this case, the computed probabilities for all events will be larger than the actual probability.</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65004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651180" y="1677428"/>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7147425" y="1076404"/>
            <a:ext cx="3013967"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Define the System</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674225" y="1863810"/>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Hazard Identification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95265" y="3503155"/>
            <a:ext cx="2324675"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Consequence </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020212" y="3503154"/>
            <a:ext cx="1790876"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Frequency</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738533" y="4856396"/>
            <a:ext cx="20626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Evaluation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353301" y="6209637"/>
            <a:ext cx="290830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Assessment</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endCxn id="5" idx="0"/>
          </p:cNvCxnSpPr>
          <p:nvPr/>
        </p:nvCxnSpPr>
        <p:spPr>
          <a:xfrm rot="5400000">
            <a:off x="8634496" y="1678155"/>
            <a:ext cx="368385" cy="292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817224" y="2694807"/>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17223" y="3129698"/>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957603" y="3135195"/>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a:off x="6957603" y="4334152"/>
            <a:ext cx="1398711" cy="598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flipH="1">
            <a:off x="9336714" y="4334151"/>
            <a:ext cx="1578936" cy="598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817222" y="5646893"/>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490362" y="1687037"/>
            <a:ext cx="1457451" cy="830997"/>
          </a:xfrm>
          <a:prstGeom prst="rect">
            <a:avLst/>
          </a:prstGeom>
          <a:noFill/>
        </p:spPr>
        <p:txBody>
          <a:bodyPr wrap="none" rtlCol="0">
            <a:spAutoFit/>
          </a:bodyPr>
          <a:lstStyle/>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Risk</a:t>
            </a:r>
          </a:p>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Analysis</a:t>
            </a:r>
            <a:endParaRPr lang="en-CA" sz="24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lide Number Placeholder 1"/>
          <p:cNvSpPr>
            <a:spLocks noGrp="1"/>
          </p:cNvSpPr>
          <p:nvPr>
            <p:ph type="sldNum" sz="quarter" idx="13"/>
          </p:nvPr>
        </p:nvSpPr>
        <p:spPr>
          <a:xfrm>
            <a:off x="9321800" y="6470651"/>
            <a:ext cx="2844800" cy="365125"/>
          </a:xfrm>
        </p:spPr>
        <p:txBody>
          <a:bodyPr/>
          <a:lstStyle/>
          <a:p>
            <a:fld id="{47796C46-8F8A-4D70-91CE-2153CB0BD6C7}" type="slidenum">
              <a:rPr lang="en-CA" smtClean="0">
                <a:latin typeface="Tahoma" panose="020B0604030504040204" pitchFamily="34" charset="0"/>
                <a:ea typeface="Tahoma" panose="020B0604030504040204" pitchFamily="34" charset="0"/>
                <a:cs typeface="Tahoma" panose="020B0604030504040204" pitchFamily="34" charset="0"/>
              </a:rPr>
              <a:t>15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33439" y="2102535"/>
            <a:ext cx="5417740" cy="3016211"/>
          </a:xfrm>
          <a:prstGeom prst="rect">
            <a:avLst/>
          </a:prstGeom>
          <a:noFill/>
        </p:spPr>
        <p:txBody>
          <a:bodyPr wrap="square" rtlCol="0">
            <a:spAutoFit/>
          </a:bodyPr>
          <a:lstStyle/>
          <a:p>
            <a:pPr lvl="1"/>
            <a:endParaRPr lang="en-GB" sz="500" dirty="0">
              <a:latin typeface="Tahoma" panose="020B0604030504040204" pitchFamily="34" charset="0"/>
              <a:ea typeface="Tahoma" panose="020B0604030504040204" pitchFamily="34" charset="0"/>
              <a:cs typeface="Tahoma" panose="020B0604030504040204" pitchFamily="34" charset="0"/>
            </a:endParaRPr>
          </a:p>
          <a:p>
            <a:pPr lvl="1"/>
            <a:r>
              <a:rPr lang="en-GB" dirty="0" smtClean="0">
                <a:latin typeface="Tahoma" panose="020B0604030504040204" pitchFamily="34" charset="0"/>
                <a:ea typeface="Tahoma" panose="020B0604030504040204" pitchFamily="34" charset="0"/>
                <a:cs typeface="Tahoma" panose="020B0604030504040204" pitchFamily="34" charset="0"/>
              </a:rPr>
              <a:t>ii. </a:t>
            </a:r>
            <a:r>
              <a:rPr lang="en-GB" b="1" dirty="0" smtClean="0">
                <a:latin typeface="Tahoma" panose="020B0604030504040204" pitchFamily="34" charset="0"/>
                <a:ea typeface="Tahoma" panose="020B0604030504040204" pitchFamily="34" charset="0"/>
                <a:cs typeface="Tahoma" panose="020B0604030504040204" pitchFamily="34" charset="0"/>
              </a:rPr>
              <a:t>Semi-Quantitative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Fault trees/ Event trees/ Bow-tie</a:t>
            </a:r>
          </a:p>
          <a:p>
            <a:pPr lvl="1"/>
            <a:endParaRPr lang="en-GB" sz="500" dirty="0" smtClean="0">
              <a:latin typeface="Tahoma" panose="020B0604030504040204" pitchFamily="34" charset="0"/>
              <a:ea typeface="Tahoma" panose="020B0604030504040204" pitchFamily="34" charset="0"/>
              <a:cs typeface="Tahoma" panose="020B0604030504040204" pitchFamily="34" charset="0"/>
            </a:endParaRPr>
          </a:p>
          <a:p>
            <a:pPr lvl="1"/>
            <a:endParaRPr lang="en-GB" dirty="0" smtClean="0">
              <a:latin typeface="Tahoma" panose="020B0604030504040204" pitchFamily="34" charset="0"/>
              <a:ea typeface="Tahoma" panose="020B0604030504040204" pitchFamily="34" charset="0"/>
              <a:cs typeface="Tahoma" panose="020B0604030504040204" pitchFamily="34" charset="0"/>
            </a:endParaRPr>
          </a:p>
          <a:p>
            <a:pPr lvl="1"/>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smtClean="0">
                <a:latin typeface="Tahoma" panose="020B0604030504040204" pitchFamily="34" charset="0"/>
                <a:ea typeface="Tahoma" panose="020B0604030504040204" pitchFamily="34" charset="0"/>
                <a:cs typeface="Tahoma" panose="020B0604030504040204" pitchFamily="34" charset="0"/>
              </a:rPr>
              <a:t>iii. </a:t>
            </a:r>
            <a:r>
              <a:rPr lang="en-GB" b="1" dirty="0" smtClean="0">
                <a:latin typeface="Tahoma" panose="020B0604030504040204" pitchFamily="34" charset="0"/>
                <a:ea typeface="Tahoma" panose="020B0604030504040204" pitchFamily="34" charset="0"/>
                <a:cs typeface="Tahoma" panose="020B0604030504040204" pitchFamily="34" charset="0"/>
              </a:rPr>
              <a:t>Quantitative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Mathematical models for hazard </a:t>
            </a:r>
            <a:r>
              <a:rPr lang="en-GB" dirty="0" err="1" smtClean="0">
                <a:latin typeface="Tahoma" panose="020B0604030504040204" pitchFamily="34" charset="0"/>
                <a:ea typeface="Tahoma" panose="020B0604030504040204" pitchFamily="34" charset="0"/>
                <a:cs typeface="Tahoma" panose="020B0604030504040204" pitchFamily="34" charset="0"/>
              </a:rPr>
              <a:t>effents</a:t>
            </a:r>
            <a:r>
              <a:rPr lang="en-GB" dirty="0" smtClean="0">
                <a:latin typeface="Tahoma" panose="020B0604030504040204" pitchFamily="34" charset="0"/>
                <a:ea typeface="Tahoma" panose="020B0604030504040204" pitchFamily="34" charset="0"/>
                <a:cs typeface="Tahoma" panose="020B0604030504040204" pitchFamily="34" charset="0"/>
              </a:rPr>
              <a:t> 	include explosion overpressure levels, 	thermal radiation levels</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The consequences are determined from 	the hazardous effects</a:t>
            </a: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Overview of Risk Assessment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1763014"/>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567" y="5937011"/>
            <a:ext cx="2606818" cy="5224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5" y="1339449"/>
            <a:ext cx="1201572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Reactor Example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Quantifying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5681789" y="2188818"/>
            <a:ext cx="6510211" cy="3351120"/>
          </a:xfrm>
          <a:prstGeom prst="rect">
            <a:avLst/>
          </a:prstGeom>
        </p:spPr>
      </p:pic>
      <p:sp>
        <p:nvSpPr>
          <p:cNvPr id="8" name="TextBox 7"/>
          <p:cNvSpPr txBox="1"/>
          <p:nvPr/>
        </p:nvSpPr>
        <p:spPr>
          <a:xfrm>
            <a:off x="352735" y="2438798"/>
            <a:ext cx="4625350" cy="1015663"/>
          </a:xfrm>
          <a:prstGeom prst="rect">
            <a:avLst/>
          </a:prstGeom>
          <a:noFill/>
        </p:spPr>
        <p:txBody>
          <a:bodyPr wrap="square" rtlCol="0">
            <a:spAutoFit/>
          </a:bodyPr>
          <a:lstStyle/>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We must first compile the reliability and failure probabilities of each basic event from tables.</a:t>
            </a:r>
          </a:p>
        </p:txBody>
      </p:sp>
      <p:sp>
        <p:nvSpPr>
          <p:cNvPr id="9" name="TextBox 8"/>
          <p:cNvSpPr txBox="1"/>
          <p:nvPr/>
        </p:nvSpPr>
        <p:spPr>
          <a:xfrm>
            <a:off x="352735" y="2032788"/>
            <a:ext cx="4307104" cy="40011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Fault Tree Diagram Method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8571989"/>
              </p:ext>
            </p:extLst>
          </p:nvPr>
        </p:nvGraphicFramePr>
        <p:xfrm>
          <a:off x="195366" y="3990211"/>
          <a:ext cx="5442015" cy="1854200"/>
        </p:xfrm>
        <a:graphic>
          <a:graphicData uri="http://schemas.openxmlformats.org/drawingml/2006/table">
            <a:tbl>
              <a:tblPr firstRow="1" bandRow="1">
                <a:tableStyleId>{5C22544A-7EE6-4342-B048-85BDC9FD1C3A}</a:tableStyleId>
              </a:tblPr>
              <a:tblGrid>
                <a:gridCol w="1862900"/>
                <a:gridCol w="1400747"/>
                <a:gridCol w="2178368"/>
              </a:tblGrid>
              <a:tr h="370840">
                <a:tc>
                  <a:txBody>
                    <a:bodyPr/>
                    <a:lstStyle/>
                    <a:p>
                      <a:r>
                        <a:rPr lang="en-GB" dirty="0" smtClean="0"/>
                        <a:t>Component</a:t>
                      </a:r>
                      <a:endParaRPr lang="en-CA" dirty="0"/>
                    </a:p>
                  </a:txBody>
                  <a:tcPr/>
                </a:tc>
                <a:tc>
                  <a:txBody>
                    <a:bodyPr/>
                    <a:lstStyle/>
                    <a:p>
                      <a:pPr algn="ctr"/>
                      <a:r>
                        <a:rPr lang="en-GB" dirty="0" smtClean="0"/>
                        <a:t>Reliability</a:t>
                      </a:r>
                      <a:r>
                        <a:rPr lang="en-GB" baseline="0" dirty="0" smtClean="0"/>
                        <a:t>, R</a:t>
                      </a:r>
                      <a:endParaRPr lang="en-CA" dirty="0"/>
                    </a:p>
                  </a:txBody>
                  <a:tcPr/>
                </a:tc>
                <a:tc>
                  <a:txBody>
                    <a:bodyPr/>
                    <a:lstStyle/>
                    <a:p>
                      <a:pPr algn="ctr"/>
                      <a:r>
                        <a:rPr lang="en-GB" dirty="0" smtClean="0"/>
                        <a:t>Failure Probability,</a:t>
                      </a:r>
                      <a:r>
                        <a:rPr lang="en-GB" baseline="0" dirty="0" smtClean="0"/>
                        <a:t> P</a:t>
                      </a:r>
                      <a:endParaRPr lang="en-CA" dirty="0"/>
                    </a:p>
                  </a:txBody>
                  <a:tcPr/>
                </a:tc>
              </a:tr>
              <a:tr h="370840">
                <a:tc>
                  <a:txBody>
                    <a:bodyPr/>
                    <a:lstStyle/>
                    <a:p>
                      <a:r>
                        <a:rPr lang="en-GB" dirty="0" smtClean="0"/>
                        <a:t>Pressure Switch</a:t>
                      </a:r>
                      <a:r>
                        <a:rPr lang="en-GB" baseline="0" dirty="0" smtClean="0"/>
                        <a:t> 1</a:t>
                      </a:r>
                      <a:endParaRPr lang="en-CA" dirty="0"/>
                    </a:p>
                  </a:txBody>
                  <a:tcPr/>
                </a:tc>
                <a:tc>
                  <a:txBody>
                    <a:bodyPr/>
                    <a:lstStyle/>
                    <a:p>
                      <a:pPr algn="ctr"/>
                      <a:r>
                        <a:rPr lang="en-GB" dirty="0" smtClean="0"/>
                        <a:t>0.87</a:t>
                      </a:r>
                      <a:endParaRPr lang="en-CA" dirty="0"/>
                    </a:p>
                  </a:txBody>
                  <a:tcPr/>
                </a:tc>
                <a:tc>
                  <a:txBody>
                    <a:bodyPr/>
                    <a:lstStyle/>
                    <a:p>
                      <a:pPr algn="ctr"/>
                      <a:r>
                        <a:rPr lang="en-GB" dirty="0" smtClean="0"/>
                        <a:t>0.13</a:t>
                      </a:r>
                      <a:endParaRPr lang="en-CA" dirty="0"/>
                    </a:p>
                  </a:txBody>
                  <a:tcPr/>
                </a:tc>
              </a:tr>
              <a:tr h="370840">
                <a:tc>
                  <a:txBody>
                    <a:bodyPr/>
                    <a:lstStyle/>
                    <a:p>
                      <a:r>
                        <a:rPr lang="en-GB" dirty="0" smtClean="0"/>
                        <a:t>Alarm Indicator</a:t>
                      </a:r>
                      <a:endParaRPr lang="en-CA" dirty="0"/>
                    </a:p>
                  </a:txBody>
                  <a:tcPr/>
                </a:tc>
                <a:tc>
                  <a:txBody>
                    <a:bodyPr/>
                    <a:lstStyle/>
                    <a:p>
                      <a:pPr algn="ctr"/>
                      <a:r>
                        <a:rPr lang="en-GB" dirty="0" smtClean="0"/>
                        <a:t>0.96</a:t>
                      </a:r>
                      <a:endParaRPr lang="en-CA" dirty="0"/>
                    </a:p>
                  </a:txBody>
                  <a:tcPr/>
                </a:tc>
                <a:tc>
                  <a:txBody>
                    <a:bodyPr/>
                    <a:lstStyle/>
                    <a:p>
                      <a:pPr algn="ctr"/>
                      <a:r>
                        <a:rPr lang="en-GB" dirty="0" smtClean="0"/>
                        <a:t>0.04</a:t>
                      </a:r>
                      <a:endParaRPr lang="en-CA" dirty="0"/>
                    </a:p>
                  </a:txBody>
                  <a:tcPr/>
                </a:tc>
              </a:tr>
              <a:tr h="370840">
                <a:tc>
                  <a:txBody>
                    <a:bodyPr/>
                    <a:lstStyle/>
                    <a:p>
                      <a:r>
                        <a:rPr lang="en-GB" dirty="0" smtClean="0"/>
                        <a:t>Pressure Switch 2</a:t>
                      </a:r>
                      <a:endParaRPr lang="en-CA" dirty="0"/>
                    </a:p>
                  </a:txBody>
                  <a:tcPr/>
                </a:tc>
                <a:tc>
                  <a:txBody>
                    <a:bodyPr/>
                    <a:lstStyle/>
                    <a:p>
                      <a:pPr algn="ctr"/>
                      <a:r>
                        <a:rPr lang="en-GB" dirty="0" smtClean="0"/>
                        <a:t>0.87</a:t>
                      </a:r>
                      <a:endParaRPr lang="en-CA" dirty="0"/>
                    </a:p>
                  </a:txBody>
                  <a:tcPr/>
                </a:tc>
                <a:tc>
                  <a:txBody>
                    <a:bodyPr/>
                    <a:lstStyle/>
                    <a:p>
                      <a:pPr algn="ctr"/>
                      <a:r>
                        <a:rPr lang="en-GB" dirty="0" smtClean="0"/>
                        <a:t>0.13</a:t>
                      </a:r>
                      <a:endParaRPr lang="en-CA" dirty="0"/>
                    </a:p>
                  </a:txBody>
                  <a:tcPr/>
                </a:tc>
              </a:tr>
              <a:tr h="370840">
                <a:tc>
                  <a:txBody>
                    <a:bodyPr/>
                    <a:lstStyle/>
                    <a:p>
                      <a:r>
                        <a:rPr lang="en-GB" dirty="0" smtClean="0"/>
                        <a:t>Solenoid Valve</a:t>
                      </a:r>
                      <a:endParaRPr lang="en-CA" dirty="0"/>
                    </a:p>
                  </a:txBody>
                  <a:tcPr/>
                </a:tc>
                <a:tc>
                  <a:txBody>
                    <a:bodyPr/>
                    <a:lstStyle/>
                    <a:p>
                      <a:pPr algn="ctr"/>
                      <a:r>
                        <a:rPr lang="en-GB" dirty="0" smtClean="0"/>
                        <a:t>0.66</a:t>
                      </a:r>
                      <a:endParaRPr lang="en-CA" dirty="0"/>
                    </a:p>
                  </a:txBody>
                  <a:tcPr/>
                </a:tc>
                <a:tc>
                  <a:txBody>
                    <a:bodyPr/>
                    <a:lstStyle/>
                    <a:p>
                      <a:pPr algn="ctr"/>
                      <a:r>
                        <a:rPr lang="en-GB" dirty="0" smtClean="0"/>
                        <a:t>0.34</a:t>
                      </a:r>
                      <a:endParaRPr lang="en-CA" dirty="0"/>
                    </a:p>
                  </a:txBody>
                  <a:tcPr/>
                </a:tc>
              </a:tr>
            </a:tbl>
          </a:graphicData>
        </a:graphic>
      </p:graphicFrame>
      <p:sp>
        <p:nvSpPr>
          <p:cNvPr id="11" name="TextBox 10"/>
          <p:cNvSpPr txBox="1"/>
          <p:nvPr/>
        </p:nvSpPr>
        <p:spPr>
          <a:xfrm>
            <a:off x="254702" y="6008451"/>
            <a:ext cx="2550886"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Remember P = </a:t>
            </a:r>
            <a:r>
              <a:rPr lang="en-GB" b="1" dirty="0" smtClean="0">
                <a:latin typeface="Tahoma" panose="020B0604030504040204" pitchFamily="34" charset="0"/>
                <a:ea typeface="Tahoma" panose="020B0604030504040204" pitchFamily="34" charset="0"/>
                <a:cs typeface="Tahoma" panose="020B0604030504040204" pitchFamily="34" charset="0"/>
              </a:rPr>
              <a:t>1 - R</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778584" y="5831238"/>
            <a:ext cx="4537116" cy="9554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System condition</a:t>
            </a:r>
          </a:p>
          <a:p>
            <a:pPr algn="ctr"/>
            <a:r>
              <a:rPr lang="en-CA" dirty="0" smtClean="0">
                <a:solidFill>
                  <a:schemeClr val="tx1"/>
                </a:solidFill>
              </a:rPr>
              <a:t>“Reactor Pressure Increasing”</a:t>
            </a:r>
            <a:endParaRPr lang="en-CA" dirty="0">
              <a:solidFill>
                <a:schemeClr val="tx1"/>
              </a:solidFill>
            </a:endParaRPr>
          </a:p>
        </p:txBody>
      </p:sp>
    </p:spTree>
    <p:extLst>
      <p:ext uri="{BB962C8B-B14F-4D97-AF65-F5344CB8AC3E}">
        <p14:creationId xmlns:p14="http://schemas.microsoft.com/office/powerpoint/2010/main" val="1046569871"/>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5" y="1339449"/>
            <a:ext cx="1201572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Reactor Example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Quantifying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stretch>
            <a:fillRect/>
          </a:stretch>
        </p:blipFill>
        <p:spPr>
          <a:xfrm>
            <a:off x="2937146" y="2657331"/>
            <a:ext cx="6510211" cy="3351120"/>
          </a:xfrm>
          <a:prstGeom prst="rect">
            <a:avLst/>
          </a:prstGeom>
        </p:spPr>
      </p:pic>
      <p:sp>
        <p:nvSpPr>
          <p:cNvPr id="9" name="TextBox 8"/>
          <p:cNvSpPr txBox="1"/>
          <p:nvPr/>
        </p:nvSpPr>
        <p:spPr>
          <a:xfrm>
            <a:off x="352735" y="2032788"/>
            <a:ext cx="4307104" cy="40011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Fault Tree Diagram Method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937146" y="6002408"/>
            <a:ext cx="1243847" cy="646331"/>
          </a:xfrm>
          <a:prstGeom prst="rect">
            <a:avLst/>
          </a:prstGeom>
          <a:noFill/>
        </p:spPr>
        <p:txBody>
          <a:bodyPr wrap="square" rtlCol="0">
            <a:spAutoFit/>
          </a:bodyPr>
          <a:lstStyle/>
          <a:p>
            <a:pPr marL="0" lvl="1">
              <a:spcAft>
                <a:spcPts val="12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 = 0.13 </a:t>
            </a:r>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 = 0.87</a:t>
            </a:r>
          </a:p>
        </p:txBody>
      </p:sp>
      <p:sp>
        <p:nvSpPr>
          <p:cNvPr id="10" name="TextBox 9"/>
          <p:cNvSpPr txBox="1"/>
          <p:nvPr/>
        </p:nvSpPr>
        <p:spPr>
          <a:xfrm>
            <a:off x="4469167" y="6013590"/>
            <a:ext cx="1243847" cy="646331"/>
          </a:xfrm>
          <a:prstGeom prst="rect">
            <a:avLst/>
          </a:prstGeom>
          <a:noFill/>
        </p:spPr>
        <p:txBody>
          <a:bodyPr wrap="square" rtlCol="0">
            <a:spAutoFit/>
          </a:bodyPr>
          <a:lstStyle/>
          <a:p>
            <a:pPr marL="0" lvl="1">
              <a:spcAft>
                <a:spcPts val="12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 = 0.04 </a:t>
            </a:r>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 = 0.96</a:t>
            </a:r>
          </a:p>
        </p:txBody>
      </p:sp>
      <p:sp>
        <p:nvSpPr>
          <p:cNvPr id="12" name="TextBox 11"/>
          <p:cNvSpPr txBox="1"/>
          <p:nvPr/>
        </p:nvSpPr>
        <p:spPr>
          <a:xfrm>
            <a:off x="6739125" y="6002408"/>
            <a:ext cx="1243847" cy="646331"/>
          </a:xfrm>
          <a:prstGeom prst="rect">
            <a:avLst/>
          </a:prstGeom>
          <a:noFill/>
        </p:spPr>
        <p:txBody>
          <a:bodyPr wrap="square" rtlCol="0">
            <a:spAutoFit/>
          </a:bodyPr>
          <a:lstStyle/>
          <a:p>
            <a:pPr marL="0" lvl="1">
              <a:spcAft>
                <a:spcPts val="12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 = 0.13 </a:t>
            </a:r>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 = 0.87</a:t>
            </a:r>
          </a:p>
        </p:txBody>
      </p:sp>
      <p:sp>
        <p:nvSpPr>
          <p:cNvPr id="13" name="TextBox 12"/>
          <p:cNvSpPr txBox="1"/>
          <p:nvPr/>
        </p:nvSpPr>
        <p:spPr>
          <a:xfrm>
            <a:off x="8214998" y="6018284"/>
            <a:ext cx="1243847" cy="646331"/>
          </a:xfrm>
          <a:prstGeom prst="rect">
            <a:avLst/>
          </a:prstGeom>
          <a:noFill/>
        </p:spPr>
        <p:txBody>
          <a:bodyPr wrap="square" rtlCol="0">
            <a:spAutoFit/>
          </a:bodyPr>
          <a:lstStyle/>
          <a:p>
            <a:pPr marL="0" lvl="1">
              <a:spcAft>
                <a:spcPts val="12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 = 0.34 </a:t>
            </a:r>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 = 0.66</a:t>
            </a:r>
          </a:p>
        </p:txBody>
      </p:sp>
      <p:sp>
        <p:nvSpPr>
          <p:cNvPr id="16" name="TextBox 15"/>
          <p:cNvSpPr txBox="1"/>
          <p:nvPr/>
        </p:nvSpPr>
        <p:spPr>
          <a:xfrm>
            <a:off x="9272337" y="4071490"/>
            <a:ext cx="2919663" cy="646331"/>
          </a:xfrm>
          <a:prstGeom prst="rect">
            <a:avLst/>
          </a:prstGeom>
          <a:noFill/>
        </p:spPr>
        <p:txBody>
          <a:bodyPr wrap="square" rtlCol="0">
            <a:spAutoFit/>
          </a:bodyPr>
          <a:lstStyle/>
          <a:p>
            <a:pPr marL="0" lvl="1">
              <a:spcAft>
                <a:spcPts val="1200"/>
              </a:spcAft>
            </a:pP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R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=(0.87)(0.66)=0.574</a:t>
            </a:r>
            <a:b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 = 1-0.574 = 0.426 </a:t>
            </a:r>
          </a:p>
        </p:txBody>
      </p:sp>
      <p:sp>
        <p:nvSpPr>
          <p:cNvPr id="18" name="TextBox 17"/>
          <p:cNvSpPr txBox="1"/>
          <p:nvPr/>
        </p:nvSpPr>
        <p:spPr>
          <a:xfrm>
            <a:off x="16042" y="3229615"/>
            <a:ext cx="1475091" cy="400110"/>
          </a:xfrm>
          <a:prstGeom prst="rect">
            <a:avLst/>
          </a:prstGeom>
          <a:noFill/>
        </p:spPr>
        <p:txBody>
          <a:bodyPr wrap="square" rtlCol="0">
            <a:spAutoFit/>
          </a:bodyPr>
          <a:lstStyle/>
          <a:p>
            <a:pPr marL="0" lvl="1">
              <a:spcAft>
                <a:spcPts val="1200"/>
              </a:spcAft>
            </a:pP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OR gate B</a:t>
            </a:r>
          </a:p>
        </p:txBody>
      </p:sp>
      <p:sp>
        <p:nvSpPr>
          <p:cNvPr id="19" name="TextBox 18"/>
          <p:cNvSpPr txBox="1"/>
          <p:nvPr/>
        </p:nvSpPr>
        <p:spPr>
          <a:xfrm>
            <a:off x="7576699" y="2008052"/>
            <a:ext cx="1695638" cy="400110"/>
          </a:xfrm>
          <a:prstGeom prst="rect">
            <a:avLst/>
          </a:prstGeom>
          <a:noFill/>
        </p:spPr>
        <p:txBody>
          <a:bodyPr wrap="square" rtlCol="0">
            <a:spAutoFit/>
          </a:bodyPr>
          <a:lstStyle/>
          <a:p>
            <a:pPr marL="0" lvl="1">
              <a:spcAft>
                <a:spcPts val="1200"/>
              </a:spcAft>
            </a:pPr>
            <a:r>
              <a:rPr lang="en-GB"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AND gate A</a:t>
            </a:r>
          </a:p>
        </p:txBody>
      </p:sp>
      <p:sp>
        <p:nvSpPr>
          <p:cNvPr id="22" name="TextBox 21"/>
          <p:cNvSpPr txBox="1"/>
          <p:nvPr/>
        </p:nvSpPr>
        <p:spPr>
          <a:xfrm>
            <a:off x="9274661" y="3746851"/>
            <a:ext cx="1475091" cy="369332"/>
          </a:xfrm>
          <a:prstGeom prst="rect">
            <a:avLst/>
          </a:prstGeom>
          <a:noFill/>
        </p:spPr>
        <p:txBody>
          <a:bodyPr wrap="square" rtlCol="0">
            <a:spAutoFit/>
          </a:bodyPr>
          <a:lstStyle/>
          <a:p>
            <a:pPr marL="0" lvl="1">
              <a:spcAft>
                <a:spcPts val="12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OR gate C</a:t>
            </a:r>
          </a:p>
        </p:txBody>
      </p:sp>
      <p:sp>
        <p:nvSpPr>
          <p:cNvPr id="5" name="Rectangle 4"/>
          <p:cNvSpPr/>
          <p:nvPr/>
        </p:nvSpPr>
        <p:spPr>
          <a:xfrm>
            <a:off x="9850244" y="5191160"/>
            <a:ext cx="2341756" cy="1015663"/>
          </a:xfrm>
          <a:prstGeom prst="rect">
            <a:avLst/>
          </a:prstGeom>
        </p:spPr>
        <p:txBody>
          <a:bodyPr wrap="square">
            <a:spAutoFit/>
          </a:bodyPr>
          <a:lstStyle/>
          <a:p>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total failure probability is  0.0702.</a:t>
            </a:r>
            <a:endParaRPr lang="en-CA"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29739829"/>
              </p:ext>
            </p:extLst>
          </p:nvPr>
        </p:nvGraphicFramePr>
        <p:xfrm>
          <a:off x="222250" y="3513138"/>
          <a:ext cx="1962150" cy="1940392"/>
        </p:xfrm>
        <a:graphic>
          <a:graphicData uri="http://schemas.openxmlformats.org/presentationml/2006/ole">
            <mc:AlternateContent xmlns:mc="http://schemas.openxmlformats.org/markup-compatibility/2006">
              <mc:Choice xmlns:v="urn:schemas-microsoft-com:vml" Requires="v">
                <p:oleObj spid="_x0000_s27720" name="Equation" r:id="rId4" imgW="1155700" imgH="1143000" progId="Equation.3">
                  <p:embed/>
                </p:oleObj>
              </mc:Choice>
              <mc:Fallback>
                <p:oleObj name="Equation" r:id="rId4" imgW="1155700" imgH="1143000" progId="Equation.3">
                  <p:embed/>
                  <p:pic>
                    <p:nvPicPr>
                      <p:cNvPr id="0" name=""/>
                      <p:cNvPicPr/>
                      <p:nvPr/>
                    </p:nvPicPr>
                    <p:blipFill>
                      <a:blip r:embed="rId5"/>
                      <a:stretch>
                        <a:fillRect/>
                      </a:stretch>
                    </p:blipFill>
                    <p:spPr>
                      <a:xfrm>
                        <a:off x="222250" y="3513138"/>
                        <a:ext cx="1962150" cy="194039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35506420"/>
              </p:ext>
            </p:extLst>
          </p:nvPr>
        </p:nvGraphicFramePr>
        <p:xfrm>
          <a:off x="7789863" y="2284413"/>
          <a:ext cx="1963737" cy="1372791"/>
        </p:xfrm>
        <a:graphic>
          <a:graphicData uri="http://schemas.openxmlformats.org/presentationml/2006/ole">
            <mc:AlternateContent xmlns:mc="http://schemas.openxmlformats.org/markup-compatibility/2006">
              <mc:Choice xmlns:v="urn:schemas-microsoft-com:vml" Requires="v">
                <p:oleObj spid="_x0000_s27721" name="Equation" r:id="rId6" imgW="1308100" imgH="914400" progId="Equation.3">
                  <p:embed/>
                </p:oleObj>
              </mc:Choice>
              <mc:Fallback>
                <p:oleObj name="Equation" r:id="rId6" imgW="1308100" imgH="914400" progId="Equation.3">
                  <p:embed/>
                  <p:pic>
                    <p:nvPicPr>
                      <p:cNvPr id="0" name=""/>
                      <p:cNvPicPr/>
                      <p:nvPr/>
                    </p:nvPicPr>
                    <p:blipFill>
                      <a:blip r:embed="rId7"/>
                      <a:stretch>
                        <a:fillRect/>
                      </a:stretch>
                    </p:blipFill>
                    <p:spPr>
                      <a:xfrm>
                        <a:off x="7789863" y="2284413"/>
                        <a:ext cx="1963737" cy="1372791"/>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05419236"/>
              </p:ext>
            </p:extLst>
          </p:nvPr>
        </p:nvGraphicFramePr>
        <p:xfrm>
          <a:off x="10053638" y="2306638"/>
          <a:ext cx="1373187" cy="971550"/>
        </p:xfrm>
        <a:graphic>
          <a:graphicData uri="http://schemas.openxmlformats.org/presentationml/2006/ole">
            <mc:AlternateContent xmlns:mc="http://schemas.openxmlformats.org/markup-compatibility/2006">
              <mc:Choice xmlns:v="urn:schemas-microsoft-com:vml" Requires="v">
                <p:oleObj spid="_x0000_s27722" name="Equation" r:id="rId8" imgW="914400" imgH="647700" progId="Equation.3">
                  <p:embed/>
                </p:oleObj>
              </mc:Choice>
              <mc:Fallback>
                <p:oleObj name="Equation" r:id="rId8" imgW="914400" imgH="647700" progId="Equation.3">
                  <p:embed/>
                  <p:pic>
                    <p:nvPicPr>
                      <p:cNvPr id="0" name=""/>
                      <p:cNvPicPr/>
                      <p:nvPr/>
                    </p:nvPicPr>
                    <p:blipFill>
                      <a:blip r:embed="rId9"/>
                      <a:stretch>
                        <a:fillRect/>
                      </a:stretch>
                    </p:blipFill>
                    <p:spPr>
                      <a:xfrm>
                        <a:off x="10053638" y="2306638"/>
                        <a:ext cx="1373187" cy="971550"/>
                      </a:xfrm>
                      <a:prstGeom prst="rect">
                        <a:avLst/>
                      </a:prstGeom>
                    </p:spPr>
                  </p:pic>
                </p:oleObj>
              </mc:Fallback>
            </mc:AlternateContent>
          </a:graphicData>
        </a:graphic>
      </p:graphicFrame>
    </p:spTree>
    <p:extLst>
      <p:ext uri="{BB962C8B-B14F-4D97-AF65-F5344CB8AC3E}">
        <p14:creationId xmlns:p14="http://schemas.microsoft.com/office/powerpoint/2010/main" val="526808528"/>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Reactor Example – 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5" y="2032788"/>
            <a:ext cx="4307104" cy="461665"/>
          </a:xfrm>
          <a:prstGeom prst="rect">
            <a:avLst/>
          </a:prstGeom>
          <a:noFill/>
        </p:spPr>
        <p:txBody>
          <a:bodyPr wrap="square" rtlCol="0">
            <a:spAutoFit/>
          </a:bodyPr>
          <a:lstStyle/>
          <a:p>
            <a:pPr marL="0" lvl="1">
              <a:spcAft>
                <a:spcPts val="1200"/>
              </a:spcAft>
            </a:pPr>
            <a:r>
              <a:rPr lang="en-GB" sz="2400" b="1" dirty="0" smtClean="0">
                <a:latin typeface="Segoe UI" panose="020B0502040204020203" pitchFamily="34" charset="0"/>
                <a:ea typeface="Segoe UI" panose="020B0502040204020203" pitchFamily="34" charset="0"/>
                <a:cs typeface="Segoe UI" panose="020B0502040204020203" pitchFamily="34" charset="0"/>
              </a:rPr>
              <a:t>Direct Method</a:t>
            </a:r>
            <a:endParaRPr lang="en-GB"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Fault Trees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Event Trees</a:t>
            </a:r>
            <a:r>
              <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Bow-Tie</a:t>
            </a:r>
            <a:endPar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77324761"/>
              </p:ext>
            </p:extLst>
          </p:nvPr>
        </p:nvGraphicFramePr>
        <p:xfrm>
          <a:off x="692543" y="2705100"/>
          <a:ext cx="11020669" cy="1473200"/>
        </p:xfrm>
        <a:graphic>
          <a:graphicData uri="http://schemas.openxmlformats.org/presentationml/2006/ole">
            <mc:AlternateContent xmlns:mc="http://schemas.openxmlformats.org/markup-compatibility/2006">
              <mc:Choice xmlns:v="urn:schemas-microsoft-com:vml" Requires="v">
                <p:oleObj spid="_x0000_s28700" name="Equation" r:id="rId3" imgW="4940300" imgH="660400" progId="Equation.3">
                  <p:embed/>
                </p:oleObj>
              </mc:Choice>
              <mc:Fallback>
                <p:oleObj name="Equation" r:id="rId3" imgW="4940300" imgH="660400" progId="Equation.3">
                  <p:embed/>
                  <p:pic>
                    <p:nvPicPr>
                      <p:cNvPr id="0" name=""/>
                      <p:cNvPicPr/>
                      <p:nvPr/>
                    </p:nvPicPr>
                    <p:blipFill>
                      <a:blip r:embed="rId4"/>
                      <a:stretch>
                        <a:fillRect/>
                      </a:stretch>
                    </p:blipFill>
                    <p:spPr>
                      <a:xfrm>
                        <a:off x="692543" y="2705100"/>
                        <a:ext cx="11020669" cy="1473200"/>
                      </a:xfrm>
                      <a:prstGeom prst="rect">
                        <a:avLst/>
                      </a:prstGeom>
                    </p:spPr>
                  </p:pic>
                </p:oleObj>
              </mc:Fallback>
            </mc:AlternateContent>
          </a:graphicData>
        </a:graphic>
      </p:graphicFrame>
    </p:spTree>
    <p:extLst>
      <p:ext uri="{BB962C8B-B14F-4D97-AF65-F5344CB8AC3E}">
        <p14:creationId xmlns:p14="http://schemas.microsoft.com/office/powerpoint/2010/main" val="2237446824"/>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Reactor Example – Quantifying the Probability of the Top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11839264" cy="4093428"/>
          </a:xfrm>
          <a:prstGeom prst="rect">
            <a:avLst/>
          </a:prstGeom>
          <a:noFill/>
        </p:spPr>
        <p:txBody>
          <a:bodyPr wrap="square" rtlCol="0">
            <a:spAutoFit/>
          </a:bodyPr>
          <a:lstStyle/>
          <a:p>
            <a:pPr marL="0" lvl="1">
              <a:spcAft>
                <a:spcPts val="1200"/>
              </a:spcAft>
            </a:pPr>
            <a:endParaRPr lang="en-GB" sz="3200" b="1"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smtClean="0">
                <a:latin typeface="Tahoma" panose="020B0604030504040204" pitchFamily="34" charset="0"/>
                <a:ea typeface="Tahoma" panose="020B0604030504040204" pitchFamily="34" charset="0"/>
                <a:cs typeface="Tahoma" panose="020B0604030504040204" pitchFamily="34" charset="0"/>
              </a:rPr>
              <a:t>	</a:t>
            </a:r>
            <a:r>
              <a:rPr lang="en-GB" sz="2800" b="1" i="1" dirty="0" smtClean="0">
                <a:latin typeface="Tahoma" panose="020B0604030504040204" pitchFamily="34" charset="0"/>
                <a:ea typeface="Tahoma" panose="020B0604030504040204" pitchFamily="34" charset="0"/>
                <a:cs typeface="Tahoma" panose="020B0604030504040204" pitchFamily="34" charset="0"/>
              </a:rPr>
              <a:t>Events </a:t>
            </a:r>
            <a:r>
              <a:rPr lang="en-GB" sz="2800" b="1" dirty="0" smtClean="0">
                <a:latin typeface="Tahoma" panose="020B0604030504040204" pitchFamily="34" charset="0"/>
                <a:ea typeface="Tahoma" panose="020B0604030504040204" pitchFamily="34" charset="0"/>
                <a:cs typeface="Tahoma" panose="020B0604030504040204" pitchFamily="34" charset="0"/>
              </a:rPr>
              <a:t>1 and 3	  	P(1 and 3) = (0.13)(0.13) = 0.0169</a:t>
            </a:r>
            <a:endParaRPr lang="en-GB" sz="28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800" b="1" i="1" dirty="0">
                <a:latin typeface="Tahoma" panose="020B0604030504040204" pitchFamily="34" charset="0"/>
                <a:ea typeface="Tahoma" panose="020B0604030504040204" pitchFamily="34" charset="0"/>
                <a:cs typeface="Tahoma" panose="020B0604030504040204" pitchFamily="34" charset="0"/>
              </a:rPr>
              <a:t> </a:t>
            </a:r>
            <a:r>
              <a:rPr lang="en-GB" sz="2800" b="1" i="1" dirty="0" smtClean="0">
                <a:latin typeface="Tahoma" panose="020B0604030504040204" pitchFamily="34" charset="0"/>
                <a:ea typeface="Tahoma" panose="020B0604030504040204" pitchFamily="34" charset="0"/>
                <a:cs typeface="Tahoma" panose="020B0604030504040204" pitchFamily="34" charset="0"/>
              </a:rPr>
              <a:t>	Events </a:t>
            </a:r>
            <a:r>
              <a:rPr lang="en-GB" sz="2800" b="1" dirty="0" smtClean="0">
                <a:latin typeface="Tahoma" panose="020B0604030504040204" pitchFamily="34" charset="0"/>
                <a:ea typeface="Tahoma" panose="020B0604030504040204" pitchFamily="34" charset="0"/>
                <a:cs typeface="Tahoma" panose="020B0604030504040204" pitchFamily="34" charset="0"/>
              </a:rPr>
              <a:t>2</a:t>
            </a:r>
            <a:r>
              <a:rPr lang="en-GB" sz="2800" b="1" dirty="0">
                <a:latin typeface="Tahoma" panose="020B0604030504040204" pitchFamily="34" charset="0"/>
                <a:ea typeface="Tahoma" panose="020B0604030504040204" pitchFamily="34" charset="0"/>
                <a:cs typeface="Tahoma" panose="020B0604030504040204" pitchFamily="34" charset="0"/>
              </a:rPr>
              <a:t> and</a:t>
            </a:r>
            <a:r>
              <a:rPr lang="en-GB" sz="2800" b="1" dirty="0" smtClean="0">
                <a:latin typeface="Tahoma" panose="020B0604030504040204" pitchFamily="34" charset="0"/>
                <a:ea typeface="Tahoma" panose="020B0604030504040204" pitchFamily="34" charset="0"/>
                <a:cs typeface="Tahoma" panose="020B0604030504040204" pitchFamily="34" charset="0"/>
              </a:rPr>
              <a:t> 3		P(2 and 3) = (0.04)(0.13) = 0.0052</a:t>
            </a:r>
          </a:p>
          <a:p>
            <a:pPr marL="0" lvl="1">
              <a:spcAft>
                <a:spcPts val="1200"/>
              </a:spcAft>
            </a:pPr>
            <a:r>
              <a:rPr lang="en-GB" sz="2800" b="1" i="1" dirty="0">
                <a:latin typeface="Tahoma" panose="020B0604030504040204" pitchFamily="34" charset="0"/>
                <a:ea typeface="Tahoma" panose="020B0604030504040204" pitchFamily="34" charset="0"/>
                <a:cs typeface="Tahoma" panose="020B0604030504040204" pitchFamily="34" charset="0"/>
              </a:rPr>
              <a:t> 	Events </a:t>
            </a:r>
            <a:r>
              <a:rPr lang="en-GB" sz="2800" b="1" dirty="0" smtClean="0">
                <a:latin typeface="Tahoma" panose="020B0604030504040204" pitchFamily="34" charset="0"/>
                <a:ea typeface="Tahoma" panose="020B0604030504040204" pitchFamily="34" charset="0"/>
                <a:cs typeface="Tahoma" panose="020B0604030504040204" pitchFamily="34" charset="0"/>
              </a:rPr>
              <a:t>1 </a:t>
            </a:r>
            <a:r>
              <a:rPr lang="en-GB" sz="2800" b="1" dirty="0">
                <a:latin typeface="Tahoma" panose="020B0604030504040204" pitchFamily="34" charset="0"/>
                <a:ea typeface="Tahoma" panose="020B0604030504040204" pitchFamily="34" charset="0"/>
                <a:cs typeface="Tahoma" panose="020B0604030504040204" pitchFamily="34" charset="0"/>
              </a:rPr>
              <a:t>and</a:t>
            </a:r>
            <a:r>
              <a:rPr lang="en-GB" sz="2800" b="1" dirty="0" smtClean="0">
                <a:latin typeface="Tahoma" panose="020B0604030504040204" pitchFamily="34" charset="0"/>
                <a:ea typeface="Tahoma" panose="020B0604030504040204" pitchFamily="34" charset="0"/>
                <a:cs typeface="Tahoma" panose="020B0604030504040204" pitchFamily="34" charset="0"/>
              </a:rPr>
              <a:t> 4		P(1 and 4) = (0.13)(0.34) = 0.0442</a:t>
            </a:r>
          </a:p>
          <a:p>
            <a:pPr marL="0" lvl="1">
              <a:spcAft>
                <a:spcPts val="1200"/>
              </a:spcAft>
            </a:pPr>
            <a:r>
              <a:rPr lang="en-GB" sz="2800" b="1" i="1" dirty="0">
                <a:latin typeface="Tahoma" panose="020B0604030504040204" pitchFamily="34" charset="0"/>
                <a:ea typeface="Tahoma" panose="020B0604030504040204" pitchFamily="34" charset="0"/>
                <a:cs typeface="Tahoma" panose="020B0604030504040204" pitchFamily="34" charset="0"/>
              </a:rPr>
              <a:t> 	Events </a:t>
            </a:r>
            <a:r>
              <a:rPr lang="en-GB" sz="2800" b="1" dirty="0" smtClean="0">
                <a:latin typeface="Tahoma" panose="020B0604030504040204" pitchFamily="34" charset="0"/>
                <a:ea typeface="Tahoma" panose="020B0604030504040204" pitchFamily="34" charset="0"/>
                <a:cs typeface="Tahoma" panose="020B0604030504040204" pitchFamily="34" charset="0"/>
              </a:rPr>
              <a:t>2 </a:t>
            </a:r>
            <a:r>
              <a:rPr lang="en-GB" sz="2800" b="1" dirty="0">
                <a:latin typeface="Tahoma" panose="020B0604030504040204" pitchFamily="34" charset="0"/>
                <a:ea typeface="Tahoma" panose="020B0604030504040204" pitchFamily="34" charset="0"/>
                <a:cs typeface="Tahoma" panose="020B0604030504040204" pitchFamily="34" charset="0"/>
              </a:rPr>
              <a:t>and</a:t>
            </a:r>
            <a:r>
              <a:rPr lang="en-GB" sz="2800" b="1" dirty="0" smtClean="0">
                <a:latin typeface="Tahoma" panose="020B0604030504040204" pitchFamily="34" charset="0"/>
                <a:ea typeface="Tahoma" panose="020B0604030504040204" pitchFamily="34" charset="0"/>
                <a:cs typeface="Tahoma" panose="020B0604030504040204" pitchFamily="34" charset="0"/>
              </a:rPr>
              <a:t> 4		P(2 and 4) = (0.04)(0.34) = 0.0136</a:t>
            </a:r>
          </a:p>
          <a:p>
            <a:pPr marL="0" lvl="1">
              <a:spcAft>
                <a:spcPts val="1200"/>
              </a:spcAft>
            </a:pPr>
            <a:r>
              <a:rPr lang="en-GB" sz="2800" b="1" dirty="0">
                <a:latin typeface="Tahoma" panose="020B0604030504040204" pitchFamily="34" charset="0"/>
                <a:ea typeface="Tahoma" panose="020B0604030504040204" pitchFamily="34" charset="0"/>
                <a:cs typeface="Tahoma" panose="020B0604030504040204" pitchFamily="34" charset="0"/>
              </a:rPr>
              <a:t>	</a:t>
            </a:r>
            <a:r>
              <a:rPr lang="en-GB" sz="2800" b="1" dirty="0" smtClean="0">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TOTAL Failure Probability = 0.0799</a:t>
            </a:r>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11194" y="5560279"/>
            <a:ext cx="7639050" cy="1200329"/>
          </a:xfrm>
          <a:prstGeom prst="rect">
            <a:avLst/>
          </a:prstGeom>
        </p:spPr>
        <p:txBody>
          <a:bodyPr wrap="square">
            <a:spAutoFit/>
          </a:bodyPr>
          <a:lstStyle/>
          <a:p>
            <a:pPr algn="ctr"/>
            <a:r>
              <a:rPr lang="en-GB" sz="2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Note that the failure probability calculated using minimum cut sets is greater than using the actual fault tree.</a:t>
            </a:r>
            <a:endParaRPr lang="en-CA" sz="24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5" y="2032788"/>
            <a:ext cx="4307104" cy="461665"/>
          </a:xfrm>
          <a:prstGeom prst="rect">
            <a:avLst/>
          </a:prstGeom>
          <a:noFill/>
        </p:spPr>
        <p:txBody>
          <a:bodyPr wrap="square" rtlCol="0">
            <a:spAutoFit/>
          </a:bodyPr>
          <a:lstStyle/>
          <a:p>
            <a:pPr marL="0" lvl="1">
              <a:spcAft>
                <a:spcPts val="1200"/>
              </a:spcAft>
            </a:pPr>
            <a:r>
              <a:rPr lang="en-GB" sz="2400" b="1" dirty="0" smtClean="0">
                <a:latin typeface="Segoe UI" panose="020B0502040204020203" pitchFamily="34" charset="0"/>
                <a:ea typeface="Segoe UI" panose="020B0502040204020203" pitchFamily="34" charset="0"/>
                <a:cs typeface="Segoe UI" panose="020B0502040204020203" pitchFamily="34" charset="0"/>
              </a:rPr>
              <a:t>Minimum Cut Set Method</a:t>
            </a:r>
            <a:endParaRPr lang="en-GB"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Fault Trees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Event Trees</a:t>
            </a:r>
            <a:r>
              <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GB"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Bow-Tie</a:t>
            </a:r>
            <a:endParaRPr lang="en-GB"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897046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Words of Caution with Fault Trees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1171276" y="2059529"/>
            <a:ext cx="10812568" cy="45675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Fault trees can be very large if the process is complicated. A real-world system can include thousands of gates and intermediate events. </a:t>
            </a:r>
          </a:p>
          <a:p>
            <a:pPr marL="457200" indent="-457200" algn="l">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Care must be taken when estimating failure modes – best to get advice from experienced engineers when developing complicated fault trees. It is important to remember that fault trees can differ between engineers.</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Failures in fault trees are </a:t>
            </a:r>
            <a:r>
              <a:rPr lang="en-GB" sz="2400" dirty="0" smtClean="0">
                <a:latin typeface="Tahoma" panose="020B0604030504040204" pitchFamily="34" charset="0"/>
                <a:ea typeface="Tahoma" panose="020B0604030504040204" pitchFamily="34" charset="0"/>
                <a:cs typeface="Tahoma" panose="020B0604030504040204" pitchFamily="34" charset="0"/>
              </a:rPr>
              <a:t>complete failures</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 failure will or will not failure, there cannot be a partial failure. </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2478861"/>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Moving from Control Measures to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1171276" y="2059529"/>
            <a:ext cx="10812568" cy="45675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We can move from thinking about the basic events that will lead to a top event to the consequence that can follow the top event. This can be done using Event Trees.</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Fault Tree Analysis starts with a top event and then works backward to identify various basic causes using “and/or” logic</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Event Tree Analysis starts with an initiating event or cause and works forward to identify possible various defined outcomes</a:t>
            </a:r>
          </a:p>
          <a:p>
            <a:pPr marL="457200" indent="-457200" algn="l">
              <a:buFont typeface="Arial" panose="020B0604020202020204" pitchFamily="34" charset="0"/>
              <a:buChar char="•"/>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714260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96848" y="5214167"/>
            <a:ext cx="9620196" cy="984885"/>
          </a:xfrm>
          <a:prstGeom prst="rect">
            <a:avLst/>
          </a:prstGeom>
          <a:noFill/>
        </p:spPr>
        <p:txBody>
          <a:bodyPr wrap="square" rtlCol="0">
            <a:spAutoFit/>
          </a:bodyPr>
          <a:lstStyle/>
          <a:p>
            <a:pPr marL="0" lvl="1" algn="ctr">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When an accident occurs, safety systems can fail or succeed. </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lgn="ctr">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Event trees provide information on how a failure can occur.</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352737" y="1339449"/>
            <a:ext cx="64733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02243" y="2088780"/>
            <a:ext cx="1538869"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Initiating Event (Cause)</a:t>
            </a:r>
          </a:p>
          <a:p>
            <a:pPr algn="ctr"/>
            <a:r>
              <a:rPr lang="en-GB" sz="2000" b="1" dirty="0" smtClean="0">
                <a:latin typeface="Tahoma" panose="020B0604030504040204" pitchFamily="34" charset="0"/>
                <a:ea typeface="Tahoma" panose="020B0604030504040204" pitchFamily="34" charset="0"/>
                <a:cs typeface="Tahoma" panose="020B0604030504040204" pitchFamily="34" charset="0"/>
              </a:rPr>
              <a:t>- these have an associated frequency</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p:cNvCxnSpPr/>
          <p:nvPr/>
        </p:nvCxnSpPr>
        <p:spPr>
          <a:xfrm>
            <a:off x="2194133" y="3378802"/>
            <a:ext cx="1824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860222" y="3378802"/>
            <a:ext cx="12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4705943" y="2037980"/>
            <a:ext cx="1872657"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Tahoma" panose="020B0604030504040204" pitchFamily="34" charset="0"/>
                <a:ea typeface="Tahoma" panose="020B0604030504040204" pitchFamily="34" charset="0"/>
                <a:cs typeface="Tahoma" panose="020B0604030504040204" pitchFamily="34" charset="0"/>
              </a:rPr>
              <a:t>Failures and Successes of Various Intervening Safety Systems/Actions</a:t>
            </a:r>
          </a:p>
          <a:p>
            <a:pPr algn="ctr"/>
            <a:r>
              <a:rPr lang="en-GB" b="1" dirty="0" smtClean="0">
                <a:latin typeface="Tahoma" panose="020B0604030504040204" pitchFamily="34" charset="0"/>
                <a:ea typeface="Tahoma" panose="020B0604030504040204" pitchFamily="34" charset="0"/>
                <a:cs typeface="Tahoma" panose="020B0604030504040204" pitchFamily="34" charset="0"/>
              </a:rPr>
              <a:t>- These have </a:t>
            </a:r>
            <a:r>
              <a:rPr lang="en-GB" b="1" dirty="0" smtClean="0">
                <a:latin typeface="Tahoma" panose="020B0604030504040204" pitchFamily="34" charset="0"/>
                <a:ea typeface="Tahoma" panose="020B0604030504040204" pitchFamily="34" charset="0"/>
                <a:cs typeface="Tahoma" panose="020B0604030504040204" pitchFamily="34" charset="0"/>
              </a:rPr>
              <a:t>an average  </a:t>
            </a:r>
            <a:r>
              <a:rPr lang="en-GB" b="1" dirty="0" smtClean="0">
                <a:latin typeface="Tahoma" panose="020B0604030504040204" pitchFamily="34" charset="0"/>
                <a:ea typeface="Tahoma" panose="020B0604030504040204" pitchFamily="34" charset="0"/>
                <a:cs typeface="Tahoma" panose="020B0604030504040204" pitchFamily="34" charset="0"/>
              </a:rPr>
              <a:t>Probability on Demand</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8465143" y="2050680"/>
            <a:ext cx="1707557"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Various Defined Final Outcomes</a:t>
            </a:r>
          </a:p>
          <a:p>
            <a:pPr algn="ctr"/>
            <a:r>
              <a:rPr lang="en-GB" sz="2000" b="1" dirty="0" smtClean="0">
                <a:latin typeface="Tahoma" panose="020B0604030504040204" pitchFamily="34" charset="0"/>
                <a:ea typeface="Tahoma" panose="020B0604030504040204" pitchFamily="34" charset="0"/>
                <a:cs typeface="Tahoma" panose="020B0604030504040204" pitchFamily="34" charset="0"/>
              </a:rPr>
              <a:t>- These will have associated</a:t>
            </a:r>
          </a:p>
          <a:p>
            <a:pPr algn="ctr"/>
            <a:r>
              <a:rPr lang="en-GB" sz="2000" b="1" dirty="0" smtClean="0">
                <a:latin typeface="Tahoma" panose="020B0604030504040204" pitchFamily="34" charset="0"/>
                <a:ea typeface="Tahoma" panose="020B0604030504040204" pitchFamily="34" charset="0"/>
                <a:cs typeface="Tahoma" panose="020B0604030504040204" pitchFamily="34" charset="0"/>
              </a:rPr>
              <a:t>frequencies</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3591523"/>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64733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Typical Steps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29428" y="2196251"/>
            <a:ext cx="10592228" cy="2031325"/>
          </a:xfrm>
          <a:prstGeom prst="rect">
            <a:avLst/>
          </a:prstGeom>
          <a:noFill/>
        </p:spPr>
        <p:txBody>
          <a:bodyPr wrap="square" rtlCol="0">
            <a:spAutoFit/>
          </a:bodyPr>
          <a:lstStyle/>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Identify an initiating event </a:t>
            </a: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Identify the safety functions designed to deal with the initiating event</a:t>
            </a: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Construct the event tree</a:t>
            </a:r>
            <a:endParaRPr lang="en-GB" sz="2400" dirty="0">
              <a:latin typeface="Tahoma" panose="020B0604030504040204" pitchFamily="34" charset="0"/>
              <a:ea typeface="Tahoma" panose="020B0604030504040204" pitchFamily="34" charset="0"/>
              <a:cs typeface="Tahoma" panose="020B0604030504040204" pitchFamily="34" charset="0"/>
            </a:endParaRPr>
          </a:p>
          <a:p>
            <a:pPr lvl="1" indent="-457200">
              <a:spcAft>
                <a:spcPts val="6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Describe the resulting sequence of accident events</a:t>
            </a:r>
            <a:r>
              <a:rPr lang="en-GB" sz="2400" i="1" dirty="0" smtClean="0">
                <a:latin typeface="Tahoma" panose="020B0604030504040204" pitchFamily="34" charset="0"/>
                <a:ea typeface="Tahoma" panose="020B0604030504040204" pitchFamily="34" charset="0"/>
                <a:cs typeface="Tahoma" panose="020B0604030504040204" pitchFamily="34" charset="0"/>
              </a:rPr>
              <a:t>.</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347358" y="4599466"/>
            <a:ext cx="9497284" cy="1384995"/>
          </a:xfrm>
          <a:prstGeom prst="rect">
            <a:avLst/>
          </a:prstGeom>
          <a:noFill/>
        </p:spPr>
        <p:txBody>
          <a:bodyPr wrap="square" rtlCol="0">
            <a:spAutoFit/>
          </a:bodyPr>
          <a:lstStyle/>
          <a:p>
            <a:pPr marL="0" lvl="1" algn="ctr">
              <a:spcAft>
                <a:spcPts val="1200"/>
              </a:spcAft>
            </a:pPr>
            <a:r>
              <a:rPr lang="en-GB" sz="2800" dirty="0" smtClean="0">
                <a:latin typeface="Tahoma" panose="020B0604030504040204" pitchFamily="34" charset="0"/>
                <a:ea typeface="Tahoma" panose="020B0604030504040204" pitchFamily="34" charset="0"/>
                <a:cs typeface="Tahoma" panose="020B0604030504040204" pitchFamily="34" charset="0"/>
              </a:rPr>
              <a:t>The procedure can be used to determine probability of certain event sequences. This can be use to decide if improvement to the system should be made.</a:t>
            </a:r>
            <a:endParaRPr lang="en-GB" sz="2800" i="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7979357"/>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804838" y="2939959"/>
            <a:ext cx="3891516" cy="1384995"/>
          </a:xfrm>
          <a:prstGeom prst="rect">
            <a:avLst/>
          </a:prstGeom>
          <a:noFill/>
        </p:spPr>
        <p:txBody>
          <a:bodyPr wrap="square" rtlCol="0">
            <a:spAutoFit/>
          </a:bodyPr>
          <a:lstStyle/>
          <a:p>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What happens if there is a loss of coolant?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4951968"/>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159</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l="8034"/>
          <a:stretch/>
        </p:blipFill>
        <p:spPr>
          <a:xfrm>
            <a:off x="0" y="2059529"/>
            <a:ext cx="5842049" cy="4626339"/>
          </a:xfrm>
          <a:prstGeom prst="rect">
            <a:avLst/>
          </a:prstGeom>
        </p:spPr>
      </p:pic>
      <p:sp>
        <p:nvSpPr>
          <p:cNvPr id="4" name="Rectangle 3"/>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781091" y="2179062"/>
            <a:ext cx="5410909" cy="3785652"/>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Safety operations following the loss of coolant (</a:t>
            </a:r>
            <a:r>
              <a:rPr lang="en-GB" sz="2000" b="1" i="1" dirty="0" smtClean="0">
                <a:latin typeface="Tahoma" panose="020B0604030504040204" pitchFamily="34" charset="0"/>
                <a:ea typeface="Tahoma" panose="020B0604030504040204" pitchFamily="34" charset="0"/>
                <a:cs typeface="Tahoma" panose="020B0604030504040204" pitchFamily="34" charset="0"/>
              </a:rPr>
              <a:t>the</a:t>
            </a:r>
            <a:r>
              <a:rPr lang="en-GB" sz="2000" b="1" dirty="0" smtClean="0">
                <a:latin typeface="Tahoma" panose="020B0604030504040204" pitchFamily="34" charset="0"/>
                <a:ea typeface="Tahoma" panose="020B0604030504040204" pitchFamily="34" charset="0"/>
                <a:cs typeface="Tahoma" panose="020B0604030504040204" pitchFamily="34" charset="0"/>
              </a:rPr>
              <a:t> initiating event)</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High temp alarm alerts operator</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0.01 failures/demand</a:t>
            </a:r>
          </a:p>
          <a:p>
            <a:pPr marL="0" lvl="1">
              <a:spcAft>
                <a:spcPts val="1200"/>
              </a:spcAft>
            </a:pPr>
            <a:r>
              <a:rPr lang="en-GB" sz="2000" i="1" dirty="0">
                <a:latin typeface="Tahoma" panose="020B0604030504040204" pitchFamily="34" charset="0"/>
                <a:ea typeface="Tahoma" panose="020B0604030504040204" pitchFamily="34" charset="0"/>
                <a:cs typeface="Tahoma" panose="020B0604030504040204" pitchFamily="34" charset="0"/>
              </a:rPr>
              <a:t>Operator acknowledges alarm</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restarts cooling system</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shuts down reactor</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0.1 failures/demand</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85446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 effects can be caused by the release of hazardous material</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Hazardous materials are typically contained in storage or process vessels </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(as a gas, liquid or solid). </a:t>
            </a:r>
          </a:p>
          <a:p>
            <a:pPr algn="l"/>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Depending on the location of the vessel, release may occur from a fixed facility or during transportation (truck, rail, ship, barge, pipeline) over land or water.</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8637243"/>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781091" y="2179062"/>
            <a:ext cx="5410909" cy="3785652"/>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Safety operations following the loss of coolant (</a:t>
            </a:r>
            <a:r>
              <a:rPr lang="en-GB" sz="2000" b="1" i="1" dirty="0" smtClean="0">
                <a:latin typeface="Tahoma" panose="020B0604030504040204" pitchFamily="34" charset="0"/>
                <a:ea typeface="Tahoma" panose="020B0604030504040204" pitchFamily="34" charset="0"/>
                <a:cs typeface="Tahoma" panose="020B0604030504040204" pitchFamily="34" charset="0"/>
              </a:rPr>
              <a:t>the</a:t>
            </a:r>
            <a:r>
              <a:rPr lang="en-GB" sz="2000" b="1" dirty="0" smtClean="0">
                <a:latin typeface="Tahoma" panose="020B0604030504040204" pitchFamily="34" charset="0"/>
                <a:ea typeface="Tahoma" panose="020B0604030504040204" pitchFamily="34" charset="0"/>
                <a:cs typeface="Tahoma" panose="020B0604030504040204" pitchFamily="34" charset="0"/>
              </a:rPr>
              <a:t> initiating event)</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High temp alarm alerts operator</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0.01 failures/demand</a:t>
            </a:r>
          </a:p>
          <a:p>
            <a:pPr marL="0" lvl="1">
              <a:spcAft>
                <a:spcPts val="1200"/>
              </a:spcAft>
            </a:pPr>
            <a:r>
              <a:rPr lang="en-GB" sz="2000" i="1" dirty="0">
                <a:latin typeface="Tahoma" panose="020B0604030504040204" pitchFamily="34" charset="0"/>
                <a:ea typeface="Tahoma" panose="020B0604030504040204" pitchFamily="34" charset="0"/>
                <a:cs typeface="Tahoma" panose="020B0604030504040204" pitchFamily="34" charset="0"/>
              </a:rPr>
              <a:t>Operator acknowledges alarm</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restarts cooling system</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shuts down reactor</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0.1 failures/demand</a:t>
            </a:r>
            <a:endPar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54466" y="3479433"/>
            <a:ext cx="1974260" cy="1754327"/>
          </a:xfrm>
          <a:prstGeom prst="rect">
            <a:avLst/>
          </a:prstGeom>
          <a:noFill/>
        </p:spPr>
        <p:txBody>
          <a:bodyPr wrap="square" rtlCol="0">
            <a:spAutoFit/>
          </a:bodyPr>
          <a:lstStyle/>
          <a:p>
            <a:pPr marL="0" lvl="1">
              <a:spcAft>
                <a:spcPts val="1200"/>
              </a:spcAft>
            </a:pPr>
            <a:r>
              <a:rPr lang="en-GB"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We can note the probability of failure on demand of each safety function</a:t>
            </a:r>
          </a:p>
        </p:txBody>
      </p:sp>
      <p:sp>
        <p:nvSpPr>
          <p:cNvPr id="14" name="TextBox 1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758268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781091" y="2179062"/>
            <a:ext cx="5410909" cy="3785652"/>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Safety operations following the loss of coolant (</a:t>
            </a:r>
            <a:r>
              <a:rPr lang="en-GB" sz="2000" b="1" i="1" dirty="0" smtClean="0">
                <a:latin typeface="Tahoma" panose="020B0604030504040204" pitchFamily="34" charset="0"/>
                <a:ea typeface="Tahoma" panose="020B0604030504040204" pitchFamily="34" charset="0"/>
                <a:cs typeface="Tahoma" panose="020B0604030504040204" pitchFamily="34" charset="0"/>
              </a:rPr>
              <a:t>the</a:t>
            </a:r>
            <a:r>
              <a:rPr lang="en-GB" sz="2000" b="1" dirty="0" smtClean="0">
                <a:latin typeface="Tahoma" panose="020B0604030504040204" pitchFamily="34" charset="0"/>
                <a:ea typeface="Tahoma" panose="020B0604030504040204" pitchFamily="34" charset="0"/>
                <a:cs typeface="Tahoma" panose="020B0604030504040204" pitchFamily="34" charset="0"/>
              </a:rPr>
              <a:t> initiating event)</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High temp alarm alerts operator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[B]</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latin typeface="Tahoma" panose="020B0604030504040204" pitchFamily="34" charset="0"/>
                <a:ea typeface="Tahoma" panose="020B0604030504040204" pitchFamily="34" charset="0"/>
                <a:cs typeface="Tahoma" panose="020B0604030504040204" pitchFamily="34" charset="0"/>
              </a:rPr>
              <a:t>0.01 failures/demand</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acknowledges alarm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restarts cooling system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[D]</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latin typeface="Tahoma" panose="020B0604030504040204" pitchFamily="34" charset="0"/>
                <a:ea typeface="Tahoma" panose="020B0604030504040204" pitchFamily="34" charset="0"/>
                <a:cs typeface="Tahoma" panose="020B0604030504040204" pitchFamily="34" charset="0"/>
              </a:rPr>
              <a:t>0.25 failures/demand</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Operator shuts down reactor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[E]</a:t>
            </a:r>
            <a:r>
              <a:rPr lang="en-GB" sz="2000" i="1" dirty="0" smtClean="0">
                <a:latin typeface="Tahoma" panose="020B0604030504040204" pitchFamily="34" charset="0"/>
                <a:ea typeface="Tahoma" panose="020B0604030504040204" pitchFamily="34" charset="0"/>
                <a:cs typeface="Tahoma" panose="020B0604030504040204" pitchFamily="34" charset="0"/>
              </a:rPr>
              <a:t/>
            </a:r>
            <a:br>
              <a:rPr lang="en-GB" sz="2000" i="1" dirty="0" smtClean="0">
                <a:latin typeface="Tahoma" panose="020B0604030504040204" pitchFamily="34" charset="0"/>
                <a:ea typeface="Tahoma" panose="020B0604030504040204" pitchFamily="34" charset="0"/>
                <a:cs typeface="Tahoma" panose="020B0604030504040204" pitchFamily="34" charset="0"/>
              </a:rPr>
            </a:br>
            <a:r>
              <a:rPr lang="en-GB" sz="2000" dirty="0" smtClean="0">
                <a:latin typeface="Tahoma" panose="020B0604030504040204" pitchFamily="34" charset="0"/>
                <a:ea typeface="Tahoma" panose="020B0604030504040204" pitchFamily="34" charset="0"/>
                <a:cs typeface="Tahoma" panose="020B0604030504040204" pitchFamily="34" charset="0"/>
              </a:rPr>
              <a:t>0.1 failures/demand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54466" y="3479433"/>
            <a:ext cx="1826625" cy="923330"/>
          </a:xfrm>
          <a:prstGeom prst="rect">
            <a:avLst/>
          </a:prstGeom>
          <a:noFill/>
        </p:spPr>
        <p:txBody>
          <a:bodyPr wrap="square" rtlCol="0">
            <a:spAutoFit/>
          </a:bodyPr>
          <a:lstStyle/>
          <a:p>
            <a:pPr marL="0" lvl="1">
              <a:spcAft>
                <a:spcPts val="1200"/>
              </a:spcAft>
            </a:pPr>
            <a:r>
              <a:rPr lang="en-GB"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assign an ID to each operation</a:t>
            </a:r>
          </a:p>
        </p:txBody>
      </p:sp>
      <p:sp>
        <p:nvSpPr>
          <p:cNvPr id="14" name="TextBox 1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626706"/>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7" y="3662764"/>
            <a:ext cx="2801155" cy="830997"/>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p:txBody>
      </p:sp>
      <p:sp>
        <p:nvSpPr>
          <p:cNvPr id="10" name="TextBox 9"/>
          <p:cNvSpPr txBox="1"/>
          <p:nvPr/>
        </p:nvSpPr>
        <p:spPr>
          <a:xfrm>
            <a:off x="6262279" y="2259266"/>
            <a:ext cx="5561126" cy="1200329"/>
          </a:xfrm>
          <a:prstGeom prst="rect">
            <a:avLst/>
          </a:prstGeom>
          <a:noFill/>
        </p:spPr>
        <p:txBody>
          <a:bodyPr wrap="square" rtlCol="0">
            <a:spAutoFit/>
          </a:bodyPr>
          <a:lstStyle/>
          <a:p>
            <a:pPr marL="0" lvl="1">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 Start by writing out the initiating event on the left side of the page, in the middle.</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p:nvPr/>
        </p:nvCxnSpPr>
        <p:spPr>
          <a:xfrm flipH="1">
            <a:off x="2232837" y="2721935"/>
            <a:ext cx="3863163" cy="940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960534"/>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262279" y="2259266"/>
            <a:ext cx="5561126" cy="1723549"/>
          </a:xfrm>
          <a:prstGeom prst="rect">
            <a:avLst/>
          </a:prstGeom>
          <a:noFill/>
        </p:spPr>
        <p:txBody>
          <a:bodyPr wrap="square" rtlCol="0">
            <a:spAutoFit/>
          </a:bodyPr>
          <a:lstStyle/>
          <a:p>
            <a:pPr lvl="1" indent="-457200">
              <a:spcAft>
                <a:spcPts val="1200"/>
              </a:spcAft>
              <a:buAutoNum type="arabicPeriod"/>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Start by writing out the initiating event on the left side of the page. </a:t>
            </a:r>
          </a:p>
          <a:p>
            <a:pPr lvl="1" indent="-457200">
              <a:spcAft>
                <a:spcPts val="1200"/>
              </a:spcAft>
              <a:buAutoNum type="arabicPeriod"/>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Note the frequency of this event (occurrences per year)</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flipH="1">
            <a:off x="3153892" y="3955312"/>
            <a:ext cx="2949196" cy="765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2737" y="5061093"/>
            <a:ext cx="2801155" cy="1169551"/>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1 occurrence/year</a:t>
            </a:r>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0145365"/>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556916" y="2059529"/>
            <a:ext cx="5561126" cy="3785652"/>
          </a:xfrm>
          <a:prstGeom prst="rect">
            <a:avLst/>
          </a:prstGeom>
          <a:noFill/>
        </p:spPr>
        <p:txBody>
          <a:bodyPr wrap="square" rtlCol="0">
            <a:spAutoFit/>
          </a:bodyPr>
          <a:lstStyle/>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3. We’ll call the initiating event A and also note the occurrence per year.</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4. Draw a line from the initiating event to the first safety function (ID B) – a straight line up indicates the results for a success in the safety function and a failure is represented  by a line drawn down. </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5. We can assume the high temp alarm will fail to alert the operator 1% of the time when in demand OR 0.01 failure/demand.(This is a probability of failure on demand)</a:t>
            </a:r>
          </a:p>
        </p:txBody>
      </p:sp>
      <p:cxnSp>
        <p:nvCxnSpPr>
          <p:cNvPr id="21" name="Straight Arrow Connector 20"/>
          <p:cNvCxnSpPr/>
          <p:nvPr/>
        </p:nvCxnSpPr>
        <p:spPr>
          <a:xfrm flipH="1">
            <a:off x="5146158" y="3955312"/>
            <a:ext cx="956930" cy="51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2737" y="5061093"/>
            <a:ext cx="2801155" cy="1169551"/>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1 occurrence/year</a:t>
            </a:r>
          </a:p>
        </p:txBody>
      </p:sp>
      <p:cxnSp>
        <p:nvCxnSpPr>
          <p:cNvPr id="14" name="Straight Connector 1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37861" y="3246349"/>
            <a:ext cx="1" cy="282826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23683" y="3246349"/>
            <a:ext cx="2254102" cy="1200329"/>
          </a:xfrm>
          <a:prstGeom prst="rect">
            <a:avLst/>
          </a:prstGeom>
          <a:noFill/>
        </p:spPr>
        <p:txBody>
          <a:bodyPr wrap="square" rtlCol="0">
            <a:spAutoFit/>
          </a:bodyPr>
          <a:lstStyle/>
          <a:p>
            <a:pPr marL="0" lvl="1">
              <a:spcAft>
                <a:spcPts val="1200"/>
              </a:spcAft>
            </a:pPr>
            <a: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of Safety Function B</a:t>
            </a:r>
            <a:endParaRPr lang="en-GB"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3467083" y="4874280"/>
            <a:ext cx="1934257" cy="1200329"/>
          </a:xfrm>
          <a:prstGeom prst="rect">
            <a:avLst/>
          </a:prstGeom>
          <a:noFill/>
        </p:spPr>
        <p:txBody>
          <a:bodyPr wrap="square" rtlCol="0">
            <a:spAutoFit/>
          </a:bodyPr>
          <a:lstStyle/>
          <a:p>
            <a:pPr marL="0" lvl="1">
              <a:spcAft>
                <a:spcPts val="1200"/>
              </a:spcAft>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of</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latin typeface="Tahoma" panose="020B0604030504040204" pitchFamily="34" charset="0"/>
                <a:ea typeface="Tahoma" panose="020B0604030504040204" pitchFamily="34" charset="0"/>
                <a:cs typeface="Tahoma" panose="020B0604030504040204" pitchFamily="34" charset="0"/>
              </a:rPr>
              <a:t>Safety Function B</a:t>
            </a:r>
            <a:endPar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1766960"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3423683" y="2773088"/>
            <a:ext cx="0" cy="4732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77705" y="2028513"/>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 (High Temp Alarm Alerts Operator)</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0.01 failures/demand</a:t>
            </a:r>
          </a:p>
        </p:txBody>
      </p:sp>
      <p:sp>
        <p:nvSpPr>
          <p:cNvPr id="18" name="TextBox 1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296803"/>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7" y="5061093"/>
            <a:ext cx="2801155" cy="1169551"/>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1 occurrence/year</a:t>
            </a:r>
          </a:p>
        </p:txBody>
      </p:sp>
      <p:cxnSp>
        <p:nvCxnSpPr>
          <p:cNvPr id="4" name="Straight Connector 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437861" y="3246349"/>
            <a:ext cx="1" cy="2828260"/>
          </a:xfrm>
          <a:prstGeom prst="line">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3683" y="3246349"/>
            <a:ext cx="2254102" cy="1015663"/>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000" b="1" dirty="0" smtClean="0">
                <a:latin typeface="Tahoma" panose="020B0604030504040204" pitchFamily="34" charset="0"/>
                <a:ea typeface="Tahoma" panose="020B0604030504040204" pitchFamily="34" charset="0"/>
                <a:cs typeface="Tahoma" panose="020B0604030504040204" pitchFamily="34" charset="0"/>
              </a:rPr>
              <a:t>of Safety Function B</a:t>
            </a: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67083" y="4874280"/>
            <a:ext cx="1934257" cy="1015663"/>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latin typeface="Tahoma" panose="020B0604030504040204" pitchFamily="34" charset="0"/>
                <a:ea typeface="Tahoma" panose="020B0604030504040204" pitchFamily="34" charset="0"/>
                <a:cs typeface="Tahoma" panose="020B0604030504040204" pitchFamily="34" charset="0"/>
              </a:rPr>
              <a:t>of</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latin typeface="Tahoma" panose="020B0604030504040204" pitchFamily="34" charset="0"/>
                <a:ea typeface="Tahoma" panose="020B0604030504040204" pitchFamily="34" charset="0"/>
                <a:cs typeface="Tahoma" panose="020B0604030504040204" pitchFamily="34" charset="0"/>
              </a:rPr>
              <a:t>Safety Function B</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316393" y="2113618"/>
            <a:ext cx="5561126" cy="1015663"/>
          </a:xfrm>
          <a:prstGeom prst="rect">
            <a:avLst/>
          </a:prstGeom>
          <a:noFill/>
        </p:spPr>
        <p:txBody>
          <a:bodyPr wrap="square" rtlCol="0">
            <a:spAutoFit/>
          </a:bodyPr>
          <a:lstStyle/>
          <a:p>
            <a:pPr marL="0" lvl="1">
              <a:spcAft>
                <a:spcPts val="1200"/>
              </a:spcAft>
            </a:pPr>
            <a:r>
              <a:rPr lang="en-GB" sz="2000" i="1" dirty="0">
                <a:solidFill>
                  <a:srgbClr val="0070C0"/>
                </a:solidFill>
                <a:latin typeface="Tahoma" panose="020B0604030504040204" pitchFamily="34" charset="0"/>
                <a:ea typeface="Tahoma" panose="020B0604030504040204" pitchFamily="34" charset="0"/>
                <a:cs typeface="Tahoma" panose="020B0604030504040204" pitchFamily="34" charset="0"/>
              </a:rPr>
              <a:t>7</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Consider Safety Function B (operator alerted by temperature safety alarm). There are 0.01 failures/demand of this function. </a:t>
            </a:r>
          </a:p>
        </p:txBody>
      </p:sp>
      <p:sp>
        <p:nvSpPr>
          <p:cNvPr id="23" name="TextBox 22"/>
          <p:cNvSpPr txBox="1"/>
          <p:nvPr/>
        </p:nvSpPr>
        <p:spPr>
          <a:xfrm>
            <a:off x="1766960"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3423683" y="326761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3683" y="6074609"/>
            <a:ext cx="23816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316393" y="5344214"/>
            <a:ext cx="6096000" cy="1077218"/>
          </a:xfrm>
          <a:prstGeom prst="rect">
            <a:avLst/>
          </a:prstGeom>
        </p:spPr>
        <p:txBody>
          <a:bodyPr>
            <a:spAutoFit/>
          </a:bodyPr>
          <a:lstStyle/>
          <a:p>
            <a:pPr marL="0" lvl="1">
              <a:spcAft>
                <a:spcPts val="1200"/>
              </a:spcAft>
            </a:pPr>
            <a:r>
              <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rPr>
              <a:t>Failure </a:t>
            </a:r>
            <a:r>
              <a:rPr lang="en-GB" sz="2400" b="1" dirty="0" smtClean="0">
                <a:latin typeface="Tahoma" panose="020B0604030504040204" pitchFamily="34" charset="0"/>
                <a:ea typeface="Tahoma" panose="020B0604030504040204" pitchFamily="34" charset="0"/>
                <a:cs typeface="Tahoma" panose="020B0604030504040204" pitchFamily="34" charset="0"/>
              </a:rPr>
              <a:t>of</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a:latin typeface="Tahoma" panose="020B0604030504040204" pitchFamily="34" charset="0"/>
                <a:ea typeface="Tahoma" panose="020B0604030504040204" pitchFamily="34" charset="0"/>
                <a:cs typeface="Tahoma" panose="020B0604030504040204" pitchFamily="34" charset="0"/>
              </a:rPr>
              <a:t>Safety Function </a:t>
            </a:r>
            <a:r>
              <a:rPr lang="en-GB" sz="2400" b="1" dirty="0" smtClean="0">
                <a:latin typeface="Tahoma" panose="020B0604030504040204" pitchFamily="34" charset="0"/>
                <a:ea typeface="Tahoma" panose="020B0604030504040204" pitchFamily="34" charset="0"/>
                <a:cs typeface="Tahoma" panose="020B0604030504040204" pitchFamily="34" charset="0"/>
              </a:rPr>
              <a:t>B</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0.01 * 1 occurrence/year</a:t>
            </a:r>
            <a:b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0.01 occurrence/year</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6316393" y="4023680"/>
            <a:ext cx="6096000" cy="1077218"/>
          </a:xfrm>
          <a:prstGeom prst="rect">
            <a:avLst/>
          </a:prstGeom>
        </p:spPr>
        <p:txBody>
          <a:bodyPr>
            <a:spAutoFit/>
          </a:bodyPr>
          <a:lstStyle/>
          <a:p>
            <a:pPr marL="0" lvl="1">
              <a:spcAft>
                <a:spcPts val="1200"/>
              </a:spcAft>
            </a:pPr>
            <a:r>
              <a:rPr lang="en-GB"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Success</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latin typeface="Tahoma" panose="020B0604030504040204" pitchFamily="34" charset="0"/>
                <a:ea typeface="Tahoma" panose="020B0604030504040204" pitchFamily="34" charset="0"/>
                <a:cs typeface="Tahoma" panose="020B0604030504040204" pitchFamily="34" charset="0"/>
              </a:rPr>
              <a:t>of</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a:latin typeface="Tahoma" panose="020B0604030504040204" pitchFamily="34" charset="0"/>
                <a:ea typeface="Tahoma" panose="020B0604030504040204" pitchFamily="34" charset="0"/>
                <a:cs typeface="Tahoma" panose="020B0604030504040204" pitchFamily="34" charset="0"/>
              </a:rPr>
              <a:t>Safety Function </a:t>
            </a:r>
            <a:r>
              <a:rPr lang="en-GB" sz="2400" b="1" dirty="0" smtClean="0">
                <a:latin typeface="Tahoma" panose="020B0604030504040204" pitchFamily="34" charset="0"/>
                <a:ea typeface="Tahoma" panose="020B0604030504040204" pitchFamily="34" charset="0"/>
                <a:cs typeface="Tahoma" panose="020B0604030504040204" pitchFamily="34" charset="0"/>
              </a:rPr>
              <a:t>B</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(1- 0.01)* 1 occurrence/year</a:t>
            </a:r>
            <a:b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 occurrence/year</a:t>
            </a:r>
          </a:p>
        </p:txBody>
      </p:sp>
      <p:cxnSp>
        <p:nvCxnSpPr>
          <p:cNvPr id="6" name="Straight Arrow Connector 5"/>
          <p:cNvCxnSpPr/>
          <p:nvPr/>
        </p:nvCxnSpPr>
        <p:spPr>
          <a:xfrm>
            <a:off x="3423683" y="2773088"/>
            <a:ext cx="0" cy="4732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65292" y="3240206"/>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26" name="TextBox 25"/>
          <p:cNvSpPr txBox="1"/>
          <p:nvPr/>
        </p:nvSpPr>
        <p:spPr>
          <a:xfrm>
            <a:off x="5065292" y="6074609"/>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sp>
        <p:nvSpPr>
          <p:cNvPr id="21" name="TextBox 20"/>
          <p:cNvSpPr txBox="1"/>
          <p:nvPr/>
        </p:nvSpPr>
        <p:spPr>
          <a:xfrm>
            <a:off x="926165" y="1985780"/>
            <a:ext cx="4879211" cy="104644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Safety Function</a:t>
            </a:r>
          </a:p>
          <a:p>
            <a:pPr marL="0" lvl="1">
              <a:spcAft>
                <a:spcPts val="1200"/>
              </a:spcAft>
            </a:pPr>
            <a:r>
              <a:rPr lang="en-GB" sz="1600" b="1" dirty="0" smtClean="0">
                <a:latin typeface="Tahoma" panose="020B0604030504040204" pitchFamily="34" charset="0"/>
                <a:ea typeface="Tahoma" panose="020B0604030504040204" pitchFamily="34" charset="0"/>
                <a:cs typeface="Tahoma" panose="020B0604030504040204" pitchFamily="34" charset="0"/>
              </a:rPr>
              <a:t>ID B (High Temp Alarm Alerts Operator)</a:t>
            </a:r>
            <a:br>
              <a:rPr lang="en-GB" sz="1600" b="1" dirty="0" smtClean="0">
                <a:latin typeface="Tahoma" panose="020B0604030504040204" pitchFamily="34" charset="0"/>
                <a:ea typeface="Tahoma" panose="020B0604030504040204" pitchFamily="34" charset="0"/>
                <a:cs typeface="Tahoma" panose="020B0604030504040204" pitchFamily="34" charset="0"/>
              </a:rPr>
            </a:br>
            <a:r>
              <a:rPr lang="en-GB" sz="1600" b="1" dirty="0" smtClean="0">
                <a:latin typeface="Tahoma" panose="020B0604030504040204" pitchFamily="34" charset="0"/>
                <a:ea typeface="Tahoma" panose="020B0604030504040204" pitchFamily="34" charset="0"/>
                <a:cs typeface="Tahoma" panose="020B0604030504040204" pitchFamily="34" charset="0"/>
              </a:rPr>
              <a:t>0.01 failures/demand</a:t>
            </a:r>
          </a:p>
        </p:txBody>
      </p:sp>
      <p:sp>
        <p:nvSpPr>
          <p:cNvPr id="24" name="TextBox 2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6411171"/>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7" y="5061093"/>
            <a:ext cx="2801155" cy="1169551"/>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1 occurrence/year</a:t>
            </a:r>
          </a:p>
        </p:txBody>
      </p:sp>
      <p:cxnSp>
        <p:nvCxnSpPr>
          <p:cNvPr id="4" name="Straight Connector 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437861" y="3246349"/>
            <a:ext cx="1" cy="2268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3683" y="3246349"/>
            <a:ext cx="2254102"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37861" y="5017520"/>
            <a:ext cx="193425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p>
        </p:txBody>
      </p:sp>
      <p:sp>
        <p:nvSpPr>
          <p:cNvPr id="23" name="TextBox 22"/>
          <p:cNvSpPr txBox="1"/>
          <p:nvPr/>
        </p:nvSpPr>
        <p:spPr>
          <a:xfrm>
            <a:off x="1766960"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3467100" y="5490114"/>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74483" y="32693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91824" y="3535089"/>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3441188" y="5479185"/>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3423683" y="2773088"/>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28096" y="2346144"/>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5023385" y="38779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26059" y="2657385"/>
            <a:ext cx="1" cy="122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19313" y="2173037"/>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64159" y="27046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30630" y="2355321"/>
            <a:ext cx="2254102"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5201201" y="2805878"/>
            <a:ext cx="108451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2" name="TextBox 31"/>
          <p:cNvSpPr txBox="1"/>
          <p:nvPr/>
        </p:nvSpPr>
        <p:spPr>
          <a:xfrm>
            <a:off x="5088083" y="3432793"/>
            <a:ext cx="193425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p>
        </p:txBody>
      </p:sp>
      <p:sp>
        <p:nvSpPr>
          <p:cNvPr id="33" name="TextBox 32"/>
          <p:cNvSpPr txBox="1"/>
          <p:nvPr/>
        </p:nvSpPr>
        <p:spPr>
          <a:xfrm>
            <a:off x="5059978" y="3869287"/>
            <a:ext cx="145000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sp>
        <p:nvSpPr>
          <p:cNvPr id="34" name="TextBox 33"/>
          <p:cNvSpPr txBox="1"/>
          <p:nvPr/>
        </p:nvSpPr>
        <p:spPr>
          <a:xfrm>
            <a:off x="6630874" y="5394708"/>
            <a:ext cx="5561126" cy="1015663"/>
          </a:xfrm>
          <a:prstGeom prst="rect">
            <a:avLst/>
          </a:prstGeom>
          <a:noFill/>
        </p:spPr>
        <p:txBody>
          <a:bodyPr wrap="square" rtlCol="0">
            <a:spAutoFit/>
          </a:bodyPr>
          <a:lstStyle/>
          <a:p>
            <a:pPr marL="0" lvl="1">
              <a:spcAft>
                <a:spcPts val="1200"/>
              </a:spcAft>
            </a:pPr>
            <a:r>
              <a:rPr lang="en-GB" sz="2000" i="1" dirty="0">
                <a:solidFill>
                  <a:srgbClr val="0070C0"/>
                </a:solidFill>
                <a:latin typeface="Tahoma" panose="020B0604030504040204" pitchFamily="34" charset="0"/>
                <a:ea typeface="Tahoma" panose="020B0604030504040204" pitchFamily="34" charset="0"/>
                <a:cs typeface="Tahoma" panose="020B0604030504040204" pitchFamily="34" charset="0"/>
              </a:rPr>
              <a:t>8</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If the safety function does not apply for the scenario, the horizontal line continues through the function.</a:t>
            </a:r>
          </a:p>
        </p:txBody>
      </p:sp>
      <p:sp>
        <p:nvSpPr>
          <p:cNvPr id="35" name="Rectangle 34"/>
          <p:cNvSpPr/>
          <p:nvPr/>
        </p:nvSpPr>
        <p:spPr>
          <a:xfrm>
            <a:off x="6476409" y="3566214"/>
            <a:ext cx="5715591" cy="1077218"/>
          </a:xfrm>
          <a:prstGeom prst="rect">
            <a:avLst/>
          </a:prstGeom>
        </p:spPr>
        <p:txBody>
          <a:bodyPr wrap="square">
            <a:spAutoFit/>
          </a:bodyPr>
          <a:lstStyle/>
          <a:p>
            <a:pPr marL="0" lvl="1">
              <a:spcAft>
                <a:spcPts val="1200"/>
              </a:spcAft>
            </a:pPr>
            <a:r>
              <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rPr>
              <a:t>Failure </a:t>
            </a:r>
            <a:r>
              <a:rPr lang="en-GB" sz="2400" b="1" dirty="0" smtClean="0">
                <a:latin typeface="Tahoma" panose="020B0604030504040204" pitchFamily="34" charset="0"/>
                <a:ea typeface="Tahoma" panose="020B0604030504040204" pitchFamily="34" charset="0"/>
                <a:cs typeface="Tahoma" panose="020B0604030504040204" pitchFamily="34" charset="0"/>
              </a:rPr>
              <a:t>of</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a:latin typeface="Tahoma" panose="020B0604030504040204" pitchFamily="34" charset="0"/>
                <a:ea typeface="Tahoma" panose="020B0604030504040204" pitchFamily="34" charset="0"/>
                <a:cs typeface="Tahoma" panose="020B0604030504040204" pitchFamily="34" charset="0"/>
              </a:rPr>
              <a:t>Safety Function C</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0.25 failures/demand *0.01 occurrence/year</a:t>
            </a:r>
            <a:b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0.0025 occurrence/year</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6324009" y="2283780"/>
            <a:ext cx="5867991" cy="1077218"/>
          </a:xfrm>
          <a:prstGeom prst="rect">
            <a:avLst/>
          </a:prstGeom>
        </p:spPr>
        <p:txBody>
          <a:bodyPr wrap="square">
            <a:spAutoFit/>
          </a:bodyPr>
          <a:lstStyle/>
          <a:p>
            <a:pPr marL="0" lvl="1">
              <a:spcAft>
                <a:spcPts val="1200"/>
              </a:spcAft>
            </a:pPr>
            <a:r>
              <a:rPr lang="en-GB"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Success</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latin typeface="Tahoma" panose="020B0604030504040204" pitchFamily="34" charset="0"/>
                <a:ea typeface="Tahoma" panose="020B0604030504040204" pitchFamily="34" charset="0"/>
                <a:cs typeface="Tahoma" panose="020B0604030504040204" pitchFamily="34" charset="0"/>
              </a:rPr>
              <a:t>of</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b="1" dirty="0">
                <a:latin typeface="Tahoma" panose="020B0604030504040204" pitchFamily="34" charset="0"/>
                <a:ea typeface="Tahoma" panose="020B0604030504040204" pitchFamily="34" charset="0"/>
                <a:cs typeface="Tahoma" panose="020B0604030504040204" pitchFamily="34" charset="0"/>
              </a:rPr>
              <a:t>Safety Function C</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(1-0.25 failures/demand)*0.01 occurrence/year</a:t>
            </a:r>
            <a:b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 occurrence/year</a:t>
            </a:r>
          </a:p>
        </p:txBody>
      </p:sp>
      <p:sp>
        <p:nvSpPr>
          <p:cNvPr id="37" name="TextBox 36"/>
          <p:cNvSpPr txBox="1"/>
          <p:nvPr/>
        </p:nvSpPr>
        <p:spPr>
          <a:xfrm>
            <a:off x="3591075" y="151514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 (Operator Acknowledges Alarm)</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0.25 failures/demand</a:t>
            </a:r>
          </a:p>
        </p:txBody>
      </p:sp>
      <p:sp>
        <p:nvSpPr>
          <p:cNvPr id="28" name="TextBox 2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1584855"/>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167</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017520"/>
            <a:ext cx="193425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828934" y="54556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781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79185"/>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6" name="Straight Connector 25"/>
          <p:cNvCxnSpPr/>
          <p:nvPr/>
        </p:nvCxnSpPr>
        <p:spPr>
          <a:xfrm>
            <a:off x="3278912" y="26864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291610" y="26919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268481" y="1453621"/>
            <a:ext cx="2254102" cy="830997"/>
          </a:xfrm>
          <a:prstGeom prst="rect">
            <a:avLst/>
          </a:prstGeom>
          <a:noFill/>
        </p:spPr>
        <p:txBody>
          <a:bodyPr wrap="square" rtlCol="0">
            <a:spAutoFit/>
          </a:bodyPr>
          <a:lstStyle/>
          <a:p>
            <a:pPr marL="0" lvl="1">
              <a:spcAft>
                <a:spcPts val="1200"/>
              </a:spcAft>
            </a:pPr>
            <a: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352452" y="2780478"/>
            <a:ext cx="108451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38229" y="3996287"/>
            <a:ext cx="145000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855034" y="1402826"/>
            <a:ext cx="4136565" cy="646331"/>
          </a:xfrm>
          <a:prstGeom prst="rect">
            <a:avLst/>
          </a:prstGeom>
          <a:noFill/>
        </p:spPr>
        <p:txBody>
          <a:bodyPr wrap="square" rtlCol="0">
            <a:spAutoFit/>
          </a:bodyPr>
          <a:lstStyle/>
          <a:p>
            <a:pPr marL="0" lvl="1">
              <a:spcAft>
                <a:spcPts val="1200"/>
              </a:spcAft>
            </a:pPr>
            <a:r>
              <a:rPr lang="en-GB" b="1" dirty="0">
                <a:latin typeface="Tahoma" panose="020B0604030504040204" pitchFamily="34" charset="0"/>
                <a:ea typeface="Tahoma" panose="020B0604030504040204" pitchFamily="34" charset="0"/>
                <a:cs typeface="Tahoma" panose="020B0604030504040204" pitchFamily="34" charset="0"/>
              </a:rPr>
              <a:t>ID </a:t>
            </a:r>
            <a:r>
              <a:rPr lang="en-GB" b="1" dirty="0" smtClean="0">
                <a:latin typeface="Tahoma" panose="020B0604030504040204" pitchFamily="34" charset="0"/>
                <a:ea typeface="Tahoma" panose="020B0604030504040204" pitchFamily="34" charset="0"/>
                <a:cs typeface="Tahoma" panose="020B0604030504040204" pitchFamily="34" charset="0"/>
              </a:rPr>
              <a:t>D (Cooling System Restarted)</a:t>
            </a:r>
            <a:r>
              <a:rPr lang="en-GB" b="1" dirty="0">
                <a:latin typeface="Tahoma" panose="020B0604030504040204" pitchFamily="34" charset="0"/>
                <a:ea typeface="Tahoma" panose="020B0604030504040204" pitchFamily="34" charset="0"/>
                <a:cs typeface="Tahoma" panose="020B0604030504040204" pitchFamily="34" charset="0"/>
              </a:rPr>
              <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0.25 </a:t>
            </a:r>
            <a:r>
              <a:rPr lang="en-GB" b="1" dirty="0">
                <a:latin typeface="Tahoma" panose="020B0604030504040204" pitchFamily="34" charset="0"/>
                <a:ea typeface="Tahoma" panose="020B0604030504040204" pitchFamily="34" charset="0"/>
                <a:cs typeface="Tahoma" panose="020B0604030504040204" pitchFamily="34" charset="0"/>
              </a:rPr>
              <a:t>failures/demand</a:t>
            </a:r>
          </a:p>
        </p:txBody>
      </p:sp>
      <p:sp>
        <p:nvSpPr>
          <p:cNvPr id="99" name="Rectangle 98"/>
          <p:cNvSpPr/>
          <p:nvPr/>
        </p:nvSpPr>
        <p:spPr>
          <a:xfrm>
            <a:off x="6539639" y="2002323"/>
            <a:ext cx="5238704" cy="954107"/>
          </a:xfrm>
          <a:prstGeom prst="rect">
            <a:avLst/>
          </a:prstGeom>
        </p:spPr>
        <p:txBody>
          <a:bodyPr wrap="square">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Success</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latin typeface="Tahoma" panose="020B0604030504040204" pitchFamily="34" charset="0"/>
                <a:ea typeface="Tahoma" panose="020B0604030504040204" pitchFamily="34" charset="0"/>
                <a:cs typeface="Tahoma" panose="020B0604030504040204" pitchFamily="34" charset="0"/>
              </a:rPr>
              <a:t>of</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b="1" dirty="0">
                <a:latin typeface="Tahoma" panose="020B0604030504040204" pitchFamily="34" charset="0"/>
                <a:ea typeface="Tahoma" panose="020B0604030504040204" pitchFamily="34" charset="0"/>
                <a:cs typeface="Tahoma" panose="020B0604030504040204" pitchFamily="34" charset="0"/>
              </a:rPr>
              <a:t>Safety Function </a:t>
            </a:r>
            <a:r>
              <a:rPr lang="en-GB" sz="2000" b="1" dirty="0" smtClean="0">
                <a:latin typeface="Tahoma" panose="020B0604030504040204" pitchFamily="34" charset="0"/>
                <a:ea typeface="Tahoma" panose="020B0604030504040204" pitchFamily="34" charset="0"/>
                <a:cs typeface="Tahoma" panose="020B0604030504040204" pitchFamily="34" charset="0"/>
              </a:rPr>
              <a:t>D</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 (1- 0.25 failures/demand)* 0.99 </a:t>
            </a:r>
            <a:b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 occurrence/year</a:t>
            </a:r>
          </a:p>
        </p:txBody>
      </p:sp>
      <p:sp>
        <p:nvSpPr>
          <p:cNvPr id="100" name="Rectangle 99"/>
          <p:cNvSpPr/>
          <p:nvPr/>
        </p:nvSpPr>
        <p:spPr>
          <a:xfrm>
            <a:off x="6831162" y="3002648"/>
            <a:ext cx="4869167" cy="954107"/>
          </a:xfrm>
          <a:prstGeom prst="rect">
            <a:avLst/>
          </a:prstGeom>
        </p:spPr>
        <p:txBody>
          <a:bodyPr wrap="square">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latin typeface="Tahoma" panose="020B0604030504040204" pitchFamily="34" charset="0"/>
                <a:ea typeface="Tahoma" panose="020B0604030504040204" pitchFamily="34" charset="0"/>
                <a:cs typeface="Tahoma" panose="020B0604030504040204" pitchFamily="34" charset="0"/>
              </a:rPr>
              <a:t>of</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b="1" dirty="0">
                <a:latin typeface="Tahoma" panose="020B0604030504040204" pitchFamily="34" charset="0"/>
                <a:ea typeface="Tahoma" panose="020B0604030504040204" pitchFamily="34" charset="0"/>
                <a:cs typeface="Tahoma" panose="020B0604030504040204" pitchFamily="34" charset="0"/>
              </a:rPr>
              <a:t>Safety Function </a:t>
            </a:r>
            <a:r>
              <a:rPr lang="en-GB" sz="2000" b="1" dirty="0" smtClean="0">
                <a:latin typeface="Tahoma" panose="020B0604030504040204" pitchFamily="34" charset="0"/>
                <a:ea typeface="Tahoma" panose="020B0604030504040204" pitchFamily="34" charset="0"/>
                <a:cs typeface="Tahoma" panose="020B0604030504040204" pitchFamily="34" charset="0"/>
              </a:rPr>
              <a:t>D</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0.25 failures/demand* 0.99 </a:t>
            </a:r>
            <a:b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0.0075 occurrence/year</a:t>
            </a:r>
          </a:p>
        </p:txBody>
      </p:sp>
      <p:sp>
        <p:nvSpPr>
          <p:cNvPr id="101" name="Rectangle 100"/>
          <p:cNvSpPr/>
          <p:nvPr/>
        </p:nvSpPr>
        <p:spPr>
          <a:xfrm>
            <a:off x="6686034" y="4993535"/>
            <a:ext cx="3164210" cy="707886"/>
          </a:xfrm>
          <a:prstGeom prst="rect">
            <a:avLst/>
          </a:prstGeom>
        </p:spPr>
        <p:txBody>
          <a:bodyPr wrap="square">
            <a:spAutoFit/>
          </a:bodyPr>
          <a:lstStyle/>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Similar calculation for remaining scenarios.</a:t>
            </a:r>
            <a:endParaRPr lang="en-GB" b="1" i="1" dirty="0" smtClean="0">
              <a:latin typeface="Tahoma" panose="020B0604030504040204" pitchFamily="34" charset="0"/>
              <a:ea typeface="Tahoma" panose="020B0604030504040204" pitchFamily="34" charset="0"/>
              <a:cs typeface="Tahoma" panose="020B0604030504040204" pitchFamily="34" charset="0"/>
            </a:endParaRPr>
          </a:p>
        </p:txBody>
      </p:sp>
      <p:sp>
        <p:nvSpPr>
          <p:cNvPr id="102" name="TextBox 101"/>
          <p:cNvSpPr txBox="1"/>
          <p:nvPr/>
        </p:nvSpPr>
        <p:spPr>
          <a:xfrm>
            <a:off x="45871" y="4055716"/>
            <a:ext cx="1698596" cy="1077218"/>
          </a:xfrm>
          <a:prstGeom prst="rect">
            <a:avLst/>
          </a:prstGeom>
          <a:noFill/>
        </p:spPr>
        <p:txBody>
          <a:bodyPr wrap="square" rtlCol="0">
            <a:spAutoFit/>
          </a:bodyPr>
          <a:lstStyle/>
          <a:p>
            <a:pPr marL="0" lvl="1">
              <a:spcAft>
                <a:spcPts val="1200"/>
              </a:spcAft>
            </a:pPr>
            <a:r>
              <a:rPr lang="en-GB" sz="1600" b="1" dirty="0" smtClean="0">
                <a:latin typeface="Tahoma" panose="020B0604030504040204" pitchFamily="34" charset="0"/>
                <a:ea typeface="Tahoma" panose="020B0604030504040204" pitchFamily="34" charset="0"/>
                <a:cs typeface="Tahoma" panose="020B0604030504040204" pitchFamily="34" charset="0"/>
              </a:rPr>
              <a:t>Loss of coolant (initiating event)</a:t>
            </a:r>
          </a:p>
        </p:txBody>
      </p:sp>
      <p:sp>
        <p:nvSpPr>
          <p:cNvPr id="5" name="Rectangle 4"/>
          <p:cNvSpPr/>
          <p:nvPr/>
        </p:nvSpPr>
        <p:spPr>
          <a:xfrm>
            <a:off x="60801" y="5205322"/>
            <a:ext cx="1525469" cy="830997"/>
          </a:xfrm>
          <a:prstGeom prst="rect">
            <a:avLst/>
          </a:prstGeom>
        </p:spPr>
        <p:txBody>
          <a:bodyPr wrap="square">
            <a:spAutoFit/>
          </a:bodyPr>
          <a:lstStyle/>
          <a:p>
            <a:pPr marL="0" lvl="1">
              <a:spcAft>
                <a:spcPts val="1200"/>
              </a:spcAft>
            </a:pPr>
            <a:r>
              <a:rPr lang="en-GB" sz="1600" b="1" dirty="0">
                <a:latin typeface="Tahoma" panose="020B0604030504040204" pitchFamily="34" charset="0"/>
                <a:ea typeface="Tahoma" panose="020B0604030504040204" pitchFamily="34" charset="0"/>
                <a:cs typeface="Tahoma" panose="020B0604030504040204" pitchFamily="34" charset="0"/>
              </a:rPr>
              <a:t>1 occurrence/year</a:t>
            </a:r>
          </a:p>
        </p:txBody>
      </p:sp>
      <p:sp>
        <p:nvSpPr>
          <p:cNvPr id="47" name="TextBox 4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a:off x="4830066" y="54527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38634" y="3906249"/>
            <a:ext cx="30381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0623"/>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168</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646331"/>
          </a:xfrm>
          <a:prstGeom prst="rect">
            <a:avLst/>
          </a:prstGeom>
          <a:noFill/>
        </p:spPr>
        <p:txBody>
          <a:bodyPr wrap="square" rtlCol="0">
            <a:spAutoFit/>
          </a:bodyPr>
          <a:lstStyle/>
          <a:p>
            <a:pPr marL="0" lvl="1">
              <a:spcAft>
                <a:spcPts val="1200"/>
              </a:spcAft>
            </a:pPr>
            <a: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144520"/>
            <a:ext cx="193425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790834" y="54937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08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66485"/>
            <a:ext cx="83266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3356866" y="38144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2412" y="25721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342410" y="25903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3781" y="3993621"/>
            <a:ext cx="1275819"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441352" y="2678878"/>
            <a:ext cx="108451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50929" y="3945487"/>
            <a:ext cx="145000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37139" y="5501887"/>
            <a:ext cx="385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5239" y="3825183"/>
            <a:ext cx="3733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37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463151" y="1402826"/>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D</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p:cNvCxnSpPr/>
          <p:nvPr/>
        </p:nvCxnSpPr>
        <p:spPr>
          <a:xfrm>
            <a:off x="64250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425064" y="140282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E</a:t>
            </a:r>
            <a:r>
              <a:rPr lang="en-GB" b="1" dirty="0" smtClean="0">
                <a:latin typeface="Tahoma" panose="020B0604030504040204" pitchFamily="34" charset="0"/>
                <a:ea typeface="Tahoma" panose="020B0604030504040204" pitchFamily="34" charset="0"/>
                <a:cs typeface="Tahoma" panose="020B0604030504040204" pitchFamily="34" charset="0"/>
              </a:rPr>
              <a:t> (System Shutdown)</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0.1 failures/demand</a:t>
            </a:r>
          </a:p>
        </p:txBody>
      </p:sp>
      <p:sp>
        <p:nvSpPr>
          <p:cNvPr id="3" name="Oval 2"/>
          <p:cNvSpPr/>
          <p:nvPr/>
        </p:nvSpPr>
        <p:spPr>
          <a:xfrm>
            <a:off x="8566728" y="2133977"/>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8972010" y="2108913"/>
            <a:ext cx="2370837" cy="646331"/>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Continue Operation</a:t>
            </a:r>
          </a:p>
        </p:txBody>
      </p:sp>
      <p:cxnSp>
        <p:nvCxnSpPr>
          <p:cNvPr id="60" name="Straight Connector 59"/>
          <p:cNvCxnSpPr/>
          <p:nvPr/>
        </p:nvCxnSpPr>
        <p:spPr>
          <a:xfrm flipH="1">
            <a:off x="6374569" y="2840413"/>
            <a:ext cx="1" cy="68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38896" y="2830277"/>
            <a:ext cx="252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38896" y="3514746"/>
            <a:ext cx="2521885" cy="10057"/>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74718" y="277360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0.2227</a:t>
            </a:r>
          </a:p>
        </p:txBody>
      </p:sp>
      <p:sp>
        <p:nvSpPr>
          <p:cNvPr id="67" name="TextBox 66"/>
          <p:cNvSpPr txBox="1"/>
          <p:nvPr/>
        </p:nvSpPr>
        <p:spPr>
          <a:xfrm>
            <a:off x="6338896" y="3113843"/>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0.02475</a:t>
            </a:r>
          </a:p>
        </p:txBody>
      </p:sp>
      <p:sp>
        <p:nvSpPr>
          <p:cNvPr id="63" name="TextBox 6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8566728" y="26936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9" name="TextBox 68"/>
          <p:cNvSpPr txBox="1"/>
          <p:nvPr/>
        </p:nvSpPr>
        <p:spPr>
          <a:xfrm>
            <a:off x="8972010" y="2720416"/>
            <a:ext cx="2370837"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Shutdown</a:t>
            </a:r>
          </a:p>
        </p:txBody>
      </p:sp>
      <p:sp>
        <p:nvSpPr>
          <p:cNvPr id="70" name="Oval 69"/>
          <p:cNvSpPr/>
          <p:nvPr/>
        </p:nvSpPr>
        <p:spPr>
          <a:xfrm>
            <a:off x="8566728" y="33016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8592128" y="3644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8706428" y="5295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8972010" y="33050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74" name="TextBox 73"/>
          <p:cNvSpPr txBox="1"/>
          <p:nvPr/>
        </p:nvSpPr>
        <p:spPr>
          <a:xfrm>
            <a:off x="9099010" y="36479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79" name="TextBox 78"/>
          <p:cNvSpPr txBox="1"/>
          <p:nvPr/>
        </p:nvSpPr>
        <p:spPr>
          <a:xfrm>
            <a:off x="9226010" y="52100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Tree>
    <p:extLst>
      <p:ext uri="{BB962C8B-B14F-4D97-AF65-F5344CB8AC3E}">
        <p14:creationId xmlns:p14="http://schemas.microsoft.com/office/powerpoint/2010/main" val="3961572690"/>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169</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646331"/>
          </a:xfrm>
          <a:prstGeom prst="rect">
            <a:avLst/>
          </a:prstGeom>
          <a:noFill/>
        </p:spPr>
        <p:txBody>
          <a:bodyPr wrap="square" rtlCol="0">
            <a:spAutoFit/>
          </a:bodyPr>
          <a:lstStyle/>
          <a:p>
            <a:pPr marL="0" lvl="1">
              <a:spcAft>
                <a:spcPts val="1200"/>
              </a:spcAft>
            </a:pPr>
            <a: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t>Success </a:t>
            </a:r>
            <a:b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144520"/>
            <a:ext cx="193425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Failure </a:t>
            </a: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790834" y="54937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08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66485"/>
            <a:ext cx="83266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3356866" y="38144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2412" y="25721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342410" y="25903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3781" y="3993621"/>
            <a:ext cx="1275819"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441352" y="2678878"/>
            <a:ext cx="108451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50929" y="3945487"/>
            <a:ext cx="145000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37139" y="5501887"/>
            <a:ext cx="385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5239" y="3825183"/>
            <a:ext cx="3733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37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463151" y="1402826"/>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D</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p:cNvCxnSpPr/>
          <p:nvPr/>
        </p:nvCxnSpPr>
        <p:spPr>
          <a:xfrm>
            <a:off x="64250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425064" y="140282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E</a:t>
            </a:r>
            <a:r>
              <a:rPr lang="en-GB" b="1" dirty="0" smtClean="0">
                <a:latin typeface="Tahoma" panose="020B0604030504040204" pitchFamily="34" charset="0"/>
                <a:ea typeface="Tahoma" panose="020B0604030504040204" pitchFamily="34" charset="0"/>
                <a:cs typeface="Tahoma" panose="020B0604030504040204" pitchFamily="34" charset="0"/>
              </a:rPr>
              <a:t> (System Shutdown)</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0.1 failures/demand</a:t>
            </a:r>
          </a:p>
        </p:txBody>
      </p:sp>
      <p:sp>
        <p:nvSpPr>
          <p:cNvPr id="3" name="Oval 2"/>
          <p:cNvSpPr/>
          <p:nvPr/>
        </p:nvSpPr>
        <p:spPr>
          <a:xfrm>
            <a:off x="8566728" y="2133977"/>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8972010" y="2108913"/>
            <a:ext cx="2370837" cy="646331"/>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Continue Operation</a:t>
            </a:r>
          </a:p>
        </p:txBody>
      </p:sp>
      <p:cxnSp>
        <p:nvCxnSpPr>
          <p:cNvPr id="60" name="Straight Connector 59"/>
          <p:cNvCxnSpPr/>
          <p:nvPr/>
        </p:nvCxnSpPr>
        <p:spPr>
          <a:xfrm flipH="1">
            <a:off x="6374569" y="2840413"/>
            <a:ext cx="1" cy="68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38896" y="2830277"/>
            <a:ext cx="252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38896" y="3514746"/>
            <a:ext cx="2521885" cy="10057"/>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74718" y="277360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0.2227</a:t>
            </a:r>
          </a:p>
        </p:txBody>
      </p:sp>
      <p:sp>
        <p:nvSpPr>
          <p:cNvPr id="67" name="TextBox 66"/>
          <p:cNvSpPr txBox="1"/>
          <p:nvPr/>
        </p:nvSpPr>
        <p:spPr>
          <a:xfrm>
            <a:off x="6338896" y="3113843"/>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0.02475</a:t>
            </a:r>
          </a:p>
        </p:txBody>
      </p:sp>
      <p:sp>
        <p:nvSpPr>
          <p:cNvPr id="63" name="TextBox 6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8566728" y="26936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9" name="TextBox 68"/>
          <p:cNvSpPr txBox="1"/>
          <p:nvPr/>
        </p:nvSpPr>
        <p:spPr>
          <a:xfrm>
            <a:off x="8972010" y="2720416"/>
            <a:ext cx="2370837"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Shutdown</a:t>
            </a:r>
          </a:p>
        </p:txBody>
      </p:sp>
      <p:sp>
        <p:nvSpPr>
          <p:cNvPr id="70" name="Oval 69"/>
          <p:cNvSpPr/>
          <p:nvPr/>
        </p:nvSpPr>
        <p:spPr>
          <a:xfrm>
            <a:off x="8566728" y="33016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8592128" y="3644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8706428" y="5295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8972010" y="33050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74" name="TextBox 73"/>
          <p:cNvSpPr txBox="1"/>
          <p:nvPr/>
        </p:nvSpPr>
        <p:spPr>
          <a:xfrm>
            <a:off x="9099010" y="36479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79" name="TextBox 78"/>
          <p:cNvSpPr txBox="1"/>
          <p:nvPr/>
        </p:nvSpPr>
        <p:spPr>
          <a:xfrm>
            <a:off x="9226010" y="5210055"/>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50" name="TextBox 49"/>
          <p:cNvSpPr txBox="1"/>
          <p:nvPr/>
        </p:nvSpPr>
        <p:spPr>
          <a:xfrm>
            <a:off x="11362268" y="2129311"/>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a:t>
            </a:r>
          </a:p>
        </p:txBody>
      </p:sp>
      <p:sp>
        <p:nvSpPr>
          <p:cNvPr id="51" name="TextBox 50"/>
          <p:cNvSpPr txBox="1"/>
          <p:nvPr/>
        </p:nvSpPr>
        <p:spPr>
          <a:xfrm>
            <a:off x="8333838" y="1616485"/>
            <a:ext cx="3812732" cy="338554"/>
          </a:xfrm>
          <a:prstGeom prst="rect">
            <a:avLst/>
          </a:prstGeom>
          <a:noFill/>
        </p:spPr>
        <p:txBody>
          <a:bodyPr wrap="square" rtlCol="0">
            <a:spAutoFit/>
          </a:bodyPr>
          <a:lstStyle/>
          <a:p>
            <a:pPr marL="0" lvl="1" algn="r">
              <a:spcAft>
                <a:spcPts val="1200"/>
              </a:spcAft>
            </a:pPr>
            <a:r>
              <a:rPr lang="en-GB" sz="16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Sequence of Safety Function Failures</a:t>
            </a:r>
          </a:p>
        </p:txBody>
      </p:sp>
      <p:sp>
        <p:nvSpPr>
          <p:cNvPr id="52" name="TextBox 51"/>
          <p:cNvSpPr txBox="1"/>
          <p:nvPr/>
        </p:nvSpPr>
        <p:spPr>
          <a:xfrm>
            <a:off x="11362268" y="2718339"/>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AD</a:t>
            </a:r>
          </a:p>
        </p:txBody>
      </p:sp>
      <p:sp>
        <p:nvSpPr>
          <p:cNvPr id="53" name="TextBox 52"/>
          <p:cNvSpPr txBox="1"/>
          <p:nvPr/>
        </p:nvSpPr>
        <p:spPr>
          <a:xfrm>
            <a:off x="11362268" y="33103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ADE</a:t>
            </a:r>
          </a:p>
        </p:txBody>
      </p:sp>
      <p:sp>
        <p:nvSpPr>
          <p:cNvPr id="55" name="TextBox 54"/>
          <p:cNvSpPr txBox="1"/>
          <p:nvPr/>
        </p:nvSpPr>
        <p:spPr>
          <a:xfrm>
            <a:off x="11408229" y="36532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a:t>
            </a:r>
          </a:p>
        </p:txBody>
      </p:sp>
      <p:sp>
        <p:nvSpPr>
          <p:cNvPr id="56" name="TextBox 55"/>
          <p:cNvSpPr txBox="1"/>
          <p:nvPr/>
        </p:nvSpPr>
        <p:spPr>
          <a:xfrm>
            <a:off x="11408229" y="52153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a:t>
            </a:r>
          </a:p>
        </p:txBody>
      </p:sp>
    </p:spTree>
    <p:extLst>
      <p:ext uri="{BB962C8B-B14F-4D97-AF65-F5344CB8AC3E}">
        <p14:creationId xmlns:p14="http://schemas.microsoft.com/office/powerpoint/2010/main" val="1966210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 of Solid Hazardous Material</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The release is significant if the solid is:</a:t>
            </a:r>
          </a:p>
          <a:p>
            <a:pPr algn="l"/>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An unstable material such as an explosive</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Flammable or combustible solid (petroleum coke)</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Toxic or carcinogenic (either in bulk or as dust)</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Soluble in water and spill occurs over water (dissolves into the water)</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Dust (which can cause clouds and impact respiration)</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5132390"/>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170</a:t>
            </a:fld>
            <a:endParaRPr lang="en-CA" dirty="0"/>
          </a:p>
        </p:txBody>
      </p:sp>
      <p:sp>
        <p:nvSpPr>
          <p:cNvPr id="3" name="Oval 2"/>
          <p:cNvSpPr/>
          <p:nvPr/>
        </p:nvSpPr>
        <p:spPr>
          <a:xfrm>
            <a:off x="674016" y="1977253"/>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1079298" y="1972587"/>
            <a:ext cx="2603702"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Continue Operation</a:t>
            </a:r>
          </a:p>
        </p:txBody>
      </p:sp>
      <p:sp>
        <p:nvSpPr>
          <p:cNvPr id="63" name="Oval 62"/>
          <p:cNvSpPr/>
          <p:nvPr/>
        </p:nvSpPr>
        <p:spPr>
          <a:xfrm>
            <a:off x="674016" y="256415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674016" y="3163993"/>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674016" y="4753786"/>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674016" y="6337245"/>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1079298" y="3159327"/>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4" name="TextBox 93"/>
          <p:cNvSpPr txBox="1"/>
          <p:nvPr/>
        </p:nvSpPr>
        <p:spPr>
          <a:xfrm>
            <a:off x="1079298" y="4749120"/>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5" name="TextBox 94"/>
          <p:cNvSpPr txBox="1"/>
          <p:nvPr/>
        </p:nvSpPr>
        <p:spPr>
          <a:xfrm>
            <a:off x="1079298" y="6332579"/>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6" name="TextBox 95"/>
          <p:cNvSpPr txBox="1"/>
          <p:nvPr/>
        </p:nvSpPr>
        <p:spPr>
          <a:xfrm>
            <a:off x="1079298" y="2559489"/>
            <a:ext cx="2370837"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Shutdown</a:t>
            </a:r>
          </a:p>
        </p:txBody>
      </p:sp>
      <p:sp>
        <p:nvSpPr>
          <p:cNvPr id="99" name="TextBox 98"/>
          <p:cNvSpPr txBox="1"/>
          <p:nvPr/>
        </p:nvSpPr>
        <p:spPr>
          <a:xfrm>
            <a:off x="3713714" y="1972587"/>
            <a:ext cx="783771"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a:t>
            </a:r>
          </a:p>
        </p:txBody>
      </p:sp>
      <p:sp>
        <p:nvSpPr>
          <p:cNvPr id="100" name="TextBox 99"/>
          <p:cNvSpPr txBox="1"/>
          <p:nvPr/>
        </p:nvSpPr>
        <p:spPr>
          <a:xfrm>
            <a:off x="3713714" y="2559489"/>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AD</a:t>
            </a:r>
          </a:p>
        </p:txBody>
      </p:sp>
      <p:sp>
        <p:nvSpPr>
          <p:cNvPr id="101" name="TextBox 100"/>
          <p:cNvSpPr txBox="1"/>
          <p:nvPr/>
        </p:nvSpPr>
        <p:spPr>
          <a:xfrm>
            <a:off x="3713714" y="3159327"/>
            <a:ext cx="783771"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ADE</a:t>
            </a:r>
          </a:p>
        </p:txBody>
      </p:sp>
      <p:sp>
        <p:nvSpPr>
          <p:cNvPr id="104" name="TextBox 103"/>
          <p:cNvSpPr txBox="1"/>
          <p:nvPr/>
        </p:nvSpPr>
        <p:spPr>
          <a:xfrm>
            <a:off x="3713714" y="4749120"/>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AC</a:t>
            </a:r>
          </a:p>
        </p:txBody>
      </p:sp>
      <p:sp>
        <p:nvSpPr>
          <p:cNvPr id="107" name="TextBox 106"/>
          <p:cNvSpPr txBox="1"/>
          <p:nvPr/>
        </p:nvSpPr>
        <p:spPr>
          <a:xfrm>
            <a:off x="3713714" y="6332579"/>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AB</a:t>
            </a:r>
          </a:p>
        </p:txBody>
      </p:sp>
      <p:sp>
        <p:nvSpPr>
          <p:cNvPr id="108" name="TextBox 107"/>
          <p:cNvSpPr txBox="1"/>
          <p:nvPr/>
        </p:nvSpPr>
        <p:spPr>
          <a:xfrm>
            <a:off x="2990657" y="1330068"/>
            <a:ext cx="2229884" cy="646331"/>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Sequence of Safety Function Failures</a:t>
            </a:r>
          </a:p>
        </p:txBody>
      </p:sp>
      <p:sp>
        <p:nvSpPr>
          <p:cNvPr id="109" name="TextBox 108"/>
          <p:cNvSpPr txBox="1"/>
          <p:nvPr/>
        </p:nvSpPr>
        <p:spPr>
          <a:xfrm>
            <a:off x="7177182" y="2103460"/>
            <a:ext cx="4806661" cy="3785652"/>
          </a:xfrm>
          <a:prstGeom prst="rect">
            <a:avLst/>
          </a:prstGeom>
          <a:noFill/>
        </p:spPr>
        <p:txBody>
          <a:bodyPr wrap="square" rtlCol="0">
            <a:spAutoFit/>
          </a:bodyPr>
          <a:lstStyle/>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9. The initiating event is used to indicate by the first letter in the sequence (</a:t>
            </a:r>
            <a:r>
              <a:rPr lang="en-GB" sz="2000" i="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ie</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 </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10. The sequence ABE indicates an the initiating event A followed by failures in safety functions B and E. </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11. Using the data provided on the Initiating Event frequency and the Probability on Demand of Failure or Success for the safety functions, the overall runway and shutdown occurrences per year can be calculated.</a:t>
            </a:r>
          </a:p>
        </p:txBody>
      </p:sp>
      <p:sp>
        <p:nvSpPr>
          <p:cNvPr id="110" name="TextBox 109"/>
          <p:cNvSpPr txBox="1"/>
          <p:nvPr/>
        </p:nvSpPr>
        <p:spPr>
          <a:xfrm>
            <a:off x="5432787" y="1926421"/>
            <a:ext cx="1422786" cy="400110"/>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0.7425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1" name="TextBox 110"/>
          <p:cNvSpPr txBox="1"/>
          <p:nvPr/>
        </p:nvSpPr>
        <p:spPr>
          <a:xfrm>
            <a:off x="5432787" y="2513323"/>
            <a:ext cx="1422786" cy="400110"/>
          </a:xfrm>
          <a:prstGeom prst="rect">
            <a:avLst/>
          </a:prstGeom>
          <a:noFill/>
        </p:spPr>
        <p:txBody>
          <a:bodyPr wrap="square" rtlCol="0">
            <a:spAutoFit/>
          </a:bodyPr>
          <a:lstStyle/>
          <a:p>
            <a:pPr marL="0" lvl="1">
              <a:spcAft>
                <a:spcPts val="1200"/>
              </a:spcAft>
            </a:pPr>
            <a:r>
              <a:rPr lang="en-GB" sz="2000" b="1" dirty="0">
                <a:latin typeface="Tahoma" panose="020B0604030504040204" pitchFamily="34" charset="0"/>
                <a:ea typeface="Tahoma" panose="020B0604030504040204" pitchFamily="34" charset="0"/>
                <a:cs typeface="Tahoma" panose="020B0604030504040204" pitchFamily="34" charset="0"/>
              </a:rPr>
              <a:t>0.2227</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12" name="TextBox 111"/>
          <p:cNvSpPr txBox="1"/>
          <p:nvPr/>
        </p:nvSpPr>
        <p:spPr>
          <a:xfrm>
            <a:off x="5432787" y="3113161"/>
            <a:ext cx="1361727" cy="400110"/>
          </a:xfrm>
          <a:prstGeom prst="rect">
            <a:avLst/>
          </a:prstGeom>
          <a:noFill/>
        </p:spPr>
        <p:txBody>
          <a:bodyPr wrap="square" rtlCol="0">
            <a:spAutoFit/>
          </a:bodyPr>
          <a:lstStyle/>
          <a:p>
            <a:pPr marL="0" lvl="1">
              <a:spcAft>
                <a:spcPts val="1200"/>
              </a:spcAft>
            </a:pP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0.02475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5432786" y="4702954"/>
            <a:ext cx="1742799"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5432787" y="6286413"/>
            <a:ext cx="2002730"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p:cNvSpPr txBox="1"/>
          <p:nvPr/>
        </p:nvSpPr>
        <p:spPr>
          <a:xfrm>
            <a:off x="4998708" y="1427108"/>
            <a:ext cx="2229884" cy="369332"/>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Occurrences/year</a:t>
            </a:r>
          </a:p>
        </p:txBody>
      </p:sp>
      <p:sp>
        <p:nvSpPr>
          <p:cNvPr id="43" name="TextBox 4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228050"/>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171</a:t>
            </a:fld>
            <a:endParaRPr lang="en-CA" dirty="0"/>
          </a:p>
        </p:txBody>
      </p:sp>
      <p:sp>
        <p:nvSpPr>
          <p:cNvPr id="3" name="Oval 2"/>
          <p:cNvSpPr/>
          <p:nvPr/>
        </p:nvSpPr>
        <p:spPr>
          <a:xfrm>
            <a:off x="674016" y="1977253"/>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1079298" y="1972587"/>
            <a:ext cx="2603702"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Continue Operation</a:t>
            </a:r>
          </a:p>
        </p:txBody>
      </p:sp>
      <p:sp>
        <p:nvSpPr>
          <p:cNvPr id="63" name="Oval 62"/>
          <p:cNvSpPr/>
          <p:nvPr/>
        </p:nvSpPr>
        <p:spPr>
          <a:xfrm>
            <a:off x="674016" y="256415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674016" y="3163993"/>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674016" y="4753786"/>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674016" y="6337245"/>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1079298" y="3159327"/>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4" name="TextBox 93"/>
          <p:cNvSpPr txBox="1"/>
          <p:nvPr/>
        </p:nvSpPr>
        <p:spPr>
          <a:xfrm>
            <a:off x="1079298" y="4749120"/>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5" name="TextBox 94"/>
          <p:cNvSpPr txBox="1"/>
          <p:nvPr/>
        </p:nvSpPr>
        <p:spPr>
          <a:xfrm>
            <a:off x="1079298" y="6332579"/>
            <a:ext cx="237083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Runway</a:t>
            </a:r>
          </a:p>
        </p:txBody>
      </p:sp>
      <p:sp>
        <p:nvSpPr>
          <p:cNvPr id="96" name="TextBox 95"/>
          <p:cNvSpPr txBox="1"/>
          <p:nvPr/>
        </p:nvSpPr>
        <p:spPr>
          <a:xfrm>
            <a:off x="1079298" y="2559489"/>
            <a:ext cx="2370837"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Shutdown</a:t>
            </a:r>
          </a:p>
        </p:txBody>
      </p:sp>
      <p:sp>
        <p:nvSpPr>
          <p:cNvPr id="99" name="TextBox 98"/>
          <p:cNvSpPr txBox="1"/>
          <p:nvPr/>
        </p:nvSpPr>
        <p:spPr>
          <a:xfrm>
            <a:off x="3713714" y="1972587"/>
            <a:ext cx="783771"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a:t>
            </a:r>
          </a:p>
        </p:txBody>
      </p:sp>
      <p:sp>
        <p:nvSpPr>
          <p:cNvPr id="100" name="TextBox 99"/>
          <p:cNvSpPr txBox="1"/>
          <p:nvPr/>
        </p:nvSpPr>
        <p:spPr>
          <a:xfrm>
            <a:off x="3713714" y="2559489"/>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AD</a:t>
            </a:r>
          </a:p>
        </p:txBody>
      </p:sp>
      <p:sp>
        <p:nvSpPr>
          <p:cNvPr id="101" name="TextBox 100"/>
          <p:cNvSpPr txBox="1"/>
          <p:nvPr/>
        </p:nvSpPr>
        <p:spPr>
          <a:xfrm>
            <a:off x="3713714" y="3159327"/>
            <a:ext cx="783771"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ADE</a:t>
            </a:r>
          </a:p>
        </p:txBody>
      </p:sp>
      <p:sp>
        <p:nvSpPr>
          <p:cNvPr id="104" name="TextBox 103"/>
          <p:cNvSpPr txBox="1"/>
          <p:nvPr/>
        </p:nvSpPr>
        <p:spPr>
          <a:xfrm>
            <a:off x="3713714" y="4749120"/>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AC</a:t>
            </a:r>
          </a:p>
        </p:txBody>
      </p:sp>
      <p:sp>
        <p:nvSpPr>
          <p:cNvPr id="107" name="TextBox 106"/>
          <p:cNvSpPr txBox="1"/>
          <p:nvPr/>
        </p:nvSpPr>
        <p:spPr>
          <a:xfrm>
            <a:off x="3713714" y="6332579"/>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AB</a:t>
            </a:r>
          </a:p>
        </p:txBody>
      </p:sp>
      <p:sp>
        <p:nvSpPr>
          <p:cNvPr id="108" name="TextBox 107"/>
          <p:cNvSpPr txBox="1"/>
          <p:nvPr/>
        </p:nvSpPr>
        <p:spPr>
          <a:xfrm>
            <a:off x="2990657" y="1330068"/>
            <a:ext cx="2229884" cy="646331"/>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Sequence of Safety Function Failures</a:t>
            </a:r>
          </a:p>
        </p:txBody>
      </p:sp>
      <p:sp>
        <p:nvSpPr>
          <p:cNvPr id="110" name="TextBox 109"/>
          <p:cNvSpPr txBox="1"/>
          <p:nvPr/>
        </p:nvSpPr>
        <p:spPr>
          <a:xfrm>
            <a:off x="5432787" y="1926421"/>
            <a:ext cx="1422786" cy="400110"/>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0.7425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1" name="TextBox 110"/>
          <p:cNvSpPr txBox="1"/>
          <p:nvPr/>
        </p:nvSpPr>
        <p:spPr>
          <a:xfrm>
            <a:off x="5432787" y="2513323"/>
            <a:ext cx="1422786" cy="400110"/>
          </a:xfrm>
          <a:prstGeom prst="rect">
            <a:avLst/>
          </a:prstGeom>
          <a:noFill/>
        </p:spPr>
        <p:txBody>
          <a:bodyPr wrap="square" rtlCol="0">
            <a:spAutoFit/>
          </a:bodyPr>
          <a:lstStyle/>
          <a:p>
            <a:pPr marL="0" lvl="1">
              <a:spcAft>
                <a:spcPts val="1200"/>
              </a:spcAft>
            </a:pPr>
            <a:r>
              <a:rPr lang="en-GB" sz="2000" b="1" dirty="0">
                <a:latin typeface="Tahoma" panose="020B0604030504040204" pitchFamily="34" charset="0"/>
                <a:ea typeface="Tahoma" panose="020B0604030504040204" pitchFamily="34" charset="0"/>
                <a:cs typeface="Tahoma" panose="020B0604030504040204" pitchFamily="34" charset="0"/>
              </a:rPr>
              <a:t>0.2227</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12" name="TextBox 111"/>
          <p:cNvSpPr txBox="1"/>
          <p:nvPr/>
        </p:nvSpPr>
        <p:spPr>
          <a:xfrm>
            <a:off x="5432787" y="3113161"/>
            <a:ext cx="1361727" cy="400110"/>
          </a:xfrm>
          <a:prstGeom prst="rect">
            <a:avLst/>
          </a:prstGeom>
          <a:noFill/>
        </p:spPr>
        <p:txBody>
          <a:bodyPr wrap="square" rtlCol="0">
            <a:spAutoFit/>
          </a:bodyPr>
          <a:lstStyle/>
          <a:p>
            <a:pPr marL="0" lvl="1">
              <a:spcAft>
                <a:spcPts val="1200"/>
              </a:spcAft>
            </a:pP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0.02475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5432786" y="4702954"/>
            <a:ext cx="1742799"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5432787" y="6286413"/>
            <a:ext cx="2002730"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p:cNvSpPr txBox="1"/>
          <p:nvPr/>
        </p:nvSpPr>
        <p:spPr>
          <a:xfrm>
            <a:off x="4998708" y="1427108"/>
            <a:ext cx="2229884" cy="369332"/>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Occurrences/year</a:t>
            </a:r>
          </a:p>
        </p:txBody>
      </p:sp>
      <p:sp>
        <p:nvSpPr>
          <p:cNvPr id="43" name="TextBox 4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7437944" y="1964277"/>
            <a:ext cx="4631407" cy="1415772"/>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Total Shutdown  </a:t>
            </a:r>
            <a:br>
              <a:rPr lang="en-GB" sz="2000" b="1" dirty="0" smtClean="0">
                <a:latin typeface="Tahoma" panose="020B0604030504040204" pitchFamily="34" charset="0"/>
                <a:ea typeface="Tahoma" panose="020B0604030504040204" pitchFamily="34" charset="0"/>
                <a:cs typeface="Tahoma" panose="020B0604030504040204" pitchFamily="34" charset="0"/>
              </a:rPr>
            </a:br>
            <a:r>
              <a:rPr lang="en-GB" sz="2000" b="1" dirty="0" smtClean="0">
                <a:latin typeface="Tahoma" panose="020B0604030504040204" pitchFamily="34" charset="0"/>
                <a:ea typeface="Tahoma" panose="020B0604030504040204" pitchFamily="34" charset="0"/>
                <a:cs typeface="Tahoma" panose="020B0604030504040204" pitchFamily="34" charset="0"/>
              </a:rPr>
              <a:t>Occurrences per year</a:t>
            </a:r>
          </a:p>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 0.2227 occurrences/year</a:t>
            </a:r>
            <a:r>
              <a:rPr lang="en-GB" b="1" dirty="0">
                <a:latin typeface="Tahoma" panose="020B0604030504040204" pitchFamily="34" charset="0"/>
                <a:ea typeface="Tahoma" panose="020B0604030504040204" pitchFamily="34" charset="0"/>
                <a:cs typeface="Tahoma" panose="020B0604030504040204" pitchFamily="34" charset="0"/>
              </a:rPr>
              <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 Once every 4.5 years</a:t>
            </a:r>
          </a:p>
        </p:txBody>
      </p:sp>
      <p:sp>
        <p:nvSpPr>
          <p:cNvPr id="28" name="TextBox 27"/>
          <p:cNvSpPr txBox="1"/>
          <p:nvPr/>
        </p:nvSpPr>
        <p:spPr>
          <a:xfrm>
            <a:off x="7488404" y="4353556"/>
            <a:ext cx="4576596" cy="1692771"/>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Total Runway</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Occurrences per year</a:t>
            </a:r>
          </a:p>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0.02475 + 0.0025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b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0.03725 occurrences/year</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Once every 26.8 years</a:t>
            </a:r>
          </a:p>
        </p:txBody>
      </p:sp>
    </p:spTree>
    <p:extLst>
      <p:ext uri="{BB962C8B-B14F-4D97-AF65-F5344CB8AC3E}">
        <p14:creationId xmlns:p14="http://schemas.microsoft.com/office/powerpoint/2010/main" val="1959731218"/>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946642" y="2334927"/>
            <a:ext cx="5844697" cy="830997"/>
          </a:xfrm>
          <a:prstGeom prst="rect">
            <a:avLst/>
          </a:prstGeom>
          <a:noFill/>
        </p:spPr>
        <p:txBody>
          <a:bodyPr wrap="square" rtlCol="0">
            <a:spAutoFit/>
          </a:bodyPr>
          <a:lstStyle/>
          <a:p>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What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is expected</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if there is an accident due to a loss of coolant?</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903496" y="3425949"/>
            <a:ext cx="6096000" cy="2092881"/>
          </a:xfrm>
          <a:prstGeom prst="rect">
            <a:avLst/>
          </a:prstGeom>
        </p:spPr>
        <p:txBody>
          <a:bodyPr wrap="square">
            <a:spAutoFit/>
          </a:bodyPr>
          <a:lstStyle/>
          <a:p>
            <a:pPr marL="342900" lvl="1" indent="-342900">
              <a:spcAft>
                <a:spcPts val="1200"/>
              </a:spcAft>
              <a:buFont typeface="Arial" panose="020B0604020202020204" pitchFamily="34" charset="0"/>
              <a:buChar char="•"/>
            </a:pPr>
            <a:r>
              <a:rPr lang="en-GB" sz="2400" i="1" dirty="0" smtClean="0">
                <a:latin typeface="Tahoma" panose="020B0604030504040204" pitchFamily="34" charset="0"/>
                <a:ea typeface="Tahoma" panose="020B0604030504040204" pitchFamily="34" charset="0"/>
                <a:cs typeface="Tahoma" panose="020B0604030504040204" pitchFamily="34" charset="0"/>
              </a:rPr>
              <a:t>A system shutdown will occur one every 4.5 years.</a:t>
            </a:r>
          </a:p>
          <a:p>
            <a:pPr marL="342900" lvl="1" indent="-342900">
              <a:spcAft>
                <a:spcPts val="1200"/>
              </a:spcAft>
              <a:buFont typeface="Arial" panose="020B0604020202020204" pitchFamily="34" charset="0"/>
              <a:buChar char="•"/>
            </a:pPr>
            <a:r>
              <a:rPr lang="en-GB" sz="2400" i="1" dirty="0" smtClean="0">
                <a:latin typeface="Tahoma" panose="020B0604030504040204" pitchFamily="34" charset="0"/>
                <a:ea typeface="Tahoma" panose="020B0604030504040204" pitchFamily="34" charset="0"/>
                <a:cs typeface="Tahoma" panose="020B0604030504040204" pitchFamily="34" charset="0"/>
              </a:rPr>
              <a:t>A runway will occur one every 28.6 years.</a:t>
            </a: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7719158"/>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946642" y="2334927"/>
            <a:ext cx="5844697" cy="830997"/>
          </a:xfrm>
          <a:prstGeom prst="rect">
            <a:avLst/>
          </a:prstGeom>
          <a:noFill/>
        </p:spPr>
        <p:txBody>
          <a:bodyPr wrap="square" rtlCol="0">
            <a:spAutoFit/>
          </a:bodyPr>
          <a:lstStyle/>
          <a:p>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What happens if there is an accident due to a loss of coolant?</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903496" y="3425949"/>
            <a:ext cx="6096000" cy="2092881"/>
          </a:xfrm>
          <a:prstGeom prst="rect">
            <a:avLst/>
          </a:prstGeom>
        </p:spPr>
        <p:txBody>
          <a:bodyPr wrap="square">
            <a:spAutoFit/>
          </a:bodyPr>
          <a:lstStyle/>
          <a:p>
            <a:pPr marL="342900" lvl="1" indent="-342900">
              <a:spcAft>
                <a:spcPts val="1200"/>
              </a:spcAft>
              <a:buFont typeface="Arial" panose="020B0604020202020204" pitchFamily="34" charset="0"/>
              <a:buChar char="•"/>
            </a:pPr>
            <a:r>
              <a:rPr lang="en-GB" sz="2400" i="1" dirty="0" smtClean="0">
                <a:latin typeface="Tahoma" panose="020B0604030504040204" pitchFamily="34" charset="0"/>
                <a:ea typeface="Tahoma" panose="020B0604030504040204" pitchFamily="34" charset="0"/>
                <a:cs typeface="Tahoma" panose="020B0604030504040204" pitchFamily="34" charset="0"/>
              </a:rPr>
              <a:t>A system shutdown will occur one every 4.5 years.</a:t>
            </a:r>
          </a:p>
          <a:p>
            <a:pPr marL="342900" lvl="1" indent="-342900">
              <a:spcAft>
                <a:spcPts val="1200"/>
              </a:spcAft>
              <a:buFont typeface="Arial" panose="020B0604020202020204" pitchFamily="34" charset="0"/>
              <a:buChar char="•"/>
            </a:pPr>
            <a:r>
              <a:rPr lang="en-GB" sz="2400" i="1" dirty="0" smtClean="0">
                <a:latin typeface="Tahoma" panose="020B0604030504040204" pitchFamily="34" charset="0"/>
                <a:ea typeface="Tahoma" panose="020B0604030504040204" pitchFamily="34" charset="0"/>
                <a:cs typeface="Tahoma" panose="020B0604030504040204" pitchFamily="34" charset="0"/>
              </a:rPr>
              <a:t>A runway will occur one every 28.6 years.</a:t>
            </a: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6510952" y="4997927"/>
            <a:ext cx="5549991" cy="1631216"/>
          </a:xfrm>
          <a:prstGeom prst="rect">
            <a:avLst/>
          </a:prstGeom>
        </p:spPr>
        <p:txBody>
          <a:bodyPr wrap="square">
            <a:spAutoFit/>
          </a:bodyPr>
          <a:lstStyle/>
          <a:p>
            <a:pPr marL="0" lvl="1">
              <a:spcAft>
                <a:spcPts val="1200"/>
              </a:spcAft>
            </a:pPr>
            <a:r>
              <a:rPr lang="en-GB" sz="20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 runway reaction once every 30 years is considered to high! Installation of a high temperature automatic reactor shutdown function can decrease this occurrence rate.</a:t>
            </a:r>
            <a:r>
              <a:rPr lang="en-GB" sz="2000" i="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i="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GB" sz="20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Event Trees – Chemical Reactor Example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 Temperature Alarm</a:t>
            </a:r>
            <a:endParaRPr lang="en-CA"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5293986"/>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906190" y="2153899"/>
            <a:ext cx="10812568" cy="45675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objective is to identify important possible safety failures from an initiating event that could have a bearing on risk assessment. </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Primary purpose is to modify the system design to improve safety.</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Real systems are complex which can result in large event trees.</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risk analyst MUST know the order and magnitude of the potential event consequences in order to complete the event tree analysis.</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lack of certainty that a consequence will result from a selected failure is the major disadvantage of event trees.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Summary of Event Trees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Bow-Tie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9295375"/>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and Fault Trees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Isosceles Triangle 2"/>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Isosceles Triangle 11"/>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3964052" y="4033665"/>
            <a:ext cx="792000" cy="1"/>
          </a:xfrm>
          <a:prstGeom prst="straightConnector1">
            <a:avLst/>
          </a:prstGeom>
          <a:ln w="76200">
            <a:headEnd type="triangl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6641850" y="4033665"/>
            <a:ext cx="792000"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5048250" y="3561577"/>
            <a:ext cx="1356500" cy="830997"/>
          </a:xfrm>
          <a:prstGeom prst="rect">
            <a:avLst/>
          </a:prstGeom>
          <a:noFill/>
        </p:spPr>
        <p:txBody>
          <a:bodyPr wrap="square" rtlCol="0">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Critical Event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865952" y="3561577"/>
            <a:ext cx="1356500" cy="830997"/>
          </a:xfrm>
          <a:prstGeom prst="rect">
            <a:avLst/>
          </a:prstGeom>
          <a:noFill/>
        </p:spPr>
        <p:txBody>
          <a:bodyPr wrap="square" rtlCol="0">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Fault Tree</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7151650" y="3561577"/>
            <a:ext cx="1356500" cy="830997"/>
          </a:xfrm>
          <a:prstGeom prst="rect">
            <a:avLst/>
          </a:prstGeom>
          <a:noFill/>
        </p:spPr>
        <p:txBody>
          <a:bodyPr wrap="square" rtlCol="0">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Event Tree</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6495774" y="6215000"/>
            <a:ext cx="3112424" cy="646331"/>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Working Forwards</a:t>
            </a:r>
            <a:br>
              <a:rPr lang="en-GB" i="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Induction Process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1561478" y="6215001"/>
            <a:ext cx="3203448" cy="646331"/>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Working Backwards</a:t>
            </a:r>
            <a:br>
              <a:rPr lang="en-GB" i="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Deduction Process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rot="1423136">
            <a:off x="2351900" y="2999168"/>
            <a:ext cx="2523626" cy="369332"/>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Control Measures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rot="20147495">
            <a:off x="6677985" y="2953057"/>
            <a:ext cx="2523626" cy="369332"/>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Recovery Measures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rot="1227051">
            <a:off x="2075726" y="3057862"/>
            <a:ext cx="967600" cy="276999"/>
          </a:xfrm>
          <a:prstGeom prst="rect">
            <a:avLst/>
          </a:prstGeom>
          <a:noFill/>
        </p:spPr>
        <p:txBody>
          <a:bodyPr wrap="square" rtlCol="0">
            <a:spAutoFit/>
          </a:bodyPr>
          <a:lstStyle/>
          <a:p>
            <a:pPr marL="0" lvl="1">
              <a:spcAft>
                <a:spcPts val="1200"/>
              </a:spcAft>
            </a:pPr>
            <a:r>
              <a:rPr lang="en-GB" sz="1200" b="1" dirty="0" smtClean="0">
                <a:latin typeface="Tahoma" panose="020B0604030504040204" pitchFamily="34" charset="0"/>
                <a:ea typeface="Tahoma" panose="020B0604030504040204" pitchFamily="34" charset="0"/>
                <a:cs typeface="Tahoma" panose="020B0604030504040204" pitchFamily="34" charset="0"/>
              </a:rPr>
              <a:t>Event 1</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rot="617170">
            <a:off x="2039630" y="3417161"/>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rot="347022">
            <a:off x="2001153" y="3754449"/>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1988107" y="4083168"/>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21143898">
            <a:off x="1972001" y="4442390"/>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5</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rot="20480989">
            <a:off x="1972001" y="4802649"/>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rot="1227051">
            <a:off x="8224755" y="4731154"/>
            <a:ext cx="1304096" cy="276999"/>
          </a:xfrm>
          <a:prstGeom prst="rect">
            <a:avLst/>
          </a:prstGeom>
          <a:noFill/>
        </p:spPr>
        <p:txBody>
          <a:bodyPr wrap="square" rtlCol="0">
            <a:spAutoFit/>
          </a:bodyPr>
          <a:lstStyle/>
          <a:p>
            <a:pPr marL="0" lvl="1">
              <a:spcAft>
                <a:spcPts val="1200"/>
              </a:spcAft>
            </a:pPr>
            <a:r>
              <a:rPr lang="en-GB" sz="1200" b="1" dirty="0" smtClean="0">
                <a:latin typeface="Tahoma" panose="020B0604030504040204" pitchFamily="34" charset="0"/>
                <a:ea typeface="Tahoma" panose="020B0604030504040204" pitchFamily="34" charset="0"/>
                <a:cs typeface="Tahoma" panose="020B0604030504040204" pitchFamily="34" charset="0"/>
              </a:rPr>
              <a:t>Occurrence 1</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rot="617170">
            <a:off x="8198420" y="4416100"/>
            <a:ext cx="1455672"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rot="347022">
            <a:off x="8246844" y="4053993"/>
            <a:ext cx="135381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8253275" y="3686577"/>
            <a:ext cx="1346404"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rot="21143898">
            <a:off x="8235949" y="3374820"/>
            <a:ext cx="1307518" cy="276999"/>
          </a:xfrm>
          <a:prstGeom prst="rect">
            <a:avLst/>
          </a:prstGeom>
          <a:noFill/>
        </p:spPr>
        <p:txBody>
          <a:bodyPr wrap="square" rtlCol="0">
            <a:spAutoFit/>
          </a:bodyPr>
          <a:lstStyle/>
          <a:p>
            <a:pPr marL="0" lvl="1">
              <a:spcAft>
                <a:spcPts val="1200"/>
              </a:spcAft>
            </a:pPr>
            <a:r>
              <a:rPr lang="en-GB" sz="1200" b="1" dirty="0">
                <a:latin typeface="Segoe UI" panose="020B0502040204020203" pitchFamily="34" charset="0"/>
                <a:ea typeface="Segoe UI" panose="020B0502040204020203" pitchFamily="34" charset="0"/>
                <a:cs typeface="Segoe UI" panose="020B0502040204020203" pitchFamily="34" charset="0"/>
              </a:rPr>
              <a:t>Occurrence </a:t>
            </a:r>
            <a:r>
              <a:rPr lang="en-GB" sz="1200" b="1" dirty="0" smtClean="0">
                <a:latin typeface="Segoe UI" panose="020B0502040204020203" pitchFamily="34" charset="0"/>
                <a:ea typeface="Segoe UI" panose="020B0502040204020203" pitchFamily="34" charset="0"/>
                <a:cs typeface="Segoe UI" panose="020B0502040204020203" pitchFamily="34" charset="0"/>
              </a:rPr>
              <a:t>5</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0" name="TextBox 39"/>
          <p:cNvSpPr txBox="1"/>
          <p:nvPr/>
        </p:nvSpPr>
        <p:spPr>
          <a:xfrm rot="20480989">
            <a:off x="8249216" y="3061576"/>
            <a:ext cx="128806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404000" y="3605573"/>
            <a:ext cx="2096402" cy="830997"/>
          </a:xfrm>
          <a:prstGeom prst="rect">
            <a:avLst/>
          </a:prstGeom>
          <a:noFill/>
        </p:spPr>
        <p:txBody>
          <a:bodyPr wrap="square" rtlCol="0">
            <a:spAutoFit/>
          </a:bodyPr>
          <a:lstStyle/>
          <a:p>
            <a:pPr marL="0" lvl="1" algn="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Initiating Events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9855848" y="3788158"/>
            <a:ext cx="2375646" cy="46166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Consequences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Bow-Tie</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9064592"/>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lenheim Slim Line/Standard bow tie pictu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402" y="2052325"/>
            <a:ext cx="8361146" cy="4429438"/>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reparation 3"/>
          <p:cNvSpPr/>
          <p:nvPr/>
        </p:nvSpPr>
        <p:spPr>
          <a:xfrm>
            <a:off x="5120898" y="3398062"/>
            <a:ext cx="1222752" cy="1241857"/>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Event Trees and Fault Trees = BOW-TIE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Isosceles Triangle 25"/>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Isosceles Triangle 26"/>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5048250" y="3561577"/>
            <a:ext cx="1356500" cy="830997"/>
          </a:xfrm>
          <a:prstGeom prst="rect">
            <a:avLst/>
          </a:prstGeom>
          <a:noFill/>
        </p:spPr>
        <p:txBody>
          <a:bodyPr wrap="square" rtlCol="0">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Critical Event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1423136">
            <a:off x="2351900" y="2999168"/>
            <a:ext cx="2523626" cy="369332"/>
          </a:xfrm>
          <a:prstGeom prst="rect">
            <a:avLst/>
          </a:prstGeom>
          <a:noFill/>
        </p:spPr>
        <p:txBody>
          <a:bodyPr wrap="square" rtlCol="0">
            <a:spAutoFit/>
          </a:bodyPr>
          <a:lstStyle/>
          <a:p>
            <a:pPr marL="0" lvl="1" algn="ctr">
              <a:spcAft>
                <a:spcPts val="1200"/>
              </a:spcAft>
            </a:pPr>
            <a:r>
              <a:rPr lang="en-GB" i="1" dirty="0" smtClean="0">
                <a:solidFill>
                  <a:srgbClr val="FFC000"/>
                </a:solidFill>
                <a:latin typeface="Tahoma" panose="020B0604030504040204" pitchFamily="34" charset="0"/>
                <a:ea typeface="Tahoma" panose="020B0604030504040204" pitchFamily="34" charset="0"/>
                <a:cs typeface="Tahoma" panose="020B0604030504040204" pitchFamily="34" charset="0"/>
              </a:rPr>
              <a:t>Control Measures</a:t>
            </a:r>
            <a:endParaRPr lang="en-GB" i="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rot="20147495">
            <a:off x="6677985" y="2953057"/>
            <a:ext cx="2523626" cy="369332"/>
          </a:xfrm>
          <a:prstGeom prst="rect">
            <a:avLst/>
          </a:prstGeom>
          <a:noFill/>
        </p:spPr>
        <p:txBody>
          <a:bodyPr wrap="square" rtlCol="0">
            <a:spAutoFit/>
          </a:bodyPr>
          <a:lstStyle/>
          <a:p>
            <a:pPr marL="0" lvl="1" algn="ctr">
              <a:spcAft>
                <a:spcPts val="1200"/>
              </a:spcAft>
            </a:pPr>
            <a:r>
              <a:rPr lang="en-GB" i="1" dirty="0" smtClean="0">
                <a:solidFill>
                  <a:srgbClr val="FFC000"/>
                </a:solidFill>
                <a:latin typeface="Tahoma" panose="020B0604030504040204" pitchFamily="34" charset="0"/>
                <a:ea typeface="Tahoma" panose="020B0604030504040204" pitchFamily="34" charset="0"/>
                <a:cs typeface="Tahoma" panose="020B0604030504040204" pitchFamily="34" charset="0"/>
              </a:rPr>
              <a:t>Recovery Measures</a:t>
            </a:r>
            <a:endParaRPr lang="en-GB" i="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Fault Trees  	    	Event Trees</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Bow-Tie</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Isosceles Triangle 47"/>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Isosceles Triangle 48"/>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a:off x="3964052" y="4033665"/>
            <a:ext cx="792000" cy="1"/>
          </a:xfrm>
          <a:prstGeom prst="straightConnector1">
            <a:avLst/>
          </a:prstGeom>
          <a:ln w="76200">
            <a:headEnd type="triangl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flipV="1">
            <a:off x="6641850" y="4033665"/>
            <a:ext cx="792000"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53" name="TextBox 52"/>
          <p:cNvSpPr txBox="1"/>
          <p:nvPr/>
        </p:nvSpPr>
        <p:spPr>
          <a:xfrm>
            <a:off x="2865952" y="3561577"/>
            <a:ext cx="1356500" cy="830997"/>
          </a:xfrm>
          <a:prstGeom prst="rect">
            <a:avLst/>
          </a:prstGeom>
          <a:noFill/>
        </p:spPr>
        <p:txBody>
          <a:bodyPr wrap="square" rtlCol="0">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Fault Tree</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7151650" y="3561577"/>
            <a:ext cx="1356500" cy="830997"/>
          </a:xfrm>
          <a:prstGeom prst="rect">
            <a:avLst/>
          </a:prstGeom>
          <a:noFill/>
        </p:spPr>
        <p:txBody>
          <a:bodyPr wrap="square" rtlCol="0">
            <a:spAutoFit/>
          </a:bodyPr>
          <a:lstStyle/>
          <a:p>
            <a:pPr marL="0" lvl="1" algn="ctr">
              <a:spcAft>
                <a:spcPts val="1200"/>
              </a:spcAft>
            </a:pPr>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Event Tree</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6495774" y="6215000"/>
            <a:ext cx="3112424" cy="646331"/>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Working Forwards</a:t>
            </a:r>
            <a:br>
              <a:rPr lang="en-GB" i="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Induction Process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56" name="TextBox 55"/>
          <p:cNvSpPr txBox="1"/>
          <p:nvPr/>
        </p:nvSpPr>
        <p:spPr>
          <a:xfrm>
            <a:off x="1561478" y="6215001"/>
            <a:ext cx="3203448" cy="646331"/>
          </a:xfrm>
          <a:prstGeom prst="rect">
            <a:avLst/>
          </a:prstGeom>
          <a:noFill/>
        </p:spPr>
        <p:txBody>
          <a:bodyPr wrap="square" rtlCol="0">
            <a:spAutoFit/>
          </a:bodyPr>
          <a:lstStyle/>
          <a:p>
            <a:pPr marL="0" lvl="1" algn="ct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Working Backwards</a:t>
            </a:r>
            <a:br>
              <a:rPr lang="en-GB" i="1" dirty="0" smtClean="0">
                <a:latin typeface="Tahoma" panose="020B0604030504040204" pitchFamily="34" charset="0"/>
                <a:ea typeface="Tahoma" panose="020B0604030504040204" pitchFamily="34" charset="0"/>
                <a:cs typeface="Tahoma" panose="020B0604030504040204" pitchFamily="34" charset="0"/>
              </a:rPr>
            </a:br>
            <a:r>
              <a:rPr lang="en-GB" i="1" dirty="0" smtClean="0">
                <a:latin typeface="Tahoma" panose="020B0604030504040204" pitchFamily="34" charset="0"/>
                <a:ea typeface="Tahoma" panose="020B0604030504040204" pitchFamily="34" charset="0"/>
                <a:cs typeface="Tahoma" panose="020B0604030504040204" pitchFamily="34" charset="0"/>
              </a:rPr>
              <a:t>Deduction Process</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59" name="TextBox 58"/>
          <p:cNvSpPr txBox="1"/>
          <p:nvPr/>
        </p:nvSpPr>
        <p:spPr>
          <a:xfrm rot="1227051">
            <a:off x="2075726" y="3057862"/>
            <a:ext cx="967600" cy="276999"/>
          </a:xfrm>
          <a:prstGeom prst="rect">
            <a:avLst/>
          </a:prstGeom>
          <a:noFill/>
        </p:spPr>
        <p:txBody>
          <a:bodyPr wrap="square" rtlCol="0">
            <a:spAutoFit/>
          </a:bodyPr>
          <a:lstStyle/>
          <a:p>
            <a:pPr marL="0" lvl="1">
              <a:spcAft>
                <a:spcPts val="1200"/>
              </a:spcAft>
            </a:pPr>
            <a:r>
              <a:rPr lang="en-GB" sz="1200" b="1" dirty="0" smtClean="0">
                <a:latin typeface="Tahoma" panose="020B0604030504040204" pitchFamily="34" charset="0"/>
                <a:ea typeface="Tahoma" panose="020B0604030504040204" pitchFamily="34" charset="0"/>
                <a:cs typeface="Tahoma" panose="020B0604030504040204" pitchFamily="34" charset="0"/>
              </a:rPr>
              <a:t>Event 1</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rot="617170">
            <a:off x="2039630" y="3417161"/>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1" name="TextBox 60"/>
          <p:cNvSpPr txBox="1"/>
          <p:nvPr/>
        </p:nvSpPr>
        <p:spPr>
          <a:xfrm rot="347022">
            <a:off x="2001153" y="3754449"/>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988107" y="4083168"/>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rot="21143898">
            <a:off x="1972001" y="4442390"/>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5</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rot="20480989">
            <a:off x="1972001" y="4802649"/>
            <a:ext cx="967600"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Event </a:t>
            </a:r>
            <a:r>
              <a:rPr lang="en-GB" sz="1200" b="1" dirty="0" smtClean="0">
                <a:latin typeface="Tahoma" panose="020B0604030504040204" pitchFamily="34" charset="0"/>
                <a:ea typeface="Tahoma" panose="020B0604030504040204" pitchFamily="34" charset="0"/>
                <a:cs typeface="Tahoma" panose="020B0604030504040204" pitchFamily="34" charset="0"/>
              </a:rPr>
              <a:t>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rot="1227051">
            <a:off x="8224755" y="4731154"/>
            <a:ext cx="1304096" cy="276999"/>
          </a:xfrm>
          <a:prstGeom prst="rect">
            <a:avLst/>
          </a:prstGeom>
          <a:noFill/>
        </p:spPr>
        <p:txBody>
          <a:bodyPr wrap="square" rtlCol="0">
            <a:spAutoFit/>
          </a:bodyPr>
          <a:lstStyle/>
          <a:p>
            <a:pPr marL="0" lvl="1">
              <a:spcAft>
                <a:spcPts val="1200"/>
              </a:spcAft>
            </a:pPr>
            <a:r>
              <a:rPr lang="en-GB" sz="1200" b="1" dirty="0" smtClean="0">
                <a:latin typeface="Tahoma" panose="020B0604030504040204" pitchFamily="34" charset="0"/>
                <a:ea typeface="Tahoma" panose="020B0604030504040204" pitchFamily="34" charset="0"/>
                <a:cs typeface="Tahoma" panose="020B0604030504040204" pitchFamily="34" charset="0"/>
              </a:rPr>
              <a:t>Occurrence 1</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6" name="TextBox 65"/>
          <p:cNvSpPr txBox="1"/>
          <p:nvPr/>
        </p:nvSpPr>
        <p:spPr>
          <a:xfrm rot="617170">
            <a:off x="8198420" y="4416100"/>
            <a:ext cx="1455672"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7" name="TextBox 66"/>
          <p:cNvSpPr txBox="1"/>
          <p:nvPr/>
        </p:nvSpPr>
        <p:spPr>
          <a:xfrm rot="347022">
            <a:off x="8246844" y="4053993"/>
            <a:ext cx="135381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8253275" y="3686577"/>
            <a:ext cx="1346404"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p:nvSpPr>
        <p:spPr>
          <a:xfrm rot="21143898">
            <a:off x="8235949" y="3374820"/>
            <a:ext cx="1307518" cy="276999"/>
          </a:xfrm>
          <a:prstGeom prst="rect">
            <a:avLst/>
          </a:prstGeom>
          <a:noFill/>
        </p:spPr>
        <p:txBody>
          <a:bodyPr wrap="square" rtlCol="0">
            <a:spAutoFit/>
          </a:bodyPr>
          <a:lstStyle/>
          <a:p>
            <a:pPr marL="0" lvl="1">
              <a:spcAft>
                <a:spcPts val="1200"/>
              </a:spcAft>
            </a:pPr>
            <a:r>
              <a:rPr lang="en-GB" sz="1200" b="1" dirty="0">
                <a:latin typeface="Segoe UI" panose="020B0502040204020203" pitchFamily="34" charset="0"/>
                <a:ea typeface="Segoe UI" panose="020B0502040204020203" pitchFamily="34" charset="0"/>
                <a:cs typeface="Segoe UI" panose="020B0502040204020203" pitchFamily="34" charset="0"/>
              </a:rPr>
              <a:t>Occurrence </a:t>
            </a:r>
            <a:r>
              <a:rPr lang="en-GB" sz="1200" b="1" dirty="0" smtClean="0">
                <a:latin typeface="Segoe UI" panose="020B0502040204020203" pitchFamily="34" charset="0"/>
                <a:ea typeface="Segoe UI" panose="020B0502040204020203" pitchFamily="34" charset="0"/>
                <a:cs typeface="Segoe UI" panose="020B0502040204020203" pitchFamily="34" charset="0"/>
              </a:rPr>
              <a:t>5</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p:cNvSpPr txBox="1"/>
          <p:nvPr/>
        </p:nvSpPr>
        <p:spPr>
          <a:xfrm rot="20480989">
            <a:off x="8249216" y="3061576"/>
            <a:ext cx="128806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1" name="TextBox 70"/>
          <p:cNvSpPr txBox="1"/>
          <p:nvPr/>
        </p:nvSpPr>
        <p:spPr>
          <a:xfrm>
            <a:off x="-404000" y="3605573"/>
            <a:ext cx="2096402" cy="830997"/>
          </a:xfrm>
          <a:prstGeom prst="rect">
            <a:avLst/>
          </a:prstGeom>
          <a:noFill/>
        </p:spPr>
        <p:txBody>
          <a:bodyPr wrap="square" rtlCol="0">
            <a:spAutoFit/>
          </a:bodyPr>
          <a:lstStyle/>
          <a:p>
            <a:pPr marL="0" lvl="1" algn="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Initiating Events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a:off x="9855848" y="3788158"/>
            <a:ext cx="2375646" cy="46166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Consequences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9575645"/>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070100" y="1992172"/>
            <a:ext cx="6553200" cy="35259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724150" y="1143000"/>
            <a:ext cx="5527475" cy="677108"/>
          </a:xfrm>
          <a:prstGeom prst="rect">
            <a:avLst/>
          </a:prstGeom>
          <a:noFill/>
        </p:spPr>
        <p:txBody>
          <a:bodyPr wrap="non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System Definition</a:t>
            </a:r>
          </a:p>
          <a:p>
            <a:pPr algn="ctr"/>
            <a:r>
              <a:rPr lang="en-GB" dirty="0" smtClean="0">
                <a:latin typeface="Tahoma" panose="020B0604030504040204" pitchFamily="34" charset="0"/>
                <a:ea typeface="Tahoma" panose="020B0604030504040204" pitchFamily="34" charset="0"/>
                <a:cs typeface="Tahoma" panose="020B0604030504040204" pitchFamily="34" charset="0"/>
              </a:rPr>
              <a:t>Define the system including controls and boundaries</a:t>
            </a: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29250" y="2628900"/>
            <a:ext cx="6917278" cy="1508105"/>
          </a:xfrm>
          <a:prstGeom prst="rect">
            <a:avLst/>
          </a:prstGeom>
          <a:noFill/>
        </p:spPr>
        <p:txBody>
          <a:bodyPr wrap="non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Risk Analysis (Qualitative or Quantitative)</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Hazard Identification</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Consequence Analysis (Source, Hazard or Effect, Consequence)</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Frequency Analysis </a:t>
            </a:r>
          </a:p>
          <a:p>
            <a:pPr marL="285750" indent="-285750">
              <a:buFont typeface="Arial" panose="020B0604020202020204" pitchFamily="34" charset="0"/>
              <a:buChar char="•"/>
            </a:pP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Risk Estimation/ Ranking</a:t>
            </a:r>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197691" y="4648200"/>
            <a:ext cx="4580400" cy="677108"/>
          </a:xfrm>
          <a:prstGeom prst="rect">
            <a:avLst/>
          </a:prstGeom>
          <a:noFill/>
        </p:spPr>
        <p:txBody>
          <a:bodyPr wrap="non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Risk Acceptability </a:t>
            </a:r>
            <a:r>
              <a:rPr lang="en-GB" sz="2000" b="1" dirty="0" smtClean="0">
                <a:latin typeface="Tahoma" panose="020B0604030504040204" pitchFamily="34" charset="0"/>
                <a:ea typeface="Tahoma" panose="020B0604030504040204" pitchFamily="34" charset="0"/>
                <a:cs typeface="Tahoma" panose="020B0604030504040204" pitchFamily="34" charset="0"/>
              </a:rPr>
              <a:t>Determination</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n-GB" dirty="0" smtClean="0">
                <a:latin typeface="Tahoma" panose="020B0604030504040204" pitchFamily="34" charset="0"/>
                <a:ea typeface="Tahoma" panose="020B0604030504040204" pitchFamily="34" charset="0"/>
                <a:cs typeface="Tahoma" panose="020B0604030504040204" pitchFamily="34" charset="0"/>
              </a:rPr>
              <a:t>Does risk need to be reduced?</a:t>
            </a:r>
          </a:p>
        </p:txBody>
      </p:sp>
      <p:sp>
        <p:nvSpPr>
          <p:cNvPr id="8" name="TextBox 7"/>
          <p:cNvSpPr txBox="1"/>
          <p:nvPr/>
        </p:nvSpPr>
        <p:spPr>
          <a:xfrm>
            <a:off x="441385" y="5945327"/>
            <a:ext cx="4946529" cy="646331"/>
          </a:xfrm>
          <a:prstGeom prst="rect">
            <a:avLst/>
          </a:prstGeom>
          <a:noFill/>
        </p:spPr>
        <p:txBody>
          <a:bodyPr wrap="square" rtlCol="0">
            <a:spAutoFit/>
          </a:bodyPr>
          <a:lstStyle/>
          <a:p>
            <a:pPr algn="ctr"/>
            <a:r>
              <a:rPr lang="en-GB" b="1" dirty="0" smtClean="0">
                <a:latin typeface="Tahoma" panose="020B0604030504040204" pitchFamily="34" charset="0"/>
                <a:ea typeface="Tahoma" panose="020B0604030504040204" pitchFamily="34" charset="0"/>
                <a:cs typeface="Tahoma" panose="020B0604030504040204" pitchFamily="34" charset="0"/>
              </a:rPr>
              <a:t>Carry on with Existing Activity or Plan and Implement New Activity/ Controls</a:t>
            </a:r>
          </a:p>
        </p:txBody>
      </p:sp>
      <p:sp>
        <p:nvSpPr>
          <p:cNvPr id="9" name="TextBox 8"/>
          <p:cNvSpPr txBox="1"/>
          <p:nvPr/>
        </p:nvSpPr>
        <p:spPr>
          <a:xfrm>
            <a:off x="6497537" y="5945327"/>
            <a:ext cx="4946529" cy="707886"/>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Review</a:t>
            </a:r>
          </a:p>
          <a:p>
            <a:pPr algn="ctr"/>
            <a:r>
              <a:rPr lang="en-GB" sz="2000" dirty="0" smtClean="0">
                <a:latin typeface="Tahoma" panose="020B0604030504040204" pitchFamily="34" charset="0"/>
                <a:ea typeface="Tahoma" panose="020B0604030504040204" pitchFamily="34" charset="0"/>
                <a:cs typeface="Tahoma" panose="020B0604030504040204" pitchFamily="34" charset="0"/>
              </a:rPr>
              <a:t>Monitor Controlled Risks Implementation</a:t>
            </a:r>
          </a:p>
        </p:txBody>
      </p:sp>
      <p:cxnSp>
        <p:nvCxnSpPr>
          <p:cNvPr id="10" name="Straight Arrow Connector 9"/>
          <p:cNvCxnSpPr>
            <a:stCxn id="4" idx="2"/>
          </p:cNvCxnSpPr>
          <p:nvPr/>
        </p:nvCxnSpPr>
        <p:spPr>
          <a:xfrm flipH="1">
            <a:off x="5487887" y="1820108"/>
            <a:ext cx="1" cy="80879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94236" y="4151816"/>
            <a:ext cx="1" cy="5040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84546" y="5264667"/>
            <a:ext cx="1001813" cy="61320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7014" y="6299270"/>
            <a:ext cx="911423" cy="119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162800" y="5264667"/>
            <a:ext cx="1333501" cy="6132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35706" y="5105304"/>
            <a:ext cx="873791"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NO</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5" name="Elbow Connector 24"/>
          <p:cNvCxnSpPr>
            <a:stCxn id="7" idx="3"/>
          </p:cNvCxnSpPr>
          <p:nvPr/>
        </p:nvCxnSpPr>
        <p:spPr>
          <a:xfrm flipV="1">
            <a:off x="7778091" y="3691074"/>
            <a:ext cx="2740864" cy="1295680"/>
          </a:xfrm>
          <a:prstGeom prst="bentConnector3">
            <a:avLst>
              <a:gd name="adj1" fmla="val 50000"/>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9321800" y="2946509"/>
            <a:ext cx="2394310" cy="677108"/>
          </a:xfrm>
          <a:prstGeom prst="rect">
            <a:avLst/>
          </a:prstGeom>
          <a:noFill/>
        </p:spPr>
        <p:txBody>
          <a:bodyPr wrap="non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Risk Treatment</a:t>
            </a:r>
          </a:p>
          <a:p>
            <a:pPr algn="ctr"/>
            <a:r>
              <a:rPr lang="en-GB" dirty="0" smtClean="0">
                <a:latin typeface="Tahoma" panose="020B0604030504040204" pitchFamily="34" charset="0"/>
                <a:ea typeface="Tahoma" panose="020B0604030504040204" pitchFamily="34" charset="0"/>
                <a:cs typeface="Tahoma" panose="020B0604030504040204" pitchFamily="34" charset="0"/>
              </a:rPr>
              <a:t>Add/ Modify Controls</a:t>
            </a:r>
          </a:p>
        </p:txBody>
      </p:sp>
      <p:cxnSp>
        <p:nvCxnSpPr>
          <p:cNvPr id="32" name="Elbow Connector 31"/>
          <p:cNvCxnSpPr>
            <a:stCxn id="28" idx="0"/>
          </p:cNvCxnSpPr>
          <p:nvPr/>
        </p:nvCxnSpPr>
        <p:spPr>
          <a:xfrm rot="16200000" flipV="1">
            <a:off x="8696793" y="1124347"/>
            <a:ext cx="1469350" cy="2174974"/>
          </a:xfrm>
          <a:prstGeom prst="bentConnector2">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7532977" y="4503774"/>
            <a:ext cx="873791"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YES</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2165265" y="2008193"/>
            <a:ext cx="2440373" cy="707886"/>
          </a:xfrm>
          <a:prstGeom prst="rect">
            <a:avLst/>
          </a:prstGeom>
          <a:noFill/>
        </p:spPr>
        <p:txBody>
          <a:bodyPr wrap="square" rtlCol="0">
            <a:spAutoFit/>
          </a:bodyPr>
          <a:lstStyle/>
          <a:p>
            <a:pPr algn="ctr"/>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RISK ASSESSMENT</a:t>
            </a:r>
            <a:endPar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0852676"/>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350735" y="17672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762480" y="2476153"/>
            <a:ext cx="2056920" cy="1446550"/>
          </a:xfrm>
          <a:prstGeom prst="rect">
            <a:avLst/>
          </a:prstGeom>
          <a:solidFill>
            <a:schemeClr val="bg1"/>
          </a:solidFill>
          <a:ln>
            <a:noFill/>
          </a:ln>
        </p:spPr>
        <p:txBody>
          <a:bodyPr wrap="square" rtlCol="0">
            <a:spAutoFit/>
          </a:bodyPr>
          <a:lstStyle/>
          <a:p>
            <a:pPr algn="ctr"/>
            <a:r>
              <a:rPr lang="en-GB" sz="2800" b="1" i="1" dirty="0" smtClean="0">
                <a:latin typeface="Tahoma" panose="020B0604030504040204" pitchFamily="34" charset="0"/>
                <a:ea typeface="Tahoma" panose="020B0604030504040204" pitchFamily="34" charset="0"/>
                <a:cs typeface="Tahoma" panose="020B0604030504040204" pitchFamily="34" charset="0"/>
              </a:rPr>
              <a:t>R</a:t>
            </a:r>
            <a:r>
              <a:rPr lang="en-GB" sz="2800" b="1" i="1" baseline="-25000" dirty="0" smtClean="0">
                <a:latin typeface="Tahoma" panose="020B0604030504040204" pitchFamily="34" charset="0"/>
                <a:ea typeface="Tahoma" panose="020B0604030504040204" pitchFamily="34" charset="0"/>
                <a:cs typeface="Tahoma" panose="020B0604030504040204" pitchFamily="34" charset="0"/>
              </a:rPr>
              <a:t>h</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Risk from an </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711192" y="3008177"/>
            <a:ext cx="2669114" cy="707886"/>
          </a:xfrm>
          <a:prstGeom prst="rect">
            <a:avLst/>
          </a:prstGeom>
          <a:solidFill>
            <a:schemeClr val="bg1"/>
          </a:solidFill>
          <a:ln>
            <a:noFill/>
          </a:ln>
        </p:spPr>
        <p:txBody>
          <a:bodyPr wrap="square" rtlCol="0">
            <a:spAutoFit/>
          </a:bodyPr>
          <a:lstStyle/>
          <a:p>
            <a:pPr algn="ctr"/>
            <a:r>
              <a:rPr lang="en-GB" sz="2000" i="1" dirty="0" smtClean="0">
                <a:latin typeface="Tahoma" panose="020B0604030504040204" pitchFamily="34" charset="0"/>
                <a:ea typeface="Tahoma" panose="020B0604030504040204" pitchFamily="34" charset="0"/>
                <a:cs typeface="Tahoma" panose="020B0604030504040204" pitchFamily="34" charset="0"/>
              </a:rPr>
              <a:t>Consequence </a:t>
            </a:r>
            <a:r>
              <a:rPr lang="en-GB" sz="2000" i="1" baseline="-25000" dirty="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of 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172192" y="2997885"/>
            <a:ext cx="2669114" cy="1015663"/>
          </a:xfrm>
          <a:prstGeom prst="rect">
            <a:avLst/>
          </a:prstGeom>
          <a:solidFill>
            <a:schemeClr val="bg1"/>
          </a:solidFill>
          <a:ln>
            <a:noFill/>
          </a:ln>
        </p:spPr>
        <p:txBody>
          <a:bodyPr wrap="square" rtlCol="0">
            <a:spAutoFit/>
          </a:bodyPr>
          <a:lstStyle/>
          <a:p>
            <a:pPr algn="ctr"/>
            <a:r>
              <a:rPr lang="en-GB" sz="2000" i="1" dirty="0" smtClean="0">
                <a:latin typeface="Tahoma" panose="020B0604030504040204" pitchFamily="34" charset="0"/>
                <a:ea typeface="Tahoma" panose="020B0604030504040204" pitchFamily="34" charset="0"/>
                <a:cs typeface="Tahoma" panose="020B0604030504040204" pitchFamily="34" charset="0"/>
              </a:rPr>
              <a:t>Frequency </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C, </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of consequence </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from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3542409" y="44623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74290439"/>
              </p:ext>
            </p:extLst>
          </p:nvPr>
        </p:nvGraphicFramePr>
        <p:xfrm>
          <a:off x="3517900" y="4654232"/>
          <a:ext cx="4302918" cy="1721167"/>
        </p:xfrm>
        <a:graphic>
          <a:graphicData uri="http://schemas.openxmlformats.org/presentationml/2006/ole">
            <mc:AlternateContent xmlns:mc="http://schemas.openxmlformats.org/markup-compatibility/2006">
              <mc:Choice xmlns:v="urn:schemas-microsoft-com:vml" Requires="v">
                <p:oleObj spid="_x0000_s29734" name="Equation" r:id="rId3" imgW="1143000" imgH="457200" progId="Equation.3">
                  <p:embed/>
                </p:oleObj>
              </mc:Choice>
              <mc:Fallback>
                <p:oleObj name="Equation" r:id="rId3" imgW="1143000" imgH="457200" progId="Equation.3">
                  <p:embed/>
                  <p:pic>
                    <p:nvPicPr>
                      <p:cNvPr id="0" name=""/>
                      <p:cNvPicPr/>
                      <p:nvPr/>
                    </p:nvPicPr>
                    <p:blipFill>
                      <a:blip r:embed="rId4"/>
                      <a:stretch>
                        <a:fillRect/>
                      </a:stretch>
                    </p:blipFill>
                    <p:spPr>
                      <a:xfrm>
                        <a:off x="3517900" y="4654232"/>
                        <a:ext cx="4302918" cy="172116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78781960"/>
              </p:ext>
            </p:extLst>
          </p:nvPr>
        </p:nvGraphicFramePr>
        <p:xfrm>
          <a:off x="2444750" y="1198562"/>
          <a:ext cx="6724650" cy="1443943"/>
        </p:xfrm>
        <a:graphic>
          <a:graphicData uri="http://schemas.openxmlformats.org/presentationml/2006/ole">
            <mc:AlternateContent xmlns:mc="http://schemas.openxmlformats.org/markup-compatibility/2006">
              <mc:Choice xmlns:v="urn:schemas-microsoft-com:vml" Requires="v">
                <p:oleObj spid="_x0000_s29735" name="Equation" r:id="rId5" imgW="2070100" imgH="444500" progId="Equation.3">
                  <p:embed/>
                </p:oleObj>
              </mc:Choice>
              <mc:Fallback>
                <p:oleObj name="Equation" r:id="rId5" imgW="2070100" imgH="444500" progId="Equation.3">
                  <p:embed/>
                  <p:pic>
                    <p:nvPicPr>
                      <p:cNvPr id="0" name=""/>
                      <p:cNvPicPr/>
                      <p:nvPr/>
                    </p:nvPicPr>
                    <p:blipFill>
                      <a:blip r:embed="rId6"/>
                      <a:stretch>
                        <a:fillRect/>
                      </a:stretch>
                    </p:blipFill>
                    <p:spPr>
                      <a:xfrm>
                        <a:off x="2444750" y="1198562"/>
                        <a:ext cx="6724650" cy="1443943"/>
                      </a:xfrm>
                      <a:prstGeom prst="rect">
                        <a:avLst/>
                      </a:prstGeom>
                    </p:spPr>
                  </p:pic>
                </p:oleObj>
              </mc:Fallback>
            </mc:AlternateContent>
          </a:graphicData>
        </a:graphic>
      </p:graphicFrame>
    </p:spTree>
    <p:extLst>
      <p:ext uri="{BB962C8B-B14F-4D97-AF65-F5344CB8AC3E}">
        <p14:creationId xmlns:p14="http://schemas.microsoft.com/office/powerpoint/2010/main" val="131631315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07965" y="1265243"/>
            <a:ext cx="10388685" cy="1692771"/>
          </a:xfrm>
          <a:prstGeom prst="rect">
            <a:avLst/>
          </a:prstGeom>
          <a:noFill/>
        </p:spPr>
        <p:txBody>
          <a:bodyPr wrap="square" rtlCol="0">
            <a:spAutoFit/>
          </a:bodyPr>
          <a:lstStyle/>
          <a:p>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Location/ Individual Risk</a:t>
            </a:r>
          </a:p>
          <a:p>
            <a:r>
              <a:rPr lang="en-GB" sz="2400" dirty="0" smtClean="0">
                <a:latin typeface="Tahoma" panose="020B0604030504040204" pitchFamily="34" charset="0"/>
                <a:ea typeface="Tahoma" panose="020B0604030504040204" pitchFamily="34" charset="0"/>
                <a:cs typeface="Tahoma" panose="020B0604030504040204" pitchFamily="34" charset="0"/>
              </a:rPr>
              <a:t>The annual likelihood of a fatality due to a hazardous event at a location; in other words, the likelihood that a person living near a hazardous facility might die due to potential accidents in that facility</a:t>
            </a:r>
            <a:endParaRPr lang="en-GB"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907965" y="4179893"/>
            <a:ext cx="10388685" cy="1323439"/>
          </a:xfrm>
          <a:prstGeom prst="rect">
            <a:avLst/>
          </a:prstGeom>
          <a:noFill/>
        </p:spPr>
        <p:txBody>
          <a:bodyPr wrap="square" rtlCol="0">
            <a:spAutoFit/>
          </a:bodyPr>
          <a:lstStyle/>
          <a:p>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Societal Risk</a:t>
            </a:r>
          </a:p>
          <a:p>
            <a:r>
              <a:rPr lang="en-GB" sz="2400" dirty="0" smtClean="0">
                <a:latin typeface="Tahoma" panose="020B0604030504040204" pitchFamily="34" charset="0"/>
                <a:ea typeface="Tahoma" panose="020B0604030504040204" pitchFamily="34" charset="0"/>
                <a:cs typeface="Tahoma" panose="020B0604030504040204" pitchFamily="34" charset="0"/>
              </a:rPr>
              <a:t>Total expected number of fatalities in a year due to hazardous events.</a:t>
            </a:r>
            <a:endParaRPr lang="en-GB"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GB"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850900" y="3518228"/>
            <a:ext cx="10642600" cy="400110"/>
          </a:xfrm>
          <a:prstGeom prst="rect">
            <a:avLst/>
          </a:prstGeom>
          <a:noFill/>
        </p:spPr>
        <p:txBody>
          <a:bodyPr wrap="square" rtlCol="0">
            <a:spAutoFit/>
          </a:bodyPr>
          <a:lstStyle/>
          <a:p>
            <a:r>
              <a:rPr lang="en-GB" sz="2000" dirty="0" smtClean="0">
                <a:latin typeface="Tahoma" panose="020B0604030504040204" pitchFamily="34" charset="0"/>
                <a:ea typeface="Tahoma" panose="020B0604030504040204" pitchFamily="34" charset="0"/>
                <a:cs typeface="Tahoma" panose="020B0604030504040204" pitchFamily="34" charset="0"/>
              </a:rPr>
              <a:t>where </a:t>
            </a:r>
            <a:r>
              <a:rPr lang="en-GB" sz="2000" i="1" dirty="0" err="1" smtClean="0">
                <a:latin typeface="Tahoma" panose="020B0604030504040204" pitchFamily="34" charset="0"/>
                <a:ea typeface="Tahoma" panose="020B0604030504040204" pitchFamily="34" charset="0"/>
                <a:cs typeface="Tahoma" panose="020B0604030504040204" pitchFamily="34" charset="0"/>
              </a:rPr>
              <a:t>P</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h</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is the probability of the </a:t>
            </a:r>
            <a:r>
              <a:rPr lang="en-GB" sz="2000" i="1" dirty="0" smtClean="0">
                <a:latin typeface="Tahoma" panose="020B0604030504040204" pitchFamily="34" charset="0"/>
                <a:ea typeface="Tahoma" panose="020B0604030504040204" pitchFamily="34" charset="0"/>
                <a:cs typeface="Tahoma" panose="020B0604030504040204" pitchFamily="34" charset="0"/>
              </a:rPr>
              <a:t>effect, </a:t>
            </a:r>
            <a:r>
              <a:rPr lang="en-GB" sz="2000" i="1" dirty="0" err="1" smtClean="0">
                <a:latin typeface="Tahoma" panose="020B0604030504040204" pitchFamily="34" charset="0"/>
                <a:ea typeface="Tahoma" panose="020B0604030504040204" pitchFamily="34" charset="0"/>
                <a:cs typeface="Tahoma" panose="020B0604030504040204" pitchFamily="34" charset="0"/>
              </a:rPr>
              <a:t>Pp</a:t>
            </a:r>
            <a:r>
              <a:rPr lang="en-GB" sz="2000" i="1" dirty="0" smtClean="0">
                <a:latin typeface="Tahoma" panose="020B0604030504040204" pitchFamily="34" charset="0"/>
                <a:ea typeface="Tahoma" panose="020B0604030504040204" pitchFamily="34" charset="0"/>
                <a:cs typeface="Tahoma" panose="020B0604030504040204" pitchFamily="34" charset="0"/>
              </a:rPr>
              <a:t> is the probability of being present (</a:t>
            </a:r>
            <a:r>
              <a:rPr lang="en-GB" sz="2000" i="1" dirty="0" err="1" smtClean="0">
                <a:latin typeface="Tahoma" panose="020B0604030504040204" pitchFamily="34" charset="0"/>
                <a:ea typeface="Tahoma" panose="020B0604030504040204" pitchFamily="34" charset="0"/>
                <a:cs typeface="Tahoma" panose="020B0604030504040204" pitchFamily="34" charset="0"/>
              </a:rPr>
              <a:t>P</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GB" sz="2000" i="1" dirty="0" smtClean="0">
                <a:latin typeface="Tahoma" panose="020B0604030504040204" pitchFamily="34" charset="0"/>
                <a:ea typeface="Tahoma" panose="020B0604030504040204" pitchFamily="34" charset="0"/>
                <a:cs typeface="Tahoma" panose="020B0604030504040204" pitchFamily="34" charset="0"/>
              </a:rPr>
              <a:t> = 1)</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768906" y="5998789"/>
            <a:ext cx="7729838" cy="707886"/>
          </a:xfrm>
          <a:prstGeom prst="rect">
            <a:avLst/>
          </a:prstGeom>
          <a:noFill/>
        </p:spPr>
        <p:txBody>
          <a:bodyPr wrap="square" rtlCol="0">
            <a:spAutoFit/>
          </a:bodyPr>
          <a:lstStyle/>
          <a:p>
            <a:r>
              <a:rPr lang="en-GB" sz="2000" dirty="0" smtClean="0">
                <a:latin typeface="Tahoma" panose="020B0604030504040204" pitchFamily="34" charset="0"/>
                <a:ea typeface="Tahoma" panose="020B0604030504040204" pitchFamily="34" charset="0"/>
                <a:cs typeface="Tahoma" panose="020B0604030504040204" pitchFamily="34" charset="0"/>
              </a:rPr>
              <a:t>where </a:t>
            </a:r>
            <a:r>
              <a:rPr lang="en-GB" sz="2000" i="1" dirty="0" err="1">
                <a:latin typeface="Tahoma" panose="020B0604030504040204" pitchFamily="34" charset="0"/>
                <a:ea typeface="Tahoma" panose="020B0604030504040204" pitchFamily="34" charset="0"/>
                <a:cs typeface="Tahoma" panose="020B0604030504040204" pitchFamily="34" charset="0"/>
              </a:rPr>
              <a:t>C</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h</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is the consequence of the event involving one or more probability-factored fatalities per hazardous event</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13884679"/>
              </p:ext>
            </p:extLst>
          </p:nvPr>
        </p:nvGraphicFramePr>
        <p:xfrm>
          <a:off x="2335213" y="2678113"/>
          <a:ext cx="5026025" cy="747712"/>
        </p:xfrm>
        <a:graphic>
          <a:graphicData uri="http://schemas.openxmlformats.org/presentationml/2006/ole">
            <mc:AlternateContent xmlns:mc="http://schemas.openxmlformats.org/markup-compatibility/2006">
              <mc:Choice xmlns:v="urn:schemas-microsoft-com:vml" Requires="v">
                <p:oleObj spid="_x0000_s30760" name="Equation" r:id="rId3" imgW="3073400" imgH="457200" progId="Equation.3">
                  <p:embed/>
                </p:oleObj>
              </mc:Choice>
              <mc:Fallback>
                <p:oleObj name="Equation" r:id="rId3" imgW="3073400" imgH="457200" progId="Equation.3">
                  <p:embed/>
                  <p:pic>
                    <p:nvPicPr>
                      <p:cNvPr id="0" name=""/>
                      <p:cNvPicPr/>
                      <p:nvPr/>
                    </p:nvPicPr>
                    <p:blipFill>
                      <a:blip r:embed="rId4"/>
                      <a:stretch>
                        <a:fillRect/>
                      </a:stretch>
                    </p:blipFill>
                    <p:spPr>
                      <a:xfrm>
                        <a:off x="2335213" y="2678113"/>
                        <a:ext cx="5026025" cy="7477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732920"/>
              </p:ext>
            </p:extLst>
          </p:nvPr>
        </p:nvGraphicFramePr>
        <p:xfrm>
          <a:off x="2765425" y="5116513"/>
          <a:ext cx="3302000" cy="747712"/>
        </p:xfrm>
        <a:graphic>
          <a:graphicData uri="http://schemas.openxmlformats.org/presentationml/2006/ole">
            <mc:AlternateContent xmlns:mc="http://schemas.openxmlformats.org/markup-compatibility/2006">
              <mc:Choice xmlns:v="urn:schemas-microsoft-com:vml" Requires="v">
                <p:oleObj spid="_x0000_s30761" name="Equation" r:id="rId5" imgW="2019300" imgH="457200" progId="Equation.3">
                  <p:embed/>
                </p:oleObj>
              </mc:Choice>
              <mc:Fallback>
                <p:oleObj name="Equation" r:id="rId5" imgW="2019300" imgH="457200" progId="Equation.3">
                  <p:embed/>
                  <p:pic>
                    <p:nvPicPr>
                      <p:cNvPr id="0" name=""/>
                      <p:cNvPicPr/>
                      <p:nvPr/>
                    </p:nvPicPr>
                    <p:blipFill>
                      <a:blip r:embed="rId6"/>
                      <a:stretch>
                        <a:fillRect/>
                      </a:stretch>
                    </p:blipFill>
                    <p:spPr>
                      <a:xfrm>
                        <a:off x="2765425" y="5116513"/>
                        <a:ext cx="3302000" cy="747712"/>
                      </a:xfrm>
                      <a:prstGeom prst="rect">
                        <a:avLst/>
                      </a:prstGeom>
                    </p:spPr>
                  </p:pic>
                </p:oleObj>
              </mc:Fallback>
            </mc:AlternateContent>
          </a:graphicData>
        </a:graphic>
      </p:graphicFrame>
    </p:spTree>
    <p:extLst>
      <p:ext uri="{BB962C8B-B14F-4D97-AF65-F5344CB8AC3E}">
        <p14:creationId xmlns:p14="http://schemas.microsoft.com/office/powerpoint/2010/main" val="18041203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 of Liquids or Gases from Containment</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Release from containment will result in: </a:t>
            </a: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5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an </a:t>
            </a:r>
            <a:r>
              <a:rPr lang="en-GB" sz="2400" b="1" dirty="0" smtClean="0">
                <a:latin typeface="Tahoma" panose="020B0604030504040204" pitchFamily="34" charset="0"/>
                <a:ea typeface="Tahoma" panose="020B0604030504040204" pitchFamily="34" charset="0"/>
                <a:cs typeface="Tahoma" panose="020B0604030504040204" pitchFamily="34" charset="0"/>
              </a:rPr>
              <a:t>instantaneous</a:t>
            </a:r>
            <a:r>
              <a:rPr lang="en-GB" sz="2400" dirty="0" smtClean="0">
                <a:latin typeface="Tahoma" panose="020B0604030504040204" pitchFamily="34" charset="0"/>
                <a:ea typeface="Tahoma" panose="020B0604030504040204" pitchFamily="34" charset="0"/>
                <a:cs typeface="Tahoma" panose="020B0604030504040204" pitchFamily="34" charset="0"/>
              </a:rPr>
              <a:t> release if there is a major failure</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a </a:t>
            </a:r>
            <a:r>
              <a:rPr lang="en-GB" sz="2400" b="1" dirty="0" smtClean="0">
                <a:latin typeface="Tahoma" panose="020B0604030504040204" pitchFamily="34" charset="0"/>
                <a:ea typeface="Tahoma" panose="020B0604030504040204" pitchFamily="34" charset="0"/>
                <a:cs typeface="Tahoma" panose="020B0604030504040204" pitchFamily="34" charset="0"/>
              </a:rPr>
              <a:t>semi-continuous</a:t>
            </a:r>
            <a:r>
              <a:rPr lang="en-GB" sz="2400" dirty="0" smtClean="0">
                <a:latin typeface="Tahoma" panose="020B0604030504040204" pitchFamily="34" charset="0"/>
                <a:ea typeface="Tahoma" panose="020B0604030504040204" pitchFamily="34" charset="0"/>
                <a:cs typeface="Tahoma" panose="020B0604030504040204" pitchFamily="34" charset="0"/>
              </a:rPr>
              <a:t> release  if a hole develops in a vessel</a:t>
            </a:r>
          </a:p>
        </p:txBody>
      </p:sp>
    </p:spTree>
    <p:extLst>
      <p:ext uri="{BB962C8B-B14F-4D97-AF65-F5344CB8AC3E}">
        <p14:creationId xmlns:p14="http://schemas.microsoft.com/office/powerpoint/2010/main" val="1293677272"/>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213621"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the Frequency of an Event</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Frequency analysis can be performed using the following methods: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Historical records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Fault trees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Events trees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Common-cause event analysis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Human error analysis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External event analysis</a:t>
            </a:r>
          </a:p>
          <a:p>
            <a:pPr marL="342900" indent="-342900" algn="l">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The frequency of an event can be looked up in industry references, literature, plant operating history, etc. </a:t>
            </a: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5024019"/>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213621"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the Probability of the Consequence of an Event</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Consequence analysis can be performed using the following methods:</a:t>
            </a: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Fires</a:t>
            </a:r>
            <a:r>
              <a:rPr lang="en-GB" sz="2400" dirty="0" smtClean="0">
                <a:latin typeface="Tahoma" panose="020B0604030504040204" pitchFamily="34" charset="0"/>
                <a:ea typeface="Tahoma" panose="020B0604030504040204" pitchFamily="34" charset="0"/>
                <a:cs typeface="Tahoma" panose="020B0604030504040204" pitchFamily="34" charset="0"/>
              </a:rPr>
              <a:t> – thermal radiation models</a:t>
            </a: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Explosions</a:t>
            </a:r>
            <a:r>
              <a:rPr lang="en-GB" sz="2400" dirty="0" smtClean="0">
                <a:latin typeface="Tahoma" panose="020B0604030504040204" pitchFamily="34" charset="0"/>
                <a:ea typeface="Tahoma" panose="020B0604030504040204" pitchFamily="34" charset="0"/>
                <a:cs typeface="Tahoma" panose="020B0604030504040204" pitchFamily="34" charset="0"/>
              </a:rPr>
              <a:t> – overpressure models</a:t>
            </a: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Flammable gases </a:t>
            </a:r>
            <a:r>
              <a:rPr lang="en-GB" sz="2400" dirty="0" smtClean="0">
                <a:latin typeface="Tahoma" panose="020B0604030504040204" pitchFamily="34" charset="0"/>
                <a:ea typeface="Tahoma" panose="020B0604030504040204" pitchFamily="34" charset="0"/>
                <a:cs typeface="Tahoma" panose="020B0604030504040204" pitchFamily="34" charset="0"/>
              </a:rPr>
              <a:t>– dispersion models</a:t>
            </a: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Toxic gases </a:t>
            </a:r>
            <a:r>
              <a:rPr lang="en-GB" sz="2400" dirty="0" smtClean="0">
                <a:latin typeface="Tahoma" panose="020B0604030504040204" pitchFamily="34" charset="0"/>
                <a:ea typeface="Tahoma" panose="020B0604030504040204" pitchFamily="34" charset="0"/>
                <a:cs typeface="Tahoma" panose="020B0604030504040204" pitchFamily="34" charset="0"/>
              </a:rPr>
              <a:t>– dispersion models</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Radiation, overpressure, and concentration effects can be related to the probability of a consequence using PROBIT or </a:t>
            </a:r>
            <a:r>
              <a:rPr lang="en-GB" sz="2400" i="1" smtClean="0">
                <a:latin typeface="Tahoma" panose="020B0604030504040204" pitchFamily="34" charset="0"/>
                <a:ea typeface="Tahoma" panose="020B0604030504040204" pitchFamily="34" charset="0"/>
                <a:cs typeface="Tahoma" panose="020B0604030504040204" pitchFamily="34" charset="0"/>
              </a:rPr>
              <a:t>damage correlations.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a:latin typeface="Tahoma" panose="020B0604030504040204" pitchFamily="34" charset="0"/>
                <a:ea typeface="Tahoma" panose="020B0604030504040204" pitchFamily="34" charset="0"/>
                <a:cs typeface="Tahoma" panose="020B0604030504040204" pitchFamily="34" charset="0"/>
              </a:rPr>
              <a:t>The </a:t>
            </a:r>
            <a:r>
              <a:rPr lang="en-GB" sz="2400" i="1" dirty="0" smtClean="0">
                <a:latin typeface="Tahoma" panose="020B0604030504040204" pitchFamily="34" charset="0"/>
                <a:ea typeface="Tahoma" panose="020B0604030504040204" pitchFamily="34" charset="0"/>
                <a:cs typeface="Tahoma" panose="020B0604030504040204" pitchFamily="34" charset="0"/>
              </a:rPr>
              <a:t>probability of a consequence due to a hazard effect from an </a:t>
            </a:r>
            <a:r>
              <a:rPr lang="en-GB" sz="2400" i="1" dirty="0">
                <a:latin typeface="Tahoma" panose="020B0604030504040204" pitchFamily="34" charset="0"/>
                <a:ea typeface="Tahoma" panose="020B0604030504040204" pitchFamily="34" charset="0"/>
                <a:cs typeface="Tahoma" panose="020B0604030504040204" pitchFamily="34" charset="0"/>
              </a:rPr>
              <a:t>event can </a:t>
            </a:r>
            <a:r>
              <a:rPr lang="en-GB" sz="2400" i="1" dirty="0" smtClean="0">
                <a:latin typeface="Tahoma" panose="020B0604030504040204" pitchFamily="34" charset="0"/>
                <a:ea typeface="Tahoma" panose="020B0604030504040204" pitchFamily="34" charset="0"/>
                <a:cs typeface="Tahoma" panose="020B0604030504040204" pitchFamily="34" charset="0"/>
              </a:rPr>
              <a:t>usually be found in industry references or literature. </a:t>
            </a: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endParaRPr lang="en-GB" sz="24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2402764"/>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452505" y="2150651"/>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7" name="Oval 6"/>
          <p:cNvSpPr/>
          <p:nvPr/>
        </p:nvSpPr>
        <p:spPr>
          <a:xfrm>
            <a:off x="1992505" y="2690651"/>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2532505" y="3230651"/>
            <a:ext cx="2160000" cy="21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556864"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the Probability of a Consequence of an Event using Contours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3072505" y="3770651"/>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p:nvPr/>
        </p:nvCxnSpPr>
        <p:spPr>
          <a:xfrm>
            <a:off x="3633538" y="4283242"/>
            <a:ext cx="28153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93800" y="4268214"/>
            <a:ext cx="873791" cy="523220"/>
          </a:xfrm>
          <a:prstGeom prst="rect">
            <a:avLst/>
          </a:prstGeom>
          <a:no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smtClean="0">
                <a:latin typeface="Tahoma" panose="020B0604030504040204" pitchFamily="34" charset="0"/>
                <a:ea typeface="Tahoma" panose="020B0604030504040204" pitchFamily="34" charset="0"/>
                <a:cs typeface="Tahoma" panose="020B0604030504040204" pitchFamily="34" charset="0"/>
              </a:rPr>
              <a:t>o</a:t>
            </a:r>
            <a:r>
              <a:rPr lang="en-GB" sz="2800" b="1" dirty="0" smtClean="0">
                <a:latin typeface="Tahoma" panose="020B0604030504040204" pitchFamily="34" charset="0"/>
                <a:ea typeface="Tahoma" panose="020B0604030504040204" pitchFamily="34" charset="0"/>
                <a:cs typeface="Tahoma" panose="020B0604030504040204" pitchFamily="34" charset="0"/>
              </a:rPr>
              <a:t>’</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548072" y="4049041"/>
            <a:ext cx="3256340" cy="523220"/>
          </a:xfrm>
          <a:prstGeom prst="rect">
            <a:avLst/>
          </a:prstGeom>
          <a:noFill/>
        </p:spPr>
        <p:txBody>
          <a:bodyPr wrap="square" rtlCol="0">
            <a:spAutoFit/>
          </a:bodyPr>
          <a:lstStyle/>
          <a:p>
            <a:r>
              <a:rPr lang="en-GB" sz="2800" b="1" dirty="0" smtClean="0">
                <a:latin typeface="Tahoma" panose="020B0604030504040204" pitchFamily="34" charset="0"/>
                <a:ea typeface="Tahoma" panose="020B0604030504040204" pitchFamily="34" charset="0"/>
                <a:cs typeface="Tahoma" panose="020B0604030504040204" pitchFamily="34" charset="0"/>
              </a:rPr>
              <a:t>Decreasing </a:t>
            </a:r>
            <a:r>
              <a:rPr lang="en-GB" sz="2800" b="1" dirty="0" err="1"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err="1" smtClean="0">
                <a:latin typeface="Tahoma" panose="020B0604030504040204" pitchFamily="34" charset="0"/>
                <a:ea typeface="Tahoma" panose="020B0604030504040204" pitchFamily="34" charset="0"/>
                <a:cs typeface="Tahoma" panose="020B0604030504040204" pitchFamily="34" charset="0"/>
              </a:rPr>
              <a:t>e,h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516265" y="2285005"/>
            <a:ext cx="1105326"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0.01</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173258" y="2801042"/>
            <a:ext cx="86772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0.1</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793015" y="3294011"/>
            <a:ext cx="86772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0.5</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517032" y="3729102"/>
            <a:ext cx="708862" cy="457887"/>
          </a:xfrm>
          <a:prstGeom prst="rect">
            <a:avLst/>
          </a:prstGeom>
          <a:solidFill>
            <a:schemeClr val="bg1"/>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0.9</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240318" y="5390651"/>
            <a:ext cx="6093405" cy="1077218"/>
          </a:xfrm>
          <a:prstGeom prst="rect">
            <a:avLst/>
          </a:prstGeom>
          <a:noFill/>
        </p:spPr>
        <p:txBody>
          <a:bodyPr wrap="square" rtlCol="0">
            <a:spAutoFit/>
          </a:bodyPr>
          <a:lstStyle/>
          <a:p>
            <a:r>
              <a:rPr lang="en-GB" sz="2400" i="1" dirty="0" smtClean="0">
                <a:latin typeface="Tahoma" panose="020B0604030504040204" pitchFamily="34" charset="0"/>
                <a:ea typeface="Tahoma" panose="020B0604030504040204" pitchFamily="34" charset="0"/>
                <a:cs typeface="Tahoma" panose="020B0604030504040204" pitchFamily="34" charset="0"/>
              </a:rPr>
              <a:t>Po’ is the probability of the risk source</a:t>
            </a:r>
          </a:p>
          <a:p>
            <a:r>
              <a:rPr lang="en-GB" sz="2400" i="1" dirty="0" smtClean="0">
                <a:latin typeface="Tahoma" panose="020B0604030504040204" pitchFamily="34" charset="0"/>
                <a:ea typeface="Tahoma" panose="020B0604030504040204" pitchFamily="34" charset="0"/>
                <a:cs typeface="Tahoma" panose="020B0604030504040204" pitchFamily="34" charset="0"/>
              </a:rPr>
              <a:t>P is the probability at the risk receptor</a:t>
            </a: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161879" y="2077054"/>
            <a:ext cx="5900121" cy="1815882"/>
          </a:xfrm>
          <a:prstGeom prst="rect">
            <a:avLst/>
          </a:prstGeom>
          <a:noFill/>
        </p:spPr>
        <p:txBody>
          <a:bodyPr wrap="square" rtlCol="0">
            <a:spAutoFit/>
          </a:bodyPr>
          <a:lstStyle/>
          <a:p>
            <a:r>
              <a:rPr lang="en-GB" sz="2400" i="1" dirty="0" smtClean="0">
                <a:latin typeface="Tahoma" panose="020B0604030504040204" pitchFamily="34" charset="0"/>
                <a:ea typeface="Tahoma" panose="020B0604030504040204" pitchFamily="34" charset="0"/>
                <a:cs typeface="Tahoma" panose="020B0604030504040204" pitchFamily="34" charset="0"/>
              </a:rPr>
              <a:t>For hazards from a </a:t>
            </a:r>
            <a:r>
              <a:rPr lang="en-GB" sz="2400" b="1" i="1" dirty="0" smtClean="0">
                <a:latin typeface="Tahoma" panose="020B0604030504040204" pitchFamily="34" charset="0"/>
                <a:ea typeface="Tahoma" panose="020B0604030504040204" pitchFamily="34" charset="0"/>
                <a:cs typeface="Tahoma" panose="020B0604030504040204" pitchFamily="34" charset="0"/>
              </a:rPr>
              <a:t>fixed facility </a:t>
            </a:r>
            <a:r>
              <a:rPr lang="en-GB" sz="2400" i="1" dirty="0" smtClean="0">
                <a:latin typeface="Tahoma" panose="020B0604030504040204" pitchFamily="34" charset="0"/>
                <a:ea typeface="Tahoma" panose="020B0604030504040204" pitchFamily="34" charset="0"/>
                <a:cs typeface="Tahoma" panose="020B0604030504040204" pitchFamily="34" charset="0"/>
              </a:rPr>
              <a:t>that are </a:t>
            </a:r>
            <a:r>
              <a:rPr lang="en-GB" sz="2400" b="1" i="1" dirty="0" smtClean="0">
                <a:latin typeface="Tahoma" panose="020B0604030504040204" pitchFamily="34" charset="0"/>
                <a:ea typeface="Tahoma" panose="020B0604030504040204" pitchFamily="34" charset="0"/>
                <a:cs typeface="Tahoma" panose="020B0604030504040204" pitchFamily="34" charset="0"/>
              </a:rPr>
              <a:t>not </a:t>
            </a:r>
            <a:r>
              <a:rPr lang="en-GB" sz="2400" b="1" i="1" dirty="0">
                <a:latin typeface="Tahoma" panose="020B0604030504040204" pitchFamily="34" charset="0"/>
                <a:ea typeface="Tahoma" panose="020B0604030504040204" pitchFamily="34" charset="0"/>
                <a:cs typeface="Tahoma" panose="020B0604030504040204" pitchFamily="34" charset="0"/>
              </a:rPr>
              <a:t>sensitive </a:t>
            </a:r>
            <a:r>
              <a:rPr lang="en-GB" sz="2400" b="1" i="1" dirty="0" smtClean="0">
                <a:latin typeface="Tahoma" panose="020B0604030504040204" pitchFamily="34" charset="0"/>
                <a:ea typeface="Tahoma" panose="020B0604030504040204" pitchFamily="34" charset="0"/>
                <a:cs typeface="Tahoma" panose="020B0604030504040204" pitchFamily="34" charset="0"/>
              </a:rPr>
              <a:t>to meteorological </a:t>
            </a:r>
            <a:r>
              <a:rPr lang="en-GB" sz="2400" i="1" dirty="0" smtClean="0">
                <a:latin typeface="Tahoma" panose="020B0604030504040204" pitchFamily="34" charset="0"/>
                <a:ea typeface="Tahoma" panose="020B0604030504040204" pitchFamily="34" charset="0"/>
                <a:cs typeface="Tahoma" panose="020B0604030504040204" pitchFamily="34" charset="0"/>
              </a:rPr>
              <a:t>conditions or have any other directional dependencies.</a:t>
            </a: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9982630"/>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4805" y="3892936"/>
            <a:ext cx="5449120" cy="8503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8" name="Oval 7"/>
          <p:cNvSpPr/>
          <p:nvPr/>
        </p:nvSpPr>
        <p:spPr>
          <a:xfrm>
            <a:off x="1452505" y="2150651"/>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7" name="Oval 6"/>
          <p:cNvSpPr/>
          <p:nvPr/>
        </p:nvSpPr>
        <p:spPr>
          <a:xfrm>
            <a:off x="1992505" y="2690651"/>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2532505" y="3230651"/>
            <a:ext cx="2160000" cy="21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556864"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the Risk of an Event using Contours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3072505" y="3770651"/>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193800" y="4220088"/>
            <a:ext cx="873791" cy="523220"/>
          </a:xfrm>
          <a:prstGeom prst="rect">
            <a:avLst/>
          </a:prstGeom>
          <a:no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smtClean="0">
                <a:latin typeface="Tahoma" panose="020B0604030504040204" pitchFamily="34" charset="0"/>
                <a:ea typeface="Tahoma" panose="020B0604030504040204" pitchFamily="34" charset="0"/>
                <a:cs typeface="Tahoma" panose="020B0604030504040204" pitchFamily="34" charset="0"/>
              </a:rPr>
              <a:t>o</a:t>
            </a:r>
            <a:r>
              <a:rPr lang="en-GB" sz="2800" b="1" dirty="0" smtClean="0">
                <a:latin typeface="Tahoma" panose="020B0604030504040204" pitchFamily="34" charset="0"/>
                <a:ea typeface="Tahoma" panose="020B0604030504040204" pitchFamily="34" charset="0"/>
                <a:cs typeface="Tahoma" panose="020B0604030504040204" pitchFamily="34" charset="0"/>
              </a:rPr>
              <a:t>’</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516265" y="2285005"/>
            <a:ext cx="130038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0.01</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173257" y="2801042"/>
            <a:ext cx="1046443"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0.1</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793015" y="3294011"/>
            <a:ext cx="104823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0.5</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517031" y="3777228"/>
            <a:ext cx="927969" cy="461665"/>
          </a:xfrm>
          <a:prstGeom prst="rect">
            <a:avLst/>
          </a:prstGeom>
          <a:solidFill>
            <a:schemeClr val="bg1"/>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0.9f</a:t>
            </a:r>
            <a:r>
              <a:rPr lang="en-GB" sz="2400" b="1" baseline="-25000" dirty="0" smtClean="0">
                <a:latin typeface="Tahoma" panose="020B0604030504040204" pitchFamily="34" charset="0"/>
                <a:ea typeface="Tahoma" panose="020B0604030504040204" pitchFamily="34" charset="0"/>
                <a:cs typeface="Tahoma" panose="020B0604030504040204" pitchFamily="34" charset="0"/>
              </a:rPr>
              <a:t>h</a:t>
            </a:r>
            <a:endParaRPr lang="en-GB" sz="24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161879" y="2077054"/>
            <a:ext cx="5900121" cy="1815882"/>
          </a:xfrm>
          <a:prstGeom prst="rect">
            <a:avLst/>
          </a:prstGeom>
          <a:noFill/>
        </p:spPr>
        <p:txBody>
          <a:bodyPr wrap="square" rtlCol="0">
            <a:spAutoFit/>
          </a:bodyPr>
          <a:lstStyle/>
          <a:p>
            <a:r>
              <a:rPr lang="en-GB" sz="2400" i="1" dirty="0" smtClean="0">
                <a:latin typeface="Tahoma" panose="020B0604030504040204" pitchFamily="34" charset="0"/>
                <a:ea typeface="Tahoma" panose="020B0604030504040204" pitchFamily="34" charset="0"/>
                <a:cs typeface="Tahoma" panose="020B0604030504040204" pitchFamily="34" charset="0"/>
              </a:rPr>
              <a:t>For hazards from a </a:t>
            </a:r>
            <a:r>
              <a:rPr lang="en-GB" sz="2400" b="1" i="1" dirty="0" smtClean="0">
                <a:latin typeface="Tahoma" panose="020B0604030504040204" pitchFamily="34" charset="0"/>
                <a:ea typeface="Tahoma" panose="020B0604030504040204" pitchFamily="34" charset="0"/>
                <a:cs typeface="Tahoma" panose="020B0604030504040204" pitchFamily="34" charset="0"/>
              </a:rPr>
              <a:t>fixed facility </a:t>
            </a:r>
            <a:r>
              <a:rPr lang="en-GB" sz="2400" i="1" dirty="0" smtClean="0">
                <a:latin typeface="Tahoma" panose="020B0604030504040204" pitchFamily="34" charset="0"/>
                <a:ea typeface="Tahoma" panose="020B0604030504040204" pitchFamily="34" charset="0"/>
                <a:cs typeface="Tahoma" panose="020B0604030504040204" pitchFamily="34" charset="0"/>
              </a:rPr>
              <a:t>that are </a:t>
            </a:r>
            <a:r>
              <a:rPr lang="en-GB" sz="2400" b="1" i="1" dirty="0" smtClean="0">
                <a:latin typeface="Tahoma" panose="020B0604030504040204" pitchFamily="34" charset="0"/>
                <a:ea typeface="Tahoma" panose="020B0604030504040204" pitchFamily="34" charset="0"/>
                <a:cs typeface="Tahoma" panose="020B0604030504040204" pitchFamily="34" charset="0"/>
              </a:rPr>
              <a:t>not </a:t>
            </a:r>
            <a:r>
              <a:rPr lang="en-GB" sz="2400" b="1" i="1" dirty="0">
                <a:latin typeface="Tahoma" panose="020B0604030504040204" pitchFamily="34" charset="0"/>
                <a:ea typeface="Tahoma" panose="020B0604030504040204" pitchFamily="34" charset="0"/>
                <a:cs typeface="Tahoma" panose="020B0604030504040204" pitchFamily="34" charset="0"/>
              </a:rPr>
              <a:t>sensitive </a:t>
            </a:r>
            <a:r>
              <a:rPr lang="en-GB" sz="2400" b="1" i="1" dirty="0" smtClean="0">
                <a:latin typeface="Tahoma" panose="020B0604030504040204" pitchFamily="34" charset="0"/>
                <a:ea typeface="Tahoma" panose="020B0604030504040204" pitchFamily="34" charset="0"/>
                <a:cs typeface="Tahoma" panose="020B0604030504040204" pitchFamily="34" charset="0"/>
              </a:rPr>
              <a:t>to meteorological </a:t>
            </a:r>
            <a:r>
              <a:rPr lang="en-GB" sz="2400" i="1" dirty="0" smtClean="0">
                <a:latin typeface="Tahoma" panose="020B0604030504040204" pitchFamily="34" charset="0"/>
                <a:ea typeface="Tahoma" panose="020B0604030504040204" pitchFamily="34" charset="0"/>
                <a:cs typeface="Tahoma" panose="020B0604030504040204" pitchFamily="34" charset="0"/>
              </a:rPr>
              <a:t>conditions or have any other directional dependencies.</a:t>
            </a: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Oval 3"/>
          <p:cNvSpPr/>
          <p:nvPr/>
        </p:nvSpPr>
        <p:spPr>
          <a:xfrm>
            <a:off x="4597800" y="5352058"/>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4597600" y="5237391"/>
            <a:ext cx="873791" cy="523220"/>
          </a:xfrm>
          <a:prstGeom prst="rect">
            <a:avLst/>
          </a:prstGeom>
          <a:noFill/>
        </p:spPr>
        <p:txBody>
          <a:bodyPr wrap="square" rtlCol="0">
            <a:spAutoFit/>
          </a:bodyPr>
          <a:lstStyle/>
          <a:p>
            <a:pPr algn="ct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endPar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240318" y="5390651"/>
            <a:ext cx="6093405" cy="1077218"/>
          </a:xfrm>
          <a:prstGeom prst="rect">
            <a:avLst/>
          </a:prstGeom>
          <a:noFill/>
        </p:spPr>
        <p:txBody>
          <a:bodyPr wrap="square" rtlCol="0">
            <a:spAutoFit/>
          </a:bodyPr>
          <a:lstStyle/>
          <a:p>
            <a:r>
              <a:rPr lang="en-GB" sz="2400" i="1" dirty="0" smtClean="0">
                <a:latin typeface="Tahoma" panose="020B0604030504040204" pitchFamily="34" charset="0"/>
                <a:ea typeface="Tahoma" panose="020B0604030504040204" pitchFamily="34" charset="0"/>
                <a:cs typeface="Tahoma" panose="020B0604030504040204" pitchFamily="34" charset="0"/>
              </a:rPr>
              <a:t>Po’ is the probability of the risk source</a:t>
            </a:r>
          </a:p>
          <a:p>
            <a:r>
              <a:rPr lang="en-GB" sz="2400" i="1" dirty="0" smtClean="0">
                <a:latin typeface="Tahoma" panose="020B0604030504040204" pitchFamily="34" charset="0"/>
                <a:ea typeface="Tahoma" panose="020B0604030504040204" pitchFamily="34" charset="0"/>
                <a:cs typeface="Tahoma" panose="020B0604030504040204" pitchFamily="34" charset="0"/>
              </a:rPr>
              <a:t>P is the probability at the </a:t>
            </a: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risk receptor</a:t>
            </a: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119649850"/>
              </p:ext>
            </p:extLst>
          </p:nvPr>
        </p:nvGraphicFramePr>
        <p:xfrm>
          <a:off x="6845299" y="4030663"/>
          <a:ext cx="4249089" cy="465137"/>
        </p:xfrm>
        <a:graphic>
          <a:graphicData uri="http://schemas.openxmlformats.org/presentationml/2006/ole">
            <mc:AlternateContent xmlns:mc="http://schemas.openxmlformats.org/markup-compatibility/2006">
              <mc:Choice xmlns:v="urn:schemas-microsoft-com:vml" Requires="v">
                <p:oleObj spid="_x0000_s31765" name="Equation" r:id="rId3" imgW="1968500" imgH="215900" progId="Equation.3">
                  <p:embed/>
                </p:oleObj>
              </mc:Choice>
              <mc:Fallback>
                <p:oleObj name="Equation" r:id="rId3" imgW="1968500" imgH="215900" progId="Equation.3">
                  <p:embed/>
                  <p:pic>
                    <p:nvPicPr>
                      <p:cNvPr id="0" name=""/>
                      <p:cNvPicPr/>
                      <p:nvPr/>
                    </p:nvPicPr>
                    <p:blipFill>
                      <a:blip r:embed="rId4"/>
                      <a:stretch>
                        <a:fillRect/>
                      </a:stretch>
                    </p:blipFill>
                    <p:spPr>
                      <a:xfrm>
                        <a:off x="6845299" y="4030663"/>
                        <a:ext cx="4249089" cy="465137"/>
                      </a:xfrm>
                      <a:prstGeom prst="rect">
                        <a:avLst/>
                      </a:prstGeom>
                    </p:spPr>
                  </p:pic>
                </p:oleObj>
              </mc:Fallback>
            </mc:AlternateContent>
          </a:graphicData>
        </a:graphic>
      </p:graphicFrame>
    </p:spTree>
    <p:extLst>
      <p:ext uri="{BB962C8B-B14F-4D97-AF65-F5344CB8AC3E}">
        <p14:creationId xmlns:p14="http://schemas.microsoft.com/office/powerpoint/2010/main" val="2100857505"/>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556864"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Estimating TOTAL Risk of an Event at a Given Distance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To estimate the total risk associated with an event at some distance, x: </a:t>
            </a:r>
          </a:p>
          <a:p>
            <a:pPr algn="l">
              <a:lnSpc>
                <a:spcPct val="150000"/>
              </a:lnSpc>
            </a:pPr>
            <a:endParaRPr lang="en-GB" sz="10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lnSpc>
                <a:spcPct val="150000"/>
              </a:lnSpc>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Identify the hazardous events</a:t>
            </a:r>
          </a:p>
          <a:p>
            <a:pPr marL="457200" indent="-457200" algn="l">
              <a:lnSpc>
                <a:spcPct val="150000"/>
              </a:lnSpc>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the frequency</a:t>
            </a:r>
          </a:p>
          <a:p>
            <a:pPr marL="457200" indent="-457200" algn="l">
              <a:lnSpc>
                <a:spcPct val="150000"/>
              </a:lnSpc>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how the probability of the consequence would vary with distance</a:t>
            </a:r>
          </a:p>
          <a:p>
            <a:pPr marL="457200" indent="-457200" algn="l">
              <a:lnSpc>
                <a:spcPct val="150000"/>
              </a:lnSpc>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Multiply the probability of the consequence with the frequency of the event</a:t>
            </a:r>
          </a:p>
          <a:p>
            <a:pPr marL="457200" indent="-457200" algn="l">
              <a:lnSpc>
                <a:spcPct val="150000"/>
              </a:lnSpc>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Sum the risk of each event to determine the total risk </a:t>
            </a:r>
            <a:r>
              <a:rPr lang="en-GB" sz="2400" dirty="0" smtClean="0">
                <a:latin typeface="Tahoma" panose="020B0604030504040204" pitchFamily="34" charset="0"/>
                <a:ea typeface="Tahoma" panose="020B0604030504040204" pitchFamily="34" charset="0"/>
                <a:cs typeface="Tahoma" panose="020B0604030504040204" pitchFamily="34" charset="0"/>
              </a:rPr>
              <a:t>at a given distance</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4851078"/>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6574" y="1143580"/>
            <a:ext cx="3013967"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Define the System</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645024" y="1911936"/>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Hazard Identification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5" name="Elbow Connector 24"/>
          <p:cNvCxnSpPr>
            <a:stCxn id="19" idx="3"/>
            <a:endCxn id="24"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47754" y="2304485"/>
            <a:ext cx="4498813" cy="1384995"/>
          </a:xfrm>
          <a:prstGeom prst="rect">
            <a:avLst/>
          </a:prstGeom>
          <a:noFill/>
        </p:spPr>
        <p:txBody>
          <a:bodyPr wrap="square" rtlCol="0">
            <a:spAutoFit/>
          </a:bodyPr>
          <a:lstStyle/>
          <a:p>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 identification answers the following:</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7175356" y="3362108"/>
            <a:ext cx="4759969" cy="1200328"/>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can go wrong? How? Why</a:t>
            </a:r>
            <a:r>
              <a:rPr lang="en-GB" sz="2400" dirty="0" smtClean="0">
                <a:latin typeface="Tahoma" panose="020B0604030504040204" pitchFamily="34" charset="0"/>
                <a:ea typeface="Tahoma" panose="020B0604030504040204" pitchFamily="34" charset="0"/>
                <a:cs typeface="Tahoma" panose="020B0604030504040204" pitchFamily="34" charset="0"/>
              </a:rPr>
              <a:t>?</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57654172"/>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1979" y="1725554"/>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04919" y="1735163"/>
            <a:ext cx="2013693" cy="830997"/>
          </a:xfrm>
          <a:prstGeom prst="rect">
            <a:avLst/>
          </a:prstGeom>
          <a:noFill/>
        </p:spPr>
        <p:txBody>
          <a:bodyPr wrap="none" rtlCol="0">
            <a:spAutoFit/>
          </a:bodyPr>
          <a:lstStyle/>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Risk</a:t>
            </a:r>
          </a:p>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Assessment</a:t>
            </a:r>
            <a:endParaRPr lang="en-CA" sz="24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6574" y="1143580"/>
            <a:ext cx="3013967"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Define the System</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645024" y="1911936"/>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Hazard Identification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5" name="Elbow Connector 24"/>
          <p:cNvCxnSpPr>
            <a:stCxn id="19" idx="3"/>
            <a:endCxn id="24"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47754" y="2304485"/>
            <a:ext cx="4498813" cy="1384995"/>
          </a:xfrm>
          <a:prstGeom prst="rect">
            <a:avLst/>
          </a:prstGeom>
          <a:noFill/>
        </p:spPr>
        <p:txBody>
          <a:bodyPr wrap="square" rtlCol="0">
            <a:spAutoFit/>
          </a:bodyPr>
          <a:lstStyle/>
          <a:p>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assessment further answers :</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7175356" y="3362108"/>
            <a:ext cx="4915044" cy="2677656"/>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can go wrong? How? Why?</a:t>
            </a:r>
          </a:p>
          <a:p>
            <a:r>
              <a:rPr lang="en-GB" sz="2400" dirty="0" smtClean="0">
                <a:latin typeface="Tahoma" panose="020B0604030504040204" pitchFamily="34" charset="0"/>
                <a:ea typeface="Tahoma" panose="020B0604030504040204" pitchFamily="34" charset="0"/>
                <a:cs typeface="Tahoma" panose="020B0604030504040204" pitchFamily="34" charset="0"/>
              </a:rPr>
              <a:t>How often can these go wrong?</a:t>
            </a:r>
          </a:p>
          <a:p>
            <a:r>
              <a:rPr lang="en-GB" sz="2400" dirty="0" smtClean="0">
                <a:latin typeface="Tahoma" panose="020B0604030504040204" pitchFamily="34" charset="0"/>
                <a:ea typeface="Tahoma" panose="020B0604030504040204" pitchFamily="34" charset="0"/>
                <a:cs typeface="Tahoma" panose="020B0604030504040204" pitchFamily="34" charset="0"/>
              </a:rPr>
              <a:t>What </a:t>
            </a:r>
            <a:r>
              <a:rPr lang="en-GB" sz="2400" dirty="0">
                <a:latin typeface="Tahoma" panose="020B0604030504040204" pitchFamily="34" charset="0"/>
                <a:ea typeface="Tahoma" panose="020B0604030504040204" pitchFamily="34" charset="0"/>
                <a:cs typeface="Tahoma" panose="020B0604030504040204" pitchFamily="34" charset="0"/>
              </a:rPr>
              <a:t>are the consequences?</a:t>
            </a:r>
          </a:p>
          <a:p>
            <a:r>
              <a:rPr lang="en-GB" sz="2400" dirty="0" smtClean="0">
                <a:latin typeface="Tahoma" panose="020B0604030504040204" pitchFamily="34" charset="0"/>
                <a:ea typeface="Tahoma" panose="020B0604030504040204" pitchFamily="34" charset="0"/>
                <a:cs typeface="Tahoma" panose="020B0604030504040204" pitchFamily="34" charset="0"/>
              </a:rPr>
              <a:t>How </a:t>
            </a:r>
            <a:r>
              <a:rPr lang="en-GB" sz="2400" dirty="0">
                <a:latin typeface="Tahoma" panose="020B0604030504040204" pitchFamily="34" charset="0"/>
                <a:ea typeface="Tahoma" panose="020B0604030504040204" pitchFamily="34" charset="0"/>
                <a:cs typeface="Tahoma" panose="020B0604030504040204" pitchFamily="34" charset="0"/>
              </a:rPr>
              <a:t>likely are these consequences?</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What is the risk</a:t>
            </a:r>
            <a:r>
              <a:rPr lang="en-GB"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66064" y="3551281"/>
            <a:ext cx="2324675"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Consequence </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991011" y="3551280"/>
            <a:ext cx="1790876"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Frequency</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908801" y="4904522"/>
            <a:ext cx="1853699"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Estimation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flipH="1">
            <a:off x="3788023" y="2742933"/>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3788022" y="3120674"/>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28402" y="3126171"/>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p:cNvCxnSpPr>
          <p:nvPr/>
        </p:nvCxnSpPr>
        <p:spPr>
          <a:xfrm>
            <a:off x="1928402" y="4382278"/>
            <a:ext cx="1398711" cy="598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flipH="1">
            <a:off x="4307513" y="4382277"/>
            <a:ext cx="1578936" cy="598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578"/>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21979" y="1725554"/>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46574" y="1143580"/>
            <a:ext cx="3013967"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Define the System</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645024" y="1911936"/>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Hazard Identification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66064" y="3551281"/>
            <a:ext cx="2324675"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Consequence </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991011" y="3551280"/>
            <a:ext cx="1790876" cy="830997"/>
          </a:xfrm>
          <a:prstGeom prst="rect">
            <a:avLst/>
          </a:prstGeom>
          <a:noFill/>
        </p:spPr>
        <p:txBody>
          <a:bodyPr wrap="non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Frequency</a:t>
            </a:r>
          </a:p>
          <a:p>
            <a:pPr algn="ctr"/>
            <a:r>
              <a:rPr lang="en-GB" sz="2400" b="1" dirty="0" smtClean="0">
                <a:latin typeface="Tahoma" panose="020B0604030504040204" pitchFamily="34" charset="0"/>
                <a:ea typeface="Tahoma" panose="020B0604030504040204" pitchFamily="34" charset="0"/>
                <a:cs typeface="Tahoma" panose="020B0604030504040204" pitchFamily="34" charset="0"/>
              </a:rPr>
              <a:t>Analysis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374900" y="6257763"/>
            <a:ext cx="287020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a:t>
            </a:r>
            <a:r>
              <a:rPr lang="en-GB" sz="2400" b="1" dirty="0" smtClean="0">
                <a:latin typeface="Tahoma" panose="020B0604030504040204" pitchFamily="34" charset="0"/>
                <a:ea typeface="Tahoma" panose="020B0604030504040204" pitchFamily="34" charset="0"/>
                <a:cs typeface="Tahoma" panose="020B0604030504040204" pitchFamily="34" charset="0"/>
              </a:rPr>
              <a:t>Acceptance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stCxn id="2" idx="3"/>
            <a:endCxn id="5"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3788023" y="2742933"/>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a:off x="3788022" y="3120674"/>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a:off x="1928402" y="4382278"/>
            <a:ext cx="1398711" cy="598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flipH="1">
            <a:off x="4307513" y="4382277"/>
            <a:ext cx="1578936" cy="598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788021" y="5695019"/>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1"/>
          <p:cNvSpPr>
            <a:spLocks noGrp="1"/>
          </p:cNvSpPr>
          <p:nvPr>
            <p:ph type="sldNum" sz="quarter" idx="13"/>
          </p:nvPr>
        </p:nvSpPr>
        <p:spPr/>
        <p:txBody>
          <a:bodyPr/>
          <a:lstStyle/>
          <a:p>
            <a:fld id="{47796C46-8F8A-4D70-91CE-2153CB0BD6C7}" type="slidenum">
              <a:rPr lang="en-CA" smtClean="0">
                <a:latin typeface="Tahoma" panose="020B0604030504040204" pitchFamily="34" charset="0"/>
                <a:ea typeface="Tahoma" panose="020B0604030504040204" pitchFamily="34" charset="0"/>
                <a:cs typeface="Tahoma" panose="020B0604030504040204" pitchFamily="34" charset="0"/>
              </a:rPr>
              <a:t>187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053846" y="1677086"/>
            <a:ext cx="5290554" cy="4955204"/>
          </a:xfrm>
          <a:prstGeom prst="rect">
            <a:avLst/>
          </a:prstGeom>
          <a:noFill/>
        </p:spPr>
        <p:txBody>
          <a:bodyPr wrap="square" rtlCol="0">
            <a:spAutoFit/>
          </a:bodyPr>
          <a:lstStyle/>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Identify hazardous materials and process conditions</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Identify hazardous events</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Analyse the consequences and frequency of events using: </a:t>
            </a:r>
          </a:p>
          <a:p>
            <a:pPr marL="857250" lvl="1" indent="-400050">
              <a:buAutoNum type="romanLcPeriod"/>
            </a:pPr>
            <a:r>
              <a:rPr lang="en-GB" b="1" dirty="0" smtClean="0">
                <a:latin typeface="Tahoma" panose="020B0604030504040204" pitchFamily="34" charset="0"/>
                <a:ea typeface="Tahoma" panose="020B0604030504040204" pitchFamily="34" charset="0"/>
                <a:cs typeface="Tahoma" panose="020B0604030504040204" pitchFamily="34" charset="0"/>
              </a:rPr>
              <a:t>Qualitative Risk Assessment </a:t>
            </a:r>
          </a:p>
          <a:p>
            <a:pPr lvl="1"/>
            <a:r>
              <a:rPr lang="en-GB" dirty="0" smtClean="0">
                <a:latin typeface="Tahoma" panose="020B0604030504040204" pitchFamily="34" charset="0"/>
                <a:ea typeface="Tahoma" panose="020B0604030504040204" pitchFamily="34" charset="0"/>
                <a:cs typeface="Tahoma" panose="020B0604030504040204" pitchFamily="34" charset="0"/>
              </a:rPr>
              <a:t>       (Hazard Identification tool coupled with    	a risk matrix)</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CA" dirty="0" smtClean="0">
                <a:latin typeface="Tahoma" panose="020B0604030504040204" pitchFamily="34" charset="0"/>
                <a:ea typeface="Tahoma" panose="020B0604030504040204" pitchFamily="34" charset="0"/>
                <a:cs typeface="Tahoma" panose="020B0604030504040204" pitchFamily="34" charset="0"/>
              </a:rPr>
              <a:t>- SLRA (screening level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What-if</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HAZOP</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FMEA</a:t>
            </a:r>
          </a:p>
          <a:p>
            <a:pPr lvl="1"/>
            <a:endParaRPr lang="en-GB" sz="500" dirty="0">
              <a:latin typeface="Tahoma" panose="020B0604030504040204" pitchFamily="34" charset="0"/>
              <a:ea typeface="Tahoma" panose="020B0604030504040204" pitchFamily="34" charset="0"/>
              <a:cs typeface="Tahoma" panose="020B0604030504040204" pitchFamily="34" charset="0"/>
            </a:endParaRPr>
          </a:p>
          <a:p>
            <a:pPr lvl="1"/>
            <a:r>
              <a:rPr lang="en-GB" dirty="0" smtClean="0">
                <a:latin typeface="Tahoma" panose="020B0604030504040204" pitchFamily="34" charset="0"/>
                <a:ea typeface="Tahoma" panose="020B0604030504040204" pitchFamily="34" charset="0"/>
                <a:cs typeface="Tahoma" panose="020B0604030504040204" pitchFamily="34" charset="0"/>
              </a:rPr>
              <a:t>ii. </a:t>
            </a:r>
            <a:r>
              <a:rPr lang="en-GB" b="1" dirty="0" smtClean="0">
                <a:latin typeface="Tahoma" panose="020B0604030504040204" pitchFamily="34" charset="0"/>
                <a:ea typeface="Tahoma" panose="020B0604030504040204" pitchFamily="34" charset="0"/>
                <a:cs typeface="Tahoma" panose="020B0604030504040204" pitchFamily="34" charset="0"/>
              </a:rPr>
              <a:t>Semi-Quantitative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Fault trees/ Event trees/ Bow-tie</a:t>
            </a:r>
          </a:p>
          <a:p>
            <a:pPr lvl="1"/>
            <a:endParaRPr lang="en-GB" sz="500" dirty="0" smtClean="0">
              <a:latin typeface="Tahoma" panose="020B0604030504040204" pitchFamily="34" charset="0"/>
              <a:ea typeface="Tahoma" panose="020B0604030504040204" pitchFamily="34" charset="0"/>
              <a:cs typeface="Tahoma" panose="020B0604030504040204" pitchFamily="34" charset="0"/>
            </a:endParaRPr>
          </a:p>
          <a:p>
            <a:pPr lvl="1"/>
            <a:r>
              <a:rPr lang="en-GB" dirty="0" smtClean="0">
                <a:latin typeface="Tahoma" panose="020B0604030504040204" pitchFamily="34" charset="0"/>
                <a:ea typeface="Tahoma" panose="020B0604030504040204" pitchFamily="34" charset="0"/>
                <a:cs typeface="Tahoma" panose="020B0604030504040204" pitchFamily="34" charset="0"/>
              </a:rPr>
              <a:t>iii. </a:t>
            </a:r>
            <a:r>
              <a:rPr lang="en-GB" b="1" dirty="0" smtClean="0">
                <a:latin typeface="Tahoma" panose="020B0604030504040204" pitchFamily="34" charset="0"/>
                <a:ea typeface="Tahoma" panose="020B0604030504040204" pitchFamily="34" charset="0"/>
                <a:cs typeface="Tahoma" panose="020B0604030504040204" pitchFamily="34" charset="0"/>
              </a:rPr>
              <a:t>Quantitative Risk Assessment</a:t>
            </a:r>
          </a:p>
          <a:p>
            <a:pPr lvl="1"/>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Mathematical models (frequency and 	consequence analysis)</a:t>
            </a:r>
          </a:p>
        </p:txBody>
      </p:sp>
      <p:sp>
        <p:nvSpPr>
          <p:cNvPr id="21" name="TextBox 20"/>
          <p:cNvSpPr txBox="1"/>
          <p:nvPr/>
        </p:nvSpPr>
        <p:spPr>
          <a:xfrm>
            <a:off x="4904919" y="1735163"/>
            <a:ext cx="2013693" cy="830997"/>
          </a:xfrm>
          <a:prstGeom prst="rect">
            <a:avLst/>
          </a:prstGeom>
          <a:noFill/>
        </p:spPr>
        <p:txBody>
          <a:bodyPr wrap="none" rtlCol="0">
            <a:spAutoFit/>
          </a:bodyPr>
          <a:lstStyle/>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Risk</a:t>
            </a:r>
          </a:p>
          <a:p>
            <a:pPr algn="r"/>
            <a:r>
              <a:rPr lang="en-GB"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Assessment</a:t>
            </a:r>
            <a:endParaRPr lang="en-CA" sz="24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908801" y="4904522"/>
            <a:ext cx="1853699"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Risk Estimation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flipH="1">
            <a:off x="1928402" y="3126171"/>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649896"/>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End Products of </a:t>
            </a:r>
            <a:r>
              <a:rPr lang="en-GB" sz="28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Qualitative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Hazard Analysis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95300" y="1825614"/>
            <a:ext cx="11488544" cy="4062651"/>
          </a:xfrm>
          <a:prstGeom prst="rect">
            <a:avLst/>
          </a:prstGeom>
          <a:noFill/>
        </p:spPr>
        <p:txBody>
          <a:bodyPr wrap="square" rtlCol="0">
            <a:spAutoFit/>
          </a:bodyPr>
          <a:lstStyle/>
          <a:p>
            <a:pPr lvl="1" indent="-457200">
              <a:spcAft>
                <a:spcPts val="1200"/>
              </a:spcAf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List of intrinsic hazards</a:t>
            </a:r>
          </a:p>
          <a:p>
            <a:pPr lvl="1" indent="-457200">
              <a:spcAft>
                <a:spcPts val="1200"/>
              </a:spcAft>
              <a:buAutoNum type="arabicPeriod"/>
            </a:pPr>
            <a:endParaRPr lang="en-GB" sz="500" b="1" dirty="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List of events that could go wrong: </a:t>
            </a:r>
          </a:p>
          <a:p>
            <a:pPr marL="800100" lvl="2" indent="-342900">
              <a:spcAft>
                <a:spcPts val="1200"/>
              </a:spcAft>
              <a:buFontTx/>
              <a:buChar char="-"/>
            </a:pPr>
            <a:r>
              <a:rPr lang="en-GB" sz="2400" dirty="0" smtClean="0">
                <a:latin typeface="Tahoma" panose="020B0604030504040204" pitchFamily="34" charset="0"/>
                <a:ea typeface="Tahoma" panose="020B0604030504040204" pitchFamily="34" charset="0"/>
                <a:cs typeface="Tahoma" panose="020B0604030504040204" pitchFamily="34" charset="0"/>
              </a:rPr>
              <a:t>event scenarios</a:t>
            </a:r>
          </a:p>
          <a:p>
            <a:pPr marL="800100" lvl="2" indent="-342900">
              <a:spcAft>
                <a:spcPts val="1200"/>
              </a:spcAft>
              <a:buFontTx/>
              <a:buChar char="-"/>
            </a:pPr>
            <a:r>
              <a:rPr lang="en-GB" sz="2400" dirty="0" smtClean="0">
                <a:latin typeface="Tahoma" panose="020B0604030504040204" pitchFamily="34" charset="0"/>
                <a:ea typeface="Tahoma" panose="020B0604030504040204" pitchFamily="34" charset="0"/>
                <a:cs typeface="Tahoma" panose="020B0604030504040204" pitchFamily="34" charset="0"/>
              </a:rPr>
              <a:t>existing safeguards</a:t>
            </a:r>
          </a:p>
          <a:p>
            <a:pPr marL="800100" lvl="2" indent="-342900">
              <a:spcAft>
                <a:spcPts val="1200"/>
              </a:spcAft>
              <a:buFontTx/>
              <a:buChar char="-"/>
            </a:pPr>
            <a:r>
              <a:rPr lang="en-GB" sz="2400" dirty="0" smtClean="0">
                <a:latin typeface="Tahoma" panose="020B0604030504040204" pitchFamily="34" charset="0"/>
                <a:ea typeface="Tahoma" panose="020B0604030504040204" pitchFamily="34" charset="0"/>
                <a:cs typeface="Tahoma" panose="020B0604030504040204" pitchFamily="34" charset="0"/>
              </a:rPr>
              <a:t>possible additional safeguards</a:t>
            </a:r>
          </a:p>
          <a:p>
            <a:pPr marL="457200" lvl="2">
              <a:spcAft>
                <a:spcPts val="1200"/>
              </a:spcAft>
            </a:pPr>
            <a:endParaRPr lang="en-GB" sz="5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List of possible consequences </a:t>
            </a:r>
            <a:r>
              <a:rPr lang="en-GB" sz="2400" dirty="0" smtClean="0">
                <a:latin typeface="Tahoma" panose="020B0604030504040204" pitchFamily="34" charset="0"/>
                <a:ea typeface="Tahoma" panose="020B0604030504040204" pitchFamily="34" charset="0"/>
                <a:cs typeface="Tahoma" panose="020B0604030504040204" pitchFamily="34" charset="0"/>
              </a:rPr>
              <a:t>(injuries, death, damages)</a:t>
            </a:r>
          </a:p>
          <a:p>
            <a:pPr lvl="2" indent="-457200">
              <a:spcAft>
                <a:spcPts val="1200"/>
              </a:spcAft>
              <a:buAutoNum type="arabicPeriod"/>
            </a:pP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1"/>
          <p:cNvSpPr>
            <a:spLocks noGrp="1"/>
          </p:cNvSpPr>
          <p:nvPr>
            <p:ph type="sldNum" sz="quarter" idx="13"/>
          </p:nvPr>
        </p:nvSpPr>
        <p:spPr/>
        <p:txBody>
          <a:bodyPr/>
          <a:lstStyle/>
          <a:p>
            <a:fld id="{DE297E10-7744-4AE7-A27D-9E64D179BC35}" type="slidenum">
              <a:rPr lang="en-CA" smtClean="0">
                <a:latin typeface="Tahoma" panose="020B0604030504040204" pitchFamily="34" charset="0"/>
                <a:ea typeface="Tahoma" panose="020B0604030504040204" pitchFamily="34" charset="0"/>
                <a:cs typeface="Tahoma" panose="020B0604030504040204" pitchFamily="34" charset="0"/>
              </a:rPr>
              <a:t>188</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562107"/>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End Products of </a:t>
            </a:r>
            <a:r>
              <a:rPr lang="en-GB" sz="28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Hazard Analysis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95300" y="1825614"/>
            <a:ext cx="11488544" cy="5555366"/>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Consequence Modelling</a:t>
            </a:r>
          </a:p>
          <a:p>
            <a:pPr marL="800100" lvl="2" indent="-342900">
              <a:spcAft>
                <a:spcPts val="1200"/>
              </a:spcAft>
              <a:buFontTx/>
              <a:buChar char="-"/>
            </a:pPr>
            <a:r>
              <a:rPr lang="en-GB" sz="2200" i="1" dirty="0" smtClean="0">
                <a:latin typeface="Tahoma" panose="020B0604030504040204" pitchFamily="34" charset="0"/>
                <a:ea typeface="Tahoma" panose="020B0604030504040204" pitchFamily="34" charset="0"/>
                <a:cs typeface="Tahoma" panose="020B0604030504040204" pitchFamily="34" charset="0"/>
              </a:rPr>
              <a:t>Source</a:t>
            </a:r>
            <a:r>
              <a:rPr lang="en-GB" sz="2200" dirty="0" smtClean="0">
                <a:latin typeface="Tahoma" panose="020B0604030504040204" pitchFamily="34" charset="0"/>
                <a:ea typeface="Tahoma" panose="020B0604030504040204" pitchFamily="34" charset="0"/>
                <a:cs typeface="Tahoma" panose="020B0604030504040204" pitchFamily="34" charset="0"/>
              </a:rPr>
              <a:t> Term</a:t>
            </a:r>
            <a:r>
              <a:rPr lang="en-GB" sz="2200" dirty="0">
                <a:latin typeface="Tahoma" panose="020B0604030504040204" pitchFamily="34" charset="0"/>
                <a:ea typeface="Tahoma" panose="020B0604030504040204" pitchFamily="34" charset="0"/>
                <a:cs typeface="Tahoma" panose="020B0604030504040204" pitchFamily="34" charset="0"/>
              </a:rPr>
              <a:t> </a:t>
            </a:r>
            <a:r>
              <a:rPr lang="en-GB" sz="2200" dirty="0" smtClean="0">
                <a:latin typeface="Tahoma" panose="020B0604030504040204" pitchFamily="34" charset="0"/>
                <a:ea typeface="Tahoma" panose="020B0604030504040204" pitchFamily="34" charset="0"/>
                <a:cs typeface="Tahoma" panose="020B0604030504040204" pitchFamily="34" charset="0"/>
              </a:rPr>
              <a:t>Models – the strength of the source release is estimated</a:t>
            </a:r>
          </a:p>
          <a:p>
            <a:pPr marL="800100" lvl="2" indent="-342900">
              <a:spcAft>
                <a:spcPts val="1200"/>
              </a:spcAft>
              <a:buFontTx/>
              <a:buChar char="-"/>
            </a:pPr>
            <a:r>
              <a:rPr lang="en-GB" sz="2200" i="1" dirty="0" smtClean="0">
                <a:latin typeface="Tahoma" panose="020B0604030504040204" pitchFamily="34" charset="0"/>
                <a:ea typeface="Tahoma" panose="020B0604030504040204" pitchFamily="34" charset="0"/>
                <a:cs typeface="Tahoma" panose="020B0604030504040204" pitchFamily="34" charset="0"/>
              </a:rPr>
              <a:t>Hazard</a:t>
            </a:r>
            <a:r>
              <a:rPr lang="en-GB" sz="2200" dirty="0" smtClean="0">
                <a:latin typeface="Tahoma" panose="020B0604030504040204" pitchFamily="34" charset="0"/>
                <a:ea typeface="Tahoma" panose="020B0604030504040204" pitchFamily="34" charset="0"/>
                <a:cs typeface="Tahoma" panose="020B0604030504040204" pitchFamily="34" charset="0"/>
              </a:rPr>
              <a:t> Effects Models – calculate hazard level (heat flux, overpressure) as a function of distance from the event location</a:t>
            </a:r>
          </a:p>
          <a:p>
            <a:pPr marL="800100" lvl="2" indent="-342900">
              <a:spcAft>
                <a:spcPts val="1200"/>
              </a:spcAft>
              <a:buFontTx/>
              <a:buChar char="-"/>
            </a:pPr>
            <a:r>
              <a:rPr lang="en-GB" sz="2200" i="1" dirty="0" smtClean="0">
                <a:latin typeface="Tahoma" panose="020B0604030504040204" pitchFamily="34" charset="0"/>
                <a:ea typeface="Tahoma" panose="020B0604030504040204" pitchFamily="34" charset="0"/>
                <a:cs typeface="Tahoma" panose="020B0604030504040204" pitchFamily="34" charset="0"/>
              </a:rPr>
              <a:t>Consequence</a:t>
            </a:r>
            <a:r>
              <a:rPr lang="en-GB" sz="2200" dirty="0" smtClean="0">
                <a:latin typeface="Tahoma" panose="020B0604030504040204" pitchFamily="34" charset="0"/>
                <a:ea typeface="Tahoma" panose="020B0604030504040204" pitchFamily="34" charset="0"/>
                <a:cs typeface="Tahoma" panose="020B0604030504040204" pitchFamily="34" charset="0"/>
              </a:rPr>
              <a:t> Determination Models – relate hazard effect level to severity of damage or injury</a:t>
            </a:r>
          </a:p>
          <a:p>
            <a:pPr marL="457200" lvl="2">
              <a:spcAft>
                <a:spcPts val="1200"/>
              </a:spcAft>
            </a:pPr>
            <a:endParaRPr lang="en-GB" sz="5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Consequence Metrics</a:t>
            </a:r>
          </a:p>
          <a:p>
            <a:pPr marL="800100" lvl="1" indent="-342900">
              <a:spcAft>
                <a:spcPts val="1200"/>
              </a:spcAft>
              <a:buFontTx/>
              <a:buChar char="-"/>
            </a:pPr>
            <a:r>
              <a:rPr lang="en-GB" sz="2200" i="1" dirty="0" smtClean="0">
                <a:latin typeface="Tahoma" panose="020B0604030504040204" pitchFamily="34" charset="0"/>
                <a:ea typeface="Tahoma" panose="020B0604030504040204" pitchFamily="34" charset="0"/>
                <a:cs typeface="Tahoma" panose="020B0604030504040204" pitchFamily="34" charset="0"/>
              </a:rPr>
              <a:t>Location</a:t>
            </a:r>
            <a:r>
              <a:rPr lang="en-GB" sz="2200" dirty="0" smtClean="0">
                <a:latin typeface="Tahoma" panose="020B0604030504040204" pitchFamily="34" charset="0"/>
                <a:ea typeface="Tahoma" panose="020B0604030504040204" pitchFamily="34" charset="0"/>
                <a:cs typeface="Tahoma" panose="020B0604030504040204" pitchFamily="34" charset="0"/>
              </a:rPr>
              <a:t> Consequences – severity of damage at a point: probability of death, building damage as function of distance</a:t>
            </a:r>
          </a:p>
          <a:p>
            <a:pPr marL="800100" lvl="1" indent="-342900">
              <a:spcAft>
                <a:spcPts val="1200"/>
              </a:spcAft>
              <a:buFontTx/>
              <a:buChar char="-"/>
            </a:pPr>
            <a:r>
              <a:rPr lang="en-GB" sz="2200" i="1" dirty="0" smtClean="0">
                <a:latin typeface="Tahoma" panose="020B0604030504040204" pitchFamily="34" charset="0"/>
                <a:ea typeface="Tahoma" panose="020B0604030504040204" pitchFamily="34" charset="0"/>
                <a:cs typeface="Tahoma" panose="020B0604030504040204" pitchFamily="34" charset="0"/>
              </a:rPr>
              <a:t>Aggregate</a:t>
            </a:r>
            <a:r>
              <a:rPr lang="en-GB" sz="2200" dirty="0" smtClean="0">
                <a:latin typeface="Tahoma" panose="020B0604030504040204" pitchFamily="34" charset="0"/>
                <a:ea typeface="Tahoma" panose="020B0604030504040204" pitchFamily="34" charset="0"/>
                <a:cs typeface="Tahoma" panose="020B0604030504040204" pitchFamily="34" charset="0"/>
              </a:rPr>
              <a:t> Consequences – extent of damage in the whole area impacted by the event: number of people killed, number of buildings impacted and extent of damage</a:t>
            </a:r>
          </a:p>
          <a:p>
            <a:pPr lvl="2" indent="-457200">
              <a:spcAft>
                <a:spcPts val="1200"/>
              </a:spcAft>
              <a:buAutoNum type="arabicPeriod"/>
            </a:pP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1"/>
          <p:cNvSpPr>
            <a:spLocks noGrp="1"/>
          </p:cNvSpPr>
          <p:nvPr>
            <p:ph type="sldNum" sz="quarter" idx="13"/>
          </p:nvPr>
        </p:nvSpPr>
        <p:spPr/>
        <p:txBody>
          <a:bodyPr/>
          <a:lstStyle/>
          <a:p>
            <a:fld id="{D4D43C0F-1BD3-47DD-87D5-01EBEB97883C}" type="slidenum">
              <a:rPr lang="en-CA" smtClean="0">
                <a:latin typeface="Tahoma" panose="020B0604030504040204" pitchFamily="34" charset="0"/>
                <a:ea typeface="Tahoma" panose="020B0604030504040204" pitchFamily="34" charset="0"/>
                <a:cs typeface="Tahoma" panose="020B0604030504040204" pitchFamily="34" charset="0"/>
              </a:rPr>
              <a:t>189</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0307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5136" y="4172984"/>
            <a:ext cx="4081152" cy="10848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05136" y="2668516"/>
            <a:ext cx="2917412" cy="7461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 of Liquids or Gases from Containment</a:t>
            </a:r>
          </a:p>
          <a:p>
            <a:pPr algn="l"/>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Mass discharge of a liquid [kg/s] through a hole can be calculated:</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where</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58197542"/>
              </p:ext>
            </p:extLst>
          </p:nvPr>
        </p:nvGraphicFramePr>
        <p:xfrm>
          <a:off x="552450" y="2709863"/>
          <a:ext cx="2822854" cy="405870"/>
        </p:xfrm>
        <a:graphic>
          <a:graphicData uri="http://schemas.openxmlformats.org/presentationml/2006/ole">
            <mc:AlternateContent xmlns:mc="http://schemas.openxmlformats.org/markup-compatibility/2006">
              <mc:Choice xmlns:v="urn:schemas-microsoft-com:vml" Requires="v">
                <p:oleObj spid="_x0000_s5232" name="Equation" r:id="rId3" imgW="1638300" imgH="215900" progId="Equation.3">
                  <p:embed/>
                </p:oleObj>
              </mc:Choice>
              <mc:Fallback>
                <p:oleObj name="Equation" r:id="rId3" imgW="1638300" imgH="215900" progId="Equation.3">
                  <p:embed/>
                  <p:pic>
                    <p:nvPicPr>
                      <p:cNvPr id="0" name=""/>
                      <p:cNvPicPr/>
                      <p:nvPr/>
                    </p:nvPicPr>
                    <p:blipFill>
                      <a:blip r:embed="rId4"/>
                      <a:stretch>
                        <a:fillRect/>
                      </a:stretch>
                    </p:blipFill>
                    <p:spPr>
                      <a:xfrm>
                        <a:off x="552450" y="2709863"/>
                        <a:ext cx="2822854" cy="405870"/>
                      </a:xfrm>
                      <a:prstGeom prst="rect">
                        <a:avLst/>
                      </a:prstGeom>
                    </p:spPr>
                  </p:pic>
                </p:oleObj>
              </mc:Fallback>
            </mc:AlternateContent>
          </a:graphicData>
        </a:graphic>
      </p:graphicFrame>
      <p:sp>
        <p:nvSpPr>
          <p:cNvPr id="9" name="TextBox 8"/>
          <p:cNvSpPr txBox="1"/>
          <p:nvPr/>
        </p:nvSpPr>
        <p:spPr>
          <a:xfrm>
            <a:off x="4893734" y="3166533"/>
            <a:ext cx="6874933" cy="3416320"/>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a:t>
            </a:r>
            <a:r>
              <a:rPr lang="en-US" sz="2400" baseline="-25000" dirty="0" smtClean="0">
                <a:latin typeface="Tahoma" panose="020B0604030504040204" pitchFamily="34" charset="0"/>
                <a:ea typeface="Tahoma" panose="020B0604030504040204" pitchFamily="34" charset="0"/>
                <a:cs typeface="Tahoma" panose="020B0604030504040204" pitchFamily="34" charset="0"/>
              </a:rPr>
              <a:t>d</a:t>
            </a:r>
            <a:r>
              <a:rPr lang="en-US" sz="2400" dirty="0" smtClean="0">
                <a:latin typeface="Tahoma" panose="020B0604030504040204" pitchFamily="34" charset="0"/>
                <a:ea typeface="Tahoma" panose="020B0604030504040204" pitchFamily="34" charset="0"/>
                <a:cs typeface="Tahoma" panose="020B0604030504040204" pitchFamily="34" charset="0"/>
              </a:rPr>
              <a:t> – discharge coefficient (dimensionless – 0.6)</a:t>
            </a:r>
          </a:p>
          <a:p>
            <a:r>
              <a:rPr lang="en-US" sz="2400" dirty="0" smtClean="0">
                <a:latin typeface="Tahoma" panose="020B0604030504040204" pitchFamily="34" charset="0"/>
                <a:ea typeface="Tahoma" panose="020B0604030504040204" pitchFamily="34" charset="0"/>
                <a:cs typeface="Tahoma" panose="020B0604030504040204" pitchFamily="34" charset="0"/>
              </a:rPr>
              <a:t>A – area of the hole (m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err="1" smtClean="0">
                <a:latin typeface="Tahoma" panose="020B0604030504040204" pitchFamily="34" charset="0"/>
                <a:ea typeface="Tahoma" panose="020B0604030504040204" pitchFamily="34" charset="0"/>
                <a:cs typeface="Tahoma" panose="020B0604030504040204" pitchFamily="34" charset="0"/>
              </a:rPr>
              <a:t>ρ</a:t>
            </a:r>
            <a:r>
              <a:rPr lang="en-US" sz="2400" dirty="0" smtClean="0">
                <a:latin typeface="Tahoma" panose="020B0604030504040204" pitchFamily="34" charset="0"/>
                <a:ea typeface="Tahoma" panose="020B0604030504040204" pitchFamily="34" charset="0"/>
                <a:cs typeface="Tahoma" panose="020B0604030504040204" pitchFamily="34" charset="0"/>
              </a:rPr>
              <a:t> – liquid density (kg/m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smtClean="0">
                <a:latin typeface="Tahoma" panose="020B0604030504040204" pitchFamily="34" charset="0"/>
                <a:ea typeface="Tahoma" panose="020B0604030504040204" pitchFamily="34" charset="0"/>
                <a:cs typeface="Tahoma" panose="020B0604030504040204" pitchFamily="34" charset="0"/>
              </a:rPr>
              <a:t>P - Liquid storage pressure (N/m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smtClean="0">
                <a:latin typeface="Tahoma" panose="020B0604030504040204" pitchFamily="34" charset="0"/>
                <a:ea typeface="Tahoma" panose="020B0604030504040204" pitchFamily="34" charset="0"/>
                <a:cs typeface="Tahoma" panose="020B0604030504040204" pitchFamily="34" charset="0"/>
              </a:rPr>
              <a:t>P</a:t>
            </a:r>
            <a:r>
              <a:rPr lang="en-US" sz="2400" baseline="-25000" dirty="0" smtClean="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 – ambient pressure (N/m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g</a:t>
            </a:r>
            <a:r>
              <a:rPr lang="en-US" sz="2400" dirty="0" smtClean="0">
                <a:latin typeface="Tahoma" panose="020B0604030504040204" pitchFamily="34" charset="0"/>
                <a:ea typeface="Tahoma" panose="020B0604030504040204" pitchFamily="34" charset="0"/>
                <a:cs typeface="Tahoma" panose="020B0604030504040204" pitchFamily="34" charset="0"/>
              </a:rPr>
              <a:t> – gravitational constant (9.81 m/s</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h</a:t>
            </a:r>
            <a:r>
              <a:rPr lang="en-US" sz="2400" dirty="0" smtClean="0">
                <a:latin typeface="Tahoma" panose="020B0604030504040204" pitchFamily="34" charset="0"/>
                <a:ea typeface="Tahoma" panose="020B0604030504040204" pitchFamily="34" charset="0"/>
                <a:cs typeface="Tahoma" panose="020B0604030504040204" pitchFamily="34" charset="0"/>
              </a:rPr>
              <a:t> – liquid height above the hole (m)</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092489816"/>
              </p:ext>
            </p:extLst>
          </p:nvPr>
        </p:nvGraphicFramePr>
        <p:xfrm>
          <a:off x="579967" y="4284662"/>
          <a:ext cx="2959100" cy="933255"/>
        </p:xfrm>
        <a:graphic>
          <a:graphicData uri="http://schemas.openxmlformats.org/presentationml/2006/ole">
            <mc:AlternateContent xmlns:mc="http://schemas.openxmlformats.org/markup-compatibility/2006">
              <mc:Choice xmlns:v="urn:schemas-microsoft-com:vml" Requires="v">
                <p:oleObj spid="_x0000_s5233" name="Equation" r:id="rId5" imgW="1651000" imgH="520700" progId="Equation.3">
                  <p:embed/>
                </p:oleObj>
              </mc:Choice>
              <mc:Fallback>
                <p:oleObj name="Equation" r:id="rId5" imgW="1651000" imgH="520700" progId="Equation.3">
                  <p:embed/>
                  <p:pic>
                    <p:nvPicPr>
                      <p:cNvPr id="0" name=""/>
                      <p:cNvPicPr/>
                      <p:nvPr/>
                    </p:nvPicPr>
                    <p:blipFill>
                      <a:blip r:embed="rId6"/>
                      <a:stretch>
                        <a:fillRect/>
                      </a:stretch>
                    </p:blipFill>
                    <p:spPr>
                      <a:xfrm>
                        <a:off x="579967" y="4284662"/>
                        <a:ext cx="2959100" cy="933255"/>
                      </a:xfrm>
                      <a:prstGeom prst="rect">
                        <a:avLst/>
                      </a:prstGeom>
                    </p:spPr>
                  </p:pic>
                </p:oleObj>
              </mc:Fallback>
            </mc:AlternateContent>
          </a:graphicData>
        </a:graphic>
      </p:graphicFrame>
    </p:spTree>
    <p:extLst>
      <p:ext uri="{BB962C8B-B14F-4D97-AF65-F5344CB8AC3E}">
        <p14:creationId xmlns:p14="http://schemas.microsoft.com/office/powerpoint/2010/main" val="304189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0" name="Content Placeholder 2"/>
          <p:cNvSpPr>
            <a:spLocks noGrp="1"/>
          </p:cNvSpPr>
          <p:nvPr>
            <p:ph idx="4294967295"/>
          </p:nvPr>
        </p:nvSpPr>
        <p:spPr>
          <a:xfrm>
            <a:off x="442913" y="2010569"/>
            <a:ext cx="11158537" cy="4731544"/>
          </a:xfrm>
        </p:spPr>
        <p:txBody>
          <a:bodyPr>
            <a:normAutofit/>
          </a:bodyPr>
          <a:lstStyle/>
          <a:p>
            <a:pPr marL="1517650" indent="-1517650">
              <a:buNone/>
            </a:pP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Hazard</a:t>
            </a: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 An intrinsic chemical, physical, societal, economic or political </a:t>
            </a:r>
            <a:r>
              <a:rPr lang="en-GB" sz="2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condition</a:t>
            </a:r>
            <a:r>
              <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that has the potential for causing damage</a:t>
            </a:r>
            <a:r>
              <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to a risk receptor (people, property or the environment).</a:t>
            </a:r>
          </a:p>
          <a:p>
            <a:pPr marL="1517650" indent="-1517650">
              <a:buNone/>
            </a:pPr>
            <a:endParaRPr lang="en-GB" sz="1200" dirty="0">
              <a:latin typeface="Tahoma" panose="020B0604030504040204" pitchFamily="34" charset="0"/>
              <a:ea typeface="Tahoma" panose="020B0604030504040204" pitchFamily="34" charset="0"/>
              <a:cs typeface="Tahoma" panose="020B0604030504040204" pitchFamily="34" charset="0"/>
            </a:endParaRPr>
          </a:p>
          <a:p>
            <a:pPr marL="449263" indent="11113">
              <a:buNone/>
            </a:pPr>
            <a:r>
              <a:rPr lang="en-GB" sz="2000" dirty="0">
                <a:latin typeface="Tahoma" panose="020B0604030504040204" pitchFamily="34" charset="0"/>
                <a:ea typeface="Tahoma" panose="020B0604030504040204" pitchFamily="34" charset="0"/>
                <a:cs typeface="Tahoma" panose="020B0604030504040204" pitchFamily="34" charset="0"/>
              </a:rPr>
              <a:t>A hazardous event </a:t>
            </a:r>
            <a:r>
              <a:rPr lang="en-GB" sz="2000" dirty="0" smtClean="0">
                <a:latin typeface="Tahoma" panose="020B0604030504040204" pitchFamily="34" charset="0"/>
                <a:ea typeface="Tahoma" panose="020B0604030504040204" pitchFamily="34" charset="0"/>
                <a:cs typeface="Tahoma" panose="020B0604030504040204" pitchFamily="34" charset="0"/>
              </a:rPr>
              <a:t>(undesirable event) requires </a:t>
            </a:r>
            <a:r>
              <a:rPr lang="en-GB" sz="2000" dirty="0">
                <a:latin typeface="Tahoma" panose="020B0604030504040204" pitchFamily="34" charset="0"/>
                <a:ea typeface="Tahoma" panose="020B0604030504040204" pitchFamily="34" charset="0"/>
                <a:cs typeface="Tahoma" panose="020B0604030504040204" pitchFamily="34" charset="0"/>
              </a:rPr>
              <a:t>an initiating event or failure and then </a:t>
            </a:r>
            <a:r>
              <a:rPr lang="en-GB" sz="2000" dirty="0" smtClean="0">
                <a:latin typeface="Tahoma" panose="020B0604030504040204" pitchFamily="34" charset="0"/>
                <a:ea typeface="Tahoma" panose="020B0604030504040204" pitchFamily="34" charset="0"/>
                <a:cs typeface="Tahoma" panose="020B0604030504040204" pitchFamily="34" charset="0"/>
              </a:rPr>
              <a:t>either </a:t>
            </a:r>
            <a:r>
              <a:rPr lang="en-GB" sz="2000" dirty="0">
                <a:latin typeface="Tahoma" panose="020B0604030504040204" pitchFamily="34" charset="0"/>
                <a:ea typeface="Tahoma" panose="020B0604030504040204" pitchFamily="34" charset="0"/>
                <a:cs typeface="Tahoma" panose="020B0604030504040204" pitchFamily="34" charset="0"/>
              </a:rPr>
              <a:t>failure of or lack of safeguards to prevent the realisation of </a:t>
            </a:r>
            <a:r>
              <a:rPr lang="en-GB" sz="2000" dirty="0" smtClean="0">
                <a:latin typeface="Tahoma" panose="020B0604030504040204" pitchFamily="34" charset="0"/>
                <a:ea typeface="Tahoma" panose="020B0604030504040204" pitchFamily="34" charset="0"/>
                <a:cs typeface="Tahoma" panose="020B0604030504040204" pitchFamily="34" charset="0"/>
              </a:rPr>
              <a:t>the </a:t>
            </a:r>
            <a:r>
              <a:rPr lang="en-GB" sz="2000" dirty="0">
                <a:latin typeface="Tahoma" panose="020B0604030504040204" pitchFamily="34" charset="0"/>
                <a:ea typeface="Tahoma" panose="020B0604030504040204" pitchFamily="34" charset="0"/>
                <a:cs typeface="Tahoma" panose="020B0604030504040204" pitchFamily="34" charset="0"/>
              </a:rPr>
              <a:t>hazardous event.</a:t>
            </a:r>
          </a:p>
          <a:p>
            <a:pPr marL="1517650" indent="-151765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1517650" indent="-1517650">
              <a:buNone/>
            </a:pPr>
            <a:r>
              <a:rPr lang="en-GB" sz="2400" dirty="0">
                <a:latin typeface="Tahoma" panose="020B0604030504040204" pitchFamily="34" charset="0"/>
                <a:ea typeface="Tahoma" panose="020B0604030504040204" pitchFamily="34" charset="0"/>
                <a:cs typeface="Tahoma" panose="020B0604030504040204" pitchFamily="34" charset="0"/>
              </a:rPr>
              <a:t>Examples of intrinsic hazards:</a:t>
            </a:r>
          </a:p>
          <a:p>
            <a:r>
              <a:rPr lang="en-GB" sz="2400" i="1" dirty="0">
                <a:latin typeface="Tahoma" panose="020B0604030504040204" pitchFamily="34" charset="0"/>
                <a:ea typeface="Tahoma" panose="020B0604030504040204" pitchFamily="34" charset="0"/>
                <a:cs typeface="Tahoma" panose="020B0604030504040204" pitchFamily="34" charset="0"/>
              </a:rPr>
              <a:t>Toxicity and flammability </a:t>
            </a:r>
            <a:r>
              <a:rPr lang="en-GB" sz="2400" dirty="0">
                <a:latin typeface="Tahoma" panose="020B0604030504040204" pitchFamily="34" charset="0"/>
                <a:ea typeface="Tahoma" panose="020B0604030504040204" pitchFamily="34" charset="0"/>
                <a:cs typeface="Tahoma" panose="020B0604030504040204" pitchFamily="34" charset="0"/>
              </a:rPr>
              <a:t>– H</a:t>
            </a:r>
            <a:r>
              <a:rPr lang="en-GB" sz="2400" baseline="-25000" dirty="0">
                <a:latin typeface="Tahoma" panose="020B0604030504040204" pitchFamily="34" charset="0"/>
                <a:ea typeface="Tahoma" panose="020B0604030504040204" pitchFamily="34" charset="0"/>
                <a:cs typeface="Tahoma" panose="020B0604030504040204" pitchFamily="34" charset="0"/>
              </a:rPr>
              <a:t>2</a:t>
            </a:r>
            <a:r>
              <a:rPr lang="en-GB" sz="2400" dirty="0">
                <a:latin typeface="Tahoma" panose="020B0604030504040204" pitchFamily="34" charset="0"/>
                <a:ea typeface="Tahoma" panose="020B0604030504040204" pitchFamily="34" charset="0"/>
                <a:cs typeface="Tahoma" panose="020B0604030504040204" pitchFamily="34" charset="0"/>
              </a:rPr>
              <a:t>S in sour natural gas</a:t>
            </a:r>
          </a:p>
          <a:p>
            <a:r>
              <a:rPr lang="en-GB" sz="2400" i="1" dirty="0">
                <a:latin typeface="Tahoma" panose="020B0604030504040204" pitchFamily="34" charset="0"/>
                <a:ea typeface="Tahoma" panose="020B0604030504040204" pitchFamily="34" charset="0"/>
                <a:cs typeface="Tahoma" panose="020B0604030504040204" pitchFamily="34" charset="0"/>
              </a:rPr>
              <a:t>High pressure and temperature </a:t>
            </a:r>
            <a:r>
              <a:rPr lang="en-GB" sz="2400" dirty="0">
                <a:latin typeface="Tahoma" panose="020B0604030504040204" pitchFamily="34" charset="0"/>
                <a:ea typeface="Tahoma" panose="020B0604030504040204" pitchFamily="34" charset="0"/>
                <a:cs typeface="Tahoma" panose="020B0604030504040204" pitchFamily="34" charset="0"/>
              </a:rPr>
              <a:t>– steam drum</a:t>
            </a:r>
          </a:p>
          <a:p>
            <a:r>
              <a:rPr lang="en-GB" sz="2400" i="1" dirty="0">
                <a:latin typeface="Tahoma" panose="020B0604030504040204" pitchFamily="34" charset="0"/>
                <a:ea typeface="Tahoma" panose="020B0604030504040204" pitchFamily="34" charset="0"/>
                <a:cs typeface="Tahoma" panose="020B0604030504040204" pitchFamily="34" charset="0"/>
              </a:rPr>
              <a:t>Potential energy </a:t>
            </a:r>
            <a:r>
              <a:rPr lang="en-GB" sz="2400" dirty="0">
                <a:latin typeface="Tahoma" panose="020B0604030504040204" pitchFamily="34" charset="0"/>
                <a:ea typeface="Tahoma" panose="020B0604030504040204" pitchFamily="34" charset="0"/>
                <a:cs typeface="Tahoma" panose="020B0604030504040204" pitchFamily="34" charset="0"/>
              </a:rPr>
              <a:t>– walking a tight rope</a:t>
            </a:r>
          </a:p>
          <a:p>
            <a:pPr marL="1517650" indent="-1517650">
              <a:buNone/>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 Definitions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82314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6033" r="71203" b="25371"/>
          <a:stretch/>
        </p:blipFill>
        <p:spPr>
          <a:xfrm>
            <a:off x="1007654" y="2191327"/>
            <a:ext cx="2144979" cy="2871992"/>
          </a:xfrm>
          <a:prstGeom prst="rect">
            <a:avLst/>
          </a:prstGeom>
        </p:spPr>
      </p:pic>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2825714" y="2909327"/>
            <a:ext cx="653837"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2961878" y="3419724"/>
            <a:ext cx="653837" cy="1493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2756847" y="4562901"/>
            <a:ext cx="653837" cy="439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itle 1"/>
          <p:cNvSpPr txBox="1">
            <a:spLocks/>
          </p:cNvSpPr>
          <p:nvPr/>
        </p:nvSpPr>
        <p:spPr>
          <a:xfrm>
            <a:off x="505136" y="1203090"/>
            <a:ext cx="11213621" cy="56549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Liquid Release from a Pressurised Storage Tank</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marL="2871788" algn="l"/>
            <a:r>
              <a:rPr lang="en-GB" sz="2400" dirty="0" smtClean="0">
                <a:latin typeface="Tahoma" panose="020B0604030504040204" pitchFamily="34" charset="0"/>
                <a:ea typeface="Tahoma" panose="020B0604030504040204" pitchFamily="34" charset="0"/>
                <a:cs typeface="Tahoma" panose="020B0604030504040204" pitchFamily="34" charset="0"/>
              </a:rPr>
              <a:t>Pressurised storage tanks containing liquefied gas are of particular interest as their temperature is between the material’s boiling temperature at atmospheric pressure and its critical temperature. A release will cause:</a:t>
            </a:r>
          </a:p>
          <a:p>
            <a:pPr marL="3328988" indent="-457200" algn="l">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871788" algn="l"/>
            <a:r>
              <a:rPr lang="en-GB" sz="2000" dirty="0" smtClean="0">
                <a:latin typeface="Tahoma" panose="020B0604030504040204" pitchFamily="34" charset="0"/>
                <a:ea typeface="Tahoma" panose="020B0604030504040204" pitchFamily="34" charset="0"/>
                <a:cs typeface="Tahoma" panose="020B0604030504040204" pitchFamily="34" charset="0"/>
              </a:rPr>
              <a:t>- A rapid flash-off of material.</a:t>
            </a:r>
          </a:p>
          <a:p>
            <a:pPr marL="3328988" indent="-457200" algn="l">
              <a:buFont typeface="Arial" panose="020B0604020202020204" pitchFamily="34" charset="0"/>
              <a:buChar char="•"/>
            </a:pP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marL="2871788" algn="l"/>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The formation of a two-phase jet which could create a liquid pool around the tank. The pool will evaporate over time.</a:t>
            </a:r>
          </a:p>
          <a:p>
            <a:pPr marL="2871788" algn="l"/>
            <a:r>
              <a:rPr lang="en-GB" sz="2000" b="1" dirty="0" smtClean="0">
                <a:latin typeface="Tahoma" panose="020B0604030504040204" pitchFamily="34" charset="0"/>
                <a:ea typeface="Tahoma" panose="020B0604030504040204" pitchFamily="34" charset="0"/>
                <a:cs typeface="Tahoma" panose="020B0604030504040204" pitchFamily="34" charset="0"/>
              </a:rPr>
              <a:t>     </a:t>
            </a:r>
          </a:p>
          <a:p>
            <a:pPr marL="2871788" algn="l"/>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Formation of small droplets which could form a cloud that is denser and cooler than the surrounding air. This is a heavy gas cloud which remains close to the ground and disperses slowly. </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542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6033"/>
          <a:stretch/>
        </p:blipFill>
        <p:spPr>
          <a:xfrm>
            <a:off x="1007654" y="2191327"/>
            <a:ext cx="7448550" cy="4115464"/>
          </a:xfrm>
          <a:prstGeom prst="rect">
            <a:avLst/>
          </a:prstGeom>
        </p:spPr>
      </p:pic>
      <p:sp>
        <p:nvSpPr>
          <p:cNvPr id="53" name="Rectangle 52"/>
          <p:cNvSpPr/>
          <p:nvPr/>
        </p:nvSpPr>
        <p:spPr>
          <a:xfrm>
            <a:off x="3215204" y="2595114"/>
            <a:ext cx="5536986" cy="895545"/>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060862"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11416" y="5650141"/>
            <a:ext cx="5912544" cy="750814"/>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Release from a Pressurised Storage Tank</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Freeform 2"/>
          <p:cNvSpPr/>
          <p:nvPr/>
        </p:nvSpPr>
        <p:spPr>
          <a:xfrm>
            <a:off x="2866758" y="3583172"/>
            <a:ext cx="2166884" cy="1988379"/>
          </a:xfrm>
          <a:custGeom>
            <a:avLst/>
            <a:gdLst>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191386 w 2083981"/>
              <a:gd name="connsiteY40" fmla="*/ 669851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138223 w 2083981"/>
              <a:gd name="connsiteY39" fmla="*/ 1020726 h 1913861"/>
              <a:gd name="connsiteX40" fmla="*/ 191386 w 2083981"/>
              <a:gd name="connsiteY40" fmla="*/ 669851 h 1913861"/>
              <a:gd name="connsiteX41" fmla="*/ 10632 w 2083981"/>
              <a:gd name="connsiteY41" fmla="*/ 116959 h 1913861"/>
              <a:gd name="connsiteX0" fmla="*/ 35721 w 2087805"/>
              <a:gd name="connsiteY0" fmla="*/ 0 h 1913861"/>
              <a:gd name="connsiteX1" fmla="*/ 269638 w 2087805"/>
              <a:gd name="connsiteY1" fmla="*/ 42531 h 1913861"/>
              <a:gd name="connsiteX2" fmla="*/ 524819 w 2087805"/>
              <a:gd name="connsiteY2" fmla="*/ 53163 h 1913861"/>
              <a:gd name="connsiteX3" fmla="*/ 716205 w 2087805"/>
              <a:gd name="connsiteY3" fmla="*/ 148856 h 1913861"/>
              <a:gd name="connsiteX4" fmla="*/ 822531 w 2087805"/>
              <a:gd name="connsiteY4" fmla="*/ 170121 h 1913861"/>
              <a:gd name="connsiteX5" fmla="*/ 1024549 w 2087805"/>
              <a:gd name="connsiteY5" fmla="*/ 212652 h 1913861"/>
              <a:gd name="connsiteX6" fmla="*/ 1247833 w 2087805"/>
              <a:gd name="connsiteY6" fmla="*/ 276447 h 1913861"/>
              <a:gd name="connsiteX7" fmla="*/ 1332894 w 2087805"/>
              <a:gd name="connsiteY7" fmla="*/ 308345 h 1913861"/>
              <a:gd name="connsiteX8" fmla="*/ 1354159 w 2087805"/>
              <a:gd name="connsiteY8" fmla="*/ 340242 h 1913861"/>
              <a:gd name="connsiteX9" fmla="*/ 1386056 w 2087805"/>
              <a:gd name="connsiteY9" fmla="*/ 361507 h 1913861"/>
              <a:gd name="connsiteX10" fmla="*/ 1417954 w 2087805"/>
              <a:gd name="connsiteY10" fmla="*/ 393405 h 1913861"/>
              <a:gd name="connsiteX11" fmla="*/ 1428587 w 2087805"/>
              <a:gd name="connsiteY11" fmla="*/ 404038 h 1913861"/>
              <a:gd name="connsiteX12" fmla="*/ 1598708 w 2087805"/>
              <a:gd name="connsiteY12" fmla="*/ 489098 h 1913861"/>
              <a:gd name="connsiteX13" fmla="*/ 1630605 w 2087805"/>
              <a:gd name="connsiteY13" fmla="*/ 510363 h 1913861"/>
              <a:gd name="connsiteX14" fmla="*/ 1885787 w 2087805"/>
              <a:gd name="connsiteY14" fmla="*/ 808075 h 1913861"/>
              <a:gd name="connsiteX15" fmla="*/ 1928317 w 2087805"/>
              <a:gd name="connsiteY15" fmla="*/ 914400 h 1913861"/>
              <a:gd name="connsiteX16" fmla="*/ 1992112 w 2087805"/>
              <a:gd name="connsiteY16" fmla="*/ 1063256 h 1913861"/>
              <a:gd name="connsiteX17" fmla="*/ 2034642 w 2087805"/>
              <a:gd name="connsiteY17" fmla="*/ 1190847 h 1913861"/>
              <a:gd name="connsiteX18" fmla="*/ 2034642 w 2087805"/>
              <a:gd name="connsiteY18" fmla="*/ 1265275 h 1913861"/>
              <a:gd name="connsiteX19" fmla="*/ 2066540 w 2087805"/>
              <a:gd name="connsiteY19" fmla="*/ 1360968 h 1913861"/>
              <a:gd name="connsiteX20" fmla="*/ 2087805 w 2087805"/>
              <a:gd name="connsiteY20" fmla="*/ 1499191 h 1913861"/>
              <a:gd name="connsiteX21" fmla="*/ 1885787 w 2087805"/>
              <a:gd name="connsiteY21" fmla="*/ 1679945 h 1913861"/>
              <a:gd name="connsiteX22" fmla="*/ 1790094 w 2087805"/>
              <a:gd name="connsiteY22" fmla="*/ 1722475 h 1913861"/>
              <a:gd name="connsiteX23" fmla="*/ 1758196 w 2087805"/>
              <a:gd name="connsiteY23" fmla="*/ 1733107 h 1913861"/>
              <a:gd name="connsiteX24" fmla="*/ 1726298 w 2087805"/>
              <a:gd name="connsiteY24" fmla="*/ 1754372 h 1913861"/>
              <a:gd name="connsiteX25" fmla="*/ 1705033 w 2087805"/>
              <a:gd name="connsiteY25" fmla="*/ 1775638 h 1913861"/>
              <a:gd name="connsiteX26" fmla="*/ 1534912 w 2087805"/>
              <a:gd name="connsiteY26" fmla="*/ 1881963 h 1913861"/>
              <a:gd name="connsiteX27" fmla="*/ 1386056 w 2087805"/>
              <a:gd name="connsiteY27" fmla="*/ 1881963 h 1913861"/>
              <a:gd name="connsiteX28" fmla="*/ 1184038 w 2087805"/>
              <a:gd name="connsiteY28" fmla="*/ 1871331 h 1913861"/>
              <a:gd name="connsiteX29" fmla="*/ 971387 w 2087805"/>
              <a:gd name="connsiteY29" fmla="*/ 1871331 h 1913861"/>
              <a:gd name="connsiteX30" fmla="*/ 790633 w 2087805"/>
              <a:gd name="connsiteY30" fmla="*/ 1903228 h 1913861"/>
              <a:gd name="connsiteX31" fmla="*/ 641777 w 2087805"/>
              <a:gd name="connsiteY31" fmla="*/ 1913861 h 1913861"/>
              <a:gd name="connsiteX32" fmla="*/ 556717 w 2087805"/>
              <a:gd name="connsiteY32" fmla="*/ 1850065 h 1913861"/>
              <a:gd name="connsiteX33" fmla="*/ 259005 w 2087805"/>
              <a:gd name="connsiteY33" fmla="*/ 1871331 h 1913861"/>
              <a:gd name="connsiteX34" fmla="*/ 120782 w 2087805"/>
              <a:gd name="connsiteY34" fmla="*/ 1765005 h 1913861"/>
              <a:gd name="connsiteX35" fmla="*/ 56987 w 2087805"/>
              <a:gd name="connsiteY35" fmla="*/ 1679945 h 1913861"/>
              <a:gd name="connsiteX36" fmla="*/ 3824 w 2087805"/>
              <a:gd name="connsiteY36" fmla="*/ 1584252 h 1913861"/>
              <a:gd name="connsiteX37" fmla="*/ 35721 w 2087805"/>
              <a:gd name="connsiteY37" fmla="*/ 1477926 h 1913861"/>
              <a:gd name="connsiteX38" fmla="*/ 3824 w 2087805"/>
              <a:gd name="connsiteY38" fmla="*/ 1318437 h 1913861"/>
              <a:gd name="connsiteX39" fmla="*/ 142047 w 2087805"/>
              <a:gd name="connsiteY39" fmla="*/ 1020726 h 1913861"/>
              <a:gd name="connsiteX40" fmla="*/ 195210 w 2087805"/>
              <a:gd name="connsiteY40" fmla="*/ 669851 h 1913861"/>
              <a:gd name="connsiteX41" fmla="*/ 14456 w 2087805"/>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67558 w 2098646"/>
              <a:gd name="connsiteY32" fmla="*/ 1850065 h 1913861"/>
              <a:gd name="connsiteX33" fmla="*/ 269846 w 2098646"/>
              <a:gd name="connsiteY33" fmla="*/ 1871331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67558 w 2098646"/>
              <a:gd name="connsiteY32" fmla="*/ 1850065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46293 w 2098646"/>
              <a:gd name="connsiteY32" fmla="*/ 1903228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83976 w 2098646"/>
              <a:gd name="connsiteY13" fmla="*/ 520995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503223 w 2098646"/>
              <a:gd name="connsiteY10" fmla="*/ 393406 h 1913861"/>
              <a:gd name="connsiteX11" fmla="*/ 1609549 w 2098646"/>
              <a:gd name="connsiteY11" fmla="*/ 489098 h 1913861"/>
              <a:gd name="connsiteX12" fmla="*/ 1683976 w 2098646"/>
              <a:gd name="connsiteY12" fmla="*/ 520995 h 1913861"/>
              <a:gd name="connsiteX13" fmla="*/ 1896628 w 2098646"/>
              <a:gd name="connsiteY13" fmla="*/ 808075 h 1913861"/>
              <a:gd name="connsiteX14" fmla="*/ 1939158 w 2098646"/>
              <a:gd name="connsiteY14" fmla="*/ 914400 h 1913861"/>
              <a:gd name="connsiteX15" fmla="*/ 2002953 w 2098646"/>
              <a:gd name="connsiteY15" fmla="*/ 1063256 h 1913861"/>
              <a:gd name="connsiteX16" fmla="*/ 2045483 w 2098646"/>
              <a:gd name="connsiteY16" fmla="*/ 1190847 h 1913861"/>
              <a:gd name="connsiteX17" fmla="*/ 2045483 w 2098646"/>
              <a:gd name="connsiteY17" fmla="*/ 1265275 h 1913861"/>
              <a:gd name="connsiteX18" fmla="*/ 2077381 w 2098646"/>
              <a:gd name="connsiteY18" fmla="*/ 1360968 h 1913861"/>
              <a:gd name="connsiteX19" fmla="*/ 2098646 w 2098646"/>
              <a:gd name="connsiteY19" fmla="*/ 1499191 h 1913861"/>
              <a:gd name="connsiteX20" fmla="*/ 1896628 w 2098646"/>
              <a:gd name="connsiteY20" fmla="*/ 1679945 h 1913861"/>
              <a:gd name="connsiteX21" fmla="*/ 1800935 w 2098646"/>
              <a:gd name="connsiteY21" fmla="*/ 1722475 h 1913861"/>
              <a:gd name="connsiteX22" fmla="*/ 1769037 w 2098646"/>
              <a:gd name="connsiteY22" fmla="*/ 1733107 h 1913861"/>
              <a:gd name="connsiteX23" fmla="*/ 1737139 w 2098646"/>
              <a:gd name="connsiteY23" fmla="*/ 1754372 h 1913861"/>
              <a:gd name="connsiteX24" fmla="*/ 1715874 w 2098646"/>
              <a:gd name="connsiteY24" fmla="*/ 1775638 h 1913861"/>
              <a:gd name="connsiteX25" fmla="*/ 1545753 w 2098646"/>
              <a:gd name="connsiteY25" fmla="*/ 1881963 h 1913861"/>
              <a:gd name="connsiteX26" fmla="*/ 1396897 w 2098646"/>
              <a:gd name="connsiteY26" fmla="*/ 1881963 h 1913861"/>
              <a:gd name="connsiteX27" fmla="*/ 1194879 w 2098646"/>
              <a:gd name="connsiteY27" fmla="*/ 1871331 h 1913861"/>
              <a:gd name="connsiteX28" fmla="*/ 982228 w 2098646"/>
              <a:gd name="connsiteY28" fmla="*/ 1871331 h 1913861"/>
              <a:gd name="connsiteX29" fmla="*/ 801474 w 2098646"/>
              <a:gd name="connsiteY29" fmla="*/ 1903228 h 1913861"/>
              <a:gd name="connsiteX30" fmla="*/ 652618 w 2098646"/>
              <a:gd name="connsiteY30" fmla="*/ 1913861 h 1913861"/>
              <a:gd name="connsiteX31" fmla="*/ 546293 w 2098646"/>
              <a:gd name="connsiteY31" fmla="*/ 1903228 h 1913861"/>
              <a:gd name="connsiteX32" fmla="*/ 301743 w 2098646"/>
              <a:gd name="connsiteY32" fmla="*/ 1892596 h 1913861"/>
              <a:gd name="connsiteX33" fmla="*/ 131623 w 2098646"/>
              <a:gd name="connsiteY33" fmla="*/ 1765005 h 1913861"/>
              <a:gd name="connsiteX34" fmla="*/ 67828 w 2098646"/>
              <a:gd name="connsiteY34" fmla="*/ 1679945 h 1913861"/>
              <a:gd name="connsiteX35" fmla="*/ 14665 w 2098646"/>
              <a:gd name="connsiteY35" fmla="*/ 1584252 h 1913861"/>
              <a:gd name="connsiteX36" fmla="*/ 4032 w 2098646"/>
              <a:gd name="connsiteY36" fmla="*/ 1488559 h 1913861"/>
              <a:gd name="connsiteX37" fmla="*/ 14665 w 2098646"/>
              <a:gd name="connsiteY37" fmla="*/ 1318437 h 1913861"/>
              <a:gd name="connsiteX38" fmla="*/ 152888 w 2098646"/>
              <a:gd name="connsiteY38" fmla="*/ 1020726 h 1913861"/>
              <a:gd name="connsiteX39" fmla="*/ 206051 w 2098646"/>
              <a:gd name="connsiteY39" fmla="*/ 669851 h 1913861"/>
              <a:gd name="connsiteX40" fmla="*/ 25297 w 2098646"/>
              <a:gd name="connsiteY40"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902611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896628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84467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66884" h="1913861">
                <a:moveTo>
                  <a:pt x="46562" y="0"/>
                </a:moveTo>
                <a:lnTo>
                  <a:pt x="280479" y="42531"/>
                </a:lnTo>
                <a:lnTo>
                  <a:pt x="535660" y="95693"/>
                </a:lnTo>
                <a:lnTo>
                  <a:pt x="727046" y="148856"/>
                </a:lnTo>
                <a:cubicBezTo>
                  <a:pt x="762488" y="155944"/>
                  <a:pt x="789070" y="147084"/>
                  <a:pt x="854637" y="148856"/>
                </a:cubicBezTo>
                <a:cubicBezTo>
                  <a:pt x="920204" y="150628"/>
                  <a:pt x="1031846" y="155945"/>
                  <a:pt x="1120450" y="159489"/>
                </a:cubicBezTo>
                <a:lnTo>
                  <a:pt x="1301204" y="255182"/>
                </a:lnTo>
                <a:cubicBezTo>
                  <a:pt x="1329558" y="265815"/>
                  <a:pt x="1322470" y="295941"/>
                  <a:pt x="1343735" y="308345"/>
                </a:cubicBezTo>
                <a:cubicBezTo>
                  <a:pt x="1365000" y="320749"/>
                  <a:pt x="1402214" y="315432"/>
                  <a:pt x="1428795" y="329609"/>
                </a:cubicBezTo>
                <a:cubicBezTo>
                  <a:pt x="1455376" y="343786"/>
                  <a:pt x="1473097" y="366825"/>
                  <a:pt x="1503223" y="393406"/>
                </a:cubicBezTo>
                <a:cubicBezTo>
                  <a:pt x="1533349" y="419987"/>
                  <a:pt x="1503080" y="471353"/>
                  <a:pt x="1609549" y="489098"/>
                </a:cubicBezTo>
                <a:cubicBezTo>
                  <a:pt x="1644808" y="500852"/>
                  <a:pt x="1683976" y="499155"/>
                  <a:pt x="1683976" y="520995"/>
                </a:cubicBezTo>
                <a:lnTo>
                  <a:pt x="1896628" y="808075"/>
                </a:lnTo>
                <a:lnTo>
                  <a:pt x="1939158" y="914400"/>
                </a:lnTo>
                <a:lnTo>
                  <a:pt x="2002953" y="1063256"/>
                </a:lnTo>
                <a:lnTo>
                  <a:pt x="2045483" y="1190847"/>
                </a:lnTo>
                <a:lnTo>
                  <a:pt x="2045483" y="1265275"/>
                </a:lnTo>
                <a:lnTo>
                  <a:pt x="2131972" y="1360968"/>
                </a:lnTo>
                <a:lnTo>
                  <a:pt x="2166884" y="1551737"/>
                </a:lnTo>
                <a:lnTo>
                  <a:pt x="1923923" y="1679945"/>
                </a:lnTo>
                <a:cubicBezTo>
                  <a:pt x="1892025" y="1694122"/>
                  <a:pt x="1826749" y="1713615"/>
                  <a:pt x="1800935" y="1722475"/>
                </a:cubicBezTo>
                <a:cubicBezTo>
                  <a:pt x="1775121" y="1731335"/>
                  <a:pt x="1779062" y="1728095"/>
                  <a:pt x="1769037" y="1733107"/>
                </a:cubicBezTo>
                <a:cubicBezTo>
                  <a:pt x="1757607" y="1738822"/>
                  <a:pt x="1747118" y="1746389"/>
                  <a:pt x="1737139" y="1754372"/>
                </a:cubicBezTo>
                <a:cubicBezTo>
                  <a:pt x="1729311" y="1760634"/>
                  <a:pt x="1715874" y="1775638"/>
                  <a:pt x="1715874" y="1775638"/>
                </a:cubicBezTo>
                <a:lnTo>
                  <a:pt x="1545753" y="1881963"/>
                </a:lnTo>
                <a:lnTo>
                  <a:pt x="1396897" y="1881963"/>
                </a:lnTo>
                <a:lnTo>
                  <a:pt x="1194879" y="1897604"/>
                </a:lnTo>
                <a:lnTo>
                  <a:pt x="982228" y="1884467"/>
                </a:lnTo>
                <a:lnTo>
                  <a:pt x="801474" y="1903228"/>
                </a:lnTo>
                <a:lnTo>
                  <a:pt x="652618" y="1913861"/>
                </a:lnTo>
                <a:cubicBezTo>
                  <a:pt x="624265" y="1892596"/>
                  <a:pt x="617177" y="1873206"/>
                  <a:pt x="567558" y="1871331"/>
                </a:cubicBezTo>
                <a:cubicBezTo>
                  <a:pt x="517939" y="1869456"/>
                  <a:pt x="471865" y="1930900"/>
                  <a:pt x="354906" y="1902611"/>
                </a:cubicBezTo>
                <a:lnTo>
                  <a:pt x="131623" y="1830686"/>
                </a:lnTo>
                <a:lnTo>
                  <a:pt x="67828" y="1679945"/>
                </a:lnTo>
                <a:lnTo>
                  <a:pt x="14665" y="1584252"/>
                </a:lnTo>
                <a:lnTo>
                  <a:pt x="4032" y="1488559"/>
                </a:lnTo>
                <a:cubicBezTo>
                  <a:pt x="4032" y="1456661"/>
                  <a:pt x="-10144" y="1396409"/>
                  <a:pt x="14665" y="1318437"/>
                </a:cubicBezTo>
                <a:cubicBezTo>
                  <a:pt x="39474" y="1240465"/>
                  <a:pt x="120990" y="1128824"/>
                  <a:pt x="152888" y="1020726"/>
                </a:cubicBezTo>
                <a:cubicBezTo>
                  <a:pt x="184786" y="912628"/>
                  <a:pt x="188330" y="786809"/>
                  <a:pt x="206051" y="669851"/>
                </a:cubicBezTo>
                <a:lnTo>
                  <a:pt x="25297" y="116959"/>
                </a:lnTo>
              </a:path>
            </a:pathLst>
          </a:custGeom>
          <a:solidFill>
            <a:schemeClr val="accent1">
              <a:lumMod val="75000"/>
              <a:alpha val="9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930783" y="3761782"/>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146753" y="4414707"/>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073726" y="4147431"/>
            <a:ext cx="262116" cy="262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415346" y="3923116"/>
            <a:ext cx="262818" cy="262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712025" y="3924017"/>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484160" y="4334406"/>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057706" y="4793848"/>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146559" y="4100179"/>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742533" y="4313084"/>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106783" y="4375009"/>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415708" y="467470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689440" y="4622981"/>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443760" y="4496743"/>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066600" y="4743197"/>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398014" y="4787822"/>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272995" y="4970549"/>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832604" y="490937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570188" y="517683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134281" y="5200868"/>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074413" y="5108699"/>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660642" y="4952178"/>
            <a:ext cx="263358" cy="26335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endCxn id="10" idx="0"/>
          </p:cNvCxnSpPr>
          <p:nvPr/>
        </p:nvCxnSpPr>
        <p:spPr>
          <a:xfrm flipV="1">
            <a:off x="2169042" y="4435165"/>
            <a:ext cx="1077893" cy="13170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31463" y="5803848"/>
            <a:ext cx="2932213"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Evaporating Liquid Pool</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498414" y="5773353"/>
            <a:ext cx="2664512"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Large Liquid Droplets</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1493654" y="1822634"/>
            <a:ext cx="784189"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Wind</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38" name="Straight Arrow Connector 37"/>
          <p:cNvCxnSpPr/>
          <p:nvPr/>
        </p:nvCxnSpPr>
        <p:spPr>
          <a:xfrm flipV="1">
            <a:off x="521654" y="2007300"/>
            <a:ext cx="97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866758" y="3156560"/>
            <a:ext cx="5411403" cy="1865786"/>
          </a:xfrm>
          <a:custGeom>
            <a:avLst/>
            <a:gdLst>
              <a:gd name="connsiteX0" fmla="*/ 31897 w 5380074"/>
              <a:gd name="connsiteY0" fmla="*/ 414669 h 1786269"/>
              <a:gd name="connsiteX1" fmla="*/ 202018 w 5380074"/>
              <a:gd name="connsiteY1" fmla="*/ 393404 h 1786269"/>
              <a:gd name="connsiteX2" fmla="*/ 329609 w 5380074"/>
              <a:gd name="connsiteY2" fmla="*/ 340241 h 1786269"/>
              <a:gd name="connsiteX3" fmla="*/ 425302 w 5380074"/>
              <a:gd name="connsiteY3" fmla="*/ 329609 h 1786269"/>
              <a:gd name="connsiteX4" fmla="*/ 531628 w 5380074"/>
              <a:gd name="connsiteY4" fmla="*/ 255181 h 1786269"/>
              <a:gd name="connsiteX5" fmla="*/ 723014 w 5380074"/>
              <a:gd name="connsiteY5" fmla="*/ 148855 h 1786269"/>
              <a:gd name="connsiteX6" fmla="*/ 882502 w 5380074"/>
              <a:gd name="connsiteY6" fmla="*/ 63795 h 1786269"/>
              <a:gd name="connsiteX7" fmla="*/ 1063256 w 5380074"/>
              <a:gd name="connsiteY7" fmla="*/ 42530 h 1786269"/>
              <a:gd name="connsiteX8" fmla="*/ 1180214 w 5380074"/>
              <a:gd name="connsiteY8" fmla="*/ 42530 h 1786269"/>
              <a:gd name="connsiteX9" fmla="*/ 1392865 w 5380074"/>
              <a:gd name="connsiteY9" fmla="*/ 0 h 1786269"/>
              <a:gd name="connsiteX10" fmla="*/ 1509823 w 5380074"/>
              <a:gd name="connsiteY10" fmla="*/ 0 h 1786269"/>
              <a:gd name="connsiteX11" fmla="*/ 1690577 w 5380074"/>
              <a:gd name="connsiteY11" fmla="*/ 63795 h 1786269"/>
              <a:gd name="connsiteX12" fmla="*/ 1850065 w 5380074"/>
              <a:gd name="connsiteY12" fmla="*/ 63795 h 1786269"/>
              <a:gd name="connsiteX13" fmla="*/ 2115879 w 5380074"/>
              <a:gd name="connsiteY13" fmla="*/ 127590 h 1786269"/>
              <a:gd name="connsiteX14" fmla="*/ 2222204 w 5380074"/>
              <a:gd name="connsiteY14" fmla="*/ 148855 h 1786269"/>
              <a:gd name="connsiteX15" fmla="*/ 2360428 w 5380074"/>
              <a:gd name="connsiteY15" fmla="*/ 287079 h 1786269"/>
              <a:gd name="connsiteX16" fmla="*/ 2466753 w 5380074"/>
              <a:gd name="connsiteY16" fmla="*/ 308344 h 1786269"/>
              <a:gd name="connsiteX17" fmla="*/ 2658139 w 5380074"/>
              <a:gd name="connsiteY17" fmla="*/ 318976 h 1786269"/>
              <a:gd name="connsiteX18" fmla="*/ 2849525 w 5380074"/>
              <a:gd name="connsiteY18" fmla="*/ 361507 h 1786269"/>
              <a:gd name="connsiteX19" fmla="*/ 2977116 w 5380074"/>
              <a:gd name="connsiteY19" fmla="*/ 414669 h 1786269"/>
              <a:gd name="connsiteX20" fmla="*/ 3125972 w 5380074"/>
              <a:gd name="connsiteY20" fmla="*/ 478465 h 1786269"/>
              <a:gd name="connsiteX21" fmla="*/ 3455581 w 5380074"/>
              <a:gd name="connsiteY21" fmla="*/ 584790 h 1786269"/>
              <a:gd name="connsiteX22" fmla="*/ 3678865 w 5380074"/>
              <a:gd name="connsiteY22" fmla="*/ 627320 h 1786269"/>
              <a:gd name="connsiteX23" fmla="*/ 3880884 w 5380074"/>
              <a:gd name="connsiteY23" fmla="*/ 627320 h 1786269"/>
              <a:gd name="connsiteX24" fmla="*/ 4231758 w 5380074"/>
              <a:gd name="connsiteY24" fmla="*/ 680483 h 1786269"/>
              <a:gd name="connsiteX25" fmla="*/ 4444409 w 5380074"/>
              <a:gd name="connsiteY25" fmla="*/ 680483 h 1786269"/>
              <a:gd name="connsiteX26" fmla="*/ 4572000 w 5380074"/>
              <a:gd name="connsiteY26" fmla="*/ 712381 h 1786269"/>
              <a:gd name="connsiteX27" fmla="*/ 4774018 w 5380074"/>
              <a:gd name="connsiteY27" fmla="*/ 712381 h 1786269"/>
              <a:gd name="connsiteX28" fmla="*/ 4901609 w 5380074"/>
              <a:gd name="connsiteY28" fmla="*/ 744279 h 1786269"/>
              <a:gd name="connsiteX29" fmla="*/ 5018567 w 5380074"/>
              <a:gd name="connsiteY29" fmla="*/ 733646 h 1786269"/>
              <a:gd name="connsiteX30" fmla="*/ 5146158 w 5380074"/>
              <a:gd name="connsiteY30" fmla="*/ 701748 h 1786269"/>
              <a:gd name="connsiteX31" fmla="*/ 5295014 w 5380074"/>
              <a:gd name="connsiteY31" fmla="*/ 648586 h 1786269"/>
              <a:gd name="connsiteX32" fmla="*/ 5369442 w 5380074"/>
              <a:gd name="connsiteY32" fmla="*/ 606055 h 1786269"/>
              <a:gd name="connsiteX33" fmla="*/ 5380074 w 5380074"/>
              <a:gd name="connsiteY33" fmla="*/ 1775637 h 1786269"/>
              <a:gd name="connsiteX34" fmla="*/ 3423684 w 5380074"/>
              <a:gd name="connsiteY34" fmla="*/ 1786269 h 1786269"/>
              <a:gd name="connsiteX35" fmla="*/ 3317358 w 5380074"/>
              <a:gd name="connsiteY35" fmla="*/ 1701209 h 1786269"/>
              <a:gd name="connsiteX36" fmla="*/ 3200400 w 5380074"/>
              <a:gd name="connsiteY36" fmla="*/ 1616148 h 1786269"/>
              <a:gd name="connsiteX37" fmla="*/ 3040911 w 5380074"/>
              <a:gd name="connsiteY37" fmla="*/ 1499190 h 1786269"/>
              <a:gd name="connsiteX38" fmla="*/ 2966484 w 5380074"/>
              <a:gd name="connsiteY38" fmla="*/ 1488558 h 1786269"/>
              <a:gd name="connsiteX39" fmla="*/ 2849525 w 5380074"/>
              <a:gd name="connsiteY39" fmla="*/ 1382232 h 1786269"/>
              <a:gd name="connsiteX40" fmla="*/ 2732567 w 5380074"/>
              <a:gd name="connsiteY40" fmla="*/ 1297172 h 1786269"/>
              <a:gd name="connsiteX41" fmla="*/ 2615609 w 5380074"/>
              <a:gd name="connsiteY41" fmla="*/ 1244009 h 1786269"/>
              <a:gd name="connsiteX42" fmla="*/ 2488018 w 5380074"/>
              <a:gd name="connsiteY42" fmla="*/ 1222744 h 1786269"/>
              <a:gd name="connsiteX43" fmla="*/ 2392325 w 5380074"/>
              <a:gd name="connsiteY43" fmla="*/ 1158948 h 1786269"/>
              <a:gd name="connsiteX44" fmla="*/ 2392325 w 5380074"/>
              <a:gd name="connsiteY44" fmla="*/ 1158948 h 1786269"/>
              <a:gd name="connsiteX45" fmla="*/ 2317897 w 5380074"/>
              <a:gd name="connsiteY45" fmla="*/ 1095153 h 1786269"/>
              <a:gd name="connsiteX46" fmla="*/ 2232837 w 5380074"/>
              <a:gd name="connsiteY46" fmla="*/ 1052623 h 1786269"/>
              <a:gd name="connsiteX47" fmla="*/ 2126511 w 5380074"/>
              <a:gd name="connsiteY47" fmla="*/ 999460 h 1786269"/>
              <a:gd name="connsiteX48" fmla="*/ 1956391 w 5380074"/>
              <a:gd name="connsiteY48" fmla="*/ 903767 h 1786269"/>
              <a:gd name="connsiteX49" fmla="*/ 1786270 w 5380074"/>
              <a:gd name="connsiteY49" fmla="*/ 882502 h 1786269"/>
              <a:gd name="connsiteX50" fmla="*/ 1658679 w 5380074"/>
              <a:gd name="connsiteY50" fmla="*/ 882502 h 1786269"/>
              <a:gd name="connsiteX51" fmla="*/ 1531088 w 5380074"/>
              <a:gd name="connsiteY51" fmla="*/ 882502 h 1786269"/>
              <a:gd name="connsiteX52" fmla="*/ 1424763 w 5380074"/>
              <a:gd name="connsiteY52" fmla="*/ 861237 h 1786269"/>
              <a:gd name="connsiteX53" fmla="*/ 1329070 w 5380074"/>
              <a:gd name="connsiteY53" fmla="*/ 776176 h 1786269"/>
              <a:gd name="connsiteX54" fmla="*/ 1190846 w 5380074"/>
              <a:gd name="connsiteY54" fmla="*/ 712381 h 1786269"/>
              <a:gd name="connsiteX55" fmla="*/ 999460 w 5380074"/>
              <a:gd name="connsiteY55" fmla="*/ 637953 h 1786269"/>
              <a:gd name="connsiteX56" fmla="*/ 808074 w 5380074"/>
              <a:gd name="connsiteY56" fmla="*/ 584790 h 1786269"/>
              <a:gd name="connsiteX57" fmla="*/ 691116 w 5380074"/>
              <a:gd name="connsiteY57" fmla="*/ 584790 h 1786269"/>
              <a:gd name="connsiteX58" fmla="*/ 446567 w 5380074"/>
              <a:gd name="connsiteY58" fmla="*/ 531627 h 1786269"/>
              <a:gd name="connsiteX59" fmla="*/ 233916 w 5380074"/>
              <a:gd name="connsiteY59" fmla="*/ 499730 h 1786269"/>
              <a:gd name="connsiteX60" fmla="*/ 148856 w 5380074"/>
              <a:gd name="connsiteY60" fmla="*/ 499730 h 1786269"/>
              <a:gd name="connsiteX61" fmla="*/ 10632 w 5380074"/>
              <a:gd name="connsiteY61" fmla="*/ 510362 h 1786269"/>
              <a:gd name="connsiteX62" fmla="*/ 0 w 5380074"/>
              <a:gd name="connsiteY62" fmla="*/ 499730 h 1786269"/>
              <a:gd name="connsiteX63" fmla="*/ 31897 w 5380074"/>
              <a:gd name="connsiteY63" fmla="*/ 414669 h 1786269"/>
              <a:gd name="connsiteX0" fmla="*/ 31897 w 5380074"/>
              <a:gd name="connsiteY0" fmla="*/ 414669 h 1775637"/>
              <a:gd name="connsiteX1" fmla="*/ 202018 w 5380074"/>
              <a:gd name="connsiteY1" fmla="*/ 393404 h 1775637"/>
              <a:gd name="connsiteX2" fmla="*/ 329609 w 5380074"/>
              <a:gd name="connsiteY2" fmla="*/ 340241 h 1775637"/>
              <a:gd name="connsiteX3" fmla="*/ 425302 w 5380074"/>
              <a:gd name="connsiteY3" fmla="*/ 329609 h 1775637"/>
              <a:gd name="connsiteX4" fmla="*/ 531628 w 5380074"/>
              <a:gd name="connsiteY4" fmla="*/ 255181 h 1775637"/>
              <a:gd name="connsiteX5" fmla="*/ 723014 w 5380074"/>
              <a:gd name="connsiteY5" fmla="*/ 148855 h 1775637"/>
              <a:gd name="connsiteX6" fmla="*/ 882502 w 5380074"/>
              <a:gd name="connsiteY6" fmla="*/ 63795 h 1775637"/>
              <a:gd name="connsiteX7" fmla="*/ 1063256 w 5380074"/>
              <a:gd name="connsiteY7" fmla="*/ 42530 h 1775637"/>
              <a:gd name="connsiteX8" fmla="*/ 1180214 w 5380074"/>
              <a:gd name="connsiteY8" fmla="*/ 42530 h 1775637"/>
              <a:gd name="connsiteX9" fmla="*/ 1392865 w 5380074"/>
              <a:gd name="connsiteY9" fmla="*/ 0 h 1775637"/>
              <a:gd name="connsiteX10" fmla="*/ 1509823 w 5380074"/>
              <a:gd name="connsiteY10" fmla="*/ 0 h 1775637"/>
              <a:gd name="connsiteX11" fmla="*/ 1690577 w 5380074"/>
              <a:gd name="connsiteY11" fmla="*/ 63795 h 1775637"/>
              <a:gd name="connsiteX12" fmla="*/ 1850065 w 5380074"/>
              <a:gd name="connsiteY12" fmla="*/ 63795 h 1775637"/>
              <a:gd name="connsiteX13" fmla="*/ 2115879 w 5380074"/>
              <a:gd name="connsiteY13" fmla="*/ 127590 h 1775637"/>
              <a:gd name="connsiteX14" fmla="*/ 2222204 w 5380074"/>
              <a:gd name="connsiteY14" fmla="*/ 148855 h 1775637"/>
              <a:gd name="connsiteX15" fmla="*/ 2360428 w 5380074"/>
              <a:gd name="connsiteY15" fmla="*/ 287079 h 1775637"/>
              <a:gd name="connsiteX16" fmla="*/ 2466753 w 5380074"/>
              <a:gd name="connsiteY16" fmla="*/ 308344 h 1775637"/>
              <a:gd name="connsiteX17" fmla="*/ 2658139 w 5380074"/>
              <a:gd name="connsiteY17" fmla="*/ 318976 h 1775637"/>
              <a:gd name="connsiteX18" fmla="*/ 2849525 w 5380074"/>
              <a:gd name="connsiteY18" fmla="*/ 361507 h 1775637"/>
              <a:gd name="connsiteX19" fmla="*/ 2977116 w 5380074"/>
              <a:gd name="connsiteY19" fmla="*/ 414669 h 1775637"/>
              <a:gd name="connsiteX20" fmla="*/ 3125972 w 5380074"/>
              <a:gd name="connsiteY20" fmla="*/ 478465 h 1775637"/>
              <a:gd name="connsiteX21" fmla="*/ 3455581 w 5380074"/>
              <a:gd name="connsiteY21" fmla="*/ 584790 h 1775637"/>
              <a:gd name="connsiteX22" fmla="*/ 3678865 w 5380074"/>
              <a:gd name="connsiteY22" fmla="*/ 627320 h 1775637"/>
              <a:gd name="connsiteX23" fmla="*/ 3880884 w 5380074"/>
              <a:gd name="connsiteY23" fmla="*/ 627320 h 1775637"/>
              <a:gd name="connsiteX24" fmla="*/ 4231758 w 5380074"/>
              <a:gd name="connsiteY24" fmla="*/ 680483 h 1775637"/>
              <a:gd name="connsiteX25" fmla="*/ 4444409 w 5380074"/>
              <a:gd name="connsiteY25" fmla="*/ 680483 h 1775637"/>
              <a:gd name="connsiteX26" fmla="*/ 4572000 w 5380074"/>
              <a:gd name="connsiteY26" fmla="*/ 712381 h 1775637"/>
              <a:gd name="connsiteX27" fmla="*/ 4774018 w 5380074"/>
              <a:gd name="connsiteY27" fmla="*/ 712381 h 1775637"/>
              <a:gd name="connsiteX28" fmla="*/ 4901609 w 5380074"/>
              <a:gd name="connsiteY28" fmla="*/ 744279 h 1775637"/>
              <a:gd name="connsiteX29" fmla="*/ 5018567 w 5380074"/>
              <a:gd name="connsiteY29" fmla="*/ 733646 h 1775637"/>
              <a:gd name="connsiteX30" fmla="*/ 5146158 w 5380074"/>
              <a:gd name="connsiteY30" fmla="*/ 701748 h 1775637"/>
              <a:gd name="connsiteX31" fmla="*/ 5295014 w 5380074"/>
              <a:gd name="connsiteY31" fmla="*/ 648586 h 1775637"/>
              <a:gd name="connsiteX32" fmla="*/ 5369442 w 5380074"/>
              <a:gd name="connsiteY32" fmla="*/ 606055 h 1775637"/>
              <a:gd name="connsiteX33" fmla="*/ 5380074 w 5380074"/>
              <a:gd name="connsiteY33" fmla="*/ 1775637 h 1775637"/>
              <a:gd name="connsiteX34" fmla="*/ 3317358 w 5380074"/>
              <a:gd name="connsiteY34" fmla="*/ 1701209 h 1775637"/>
              <a:gd name="connsiteX35" fmla="*/ 3200400 w 5380074"/>
              <a:gd name="connsiteY35" fmla="*/ 1616148 h 1775637"/>
              <a:gd name="connsiteX36" fmla="*/ 3040911 w 5380074"/>
              <a:gd name="connsiteY36" fmla="*/ 1499190 h 1775637"/>
              <a:gd name="connsiteX37" fmla="*/ 2966484 w 5380074"/>
              <a:gd name="connsiteY37" fmla="*/ 1488558 h 1775637"/>
              <a:gd name="connsiteX38" fmla="*/ 2849525 w 5380074"/>
              <a:gd name="connsiteY38" fmla="*/ 1382232 h 1775637"/>
              <a:gd name="connsiteX39" fmla="*/ 2732567 w 5380074"/>
              <a:gd name="connsiteY39" fmla="*/ 1297172 h 1775637"/>
              <a:gd name="connsiteX40" fmla="*/ 2615609 w 5380074"/>
              <a:gd name="connsiteY40" fmla="*/ 1244009 h 1775637"/>
              <a:gd name="connsiteX41" fmla="*/ 2488018 w 5380074"/>
              <a:gd name="connsiteY41" fmla="*/ 1222744 h 1775637"/>
              <a:gd name="connsiteX42" fmla="*/ 2392325 w 5380074"/>
              <a:gd name="connsiteY42" fmla="*/ 1158948 h 1775637"/>
              <a:gd name="connsiteX43" fmla="*/ 2392325 w 5380074"/>
              <a:gd name="connsiteY43" fmla="*/ 1158948 h 1775637"/>
              <a:gd name="connsiteX44" fmla="*/ 2317897 w 5380074"/>
              <a:gd name="connsiteY44" fmla="*/ 1095153 h 1775637"/>
              <a:gd name="connsiteX45" fmla="*/ 2232837 w 5380074"/>
              <a:gd name="connsiteY45" fmla="*/ 1052623 h 1775637"/>
              <a:gd name="connsiteX46" fmla="*/ 2126511 w 5380074"/>
              <a:gd name="connsiteY46" fmla="*/ 999460 h 1775637"/>
              <a:gd name="connsiteX47" fmla="*/ 1956391 w 5380074"/>
              <a:gd name="connsiteY47" fmla="*/ 903767 h 1775637"/>
              <a:gd name="connsiteX48" fmla="*/ 1786270 w 5380074"/>
              <a:gd name="connsiteY48" fmla="*/ 882502 h 1775637"/>
              <a:gd name="connsiteX49" fmla="*/ 1658679 w 5380074"/>
              <a:gd name="connsiteY49" fmla="*/ 882502 h 1775637"/>
              <a:gd name="connsiteX50" fmla="*/ 1531088 w 5380074"/>
              <a:gd name="connsiteY50" fmla="*/ 882502 h 1775637"/>
              <a:gd name="connsiteX51" fmla="*/ 1424763 w 5380074"/>
              <a:gd name="connsiteY51" fmla="*/ 861237 h 1775637"/>
              <a:gd name="connsiteX52" fmla="*/ 1329070 w 5380074"/>
              <a:gd name="connsiteY52" fmla="*/ 776176 h 1775637"/>
              <a:gd name="connsiteX53" fmla="*/ 1190846 w 5380074"/>
              <a:gd name="connsiteY53" fmla="*/ 712381 h 1775637"/>
              <a:gd name="connsiteX54" fmla="*/ 999460 w 5380074"/>
              <a:gd name="connsiteY54" fmla="*/ 637953 h 1775637"/>
              <a:gd name="connsiteX55" fmla="*/ 808074 w 5380074"/>
              <a:gd name="connsiteY55" fmla="*/ 584790 h 1775637"/>
              <a:gd name="connsiteX56" fmla="*/ 691116 w 5380074"/>
              <a:gd name="connsiteY56" fmla="*/ 584790 h 1775637"/>
              <a:gd name="connsiteX57" fmla="*/ 446567 w 5380074"/>
              <a:gd name="connsiteY57" fmla="*/ 531627 h 1775637"/>
              <a:gd name="connsiteX58" fmla="*/ 233916 w 5380074"/>
              <a:gd name="connsiteY58" fmla="*/ 499730 h 1775637"/>
              <a:gd name="connsiteX59" fmla="*/ 148856 w 5380074"/>
              <a:gd name="connsiteY59" fmla="*/ 499730 h 1775637"/>
              <a:gd name="connsiteX60" fmla="*/ 10632 w 5380074"/>
              <a:gd name="connsiteY60" fmla="*/ 510362 h 1775637"/>
              <a:gd name="connsiteX61" fmla="*/ 0 w 5380074"/>
              <a:gd name="connsiteY61" fmla="*/ 499730 h 1775637"/>
              <a:gd name="connsiteX62" fmla="*/ 31897 w 5380074"/>
              <a:gd name="connsiteY62" fmla="*/ 414669 h 1775637"/>
              <a:gd name="connsiteX0" fmla="*/ 31897 w 5369492"/>
              <a:gd name="connsiteY0" fmla="*/ 414669 h 1717135"/>
              <a:gd name="connsiteX1" fmla="*/ 202018 w 5369492"/>
              <a:gd name="connsiteY1" fmla="*/ 393404 h 1717135"/>
              <a:gd name="connsiteX2" fmla="*/ 329609 w 5369492"/>
              <a:gd name="connsiteY2" fmla="*/ 340241 h 1717135"/>
              <a:gd name="connsiteX3" fmla="*/ 425302 w 5369492"/>
              <a:gd name="connsiteY3" fmla="*/ 329609 h 1717135"/>
              <a:gd name="connsiteX4" fmla="*/ 531628 w 5369492"/>
              <a:gd name="connsiteY4" fmla="*/ 255181 h 1717135"/>
              <a:gd name="connsiteX5" fmla="*/ 723014 w 5369492"/>
              <a:gd name="connsiteY5" fmla="*/ 148855 h 1717135"/>
              <a:gd name="connsiteX6" fmla="*/ 882502 w 5369492"/>
              <a:gd name="connsiteY6" fmla="*/ 63795 h 1717135"/>
              <a:gd name="connsiteX7" fmla="*/ 1063256 w 5369492"/>
              <a:gd name="connsiteY7" fmla="*/ 42530 h 1717135"/>
              <a:gd name="connsiteX8" fmla="*/ 1180214 w 5369492"/>
              <a:gd name="connsiteY8" fmla="*/ 42530 h 1717135"/>
              <a:gd name="connsiteX9" fmla="*/ 1392865 w 5369492"/>
              <a:gd name="connsiteY9" fmla="*/ 0 h 1717135"/>
              <a:gd name="connsiteX10" fmla="*/ 1509823 w 5369492"/>
              <a:gd name="connsiteY10" fmla="*/ 0 h 1717135"/>
              <a:gd name="connsiteX11" fmla="*/ 1690577 w 5369492"/>
              <a:gd name="connsiteY11" fmla="*/ 63795 h 1717135"/>
              <a:gd name="connsiteX12" fmla="*/ 1850065 w 5369492"/>
              <a:gd name="connsiteY12" fmla="*/ 63795 h 1717135"/>
              <a:gd name="connsiteX13" fmla="*/ 2115879 w 5369492"/>
              <a:gd name="connsiteY13" fmla="*/ 127590 h 1717135"/>
              <a:gd name="connsiteX14" fmla="*/ 2222204 w 5369492"/>
              <a:gd name="connsiteY14" fmla="*/ 148855 h 1717135"/>
              <a:gd name="connsiteX15" fmla="*/ 2360428 w 5369492"/>
              <a:gd name="connsiteY15" fmla="*/ 287079 h 1717135"/>
              <a:gd name="connsiteX16" fmla="*/ 2466753 w 5369492"/>
              <a:gd name="connsiteY16" fmla="*/ 308344 h 1717135"/>
              <a:gd name="connsiteX17" fmla="*/ 2658139 w 5369492"/>
              <a:gd name="connsiteY17" fmla="*/ 318976 h 1717135"/>
              <a:gd name="connsiteX18" fmla="*/ 2849525 w 5369492"/>
              <a:gd name="connsiteY18" fmla="*/ 361507 h 1717135"/>
              <a:gd name="connsiteX19" fmla="*/ 2977116 w 5369492"/>
              <a:gd name="connsiteY19" fmla="*/ 414669 h 1717135"/>
              <a:gd name="connsiteX20" fmla="*/ 3125972 w 5369492"/>
              <a:gd name="connsiteY20" fmla="*/ 478465 h 1717135"/>
              <a:gd name="connsiteX21" fmla="*/ 3455581 w 5369492"/>
              <a:gd name="connsiteY21" fmla="*/ 584790 h 1717135"/>
              <a:gd name="connsiteX22" fmla="*/ 3678865 w 5369492"/>
              <a:gd name="connsiteY22" fmla="*/ 627320 h 1717135"/>
              <a:gd name="connsiteX23" fmla="*/ 3880884 w 5369492"/>
              <a:gd name="connsiteY23" fmla="*/ 627320 h 1717135"/>
              <a:gd name="connsiteX24" fmla="*/ 4231758 w 5369492"/>
              <a:gd name="connsiteY24" fmla="*/ 680483 h 1717135"/>
              <a:gd name="connsiteX25" fmla="*/ 4444409 w 5369492"/>
              <a:gd name="connsiteY25" fmla="*/ 680483 h 1717135"/>
              <a:gd name="connsiteX26" fmla="*/ 4572000 w 5369492"/>
              <a:gd name="connsiteY26" fmla="*/ 712381 h 1717135"/>
              <a:gd name="connsiteX27" fmla="*/ 4774018 w 5369492"/>
              <a:gd name="connsiteY27" fmla="*/ 712381 h 1717135"/>
              <a:gd name="connsiteX28" fmla="*/ 4901609 w 5369492"/>
              <a:gd name="connsiteY28" fmla="*/ 744279 h 1717135"/>
              <a:gd name="connsiteX29" fmla="*/ 5018567 w 5369492"/>
              <a:gd name="connsiteY29" fmla="*/ 733646 h 1717135"/>
              <a:gd name="connsiteX30" fmla="*/ 5146158 w 5369492"/>
              <a:gd name="connsiteY30" fmla="*/ 701748 h 1717135"/>
              <a:gd name="connsiteX31" fmla="*/ 5295014 w 5369492"/>
              <a:gd name="connsiteY31" fmla="*/ 648586 h 1717135"/>
              <a:gd name="connsiteX32" fmla="*/ 5369442 w 5369492"/>
              <a:gd name="connsiteY32" fmla="*/ 606055 h 1717135"/>
              <a:gd name="connsiteX33" fmla="*/ 5369492 w 5369492"/>
              <a:gd name="connsiteY33" fmla="*/ 1717135 h 1717135"/>
              <a:gd name="connsiteX34" fmla="*/ 3317358 w 5369492"/>
              <a:gd name="connsiteY34" fmla="*/ 1701209 h 1717135"/>
              <a:gd name="connsiteX35" fmla="*/ 3200400 w 5369492"/>
              <a:gd name="connsiteY35" fmla="*/ 1616148 h 1717135"/>
              <a:gd name="connsiteX36" fmla="*/ 3040911 w 5369492"/>
              <a:gd name="connsiteY36" fmla="*/ 1499190 h 1717135"/>
              <a:gd name="connsiteX37" fmla="*/ 2966484 w 5369492"/>
              <a:gd name="connsiteY37" fmla="*/ 1488558 h 1717135"/>
              <a:gd name="connsiteX38" fmla="*/ 2849525 w 5369492"/>
              <a:gd name="connsiteY38" fmla="*/ 1382232 h 1717135"/>
              <a:gd name="connsiteX39" fmla="*/ 2732567 w 5369492"/>
              <a:gd name="connsiteY39" fmla="*/ 1297172 h 1717135"/>
              <a:gd name="connsiteX40" fmla="*/ 2615609 w 5369492"/>
              <a:gd name="connsiteY40" fmla="*/ 1244009 h 1717135"/>
              <a:gd name="connsiteX41" fmla="*/ 2488018 w 5369492"/>
              <a:gd name="connsiteY41" fmla="*/ 1222744 h 1717135"/>
              <a:gd name="connsiteX42" fmla="*/ 2392325 w 5369492"/>
              <a:gd name="connsiteY42" fmla="*/ 1158948 h 1717135"/>
              <a:gd name="connsiteX43" fmla="*/ 2392325 w 5369492"/>
              <a:gd name="connsiteY43" fmla="*/ 1158948 h 1717135"/>
              <a:gd name="connsiteX44" fmla="*/ 2317897 w 5369492"/>
              <a:gd name="connsiteY44" fmla="*/ 1095153 h 1717135"/>
              <a:gd name="connsiteX45" fmla="*/ 2232837 w 5369492"/>
              <a:gd name="connsiteY45" fmla="*/ 1052623 h 1717135"/>
              <a:gd name="connsiteX46" fmla="*/ 2126511 w 5369492"/>
              <a:gd name="connsiteY46" fmla="*/ 999460 h 1717135"/>
              <a:gd name="connsiteX47" fmla="*/ 1956391 w 5369492"/>
              <a:gd name="connsiteY47" fmla="*/ 903767 h 1717135"/>
              <a:gd name="connsiteX48" fmla="*/ 1786270 w 5369492"/>
              <a:gd name="connsiteY48" fmla="*/ 882502 h 1717135"/>
              <a:gd name="connsiteX49" fmla="*/ 1658679 w 5369492"/>
              <a:gd name="connsiteY49" fmla="*/ 882502 h 1717135"/>
              <a:gd name="connsiteX50" fmla="*/ 1531088 w 5369492"/>
              <a:gd name="connsiteY50" fmla="*/ 882502 h 1717135"/>
              <a:gd name="connsiteX51" fmla="*/ 1424763 w 5369492"/>
              <a:gd name="connsiteY51" fmla="*/ 861237 h 1717135"/>
              <a:gd name="connsiteX52" fmla="*/ 1329070 w 5369492"/>
              <a:gd name="connsiteY52" fmla="*/ 776176 h 1717135"/>
              <a:gd name="connsiteX53" fmla="*/ 1190846 w 5369492"/>
              <a:gd name="connsiteY53" fmla="*/ 712381 h 1717135"/>
              <a:gd name="connsiteX54" fmla="*/ 999460 w 5369492"/>
              <a:gd name="connsiteY54" fmla="*/ 637953 h 1717135"/>
              <a:gd name="connsiteX55" fmla="*/ 808074 w 5369492"/>
              <a:gd name="connsiteY55" fmla="*/ 584790 h 1717135"/>
              <a:gd name="connsiteX56" fmla="*/ 691116 w 5369492"/>
              <a:gd name="connsiteY56" fmla="*/ 584790 h 1717135"/>
              <a:gd name="connsiteX57" fmla="*/ 446567 w 5369492"/>
              <a:gd name="connsiteY57" fmla="*/ 531627 h 1717135"/>
              <a:gd name="connsiteX58" fmla="*/ 233916 w 5369492"/>
              <a:gd name="connsiteY58" fmla="*/ 499730 h 1717135"/>
              <a:gd name="connsiteX59" fmla="*/ 148856 w 5369492"/>
              <a:gd name="connsiteY59" fmla="*/ 499730 h 1717135"/>
              <a:gd name="connsiteX60" fmla="*/ 10632 w 5369492"/>
              <a:gd name="connsiteY60" fmla="*/ 510362 h 1717135"/>
              <a:gd name="connsiteX61" fmla="*/ 0 w 5369492"/>
              <a:gd name="connsiteY61" fmla="*/ 499730 h 1717135"/>
              <a:gd name="connsiteX62" fmla="*/ 31897 w 5369492"/>
              <a:gd name="connsiteY62" fmla="*/ 414669 h 1717135"/>
              <a:gd name="connsiteX0" fmla="*/ 31897 w 5369442"/>
              <a:gd name="connsiteY0" fmla="*/ 414669 h 1701209"/>
              <a:gd name="connsiteX1" fmla="*/ 202018 w 5369442"/>
              <a:gd name="connsiteY1" fmla="*/ 393404 h 1701209"/>
              <a:gd name="connsiteX2" fmla="*/ 329609 w 5369442"/>
              <a:gd name="connsiteY2" fmla="*/ 340241 h 1701209"/>
              <a:gd name="connsiteX3" fmla="*/ 425302 w 5369442"/>
              <a:gd name="connsiteY3" fmla="*/ 329609 h 1701209"/>
              <a:gd name="connsiteX4" fmla="*/ 531628 w 5369442"/>
              <a:gd name="connsiteY4" fmla="*/ 255181 h 1701209"/>
              <a:gd name="connsiteX5" fmla="*/ 723014 w 5369442"/>
              <a:gd name="connsiteY5" fmla="*/ 148855 h 1701209"/>
              <a:gd name="connsiteX6" fmla="*/ 882502 w 5369442"/>
              <a:gd name="connsiteY6" fmla="*/ 63795 h 1701209"/>
              <a:gd name="connsiteX7" fmla="*/ 1063256 w 5369442"/>
              <a:gd name="connsiteY7" fmla="*/ 42530 h 1701209"/>
              <a:gd name="connsiteX8" fmla="*/ 1180214 w 5369442"/>
              <a:gd name="connsiteY8" fmla="*/ 42530 h 1701209"/>
              <a:gd name="connsiteX9" fmla="*/ 1392865 w 5369442"/>
              <a:gd name="connsiteY9" fmla="*/ 0 h 1701209"/>
              <a:gd name="connsiteX10" fmla="*/ 1509823 w 5369442"/>
              <a:gd name="connsiteY10" fmla="*/ 0 h 1701209"/>
              <a:gd name="connsiteX11" fmla="*/ 1690577 w 5369442"/>
              <a:gd name="connsiteY11" fmla="*/ 63795 h 1701209"/>
              <a:gd name="connsiteX12" fmla="*/ 1850065 w 5369442"/>
              <a:gd name="connsiteY12" fmla="*/ 63795 h 1701209"/>
              <a:gd name="connsiteX13" fmla="*/ 2115879 w 5369442"/>
              <a:gd name="connsiteY13" fmla="*/ 127590 h 1701209"/>
              <a:gd name="connsiteX14" fmla="*/ 2222204 w 5369442"/>
              <a:gd name="connsiteY14" fmla="*/ 148855 h 1701209"/>
              <a:gd name="connsiteX15" fmla="*/ 2360428 w 5369442"/>
              <a:gd name="connsiteY15" fmla="*/ 287079 h 1701209"/>
              <a:gd name="connsiteX16" fmla="*/ 2466753 w 5369442"/>
              <a:gd name="connsiteY16" fmla="*/ 308344 h 1701209"/>
              <a:gd name="connsiteX17" fmla="*/ 2658139 w 5369442"/>
              <a:gd name="connsiteY17" fmla="*/ 318976 h 1701209"/>
              <a:gd name="connsiteX18" fmla="*/ 2849525 w 5369442"/>
              <a:gd name="connsiteY18" fmla="*/ 361507 h 1701209"/>
              <a:gd name="connsiteX19" fmla="*/ 2977116 w 5369442"/>
              <a:gd name="connsiteY19" fmla="*/ 414669 h 1701209"/>
              <a:gd name="connsiteX20" fmla="*/ 3125972 w 5369442"/>
              <a:gd name="connsiteY20" fmla="*/ 478465 h 1701209"/>
              <a:gd name="connsiteX21" fmla="*/ 3455581 w 5369442"/>
              <a:gd name="connsiteY21" fmla="*/ 584790 h 1701209"/>
              <a:gd name="connsiteX22" fmla="*/ 3678865 w 5369442"/>
              <a:gd name="connsiteY22" fmla="*/ 627320 h 1701209"/>
              <a:gd name="connsiteX23" fmla="*/ 3880884 w 5369442"/>
              <a:gd name="connsiteY23" fmla="*/ 627320 h 1701209"/>
              <a:gd name="connsiteX24" fmla="*/ 4231758 w 5369442"/>
              <a:gd name="connsiteY24" fmla="*/ 680483 h 1701209"/>
              <a:gd name="connsiteX25" fmla="*/ 4444409 w 5369442"/>
              <a:gd name="connsiteY25" fmla="*/ 680483 h 1701209"/>
              <a:gd name="connsiteX26" fmla="*/ 4572000 w 5369442"/>
              <a:gd name="connsiteY26" fmla="*/ 712381 h 1701209"/>
              <a:gd name="connsiteX27" fmla="*/ 4774018 w 5369442"/>
              <a:gd name="connsiteY27" fmla="*/ 712381 h 1701209"/>
              <a:gd name="connsiteX28" fmla="*/ 4901609 w 5369442"/>
              <a:gd name="connsiteY28" fmla="*/ 744279 h 1701209"/>
              <a:gd name="connsiteX29" fmla="*/ 5018567 w 5369442"/>
              <a:gd name="connsiteY29" fmla="*/ 733646 h 1701209"/>
              <a:gd name="connsiteX30" fmla="*/ 5146158 w 5369442"/>
              <a:gd name="connsiteY30" fmla="*/ 701748 h 1701209"/>
              <a:gd name="connsiteX31" fmla="*/ 5295014 w 5369442"/>
              <a:gd name="connsiteY31" fmla="*/ 648586 h 1701209"/>
              <a:gd name="connsiteX32" fmla="*/ 5369442 w 5369442"/>
              <a:gd name="connsiteY32" fmla="*/ 606055 h 1701209"/>
              <a:gd name="connsiteX33" fmla="*/ 5358909 w 5369442"/>
              <a:gd name="connsiteY33" fmla="*/ 1678134 h 1701209"/>
              <a:gd name="connsiteX34" fmla="*/ 3317358 w 5369442"/>
              <a:gd name="connsiteY34" fmla="*/ 1701209 h 1701209"/>
              <a:gd name="connsiteX35" fmla="*/ 3200400 w 5369442"/>
              <a:gd name="connsiteY35" fmla="*/ 1616148 h 1701209"/>
              <a:gd name="connsiteX36" fmla="*/ 3040911 w 5369442"/>
              <a:gd name="connsiteY36" fmla="*/ 1499190 h 1701209"/>
              <a:gd name="connsiteX37" fmla="*/ 2966484 w 5369442"/>
              <a:gd name="connsiteY37" fmla="*/ 1488558 h 1701209"/>
              <a:gd name="connsiteX38" fmla="*/ 2849525 w 5369442"/>
              <a:gd name="connsiteY38" fmla="*/ 1382232 h 1701209"/>
              <a:gd name="connsiteX39" fmla="*/ 2732567 w 5369442"/>
              <a:gd name="connsiteY39" fmla="*/ 1297172 h 1701209"/>
              <a:gd name="connsiteX40" fmla="*/ 2615609 w 5369442"/>
              <a:gd name="connsiteY40" fmla="*/ 1244009 h 1701209"/>
              <a:gd name="connsiteX41" fmla="*/ 2488018 w 5369442"/>
              <a:gd name="connsiteY41" fmla="*/ 1222744 h 1701209"/>
              <a:gd name="connsiteX42" fmla="*/ 2392325 w 5369442"/>
              <a:gd name="connsiteY42" fmla="*/ 1158948 h 1701209"/>
              <a:gd name="connsiteX43" fmla="*/ 2392325 w 5369442"/>
              <a:gd name="connsiteY43" fmla="*/ 1158948 h 1701209"/>
              <a:gd name="connsiteX44" fmla="*/ 2317897 w 5369442"/>
              <a:gd name="connsiteY44" fmla="*/ 1095153 h 1701209"/>
              <a:gd name="connsiteX45" fmla="*/ 2232837 w 5369442"/>
              <a:gd name="connsiteY45" fmla="*/ 1052623 h 1701209"/>
              <a:gd name="connsiteX46" fmla="*/ 2126511 w 5369442"/>
              <a:gd name="connsiteY46" fmla="*/ 999460 h 1701209"/>
              <a:gd name="connsiteX47" fmla="*/ 1956391 w 5369442"/>
              <a:gd name="connsiteY47" fmla="*/ 903767 h 1701209"/>
              <a:gd name="connsiteX48" fmla="*/ 1786270 w 5369442"/>
              <a:gd name="connsiteY48" fmla="*/ 882502 h 1701209"/>
              <a:gd name="connsiteX49" fmla="*/ 1658679 w 5369442"/>
              <a:gd name="connsiteY49" fmla="*/ 882502 h 1701209"/>
              <a:gd name="connsiteX50" fmla="*/ 1531088 w 5369442"/>
              <a:gd name="connsiteY50" fmla="*/ 882502 h 1701209"/>
              <a:gd name="connsiteX51" fmla="*/ 1424763 w 5369442"/>
              <a:gd name="connsiteY51" fmla="*/ 861237 h 1701209"/>
              <a:gd name="connsiteX52" fmla="*/ 1329070 w 5369442"/>
              <a:gd name="connsiteY52" fmla="*/ 776176 h 1701209"/>
              <a:gd name="connsiteX53" fmla="*/ 1190846 w 5369442"/>
              <a:gd name="connsiteY53" fmla="*/ 712381 h 1701209"/>
              <a:gd name="connsiteX54" fmla="*/ 999460 w 5369442"/>
              <a:gd name="connsiteY54" fmla="*/ 637953 h 1701209"/>
              <a:gd name="connsiteX55" fmla="*/ 808074 w 5369442"/>
              <a:gd name="connsiteY55" fmla="*/ 584790 h 1701209"/>
              <a:gd name="connsiteX56" fmla="*/ 691116 w 5369442"/>
              <a:gd name="connsiteY56" fmla="*/ 584790 h 1701209"/>
              <a:gd name="connsiteX57" fmla="*/ 446567 w 5369442"/>
              <a:gd name="connsiteY57" fmla="*/ 531627 h 1701209"/>
              <a:gd name="connsiteX58" fmla="*/ 233916 w 5369442"/>
              <a:gd name="connsiteY58" fmla="*/ 499730 h 1701209"/>
              <a:gd name="connsiteX59" fmla="*/ 148856 w 5369442"/>
              <a:gd name="connsiteY59" fmla="*/ 499730 h 1701209"/>
              <a:gd name="connsiteX60" fmla="*/ 10632 w 5369442"/>
              <a:gd name="connsiteY60" fmla="*/ 510362 h 1701209"/>
              <a:gd name="connsiteX61" fmla="*/ 0 w 5369442"/>
              <a:gd name="connsiteY61" fmla="*/ 499730 h 1701209"/>
              <a:gd name="connsiteX62" fmla="*/ 31897 w 5369442"/>
              <a:gd name="connsiteY62" fmla="*/ 414669 h 1701209"/>
              <a:gd name="connsiteX0" fmla="*/ 31897 w 5369442"/>
              <a:gd name="connsiteY0" fmla="*/ 414669 h 1681709"/>
              <a:gd name="connsiteX1" fmla="*/ 202018 w 5369442"/>
              <a:gd name="connsiteY1" fmla="*/ 393404 h 1681709"/>
              <a:gd name="connsiteX2" fmla="*/ 329609 w 5369442"/>
              <a:gd name="connsiteY2" fmla="*/ 340241 h 1681709"/>
              <a:gd name="connsiteX3" fmla="*/ 425302 w 5369442"/>
              <a:gd name="connsiteY3" fmla="*/ 329609 h 1681709"/>
              <a:gd name="connsiteX4" fmla="*/ 531628 w 5369442"/>
              <a:gd name="connsiteY4" fmla="*/ 255181 h 1681709"/>
              <a:gd name="connsiteX5" fmla="*/ 723014 w 5369442"/>
              <a:gd name="connsiteY5" fmla="*/ 148855 h 1681709"/>
              <a:gd name="connsiteX6" fmla="*/ 882502 w 5369442"/>
              <a:gd name="connsiteY6" fmla="*/ 63795 h 1681709"/>
              <a:gd name="connsiteX7" fmla="*/ 1063256 w 5369442"/>
              <a:gd name="connsiteY7" fmla="*/ 42530 h 1681709"/>
              <a:gd name="connsiteX8" fmla="*/ 1180214 w 5369442"/>
              <a:gd name="connsiteY8" fmla="*/ 42530 h 1681709"/>
              <a:gd name="connsiteX9" fmla="*/ 1392865 w 5369442"/>
              <a:gd name="connsiteY9" fmla="*/ 0 h 1681709"/>
              <a:gd name="connsiteX10" fmla="*/ 1509823 w 5369442"/>
              <a:gd name="connsiteY10" fmla="*/ 0 h 1681709"/>
              <a:gd name="connsiteX11" fmla="*/ 1690577 w 5369442"/>
              <a:gd name="connsiteY11" fmla="*/ 63795 h 1681709"/>
              <a:gd name="connsiteX12" fmla="*/ 1850065 w 5369442"/>
              <a:gd name="connsiteY12" fmla="*/ 63795 h 1681709"/>
              <a:gd name="connsiteX13" fmla="*/ 2115879 w 5369442"/>
              <a:gd name="connsiteY13" fmla="*/ 127590 h 1681709"/>
              <a:gd name="connsiteX14" fmla="*/ 2222204 w 5369442"/>
              <a:gd name="connsiteY14" fmla="*/ 148855 h 1681709"/>
              <a:gd name="connsiteX15" fmla="*/ 2360428 w 5369442"/>
              <a:gd name="connsiteY15" fmla="*/ 287079 h 1681709"/>
              <a:gd name="connsiteX16" fmla="*/ 2466753 w 5369442"/>
              <a:gd name="connsiteY16" fmla="*/ 308344 h 1681709"/>
              <a:gd name="connsiteX17" fmla="*/ 2658139 w 5369442"/>
              <a:gd name="connsiteY17" fmla="*/ 318976 h 1681709"/>
              <a:gd name="connsiteX18" fmla="*/ 2849525 w 5369442"/>
              <a:gd name="connsiteY18" fmla="*/ 361507 h 1681709"/>
              <a:gd name="connsiteX19" fmla="*/ 2977116 w 5369442"/>
              <a:gd name="connsiteY19" fmla="*/ 414669 h 1681709"/>
              <a:gd name="connsiteX20" fmla="*/ 3125972 w 5369442"/>
              <a:gd name="connsiteY20" fmla="*/ 478465 h 1681709"/>
              <a:gd name="connsiteX21" fmla="*/ 3455581 w 5369442"/>
              <a:gd name="connsiteY21" fmla="*/ 584790 h 1681709"/>
              <a:gd name="connsiteX22" fmla="*/ 3678865 w 5369442"/>
              <a:gd name="connsiteY22" fmla="*/ 627320 h 1681709"/>
              <a:gd name="connsiteX23" fmla="*/ 3880884 w 5369442"/>
              <a:gd name="connsiteY23" fmla="*/ 627320 h 1681709"/>
              <a:gd name="connsiteX24" fmla="*/ 4231758 w 5369442"/>
              <a:gd name="connsiteY24" fmla="*/ 680483 h 1681709"/>
              <a:gd name="connsiteX25" fmla="*/ 4444409 w 5369442"/>
              <a:gd name="connsiteY25" fmla="*/ 680483 h 1681709"/>
              <a:gd name="connsiteX26" fmla="*/ 4572000 w 5369442"/>
              <a:gd name="connsiteY26" fmla="*/ 712381 h 1681709"/>
              <a:gd name="connsiteX27" fmla="*/ 4774018 w 5369442"/>
              <a:gd name="connsiteY27" fmla="*/ 712381 h 1681709"/>
              <a:gd name="connsiteX28" fmla="*/ 4901609 w 5369442"/>
              <a:gd name="connsiteY28" fmla="*/ 744279 h 1681709"/>
              <a:gd name="connsiteX29" fmla="*/ 5018567 w 5369442"/>
              <a:gd name="connsiteY29" fmla="*/ 733646 h 1681709"/>
              <a:gd name="connsiteX30" fmla="*/ 5146158 w 5369442"/>
              <a:gd name="connsiteY30" fmla="*/ 701748 h 1681709"/>
              <a:gd name="connsiteX31" fmla="*/ 5295014 w 5369442"/>
              <a:gd name="connsiteY31" fmla="*/ 648586 h 1681709"/>
              <a:gd name="connsiteX32" fmla="*/ 5369442 w 5369442"/>
              <a:gd name="connsiteY32" fmla="*/ 606055 h 1681709"/>
              <a:gd name="connsiteX33" fmla="*/ 5358909 w 5369442"/>
              <a:gd name="connsiteY33" fmla="*/ 1678134 h 1681709"/>
              <a:gd name="connsiteX34" fmla="*/ 3317358 w 5369442"/>
              <a:gd name="connsiteY34" fmla="*/ 1681709 h 1681709"/>
              <a:gd name="connsiteX35" fmla="*/ 3200400 w 5369442"/>
              <a:gd name="connsiteY35" fmla="*/ 1616148 h 1681709"/>
              <a:gd name="connsiteX36" fmla="*/ 3040911 w 5369442"/>
              <a:gd name="connsiteY36" fmla="*/ 1499190 h 1681709"/>
              <a:gd name="connsiteX37" fmla="*/ 2966484 w 5369442"/>
              <a:gd name="connsiteY37" fmla="*/ 1488558 h 1681709"/>
              <a:gd name="connsiteX38" fmla="*/ 2849525 w 5369442"/>
              <a:gd name="connsiteY38" fmla="*/ 1382232 h 1681709"/>
              <a:gd name="connsiteX39" fmla="*/ 2732567 w 5369442"/>
              <a:gd name="connsiteY39" fmla="*/ 1297172 h 1681709"/>
              <a:gd name="connsiteX40" fmla="*/ 2615609 w 5369442"/>
              <a:gd name="connsiteY40" fmla="*/ 1244009 h 1681709"/>
              <a:gd name="connsiteX41" fmla="*/ 2488018 w 5369442"/>
              <a:gd name="connsiteY41" fmla="*/ 1222744 h 1681709"/>
              <a:gd name="connsiteX42" fmla="*/ 2392325 w 5369442"/>
              <a:gd name="connsiteY42" fmla="*/ 1158948 h 1681709"/>
              <a:gd name="connsiteX43" fmla="*/ 2392325 w 5369442"/>
              <a:gd name="connsiteY43" fmla="*/ 1158948 h 1681709"/>
              <a:gd name="connsiteX44" fmla="*/ 2317897 w 5369442"/>
              <a:gd name="connsiteY44" fmla="*/ 1095153 h 1681709"/>
              <a:gd name="connsiteX45" fmla="*/ 2232837 w 5369442"/>
              <a:gd name="connsiteY45" fmla="*/ 1052623 h 1681709"/>
              <a:gd name="connsiteX46" fmla="*/ 2126511 w 5369442"/>
              <a:gd name="connsiteY46" fmla="*/ 999460 h 1681709"/>
              <a:gd name="connsiteX47" fmla="*/ 1956391 w 5369442"/>
              <a:gd name="connsiteY47" fmla="*/ 903767 h 1681709"/>
              <a:gd name="connsiteX48" fmla="*/ 1786270 w 5369442"/>
              <a:gd name="connsiteY48" fmla="*/ 882502 h 1681709"/>
              <a:gd name="connsiteX49" fmla="*/ 1658679 w 5369442"/>
              <a:gd name="connsiteY49" fmla="*/ 882502 h 1681709"/>
              <a:gd name="connsiteX50" fmla="*/ 1531088 w 5369442"/>
              <a:gd name="connsiteY50" fmla="*/ 882502 h 1681709"/>
              <a:gd name="connsiteX51" fmla="*/ 1424763 w 5369442"/>
              <a:gd name="connsiteY51" fmla="*/ 861237 h 1681709"/>
              <a:gd name="connsiteX52" fmla="*/ 1329070 w 5369442"/>
              <a:gd name="connsiteY52" fmla="*/ 776176 h 1681709"/>
              <a:gd name="connsiteX53" fmla="*/ 1190846 w 5369442"/>
              <a:gd name="connsiteY53" fmla="*/ 712381 h 1681709"/>
              <a:gd name="connsiteX54" fmla="*/ 999460 w 5369442"/>
              <a:gd name="connsiteY54" fmla="*/ 637953 h 1681709"/>
              <a:gd name="connsiteX55" fmla="*/ 808074 w 5369442"/>
              <a:gd name="connsiteY55" fmla="*/ 584790 h 1681709"/>
              <a:gd name="connsiteX56" fmla="*/ 691116 w 5369442"/>
              <a:gd name="connsiteY56" fmla="*/ 584790 h 1681709"/>
              <a:gd name="connsiteX57" fmla="*/ 446567 w 5369442"/>
              <a:gd name="connsiteY57" fmla="*/ 531627 h 1681709"/>
              <a:gd name="connsiteX58" fmla="*/ 233916 w 5369442"/>
              <a:gd name="connsiteY58" fmla="*/ 499730 h 1681709"/>
              <a:gd name="connsiteX59" fmla="*/ 148856 w 5369442"/>
              <a:gd name="connsiteY59" fmla="*/ 499730 h 1681709"/>
              <a:gd name="connsiteX60" fmla="*/ 10632 w 5369442"/>
              <a:gd name="connsiteY60" fmla="*/ 510362 h 1681709"/>
              <a:gd name="connsiteX61" fmla="*/ 0 w 5369442"/>
              <a:gd name="connsiteY61" fmla="*/ 499730 h 1681709"/>
              <a:gd name="connsiteX62" fmla="*/ 31897 w 5369442"/>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86077" h="1681709">
                <a:moveTo>
                  <a:pt x="31897" y="414669"/>
                </a:moveTo>
                <a:lnTo>
                  <a:pt x="202018" y="393404"/>
                </a:lnTo>
                <a:lnTo>
                  <a:pt x="329609" y="340241"/>
                </a:lnTo>
                <a:lnTo>
                  <a:pt x="425302" y="329609"/>
                </a:lnTo>
                <a:lnTo>
                  <a:pt x="531628" y="255181"/>
                </a:lnTo>
                <a:lnTo>
                  <a:pt x="723014" y="148855"/>
                </a:lnTo>
                <a:lnTo>
                  <a:pt x="882502" y="63795"/>
                </a:lnTo>
                <a:lnTo>
                  <a:pt x="1063256" y="42530"/>
                </a:lnTo>
                <a:lnTo>
                  <a:pt x="1180214" y="42530"/>
                </a:lnTo>
                <a:lnTo>
                  <a:pt x="1392865" y="0"/>
                </a:lnTo>
                <a:lnTo>
                  <a:pt x="1509823" y="0"/>
                </a:lnTo>
                <a:lnTo>
                  <a:pt x="1690577" y="63795"/>
                </a:lnTo>
                <a:lnTo>
                  <a:pt x="1850065" y="63795"/>
                </a:lnTo>
                <a:lnTo>
                  <a:pt x="2115879" y="127590"/>
                </a:lnTo>
                <a:lnTo>
                  <a:pt x="2222204" y="148855"/>
                </a:lnTo>
                <a:lnTo>
                  <a:pt x="2360428" y="287079"/>
                </a:lnTo>
                <a:lnTo>
                  <a:pt x="2466753" y="308344"/>
                </a:lnTo>
                <a:lnTo>
                  <a:pt x="2658139" y="318976"/>
                </a:lnTo>
                <a:lnTo>
                  <a:pt x="2849525" y="361507"/>
                </a:lnTo>
                <a:lnTo>
                  <a:pt x="2977116" y="414669"/>
                </a:lnTo>
                <a:lnTo>
                  <a:pt x="3125972" y="478465"/>
                </a:lnTo>
                <a:lnTo>
                  <a:pt x="3455581" y="584790"/>
                </a:lnTo>
                <a:lnTo>
                  <a:pt x="3678865" y="627320"/>
                </a:lnTo>
                <a:lnTo>
                  <a:pt x="3880884" y="627320"/>
                </a:lnTo>
                <a:lnTo>
                  <a:pt x="4231758" y="680483"/>
                </a:lnTo>
                <a:lnTo>
                  <a:pt x="4444409" y="680483"/>
                </a:lnTo>
                <a:lnTo>
                  <a:pt x="4572000" y="712381"/>
                </a:lnTo>
                <a:lnTo>
                  <a:pt x="4774018" y="712381"/>
                </a:lnTo>
                <a:lnTo>
                  <a:pt x="4901609" y="744279"/>
                </a:lnTo>
                <a:lnTo>
                  <a:pt x="5018567" y="733646"/>
                </a:lnTo>
                <a:lnTo>
                  <a:pt x="5146158" y="701748"/>
                </a:lnTo>
                <a:lnTo>
                  <a:pt x="5295014" y="648586"/>
                </a:lnTo>
                <a:lnTo>
                  <a:pt x="5369442" y="606055"/>
                </a:lnTo>
                <a:cubicBezTo>
                  <a:pt x="5369459" y="976415"/>
                  <a:pt x="5386060" y="1307774"/>
                  <a:pt x="5386077" y="1678134"/>
                </a:cubicBezTo>
                <a:lnTo>
                  <a:pt x="3317358" y="1681709"/>
                </a:lnTo>
                <a:cubicBezTo>
                  <a:pt x="3278372" y="1659855"/>
                  <a:pt x="3246475" y="1646568"/>
                  <a:pt x="3200400" y="1616148"/>
                </a:cubicBezTo>
                <a:cubicBezTo>
                  <a:pt x="3154325" y="1585728"/>
                  <a:pt x="3094074" y="1538176"/>
                  <a:pt x="3040911" y="1499190"/>
                </a:cubicBezTo>
                <a:lnTo>
                  <a:pt x="2966484" y="1488558"/>
                </a:lnTo>
                <a:lnTo>
                  <a:pt x="2849525" y="1382232"/>
                </a:lnTo>
                <a:lnTo>
                  <a:pt x="2732567" y="1297172"/>
                </a:lnTo>
                <a:lnTo>
                  <a:pt x="2615609" y="1244009"/>
                </a:lnTo>
                <a:lnTo>
                  <a:pt x="2488018" y="1222744"/>
                </a:lnTo>
                <a:lnTo>
                  <a:pt x="2392325" y="1158948"/>
                </a:lnTo>
                <a:lnTo>
                  <a:pt x="2392325" y="1158948"/>
                </a:lnTo>
                <a:lnTo>
                  <a:pt x="2317897" y="1095153"/>
                </a:lnTo>
                <a:lnTo>
                  <a:pt x="2232837" y="1052623"/>
                </a:lnTo>
                <a:lnTo>
                  <a:pt x="2126511" y="999460"/>
                </a:lnTo>
                <a:lnTo>
                  <a:pt x="1956391" y="903767"/>
                </a:lnTo>
                <a:lnTo>
                  <a:pt x="1786270" y="882502"/>
                </a:lnTo>
                <a:lnTo>
                  <a:pt x="1658679" y="882502"/>
                </a:lnTo>
                <a:lnTo>
                  <a:pt x="1531088" y="882502"/>
                </a:lnTo>
                <a:lnTo>
                  <a:pt x="1424763" y="861237"/>
                </a:lnTo>
                <a:lnTo>
                  <a:pt x="1329070" y="776176"/>
                </a:lnTo>
                <a:lnTo>
                  <a:pt x="1190846" y="712381"/>
                </a:lnTo>
                <a:lnTo>
                  <a:pt x="999460" y="637953"/>
                </a:lnTo>
                <a:lnTo>
                  <a:pt x="808074" y="584790"/>
                </a:lnTo>
                <a:lnTo>
                  <a:pt x="691116" y="584790"/>
                </a:lnTo>
                <a:lnTo>
                  <a:pt x="446567" y="531627"/>
                </a:lnTo>
                <a:lnTo>
                  <a:pt x="233916" y="499730"/>
                </a:lnTo>
                <a:lnTo>
                  <a:pt x="148856" y="499730"/>
                </a:lnTo>
                <a:lnTo>
                  <a:pt x="10632" y="510362"/>
                </a:lnTo>
                <a:lnTo>
                  <a:pt x="0" y="499730"/>
                </a:lnTo>
                <a:lnTo>
                  <a:pt x="31897" y="414669"/>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1" name="Straight Arrow Connector 40"/>
          <p:cNvCxnSpPr/>
          <p:nvPr/>
        </p:nvCxnSpPr>
        <p:spPr>
          <a:xfrm flipH="1">
            <a:off x="6957338" y="3444077"/>
            <a:ext cx="10633" cy="5742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174001" y="3074745"/>
            <a:ext cx="3533340"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Two-phase Dense Gas Plume</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3301527" y="2696418"/>
            <a:ext cx="3381054"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Rapid Flash-off and Cooling</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45" name="Straight Arrow Connector 44"/>
          <p:cNvCxnSpPr>
            <a:stCxn id="44" idx="1"/>
            <a:endCxn id="35" idx="60"/>
          </p:cNvCxnSpPr>
          <p:nvPr/>
        </p:nvCxnSpPr>
        <p:spPr>
          <a:xfrm flipH="1">
            <a:off x="2877440" y="2881084"/>
            <a:ext cx="424087" cy="8417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3" idx="0"/>
          </p:cNvCxnSpPr>
          <p:nvPr/>
        </p:nvCxnSpPr>
        <p:spPr>
          <a:xfrm flipH="1" flipV="1">
            <a:off x="4247144" y="5447404"/>
            <a:ext cx="550426" cy="3564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1304" y="6402370"/>
            <a:ext cx="6497842" cy="369332"/>
          </a:xfrm>
          <a:prstGeom prst="rect">
            <a:avLst/>
          </a:prstGeom>
          <a:noFill/>
        </p:spPr>
        <p:txBody>
          <a:bodyPr wrap="none" rtlCol="0">
            <a:spAutoFit/>
          </a:bodyPr>
          <a:lstStyle/>
          <a:p>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Outdoor Temperature &lt; Normal Boiling Point of Liquid</a:t>
            </a:r>
            <a:endParaRPr lang="en-CA"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p:cNvSpPr/>
          <p:nvPr/>
        </p:nvSpPr>
        <p:spPr>
          <a:xfrm>
            <a:off x="4276645" y="2067435"/>
            <a:ext cx="2317593" cy="41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p:cNvSpPr txBox="1"/>
          <p:nvPr/>
        </p:nvSpPr>
        <p:spPr>
          <a:xfrm>
            <a:off x="3248026" y="1919486"/>
            <a:ext cx="5689750" cy="646331"/>
          </a:xfrm>
          <a:prstGeom prst="rect">
            <a:avLst/>
          </a:prstGeom>
          <a:noFill/>
        </p:spPr>
        <p:txBody>
          <a:bodyPr wrap="square" rtlCol="0">
            <a:spAutoFit/>
          </a:bodyPr>
          <a:lstStyle/>
          <a:p>
            <a:r>
              <a:rPr lang="en-GB"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Outdoor Temperature &gt; Normal Boiling Point of 			Liquid</a:t>
            </a:r>
            <a:endParaRPr lang="en-CA"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73659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060862"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572564" cy="490984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Consequences of Liquid Release from a Pressurised Storage Tank</a:t>
            </a:r>
          </a:p>
          <a:p>
            <a:pPr algn="l"/>
            <a:r>
              <a:rPr lang="en-US"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Flammable Gas Release</a:t>
            </a:r>
            <a:r>
              <a:rPr lang="en-US" sz="2800" dirty="0" smtClean="0">
                <a:latin typeface="Tahoma" panose="020B0604030504040204" pitchFamily="34" charset="0"/>
                <a:ea typeface="Tahoma" panose="020B0604030504040204" pitchFamily="34" charset="0"/>
                <a:cs typeface="Tahoma" panose="020B0604030504040204" pitchFamily="34" charset="0"/>
              </a:rPr>
              <a:t>	No </a:t>
            </a:r>
            <a:r>
              <a:rPr lang="en-US" sz="2800" dirty="0">
                <a:latin typeface="Tahoma" panose="020B0604030504040204" pitchFamily="34" charset="0"/>
                <a:ea typeface="Tahoma" panose="020B0604030504040204" pitchFamily="34" charset="0"/>
                <a:cs typeface="Tahoma" panose="020B0604030504040204" pitchFamily="34" charset="0"/>
              </a:rPr>
              <a:t>Ignition = </a:t>
            </a:r>
            <a:r>
              <a:rPr lang="en-US" sz="2800" dirty="0" err="1">
                <a:latin typeface="Tahoma" panose="020B0604030504040204" pitchFamily="34" charset="0"/>
                <a:ea typeface="Tahoma" panose="020B0604030504040204" pitchFamily="34" charset="0"/>
                <a:cs typeface="Tahoma" panose="020B0604030504040204" pitchFamily="34" charset="0"/>
              </a:rPr>
              <a:t>vapour</a:t>
            </a:r>
            <a:r>
              <a:rPr lang="en-US" sz="2800" dirty="0">
                <a:latin typeface="Tahoma" panose="020B0604030504040204" pitchFamily="34" charset="0"/>
                <a:ea typeface="Tahoma" panose="020B0604030504040204" pitchFamily="34" charset="0"/>
                <a:cs typeface="Tahoma" panose="020B0604030504040204" pitchFamily="34" charset="0"/>
              </a:rPr>
              <a:t> cloud</a:t>
            </a:r>
          </a:p>
          <a:p>
            <a:pPr algn="l"/>
            <a:r>
              <a:rPr lang="en-US" sz="2800" dirty="0" smtClean="0">
                <a:latin typeface="Tahoma" panose="020B0604030504040204" pitchFamily="34" charset="0"/>
                <a:ea typeface="Tahoma" panose="020B0604030504040204" pitchFamily="34" charset="0"/>
                <a:cs typeface="Tahoma" panose="020B0604030504040204" pitchFamily="34" charset="0"/>
              </a:rPr>
              <a:t>					Immediate </a:t>
            </a:r>
            <a:r>
              <a:rPr lang="en-US" sz="2800" dirty="0">
                <a:latin typeface="Tahoma" panose="020B0604030504040204" pitchFamily="34" charset="0"/>
                <a:ea typeface="Tahoma" panose="020B0604030504040204" pitchFamily="34" charset="0"/>
                <a:cs typeface="Tahoma" panose="020B0604030504040204" pitchFamily="34" charset="0"/>
              </a:rPr>
              <a:t>ignition = jet fire</a:t>
            </a:r>
          </a:p>
          <a:p>
            <a:pPr algn="l"/>
            <a:r>
              <a:rPr lang="en-US" sz="2800" dirty="0" smtClean="0">
                <a:latin typeface="Tahoma" panose="020B0604030504040204" pitchFamily="34" charset="0"/>
                <a:ea typeface="Tahoma" panose="020B0604030504040204" pitchFamily="34" charset="0"/>
                <a:cs typeface="Tahoma" panose="020B0604030504040204" pitchFamily="34" charset="0"/>
              </a:rPr>
              <a:t>					Delayed </a:t>
            </a:r>
            <a:r>
              <a:rPr lang="en-US" sz="2800" dirty="0">
                <a:latin typeface="Tahoma" panose="020B0604030504040204" pitchFamily="34" charset="0"/>
                <a:ea typeface="Tahoma" panose="020B0604030504040204" pitchFamily="34" charset="0"/>
                <a:cs typeface="Tahoma" panose="020B0604030504040204" pitchFamily="34" charset="0"/>
              </a:rPr>
              <a:t>ignition </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vapour</a:t>
            </a:r>
            <a:r>
              <a:rPr lang="en-US" sz="2800" dirty="0" smtClean="0">
                <a:latin typeface="Tahoma" panose="020B0604030504040204" pitchFamily="34" charset="0"/>
                <a:ea typeface="Tahoma" panose="020B0604030504040204" pitchFamily="34" charset="0"/>
                <a:cs typeface="Tahoma" panose="020B0604030504040204" pitchFamily="34" charset="0"/>
              </a:rPr>
              <a:t> cloud explosion</a:t>
            </a:r>
          </a:p>
          <a:p>
            <a:pPr algn="l"/>
            <a:endParaRPr lang="en-US" sz="2800" dirty="0">
              <a:latin typeface="Tahoma" panose="020B0604030504040204" pitchFamily="34" charset="0"/>
              <a:ea typeface="Tahoma" panose="020B0604030504040204" pitchFamily="34" charset="0"/>
              <a:cs typeface="Tahoma" panose="020B0604030504040204" pitchFamily="34" charset="0"/>
            </a:endParaRPr>
          </a:p>
          <a:p>
            <a:pPr algn="l"/>
            <a:r>
              <a:rPr lang="en-US" sz="2800" dirty="0" smtClean="0">
                <a:solidFill>
                  <a:srgbClr val="3366FF"/>
                </a:solidFill>
                <a:latin typeface="Tahoma" panose="020B0604030504040204" pitchFamily="34" charset="0"/>
                <a:ea typeface="Tahoma" panose="020B0604030504040204" pitchFamily="34" charset="0"/>
                <a:cs typeface="Tahoma" panose="020B0604030504040204" pitchFamily="34" charset="0"/>
              </a:rPr>
              <a:t>Flammable Liquid Release</a:t>
            </a:r>
            <a:r>
              <a:rPr lang="en-US" sz="2800" dirty="0" smtClean="0">
                <a:latin typeface="Tahoma" panose="020B0604030504040204" pitchFamily="34" charset="0"/>
                <a:ea typeface="Tahoma" panose="020B0604030504040204" pitchFamily="34" charset="0"/>
                <a:cs typeface="Tahoma" panose="020B0604030504040204" pitchFamily="34" charset="0"/>
              </a:rPr>
              <a:t>	No ignition = toxic health issues</a:t>
            </a:r>
          </a:p>
          <a:p>
            <a:pPr algn="l"/>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				Immediate Ignition – pool fire</a:t>
            </a:r>
          </a:p>
          <a:p>
            <a:pPr algn="l"/>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				Pool fire under or near a pressure vessel 					can lead to a Boiling Liquid Expanding 					</a:t>
            </a:r>
            <a:r>
              <a:rPr lang="en-US" sz="2800" dirty="0" err="1" smtClean="0">
                <a:latin typeface="Tahoma" panose="020B0604030504040204" pitchFamily="34" charset="0"/>
                <a:ea typeface="Tahoma" panose="020B0604030504040204" pitchFamily="34" charset="0"/>
                <a:cs typeface="Tahoma" panose="020B0604030504040204" pitchFamily="34" charset="0"/>
              </a:rPr>
              <a:t>Vapour</a:t>
            </a:r>
            <a:r>
              <a:rPr lang="en-US" sz="2800" dirty="0" smtClean="0">
                <a:latin typeface="Tahoma" panose="020B0604030504040204" pitchFamily="34" charset="0"/>
                <a:ea typeface="Tahoma" panose="020B0604030504040204" pitchFamily="34" charset="0"/>
                <a:cs typeface="Tahoma" panose="020B0604030504040204" pitchFamily="34" charset="0"/>
              </a:rPr>
              <a:t> Explosion (BLEVE)</a:t>
            </a:r>
            <a:endParaRPr lang="en-US"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7054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5779" y="3307463"/>
            <a:ext cx="4178446" cy="16217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05136" y="4165800"/>
            <a:ext cx="5095564" cy="10229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05136" y="2648551"/>
            <a:ext cx="5095564" cy="10229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23</a:t>
            </a:fld>
            <a:endParaRPr lang="en-CA"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itle 1"/>
              <p:cNvSpPr txBox="1">
                <a:spLocks/>
              </p:cNvSpPr>
              <p:nvPr/>
            </p:nvSpPr>
            <p:spPr>
              <a:xfrm>
                <a:off x="505136" y="1203091"/>
                <a:ext cx="11213621" cy="372609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Gas Discharge</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A discharge will result in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sonic (choked) flow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where</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OR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subsonic flow</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2" name="Title 1"/>
              <p:cNvSpPr txBox="1">
                <a:spLocks noRot="1" noChangeAspect="1" noMove="1" noResize="1" noEditPoints="1" noAdjustHandles="1" noChangeArrowheads="1" noChangeShapeType="1" noTextEdit="1"/>
              </p:cNvSpPr>
              <p:nvPr/>
            </p:nvSpPr>
            <p:spPr>
              <a:xfrm>
                <a:off x="505136" y="1203091"/>
                <a:ext cx="11213621" cy="3726097"/>
              </a:xfrm>
              <a:prstGeom prst="rect">
                <a:avLst/>
              </a:prstGeom>
              <a:blipFill rotWithShape="0">
                <a:blip r:embed="rId3"/>
                <a:stretch>
                  <a:fillRect l="-1142" t="-1634" b="-817"/>
                </a:stretch>
              </a:blipFill>
            </p:spPr>
            <p:txBody>
              <a:bodyPr/>
              <a:lstStyle/>
              <a:p>
                <a:r>
                  <a:rPr lang="en-CA">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773108962"/>
              </p:ext>
            </p:extLst>
          </p:nvPr>
        </p:nvGraphicFramePr>
        <p:xfrm>
          <a:off x="3956050" y="2754313"/>
          <a:ext cx="1255568" cy="666220"/>
        </p:xfrm>
        <a:graphic>
          <a:graphicData uri="http://schemas.openxmlformats.org/presentationml/2006/ole">
            <mc:AlternateContent xmlns:mc="http://schemas.openxmlformats.org/markup-compatibility/2006">
              <mc:Choice xmlns:v="urn:schemas-microsoft-com:vml" Requires="v">
                <p:oleObj spid="_x0000_s6298" name="Equation" r:id="rId4" imgW="622300" imgH="330200" progId="Equation.3">
                  <p:embed/>
                </p:oleObj>
              </mc:Choice>
              <mc:Fallback>
                <p:oleObj name="Equation" r:id="rId4" imgW="622300" imgH="330200" progId="Equation.3">
                  <p:embed/>
                  <p:pic>
                    <p:nvPicPr>
                      <p:cNvPr id="0" name=""/>
                      <p:cNvPicPr/>
                      <p:nvPr/>
                    </p:nvPicPr>
                    <p:blipFill>
                      <a:blip r:embed="rId5"/>
                      <a:stretch>
                        <a:fillRect/>
                      </a:stretch>
                    </p:blipFill>
                    <p:spPr>
                      <a:xfrm>
                        <a:off x="3956050" y="2754313"/>
                        <a:ext cx="1255568" cy="66622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55089143"/>
              </p:ext>
            </p:extLst>
          </p:nvPr>
        </p:nvGraphicFramePr>
        <p:xfrm>
          <a:off x="4125913" y="4260850"/>
          <a:ext cx="1255712" cy="666750"/>
        </p:xfrm>
        <a:graphic>
          <a:graphicData uri="http://schemas.openxmlformats.org/presentationml/2006/ole">
            <mc:AlternateContent xmlns:mc="http://schemas.openxmlformats.org/markup-compatibility/2006">
              <mc:Choice xmlns:v="urn:schemas-microsoft-com:vml" Requires="v">
                <p:oleObj spid="_x0000_s6299" name="Equation" r:id="rId6" imgW="622300" imgH="330200" progId="Equation.3">
                  <p:embed/>
                </p:oleObj>
              </mc:Choice>
              <mc:Fallback>
                <p:oleObj name="Equation" r:id="rId6" imgW="622300" imgH="330200" progId="Equation.3">
                  <p:embed/>
                  <p:pic>
                    <p:nvPicPr>
                      <p:cNvPr id="0" name=""/>
                      <p:cNvPicPr/>
                      <p:nvPr/>
                    </p:nvPicPr>
                    <p:blipFill>
                      <a:blip r:embed="rId7"/>
                      <a:stretch>
                        <a:fillRect/>
                      </a:stretch>
                    </p:blipFill>
                    <p:spPr>
                      <a:xfrm>
                        <a:off x="4125913" y="4260850"/>
                        <a:ext cx="1255712" cy="6667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92499003"/>
              </p:ext>
            </p:extLst>
          </p:nvPr>
        </p:nvGraphicFramePr>
        <p:xfrm>
          <a:off x="6900332" y="3416830"/>
          <a:ext cx="1786467" cy="916740"/>
        </p:xfrm>
        <a:graphic>
          <a:graphicData uri="http://schemas.openxmlformats.org/presentationml/2006/ole">
            <mc:AlternateContent xmlns:mc="http://schemas.openxmlformats.org/markup-compatibility/2006">
              <mc:Choice xmlns:v="urn:schemas-microsoft-com:vml" Requires="v">
                <p:oleObj spid="_x0000_s6300" name="Equation" r:id="rId8" imgW="965200" imgH="495300" progId="Equation.3">
                  <p:embed/>
                </p:oleObj>
              </mc:Choice>
              <mc:Fallback>
                <p:oleObj name="Equation" r:id="rId8" imgW="965200" imgH="495300" progId="Equation.3">
                  <p:embed/>
                  <p:pic>
                    <p:nvPicPr>
                      <p:cNvPr id="0" name=""/>
                      <p:cNvPicPr/>
                      <p:nvPr/>
                    </p:nvPicPr>
                    <p:blipFill>
                      <a:blip r:embed="rId9"/>
                      <a:stretch>
                        <a:fillRect/>
                      </a:stretch>
                    </p:blipFill>
                    <p:spPr>
                      <a:xfrm>
                        <a:off x="6900332" y="3416830"/>
                        <a:ext cx="1786467" cy="916740"/>
                      </a:xfrm>
                      <a:prstGeom prst="rect">
                        <a:avLst/>
                      </a:prstGeom>
                    </p:spPr>
                  </p:pic>
                </p:oleObj>
              </mc:Fallback>
            </mc:AlternateContent>
          </a:graphicData>
        </a:graphic>
      </p:graphicFrame>
    </p:spTree>
    <p:extLst>
      <p:ext uri="{BB962C8B-B14F-4D97-AF65-F5344CB8AC3E}">
        <p14:creationId xmlns:p14="http://schemas.microsoft.com/office/powerpoint/2010/main" val="12190078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02373" y="1702063"/>
            <a:ext cx="3084465" cy="11183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05136" y="2937056"/>
            <a:ext cx="5435874" cy="16377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99958" y="4814888"/>
            <a:ext cx="3772005" cy="17756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Gas Discharge</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Gas discharge rate can be calculated:</a:t>
            </a:r>
          </a:p>
          <a:p>
            <a:pPr algn="l"/>
            <a:endParaRPr lang="en-GB" sz="3200"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Subsonic Flows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3200"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Sonic (Choked) Flows</a:t>
            </a:r>
          </a:p>
        </p:txBody>
      </p:sp>
      <p:graphicFrame>
        <p:nvGraphicFramePr>
          <p:cNvPr id="5" name="Object 4"/>
          <p:cNvGraphicFramePr>
            <a:graphicFrameLocks noChangeAspect="1"/>
          </p:cNvGraphicFramePr>
          <p:nvPr>
            <p:extLst>
              <p:ext uri="{D42A27DB-BD31-4B8C-83A1-F6EECF244321}">
                <p14:modId xmlns:p14="http://schemas.microsoft.com/office/powerpoint/2010/main" val="3986751764"/>
              </p:ext>
            </p:extLst>
          </p:nvPr>
        </p:nvGraphicFramePr>
        <p:xfrm>
          <a:off x="5961063" y="1755775"/>
          <a:ext cx="2743200" cy="801688"/>
        </p:xfrm>
        <a:graphic>
          <a:graphicData uri="http://schemas.openxmlformats.org/presentationml/2006/ole">
            <mc:AlternateContent xmlns:mc="http://schemas.openxmlformats.org/markup-compatibility/2006">
              <mc:Choice xmlns:v="urn:schemas-microsoft-com:vml" Requires="v">
                <p:oleObj spid="_x0000_s7323" name="Equation" r:id="rId3" imgW="1130300" imgH="330200" progId="Equation.3">
                  <p:embed/>
                </p:oleObj>
              </mc:Choice>
              <mc:Fallback>
                <p:oleObj name="Equation" r:id="rId3" imgW="1130300" imgH="330200" progId="Equation.3">
                  <p:embed/>
                  <p:pic>
                    <p:nvPicPr>
                      <p:cNvPr id="0" name=""/>
                      <p:cNvPicPr/>
                      <p:nvPr/>
                    </p:nvPicPr>
                    <p:blipFill>
                      <a:blip r:embed="rId4"/>
                      <a:stretch>
                        <a:fillRect/>
                      </a:stretch>
                    </p:blipFill>
                    <p:spPr>
                      <a:xfrm>
                        <a:off x="5961063" y="1755775"/>
                        <a:ext cx="2743200" cy="8016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73833650"/>
              </p:ext>
            </p:extLst>
          </p:nvPr>
        </p:nvGraphicFramePr>
        <p:xfrm>
          <a:off x="656167" y="3444345"/>
          <a:ext cx="4339166" cy="1056493"/>
        </p:xfrm>
        <a:graphic>
          <a:graphicData uri="http://schemas.openxmlformats.org/presentationml/2006/ole">
            <mc:AlternateContent xmlns:mc="http://schemas.openxmlformats.org/markup-compatibility/2006">
              <mc:Choice xmlns:v="urn:schemas-microsoft-com:vml" Requires="v">
                <p:oleObj spid="_x0000_s7324" name="Equation" r:id="rId5" imgW="2921000" imgH="711200" progId="Equation.3">
                  <p:embed/>
                </p:oleObj>
              </mc:Choice>
              <mc:Fallback>
                <p:oleObj name="Equation" r:id="rId5" imgW="2921000" imgH="711200" progId="Equation.3">
                  <p:embed/>
                  <p:pic>
                    <p:nvPicPr>
                      <p:cNvPr id="0" name=""/>
                      <p:cNvPicPr/>
                      <p:nvPr/>
                    </p:nvPicPr>
                    <p:blipFill>
                      <a:blip r:embed="rId6"/>
                      <a:stretch>
                        <a:fillRect/>
                      </a:stretch>
                    </p:blipFill>
                    <p:spPr>
                      <a:xfrm>
                        <a:off x="656167" y="3444345"/>
                        <a:ext cx="4339166" cy="105649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07712640"/>
              </p:ext>
            </p:extLst>
          </p:nvPr>
        </p:nvGraphicFramePr>
        <p:xfrm>
          <a:off x="1206500" y="5446713"/>
          <a:ext cx="3000375" cy="811212"/>
        </p:xfrm>
        <a:graphic>
          <a:graphicData uri="http://schemas.openxmlformats.org/presentationml/2006/ole">
            <mc:AlternateContent xmlns:mc="http://schemas.openxmlformats.org/markup-compatibility/2006">
              <mc:Choice xmlns:v="urn:schemas-microsoft-com:vml" Requires="v">
                <p:oleObj spid="_x0000_s7325" name="Equation" r:id="rId7" imgW="2019300" imgH="546100" progId="Equation.3">
                  <p:embed/>
                </p:oleObj>
              </mc:Choice>
              <mc:Fallback>
                <p:oleObj name="Equation" r:id="rId7" imgW="2019300" imgH="546100" progId="Equation.3">
                  <p:embed/>
                  <p:pic>
                    <p:nvPicPr>
                      <p:cNvPr id="0" name=""/>
                      <p:cNvPicPr/>
                      <p:nvPr/>
                    </p:nvPicPr>
                    <p:blipFill>
                      <a:blip r:embed="rId8"/>
                      <a:stretch>
                        <a:fillRect/>
                      </a:stretch>
                    </p:blipFill>
                    <p:spPr>
                      <a:xfrm>
                        <a:off x="1206500" y="5446713"/>
                        <a:ext cx="3000375" cy="811212"/>
                      </a:xfrm>
                      <a:prstGeom prst="rect">
                        <a:avLst/>
                      </a:prstGeom>
                    </p:spPr>
                  </p:pic>
                </p:oleObj>
              </mc:Fallback>
            </mc:AlternateContent>
          </a:graphicData>
        </a:graphic>
      </p:graphicFrame>
      <p:sp>
        <p:nvSpPr>
          <p:cNvPr id="14" name="TextBox 13"/>
          <p:cNvSpPr txBox="1"/>
          <p:nvPr/>
        </p:nvSpPr>
        <p:spPr>
          <a:xfrm>
            <a:off x="6807200" y="3539067"/>
            <a:ext cx="5046133" cy="2677656"/>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a</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o</a:t>
            </a:r>
            <a:r>
              <a:rPr lang="en-US" sz="2400" dirty="0" smtClean="0">
                <a:latin typeface="Tahoma" panose="020B0604030504040204" pitchFamily="34" charset="0"/>
                <a:ea typeface="Tahoma" panose="020B0604030504040204" pitchFamily="34" charset="0"/>
                <a:cs typeface="Tahoma" panose="020B0604030504040204" pitchFamily="34" charset="0"/>
              </a:rPr>
              <a:t> – sonic velocity of the gas (m/s)</a:t>
            </a:r>
          </a:p>
          <a:p>
            <a:r>
              <a:rPr lang="en-US" sz="2400" dirty="0" smtClean="0">
                <a:latin typeface="Tahoma" panose="020B0604030504040204" pitchFamily="34" charset="0"/>
                <a:ea typeface="Tahoma" panose="020B0604030504040204" pitchFamily="34" charset="0"/>
                <a:cs typeface="Tahoma" panose="020B0604030504040204" pitchFamily="34" charset="0"/>
              </a:rPr>
              <a:t>C</a:t>
            </a:r>
            <a:r>
              <a:rPr lang="en-US" sz="2400" baseline="-25000" dirty="0" smtClean="0">
                <a:latin typeface="Tahoma" panose="020B0604030504040204" pitchFamily="34" charset="0"/>
                <a:ea typeface="Tahoma" panose="020B0604030504040204" pitchFamily="34" charset="0"/>
                <a:cs typeface="Tahoma" panose="020B0604030504040204" pitchFamily="34" charset="0"/>
              </a:rPr>
              <a:t>d</a:t>
            </a:r>
            <a:r>
              <a:rPr lang="en-US" sz="2400" dirty="0" smtClean="0">
                <a:latin typeface="Tahoma" panose="020B0604030504040204" pitchFamily="34" charset="0"/>
                <a:ea typeface="Tahoma" panose="020B0604030504040204" pitchFamily="34" charset="0"/>
                <a:cs typeface="Tahoma" panose="020B0604030504040204" pitchFamily="34" charset="0"/>
              </a:rPr>
              <a:t> – discharge coefficient (0.6)</a:t>
            </a:r>
          </a:p>
          <a:p>
            <a:r>
              <a:rPr lang="en-US" sz="2400" dirty="0" smtClean="0">
                <a:latin typeface="Tahoma" panose="020B0604030504040204" pitchFamily="34" charset="0"/>
                <a:ea typeface="Tahoma" panose="020B0604030504040204" pitchFamily="34" charset="0"/>
                <a:cs typeface="Tahoma" panose="020B0604030504040204" pitchFamily="34" charset="0"/>
              </a:rPr>
              <a:t>A – area of hole (m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n-US" sz="2400" dirty="0" smtClean="0">
                <a:latin typeface="Tahoma" panose="020B0604030504040204" pitchFamily="34" charset="0"/>
                <a:ea typeface="Tahoma" panose="020B0604030504040204" pitchFamily="34" charset="0"/>
                <a:cs typeface="Tahoma" panose="020B0604030504040204" pitchFamily="34" charset="0"/>
              </a:rPr>
              <a:t>R – gas constant</a:t>
            </a:r>
          </a:p>
          <a:p>
            <a:r>
              <a:rPr lang="en-US" sz="2400" dirty="0" smtClean="0">
                <a:latin typeface="Tahoma" panose="020B0604030504040204" pitchFamily="34" charset="0"/>
                <a:ea typeface="Tahoma" panose="020B0604030504040204" pitchFamily="34" charset="0"/>
                <a:cs typeface="Tahoma" panose="020B0604030504040204" pitchFamily="34" charset="0"/>
              </a:rPr>
              <a:t>T – upstream temperature (K)</a:t>
            </a:r>
          </a:p>
          <a:p>
            <a:r>
              <a:rPr lang="en-US" sz="2400" dirty="0" smtClean="0">
                <a:latin typeface="Tahoma" panose="020B0604030504040204" pitchFamily="34" charset="0"/>
                <a:ea typeface="Tahoma" panose="020B0604030504040204" pitchFamily="34" charset="0"/>
                <a:cs typeface="Tahoma" panose="020B0604030504040204" pitchFamily="34" charset="0"/>
              </a:rPr>
              <a:t>M – gas molecular weight (kg/</a:t>
            </a:r>
            <a:r>
              <a:rPr lang="en-US" sz="2400" dirty="0" err="1" smtClean="0">
                <a:latin typeface="Tahoma" panose="020B0604030504040204" pitchFamily="34" charset="0"/>
                <a:ea typeface="Tahoma" panose="020B0604030504040204" pitchFamily="34" charset="0"/>
                <a:cs typeface="Tahoma" panose="020B0604030504040204" pitchFamily="34" charset="0"/>
              </a:rPr>
              <a:t>kmol</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el-GR" sz="2400" dirty="0" smtClean="0">
                <a:latin typeface="Tahoma" panose="020B0604030504040204" pitchFamily="34" charset="0"/>
                <a:ea typeface="Tahoma" panose="020B0604030504040204" pitchFamily="34" charset="0"/>
                <a:cs typeface="Tahoma" panose="020B0604030504040204" pitchFamily="34" charset="0"/>
              </a:rPr>
              <a:t>Ψ</a:t>
            </a:r>
            <a:r>
              <a:rPr lang="en-US" sz="2400" dirty="0" smtClean="0">
                <a:latin typeface="Tahoma" panose="020B0604030504040204" pitchFamily="34" charset="0"/>
                <a:ea typeface="Tahoma" panose="020B0604030504040204" pitchFamily="34" charset="0"/>
                <a:cs typeface="Tahoma" panose="020B0604030504040204" pitchFamily="34" charset="0"/>
              </a:rPr>
              <a:t> – flow factor (dimensionless)</a:t>
            </a:r>
          </a:p>
        </p:txBody>
      </p:sp>
    </p:spTree>
    <p:extLst>
      <p:ext uri="{BB962C8B-B14F-4D97-AF65-F5344CB8AC3E}">
        <p14:creationId xmlns:p14="http://schemas.microsoft.com/office/powerpoint/2010/main" val="31348705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59362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 Events and Concerns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7119687"/>
              </p:ext>
            </p:extLst>
          </p:nvPr>
        </p:nvGraphicFramePr>
        <p:xfrm>
          <a:off x="487087" y="1989222"/>
          <a:ext cx="11249718" cy="4150360"/>
        </p:xfrm>
        <a:graphic>
          <a:graphicData uri="http://schemas.openxmlformats.org/drawingml/2006/table">
            <a:tbl>
              <a:tblPr firstRow="1" bandRow="1">
                <a:tableStyleId>{5C22544A-7EE6-4342-B048-85BDC9FD1C3A}</a:tableStyleId>
              </a:tblPr>
              <a:tblGrid>
                <a:gridCol w="1580166"/>
                <a:gridCol w="6045182"/>
                <a:gridCol w="3624370"/>
              </a:tblGrid>
              <a:tr h="370840">
                <a:tc>
                  <a:txBody>
                    <a:bodyPr/>
                    <a:lstStyle/>
                    <a:p>
                      <a:r>
                        <a:rPr lang="en-GB" dirty="0" smtClean="0">
                          <a:latin typeface="Tahoma" panose="020B0604030504040204" pitchFamily="34" charset="0"/>
                          <a:ea typeface="Tahoma" panose="020B0604030504040204" pitchFamily="34" charset="0"/>
                          <a:cs typeface="Tahoma" panose="020B0604030504040204" pitchFamily="34" charset="0"/>
                        </a:rPr>
                        <a:t>Event Type</a:t>
                      </a:r>
                      <a:endParaRPr lang="en-CA"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dirty="0" smtClean="0">
                          <a:latin typeface="Tahoma" panose="020B0604030504040204" pitchFamily="34" charset="0"/>
                          <a:ea typeface="Tahoma" panose="020B0604030504040204" pitchFamily="34" charset="0"/>
                          <a:cs typeface="Tahoma" panose="020B0604030504040204" pitchFamily="34" charset="0"/>
                        </a:rPr>
                        <a:t>Event Mechanism</a:t>
                      </a:r>
                      <a:endParaRPr lang="en-CA"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dirty="0" smtClean="0">
                          <a:latin typeface="Tahoma" panose="020B0604030504040204" pitchFamily="34" charset="0"/>
                          <a:ea typeface="Tahoma" panose="020B0604030504040204" pitchFamily="34" charset="0"/>
                          <a:cs typeface="Tahoma" panose="020B0604030504040204" pitchFamily="34" charset="0"/>
                        </a:rPr>
                        <a:t>Hazard Concern</a:t>
                      </a:r>
                      <a:endParaRPr lang="en-CA"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b="1" dirty="0" smtClean="0">
                          <a:latin typeface="Tahoma" panose="020B0604030504040204" pitchFamily="34" charset="0"/>
                          <a:ea typeface="Tahoma" panose="020B0604030504040204" pitchFamily="34" charset="0"/>
                          <a:cs typeface="Tahoma" panose="020B0604030504040204" pitchFamily="34" charset="0"/>
                        </a:rPr>
                        <a:t>Fires</a:t>
                      </a:r>
                    </a:p>
                    <a:p>
                      <a:pPr algn="r"/>
                      <a:r>
                        <a:rPr lang="en-GB" sz="1600" b="0" i="1" dirty="0" smtClean="0">
                          <a:latin typeface="Tahoma" panose="020B0604030504040204" pitchFamily="34" charset="0"/>
                          <a:ea typeface="Tahoma" panose="020B0604030504040204" pitchFamily="34" charset="0"/>
                          <a:cs typeface="Tahoma" panose="020B0604030504040204" pitchFamily="34" charset="0"/>
                        </a:rPr>
                        <a:t>Gas/Vapour</a:t>
                      </a:r>
                    </a:p>
                    <a:p>
                      <a:pPr algn="r"/>
                      <a:r>
                        <a:rPr lang="en-GB" sz="1600" b="0" i="1" dirty="0" smtClean="0">
                          <a:latin typeface="Tahoma" panose="020B0604030504040204" pitchFamily="34" charset="0"/>
                          <a:ea typeface="Tahoma" panose="020B0604030504040204" pitchFamily="34" charset="0"/>
                          <a:cs typeface="Tahoma" panose="020B0604030504040204" pitchFamily="34" charset="0"/>
                        </a:rPr>
                        <a:t>Liquid</a:t>
                      </a:r>
                    </a:p>
                    <a:p>
                      <a:pPr algn="r"/>
                      <a:r>
                        <a:rPr lang="en-GB" sz="1600" b="0" i="1" dirty="0" smtClean="0">
                          <a:latin typeface="Tahoma" panose="020B0604030504040204" pitchFamily="34" charset="0"/>
                          <a:ea typeface="Tahoma" panose="020B0604030504040204" pitchFamily="34" charset="0"/>
                          <a:cs typeface="Tahoma" panose="020B0604030504040204" pitchFamily="34" charset="0"/>
                        </a:rPr>
                        <a:t>Solids</a:t>
                      </a:r>
                      <a:endParaRPr lang="en-CA" sz="1600" b="0" i="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sz="1600" dirty="0" smtClean="0">
                          <a:latin typeface="Tahoma" panose="020B0604030504040204" pitchFamily="34" charset="0"/>
                          <a:ea typeface="Tahoma" panose="020B0604030504040204" pitchFamily="34" charset="0"/>
                          <a:cs typeface="Tahoma" panose="020B0604030504040204" pitchFamily="34" charset="0"/>
                        </a:rPr>
                        <a:t>- Jet fire, flash fire, fireball</a:t>
                      </a:r>
                    </a:p>
                    <a:p>
                      <a:r>
                        <a:rPr lang="en-GB" sz="1600" dirty="0" smtClean="0">
                          <a:latin typeface="Tahoma" panose="020B0604030504040204" pitchFamily="34" charset="0"/>
                          <a:ea typeface="Tahoma" panose="020B0604030504040204" pitchFamily="34" charset="0"/>
                          <a:cs typeface="Tahoma" panose="020B0604030504040204" pitchFamily="34" charset="0"/>
                        </a:rPr>
                        <a:t>- Pool fire, tank fire, running fire, spray fire, fireball</a:t>
                      </a:r>
                    </a:p>
                    <a:p>
                      <a:pPr marL="285750" indent="-285750">
                        <a:buFontTx/>
                        <a:buChar char="-"/>
                      </a:pPr>
                      <a:r>
                        <a:rPr lang="en-GB" sz="1600" dirty="0" smtClean="0">
                          <a:latin typeface="Tahoma" panose="020B0604030504040204" pitchFamily="34" charset="0"/>
                          <a:ea typeface="Tahoma" panose="020B0604030504040204" pitchFamily="34" charset="0"/>
                          <a:cs typeface="Tahoma" panose="020B0604030504040204" pitchFamily="34" charset="0"/>
                        </a:rPr>
                        <a:t>Bulk fire, smouldering fire</a:t>
                      </a:r>
                    </a:p>
                    <a:p>
                      <a:pPr marL="0" indent="0">
                        <a:buFontTx/>
                        <a:buNone/>
                      </a:pP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GB" i="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i="0" dirty="0" smtClean="0">
                          <a:latin typeface="Tahoma" panose="020B0604030504040204" pitchFamily="34" charset="0"/>
                          <a:ea typeface="Tahoma" panose="020B0604030504040204" pitchFamily="34" charset="0"/>
                          <a:cs typeface="Tahoma" panose="020B0604030504040204" pitchFamily="34" charset="0"/>
                        </a:rPr>
                        <a:t>Thermal</a:t>
                      </a:r>
                      <a:r>
                        <a:rPr lang="en-GB" sz="1600" i="0" baseline="0" dirty="0" smtClean="0">
                          <a:latin typeface="Tahoma" panose="020B0604030504040204" pitchFamily="34" charset="0"/>
                          <a:ea typeface="Tahoma" panose="020B0604030504040204" pitchFamily="34" charset="0"/>
                          <a:cs typeface="Tahoma" panose="020B0604030504040204" pitchFamily="34" charset="0"/>
                        </a:rPr>
                        <a:t> radiation, flame impingement, combustion products, initiation of further fires</a:t>
                      </a:r>
                      <a:endParaRPr lang="en-CA" sz="1600" i="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b="1" dirty="0" smtClean="0">
                          <a:latin typeface="Tahoma" panose="020B0604030504040204" pitchFamily="34" charset="0"/>
                          <a:ea typeface="Tahoma" panose="020B0604030504040204" pitchFamily="34" charset="0"/>
                          <a:cs typeface="Tahoma" panose="020B0604030504040204" pitchFamily="34" charset="0"/>
                        </a:rPr>
                        <a:t>Explosions</a:t>
                      </a:r>
                    </a:p>
                    <a:p>
                      <a:pPr algn="r"/>
                      <a:r>
                        <a:rPr lang="en-GB" sz="1600" b="0" i="1" dirty="0" smtClean="0">
                          <a:latin typeface="Tahoma" panose="020B0604030504040204" pitchFamily="34" charset="0"/>
                          <a:ea typeface="Tahoma" panose="020B0604030504040204" pitchFamily="34" charset="0"/>
                          <a:cs typeface="Tahoma" panose="020B0604030504040204" pitchFamily="34" charset="0"/>
                        </a:rPr>
                        <a:t>Confined</a:t>
                      </a:r>
                    </a:p>
                    <a:p>
                      <a:pPr algn="r"/>
                      <a:endParaRPr lang="en-GB" sz="1600" b="0" i="1" dirty="0" smtClean="0">
                        <a:latin typeface="Tahoma" panose="020B0604030504040204" pitchFamily="34" charset="0"/>
                        <a:ea typeface="Tahoma" panose="020B0604030504040204" pitchFamily="34" charset="0"/>
                        <a:cs typeface="Tahoma" panose="020B0604030504040204" pitchFamily="34" charset="0"/>
                      </a:endParaRPr>
                    </a:p>
                    <a:p>
                      <a:pPr algn="r"/>
                      <a:r>
                        <a:rPr lang="en-GB" sz="1600" b="0" i="1" dirty="0" smtClean="0">
                          <a:latin typeface="Tahoma" panose="020B0604030504040204" pitchFamily="34" charset="0"/>
                          <a:ea typeface="Tahoma" panose="020B0604030504040204" pitchFamily="34" charset="0"/>
                          <a:cs typeface="Tahoma" panose="020B0604030504040204" pitchFamily="34" charset="0"/>
                        </a:rPr>
                        <a:t>Unconfined</a:t>
                      </a:r>
                      <a:endParaRPr lang="en-CA" b="0" i="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sz="1600" dirty="0" smtClean="0">
                          <a:latin typeface="Tahoma" panose="020B0604030504040204" pitchFamily="34" charset="0"/>
                          <a:ea typeface="Tahoma" panose="020B0604030504040204" pitchFamily="34" charset="0"/>
                          <a:cs typeface="Tahoma" panose="020B0604030504040204" pitchFamily="34" charset="0"/>
                        </a:rPr>
                        <a:t>- Runaway</a:t>
                      </a:r>
                      <a:r>
                        <a:rPr lang="en-GB" sz="1600" baseline="0" dirty="0" smtClean="0">
                          <a:latin typeface="Tahoma" panose="020B0604030504040204" pitchFamily="34" charset="0"/>
                          <a:ea typeface="Tahoma" panose="020B0604030504040204" pitchFamily="34" charset="0"/>
                          <a:cs typeface="Tahoma" panose="020B0604030504040204" pitchFamily="34" charset="0"/>
                        </a:rPr>
                        <a:t> reactions, combustion explosion, physical explosion, boiling liquid expanding vapour explosion (BLEVE)</a:t>
                      </a:r>
                    </a:p>
                    <a:p>
                      <a:pPr marL="285750" indent="-285750">
                        <a:buFontTx/>
                        <a:buChar char="-"/>
                      </a:pPr>
                      <a:r>
                        <a:rPr lang="en-GB" sz="1600" baseline="0" dirty="0" smtClean="0">
                          <a:latin typeface="Tahoma" panose="020B0604030504040204" pitchFamily="34" charset="0"/>
                          <a:ea typeface="Tahoma" panose="020B0604030504040204" pitchFamily="34" charset="0"/>
                          <a:cs typeface="Tahoma" panose="020B0604030504040204" pitchFamily="34" charset="0"/>
                        </a:rPr>
                        <a:t>Vapour cloud explosion</a:t>
                      </a:r>
                    </a:p>
                    <a:p>
                      <a:pPr marL="0" indent="0">
                        <a:buFontTx/>
                        <a:buNone/>
                      </a:pP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GB" i="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i="0" dirty="0" smtClean="0">
                          <a:latin typeface="Tahoma" panose="020B0604030504040204" pitchFamily="34" charset="0"/>
                          <a:ea typeface="Tahoma" panose="020B0604030504040204" pitchFamily="34" charset="0"/>
                          <a:cs typeface="Tahoma" panose="020B0604030504040204" pitchFamily="34" charset="0"/>
                        </a:rPr>
                        <a:t>Blast pressure waves,</a:t>
                      </a:r>
                      <a:r>
                        <a:rPr lang="en-GB" sz="1600" i="0" baseline="0" dirty="0" smtClean="0">
                          <a:latin typeface="Tahoma" panose="020B0604030504040204" pitchFamily="34" charset="0"/>
                          <a:ea typeface="Tahoma" panose="020B0604030504040204" pitchFamily="34" charset="0"/>
                          <a:cs typeface="Tahoma" panose="020B0604030504040204" pitchFamily="34" charset="0"/>
                        </a:rPr>
                        <a:t> missiles, </a:t>
                      </a:r>
                      <a:r>
                        <a:rPr lang="en-GB" sz="1600" i="0" baseline="0" dirty="0" err="1" smtClean="0">
                          <a:latin typeface="Tahoma" panose="020B0604030504040204" pitchFamily="34" charset="0"/>
                          <a:ea typeface="Tahoma" panose="020B0604030504040204" pitchFamily="34" charset="0"/>
                          <a:cs typeface="Tahoma" panose="020B0604030504040204" pitchFamily="34" charset="0"/>
                        </a:rPr>
                        <a:t>windage</a:t>
                      </a:r>
                      <a:r>
                        <a:rPr lang="en-GB" sz="1600" i="0" baseline="0" dirty="0" smtClean="0">
                          <a:latin typeface="Tahoma" panose="020B0604030504040204" pitchFamily="34" charset="0"/>
                          <a:ea typeface="Tahoma" panose="020B0604030504040204" pitchFamily="34" charset="0"/>
                          <a:cs typeface="Tahoma" panose="020B0604030504040204" pitchFamily="34" charset="0"/>
                        </a:rPr>
                        <a:t>, thermal radiation, combustion products</a:t>
                      </a:r>
                      <a:endParaRPr lang="en-CA" sz="1600" i="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b="1" dirty="0" smtClean="0">
                          <a:latin typeface="Tahoma" panose="020B0604030504040204" pitchFamily="34" charset="0"/>
                          <a:ea typeface="Tahoma" panose="020B0604030504040204" pitchFamily="34" charset="0"/>
                          <a:cs typeface="Tahoma" panose="020B0604030504040204" pitchFamily="34" charset="0"/>
                        </a:rPr>
                        <a:t>Gas Clouds</a:t>
                      </a:r>
                    </a:p>
                    <a:p>
                      <a:pPr algn="r"/>
                      <a:r>
                        <a:rPr lang="en-GB" sz="1600" b="0" dirty="0" smtClean="0">
                          <a:latin typeface="Tahoma" panose="020B0604030504040204" pitchFamily="34" charset="0"/>
                          <a:ea typeface="Tahoma" panose="020B0604030504040204" pitchFamily="34" charset="0"/>
                          <a:cs typeface="Tahoma" panose="020B0604030504040204" pitchFamily="34" charset="0"/>
                        </a:rPr>
                        <a:t>Heavy</a:t>
                      </a:r>
                      <a:r>
                        <a:rPr lang="en-GB" sz="1600" b="0" baseline="0" dirty="0" smtClean="0">
                          <a:latin typeface="Tahoma" panose="020B0604030504040204" pitchFamily="34" charset="0"/>
                          <a:ea typeface="Tahoma" panose="020B0604030504040204" pitchFamily="34" charset="0"/>
                          <a:cs typeface="Tahoma" panose="020B0604030504040204" pitchFamily="34" charset="0"/>
                        </a:rPr>
                        <a:t> Gases</a:t>
                      </a:r>
                    </a:p>
                    <a:p>
                      <a:pPr algn="r"/>
                      <a:r>
                        <a:rPr lang="en-GB" sz="1600" b="0" baseline="0" dirty="0" smtClean="0">
                          <a:latin typeface="Tahoma" panose="020B0604030504040204" pitchFamily="34" charset="0"/>
                          <a:ea typeface="Tahoma" panose="020B0604030504040204" pitchFamily="34" charset="0"/>
                          <a:cs typeface="Tahoma" panose="020B0604030504040204" pitchFamily="34" charset="0"/>
                        </a:rPr>
                        <a:t>Light Gases</a:t>
                      </a:r>
                      <a:endParaRPr lang="en-CA"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dirty="0" smtClean="0">
                        <a:latin typeface="Tahoma" panose="020B0604030504040204" pitchFamily="34" charset="0"/>
                        <a:ea typeface="Tahoma" panose="020B0604030504040204" pitchFamily="34" charset="0"/>
                        <a:cs typeface="Tahoma" panose="020B0604030504040204" pitchFamily="34" charset="0"/>
                      </a:endParaRPr>
                    </a:p>
                    <a:p>
                      <a:pPr>
                        <a:buFontTx/>
                        <a:buChar char="-"/>
                      </a:pPr>
                      <a:r>
                        <a:rPr lang="en-GB" sz="1600" baseline="0" dirty="0" smtClean="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Jets</a:t>
                      </a:r>
                    </a:p>
                    <a:p>
                      <a:pPr>
                        <a:buFontTx/>
                        <a:buChar char="-"/>
                      </a:pPr>
                      <a:r>
                        <a:rPr lang="en-GB" sz="1600" dirty="0" smtClean="0">
                          <a:latin typeface="Tahoma" panose="020B0604030504040204" pitchFamily="34" charset="0"/>
                          <a:ea typeface="Tahoma" panose="020B0604030504040204" pitchFamily="34" charset="0"/>
                          <a:cs typeface="Tahoma" panose="020B0604030504040204" pitchFamily="34" charset="0"/>
                        </a:rPr>
                        <a:t> Evaporation, volatilisation, boil-off</a:t>
                      </a:r>
                    </a:p>
                    <a:p>
                      <a:pPr>
                        <a:buFontTx/>
                        <a:buNone/>
                      </a:pP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dirty="0" smtClean="0">
                        <a:latin typeface="Tahoma" panose="020B0604030504040204" pitchFamily="34" charset="0"/>
                        <a:ea typeface="Tahoma" panose="020B0604030504040204" pitchFamily="34" charset="0"/>
                        <a:cs typeface="Tahoma" panose="020B0604030504040204" pitchFamily="34" charset="0"/>
                      </a:endParaRPr>
                    </a:p>
                    <a:p>
                      <a:pPr algn="ctr"/>
                      <a:r>
                        <a:rPr lang="en-GB" sz="1600" dirty="0" smtClean="0">
                          <a:latin typeface="Tahoma" panose="020B0604030504040204" pitchFamily="34" charset="0"/>
                          <a:ea typeface="Tahoma" panose="020B0604030504040204" pitchFamily="34" charset="0"/>
                          <a:cs typeface="Tahoma" panose="020B0604030504040204" pitchFamily="34" charset="0"/>
                        </a:rPr>
                        <a:t>Asphyxiation, toxicity, flammability,</a:t>
                      </a:r>
                      <a:r>
                        <a:rPr lang="en-GB" sz="1600" baseline="0" dirty="0" smtClean="0">
                          <a:latin typeface="Tahoma" panose="020B0604030504040204" pitchFamily="34" charset="0"/>
                          <a:ea typeface="Tahoma" panose="020B0604030504040204" pitchFamily="34" charset="0"/>
                          <a:cs typeface="Tahoma" panose="020B0604030504040204" pitchFamily="34" charset="0"/>
                        </a:rPr>
                        <a:t> range of concentrations.</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10076528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the Effects of a Hazardous Material Release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b="1" dirty="0" smtClean="0">
                <a:latin typeface="Tahoma" panose="020B0604030504040204" pitchFamily="34" charset="0"/>
                <a:ea typeface="Tahoma" panose="020B0604030504040204" pitchFamily="34" charset="0"/>
                <a:cs typeface="Tahoma" panose="020B0604030504040204" pitchFamily="34" charset="0"/>
              </a:rPr>
              <a:t>type of material </a:t>
            </a:r>
            <a:r>
              <a:rPr lang="en-GB" sz="2400" dirty="0" smtClean="0">
                <a:latin typeface="Tahoma" panose="020B0604030504040204" pitchFamily="34" charset="0"/>
                <a:ea typeface="Tahoma" panose="020B0604030504040204" pitchFamily="34" charset="0"/>
                <a:cs typeface="Tahoma" panose="020B0604030504040204" pitchFamily="34" charset="0"/>
              </a:rPr>
              <a:t>and containment conditions will govern </a:t>
            </a:r>
            <a:r>
              <a:rPr lang="en-GB" sz="2400" b="1" dirty="0" smtClean="0">
                <a:latin typeface="Tahoma" panose="020B0604030504040204" pitchFamily="34" charset="0"/>
                <a:ea typeface="Tahoma" panose="020B0604030504040204" pitchFamily="34" charset="0"/>
                <a:cs typeface="Tahoma" panose="020B0604030504040204" pitchFamily="34" charset="0"/>
              </a:rPr>
              <a:t>source strength</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b="1" dirty="0" smtClean="0">
                <a:latin typeface="Tahoma" panose="020B0604030504040204" pitchFamily="34" charset="0"/>
                <a:ea typeface="Tahoma" panose="020B0604030504040204" pitchFamily="34" charset="0"/>
                <a:cs typeface="Tahoma" panose="020B0604030504040204" pitchFamily="34" charset="0"/>
              </a:rPr>
              <a:t>type of hazard </a:t>
            </a:r>
            <a:r>
              <a:rPr lang="en-GB" sz="2400" dirty="0" smtClean="0">
                <a:latin typeface="Tahoma" panose="020B0604030504040204" pitchFamily="34" charset="0"/>
                <a:ea typeface="Tahoma" panose="020B0604030504040204" pitchFamily="34" charset="0"/>
                <a:cs typeface="Tahoma" panose="020B0604030504040204" pitchFamily="34" charset="0"/>
              </a:rPr>
              <a:t>will determine </a:t>
            </a:r>
            <a:r>
              <a:rPr lang="en-GB" sz="2400" b="1" dirty="0" smtClean="0">
                <a:latin typeface="Tahoma" panose="020B0604030504040204" pitchFamily="34" charset="0"/>
                <a:ea typeface="Tahoma" panose="020B0604030504040204" pitchFamily="34" charset="0"/>
                <a:cs typeface="Tahoma" panose="020B0604030504040204" pitchFamily="34" charset="0"/>
              </a:rPr>
              <a:t>hazard effect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Gas Clouds: concentration, C</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Fires: thermal radiation flux, I</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Explosions: overpressure, P</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o</a:t>
            </a:r>
          </a:p>
          <a:p>
            <a:pPr algn="l"/>
            <a:endParaRPr lang="en-GB" sz="2400" baseline="-250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The probability of effect, P, can be calculated at a receptor. </a:t>
            </a:r>
            <a:endParaRPr lang="en-GB" sz="24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301707" y="5402244"/>
            <a:ext cx="10109243" cy="954107"/>
          </a:xfrm>
          <a:prstGeom prst="rect">
            <a:avLst/>
          </a:prstGeom>
          <a:noFill/>
        </p:spPr>
        <p:txBody>
          <a:bodyPr wrap="square" rtlCol="0">
            <a:spAutoFit/>
          </a:bodyPr>
          <a:lstStyle/>
          <a:p>
            <a:pPr algn="ctr"/>
            <a:r>
              <a:rPr lang="en-GB" sz="28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We will focus on effect modelling for combustion sources: fires and explosions.</a:t>
            </a:r>
            <a:endParaRPr lang="en-CA" sz="28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97052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Combustion Basics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05136" y="1936160"/>
            <a:ext cx="11382064" cy="1538883"/>
          </a:xfrm>
          <a:prstGeom prst="rect">
            <a:avLst/>
          </a:prstGeom>
          <a:noFill/>
        </p:spPr>
        <p:txBody>
          <a:bodyPr wrap="square" rtlCol="0">
            <a:spAutoFit/>
          </a:bodyPr>
          <a:lstStyle/>
          <a:p>
            <a:pPr lvl="1" indent="-457200">
              <a:spcAft>
                <a:spcPts val="1200"/>
              </a:spcAft>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Combustion is the rapid exothermic oxidation of an ignited fuel.</a:t>
            </a:r>
          </a:p>
          <a:p>
            <a:pPr lvl="1" indent="-457200">
              <a:spcAft>
                <a:spcPts val="1200"/>
              </a:spcAft>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Combustion will always occur in the vapour phase – liquids are volatised and solids are decomposed into vapour. </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98188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Essential Elements for Combustion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213398" y="1856246"/>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Fuel</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2719598" y="4196720"/>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Oxidizer</a:t>
            </a:r>
          </a:p>
          <a:p>
            <a:pPr algn="l"/>
            <a:endParaRPr lang="en-GB"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218947" y="4196720"/>
            <a:ext cx="3176688"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Ignition Source</a:t>
            </a:r>
          </a:p>
          <a:p>
            <a:pPr algn="l"/>
            <a:endParaRPr lang="en-G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Flowchart: Merge 3"/>
          <p:cNvSpPr/>
          <p:nvPr/>
        </p:nvSpPr>
        <p:spPr>
          <a:xfrm rot="10800000">
            <a:off x="3870131" y="2369371"/>
            <a:ext cx="3617074" cy="1843296"/>
          </a:xfrm>
          <a:prstGeom prst="flowChartMerg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p:nvSpPr>
        <p:spPr>
          <a:xfrm>
            <a:off x="6240379" y="1919545"/>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 acetylene, propane, carbon monoxide, hydrogen</a:t>
            </a:r>
          </a:p>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Liquids: gasoline, acetone, ether, pentane </a:t>
            </a:r>
          </a:p>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Solids: plastics, wood dust, fibres, metal particles</a:t>
            </a:r>
          </a:p>
          <a:p>
            <a:pPr algn="l"/>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894319" y="4696732"/>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Gases: oxygen, fluorine, chlorine</a:t>
            </a:r>
          </a:p>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Liquids: hydrogen peroxide, nitric acid,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perchloric</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acid</a:t>
            </a:r>
          </a:p>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Solids: metal peroxides, ammonium nitrate</a:t>
            </a:r>
          </a:p>
          <a:p>
            <a:pPr algn="l"/>
            <a:endParaRPr lang="en-GB" sz="16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6587245" y="4695125"/>
            <a:ext cx="412686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Sparks, flames, static electricity, heat</a:t>
            </a:r>
          </a:p>
          <a:p>
            <a:pPr algn="l"/>
            <a:endParaRPr lang="en-GB"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375721" y="5720980"/>
            <a:ext cx="5785212" cy="954107"/>
          </a:xfrm>
          <a:prstGeom prst="rect">
            <a:avLst/>
          </a:prstGeom>
          <a:noFill/>
        </p:spPr>
        <p:txBody>
          <a:bodyPr wrap="square" rtlCol="0">
            <a:spAutoFit/>
          </a:bodyPr>
          <a:lstStyle/>
          <a:p>
            <a:pPr marL="0" lvl="1">
              <a:spcAft>
                <a:spcPts val="1200"/>
              </a:spcAft>
            </a:pPr>
            <a:r>
              <a:rPr lang="en-GB" sz="2800" dirty="0" smtClean="0">
                <a:latin typeface="Tahoma" panose="020B0604030504040204" pitchFamily="34" charset="0"/>
                <a:ea typeface="Tahoma" panose="020B0604030504040204" pitchFamily="34" charset="0"/>
                <a:cs typeface="Tahoma" panose="020B0604030504040204" pitchFamily="34" charset="0"/>
              </a:rPr>
              <a:t>Examples: 	Wood, air, matches or</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a:latin typeface="Tahoma" panose="020B0604030504040204" pitchFamily="34" charset="0"/>
                <a:ea typeface="Tahoma" panose="020B0604030504040204" pitchFamily="34" charset="0"/>
                <a:cs typeface="Tahoma" panose="020B0604030504040204" pitchFamily="34" charset="0"/>
              </a:rPr>
              <a:t>	</a:t>
            </a:r>
            <a:r>
              <a:rPr lang="en-GB" sz="2800" dirty="0" smtClean="0">
                <a:latin typeface="Tahoma" panose="020B0604030504040204" pitchFamily="34" charset="0"/>
                <a:ea typeface="Tahoma" panose="020B0604030504040204" pitchFamily="34" charset="0"/>
                <a:cs typeface="Tahoma" panose="020B0604030504040204" pitchFamily="34" charset="0"/>
              </a:rPr>
              <a:t>	Gasoline, air, spark</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9326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Essential Elements for Combustion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213398" y="1856246"/>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Fuel</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2719598" y="4196720"/>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Oxidiser</a:t>
            </a:r>
          </a:p>
          <a:p>
            <a:pPr algn="l"/>
            <a:endParaRPr lang="en-GB"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218947" y="4196720"/>
            <a:ext cx="3176688"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Ignition Source</a:t>
            </a:r>
          </a:p>
          <a:p>
            <a:pPr algn="l"/>
            <a:endParaRPr lang="en-G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Flowchart: Merge 3"/>
          <p:cNvSpPr/>
          <p:nvPr/>
        </p:nvSpPr>
        <p:spPr>
          <a:xfrm rot="10800000">
            <a:off x="3870131" y="2369371"/>
            <a:ext cx="3617074" cy="1843296"/>
          </a:xfrm>
          <a:prstGeom prst="flowChartMerg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p:nvSpPr>
        <p:spPr>
          <a:xfrm>
            <a:off x="6240379" y="1919545"/>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 acetylene, propane, carbon monoxide, hydrogen</a:t>
            </a:r>
          </a:p>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Liquids: gasoline, acetone, ether, pentane </a:t>
            </a:r>
          </a:p>
          <a:p>
            <a:pPr marL="342900" indent="-342900" algn="l">
              <a:buFont typeface="Arial" panose="020B0604020202020204" pitchFamily="34" charset="0"/>
              <a:buChar char="•"/>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Solids: plastics, wood dust, fibres, metal particles</a:t>
            </a:r>
          </a:p>
          <a:p>
            <a:pPr algn="l"/>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894319" y="4696732"/>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Gases: oxygen, fluorine, chlorine</a:t>
            </a:r>
          </a:p>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Liquids: hydrogen peroxide, nitric acid,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perchloric</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acid</a:t>
            </a:r>
          </a:p>
          <a:p>
            <a:pPr marL="342900" indent="-342900" algn="l">
              <a:buFont typeface="Arial" panose="020B0604020202020204" pitchFamily="34" charset="0"/>
              <a:buChar char="•"/>
            </a:pP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Solids: metal peroxides, ammonium nitrate</a:t>
            </a:r>
          </a:p>
          <a:p>
            <a:pPr algn="l"/>
            <a:endParaRPr lang="en-GB" sz="16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6587245" y="4695125"/>
            <a:ext cx="412686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Sparks, flames, static electricity, heat</a:t>
            </a:r>
          </a:p>
          <a:p>
            <a:pPr algn="l"/>
            <a:endParaRPr lang="en-GB"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Multiply 2"/>
          <p:cNvSpPr/>
          <p:nvPr/>
        </p:nvSpPr>
        <p:spPr>
          <a:xfrm>
            <a:off x="7501705" y="3390561"/>
            <a:ext cx="2199822" cy="2303785"/>
          </a:xfrm>
          <a:prstGeom prst="mathMultiply">
            <a:avLst>
              <a:gd name="adj1" fmla="val 103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tx1"/>
                </a:solidFill>
              </a:ln>
            </a:endParaRPr>
          </a:p>
        </p:txBody>
      </p:sp>
      <p:sp>
        <p:nvSpPr>
          <p:cNvPr id="15" name="TextBox 14"/>
          <p:cNvSpPr txBox="1"/>
          <p:nvPr/>
        </p:nvSpPr>
        <p:spPr>
          <a:xfrm>
            <a:off x="894319" y="5706692"/>
            <a:ext cx="10270986" cy="954107"/>
          </a:xfrm>
          <a:prstGeom prst="rect">
            <a:avLst/>
          </a:prstGeom>
          <a:noFill/>
        </p:spPr>
        <p:txBody>
          <a:bodyPr wrap="square" rtlCol="0">
            <a:spAutoFit/>
          </a:bodyPr>
          <a:lstStyle/>
          <a:p>
            <a:pPr marL="0" lvl="1" algn="ctr">
              <a:spcAft>
                <a:spcPts val="1200"/>
              </a:spcAft>
            </a:pPr>
            <a:r>
              <a:rPr lang="en-GB" sz="2800" dirty="0" smtClean="0">
                <a:latin typeface="Tahoma" panose="020B0604030504040204" pitchFamily="34" charset="0"/>
                <a:ea typeface="Tahoma" panose="020B0604030504040204" pitchFamily="34" charset="0"/>
                <a:cs typeface="Tahoma" panose="020B0604030504040204" pitchFamily="34" charset="0"/>
              </a:rPr>
              <a:t>Methods for </a:t>
            </a:r>
            <a:r>
              <a:rPr lang="en-GB" sz="2800" i="1" dirty="0" smtClean="0">
                <a:latin typeface="Tahoma" panose="020B0604030504040204" pitchFamily="34" charset="0"/>
                <a:ea typeface="Tahoma" panose="020B0604030504040204" pitchFamily="34" charset="0"/>
                <a:cs typeface="Tahoma" panose="020B0604030504040204" pitchFamily="34" charset="0"/>
              </a:rPr>
              <a:t>controlling combustion </a:t>
            </a:r>
            <a:r>
              <a:rPr lang="en-GB" sz="2800" dirty="0" smtClean="0">
                <a:latin typeface="Tahoma" panose="020B0604030504040204" pitchFamily="34" charset="0"/>
                <a:ea typeface="Tahoma" panose="020B0604030504040204" pitchFamily="34" charset="0"/>
                <a:cs typeface="Tahoma" panose="020B0604030504040204" pitchFamily="34" charset="0"/>
              </a:rPr>
              <a:t>are focused on eliminating ignition sources AND preventing flammable mixtures.</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56494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42912" y="2010569"/>
            <a:ext cx="11058525" cy="1684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8388" indent="-1068388">
              <a:buNone/>
            </a:pP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Risk </a:t>
            </a:r>
            <a:r>
              <a:rPr lang="en-GB" sz="2400" dirty="0">
                <a:latin typeface="Tahoma" panose="020B0604030504040204" pitchFamily="34" charset="0"/>
                <a:ea typeface="Tahoma" panose="020B0604030504040204" pitchFamily="34" charset="0"/>
                <a:cs typeface="Tahoma" panose="020B0604030504040204" pitchFamily="34" charset="0"/>
              </a:rPr>
              <a:t>– A </a:t>
            </a:r>
            <a:r>
              <a:rPr lang="en-GB" sz="2400" i="1" dirty="0">
                <a:solidFill>
                  <a:srgbClr val="C00000"/>
                </a:solidFill>
                <a:latin typeface="Tahoma" panose="020B0604030504040204" pitchFamily="34" charset="0"/>
                <a:ea typeface="Tahoma" panose="020B0604030504040204" pitchFamily="34" charset="0"/>
                <a:cs typeface="Tahoma" panose="020B0604030504040204" pitchFamily="34" charset="0"/>
              </a:rPr>
              <a:t>measure</a:t>
            </a: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of human injury, environmental damage or economic loss in terms of both the </a:t>
            </a:r>
            <a:r>
              <a:rPr lang="en-GB"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frequency</a:t>
            </a:r>
            <a:r>
              <a:rPr lang="en-GB" sz="2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and </a:t>
            </a:r>
            <a:r>
              <a:rPr lang="en-GB" sz="2400" dirty="0">
                <a:latin typeface="Tahoma" panose="020B0604030504040204" pitchFamily="34" charset="0"/>
                <a:ea typeface="Tahoma" panose="020B0604030504040204" pitchFamily="34" charset="0"/>
                <a:cs typeface="Tahoma" panose="020B0604030504040204" pitchFamily="34" charset="0"/>
              </a:rPr>
              <a:t>the </a:t>
            </a:r>
            <a:r>
              <a:rPr lang="en-GB" sz="2400" i="1" dirty="0">
                <a:solidFill>
                  <a:srgbClr val="C00000"/>
                </a:solidFill>
                <a:latin typeface="Tahoma" panose="020B0604030504040204" pitchFamily="34" charset="0"/>
                <a:ea typeface="Tahoma" panose="020B0604030504040204" pitchFamily="34" charset="0"/>
                <a:cs typeface="Tahoma" panose="020B0604030504040204" pitchFamily="34" charset="0"/>
              </a:rPr>
              <a:t>magnitude</a:t>
            </a: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of the loss or </a:t>
            </a:r>
            <a:r>
              <a:rPr lang="en-GB" sz="2400" dirty="0" smtClean="0">
                <a:latin typeface="Tahoma" panose="020B0604030504040204" pitchFamily="34" charset="0"/>
                <a:ea typeface="Tahoma" panose="020B0604030504040204" pitchFamily="34" charset="0"/>
                <a:cs typeface="Tahoma" panose="020B0604030504040204" pitchFamily="34" charset="0"/>
              </a:rPr>
              <a:t>injury.</a:t>
            </a:r>
          </a:p>
        </p:txBody>
      </p:sp>
      <p:sp>
        <p:nvSpPr>
          <p:cNvPr id="7" name="Rectangle 6"/>
          <p:cNvSpPr/>
          <p:nvPr/>
        </p:nvSpPr>
        <p:spPr>
          <a:xfrm>
            <a:off x="2063552" y="4017258"/>
            <a:ext cx="8711039" cy="707886"/>
          </a:xfrm>
          <a:prstGeom prst="rect">
            <a:avLst/>
          </a:prstGeom>
        </p:spPr>
        <p:txBody>
          <a:bodyPr wrap="none">
            <a:spAutoFit/>
          </a:bodyPr>
          <a:lstStyle/>
          <a:p>
            <a:r>
              <a:rPr lang="en-GB" sz="4000" b="1" dirty="0">
                <a:solidFill>
                  <a:srgbClr val="FF0000"/>
                </a:solidFill>
                <a:latin typeface="Tahoma" panose="020B0604030504040204" pitchFamily="34" charset="0"/>
                <a:ea typeface="Tahoma" panose="020B0604030504040204" pitchFamily="34" charset="0"/>
                <a:cs typeface="Tahoma" panose="020B0604030504040204" pitchFamily="34" charset="0"/>
              </a:rPr>
              <a:t>Risk</a:t>
            </a:r>
            <a:r>
              <a:rPr lang="en-GB" sz="4000" b="1" dirty="0">
                <a:latin typeface="Tahoma" panose="020B0604030504040204" pitchFamily="34" charset="0"/>
                <a:ea typeface="Tahoma" panose="020B0604030504040204" pitchFamily="34" charset="0"/>
                <a:cs typeface="Tahoma" panose="020B0604030504040204" pitchFamily="34" charset="0"/>
              </a:rPr>
              <a:t> = </a:t>
            </a:r>
            <a:r>
              <a:rPr lang="en-GB" sz="4000" b="1" i="1" dirty="0">
                <a:latin typeface="Tahoma" panose="020B0604030504040204" pitchFamily="34" charset="0"/>
                <a:ea typeface="Tahoma" panose="020B0604030504040204" pitchFamily="34" charset="0"/>
                <a:cs typeface="Tahoma" panose="020B0604030504040204" pitchFamily="34" charset="0"/>
              </a:rPr>
              <a:t>Consequence</a:t>
            </a:r>
            <a:r>
              <a:rPr lang="en-GB" sz="4000" b="1" dirty="0">
                <a:latin typeface="Tahoma" panose="020B0604030504040204" pitchFamily="34" charset="0"/>
                <a:ea typeface="Tahoma" panose="020B0604030504040204" pitchFamily="34" charset="0"/>
                <a:cs typeface="Tahoma" panose="020B0604030504040204" pitchFamily="34" charset="0"/>
              </a:rPr>
              <a:t> x </a:t>
            </a:r>
            <a:r>
              <a:rPr lang="en-GB" sz="4000" b="1" i="1" dirty="0">
                <a:latin typeface="Tahoma" panose="020B0604030504040204" pitchFamily="34" charset="0"/>
                <a:ea typeface="Tahoma" panose="020B0604030504040204" pitchFamily="34" charset="0"/>
                <a:cs typeface="Tahoma" panose="020B0604030504040204" pitchFamily="34" charset="0"/>
              </a:rPr>
              <a:t>Frequency</a:t>
            </a:r>
            <a:endParaRPr lang="en-CA"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 Definitions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81914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Flammability</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29428" y="1827285"/>
            <a:ext cx="11662572" cy="5139869"/>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Ignition</a:t>
            </a:r>
            <a:r>
              <a:rPr lang="en-GB" sz="2400" dirty="0" smtClean="0">
                <a:latin typeface="Tahoma" panose="020B0604030504040204" pitchFamily="34" charset="0"/>
                <a:ea typeface="Tahoma" panose="020B0604030504040204" pitchFamily="34" charset="0"/>
                <a:cs typeface="Tahoma" panose="020B0604030504040204" pitchFamily="34" charset="0"/>
              </a:rPr>
              <a:t> – A flammable material may be ignited by the combination of a fuel and 		oxidant in contact with an ignition source. OR, if a flammable gas is 		sufficiently heated, the gas can ignite.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Minimum </a:t>
            </a:r>
            <a:r>
              <a:rPr lang="en-GB" sz="2400" b="1" dirty="0">
                <a:latin typeface="Tahoma" panose="020B0604030504040204" pitchFamily="34" charset="0"/>
                <a:ea typeface="Tahoma" panose="020B0604030504040204" pitchFamily="34" charset="0"/>
                <a:cs typeface="Tahoma" panose="020B0604030504040204" pitchFamily="34" charset="0"/>
              </a:rPr>
              <a:t>I</a:t>
            </a:r>
            <a:r>
              <a:rPr lang="en-GB" sz="2400" b="1" dirty="0" smtClean="0">
                <a:latin typeface="Tahoma" panose="020B0604030504040204" pitchFamily="34" charset="0"/>
                <a:ea typeface="Tahoma" panose="020B0604030504040204" pitchFamily="34" charset="0"/>
                <a:cs typeface="Tahoma" panose="020B0604030504040204" pitchFamily="34" charset="0"/>
              </a:rPr>
              <a:t>gnition Energy </a:t>
            </a:r>
            <a:r>
              <a:rPr lang="en-GB" sz="2400" dirty="0" smtClean="0">
                <a:latin typeface="Tahoma" panose="020B0604030504040204" pitchFamily="34" charset="0"/>
                <a:ea typeface="Tahoma" panose="020B0604030504040204" pitchFamily="34" charset="0"/>
                <a:cs typeface="Tahoma" panose="020B0604030504040204" pitchFamily="34" charset="0"/>
              </a:rPr>
              <a:t>(MIE) – Smallest energy input needed to start 			combustion. Typical MIE of hydrocarbons is 0.25 </a:t>
            </a:r>
            <a:r>
              <a:rPr lang="en-GB" sz="2400" dirty="0" err="1" smtClean="0">
                <a:latin typeface="Tahoma" panose="020B0604030504040204" pitchFamily="34" charset="0"/>
                <a:ea typeface="Tahoma" panose="020B0604030504040204" pitchFamily="34" charset="0"/>
                <a:cs typeface="Tahoma" panose="020B0604030504040204" pitchFamily="34" charset="0"/>
              </a:rPr>
              <a:t>mJ</a:t>
            </a:r>
            <a:r>
              <a:rPr lang="en-GB" sz="2400" dirty="0" smtClean="0">
                <a:latin typeface="Tahoma" panose="020B0604030504040204" pitchFamily="34" charset="0"/>
                <a:ea typeface="Tahoma" panose="020B0604030504040204" pitchFamily="34" charset="0"/>
                <a:cs typeface="Tahoma" panose="020B0604030504040204" pitchFamily="34" charset="0"/>
              </a:rPr>
              <a:t>. To place this in 		perspective, the static discharge from walking across a carpet is 22 </a:t>
            </a:r>
            <a:r>
              <a:rPr lang="en-GB" sz="2400" dirty="0" err="1" smtClean="0">
                <a:latin typeface="Tahoma" panose="020B0604030504040204" pitchFamily="34" charset="0"/>
                <a:ea typeface="Tahoma" panose="020B0604030504040204" pitchFamily="34" charset="0"/>
                <a:cs typeface="Tahoma" panose="020B0604030504040204" pitchFamily="34" charset="0"/>
              </a:rPr>
              <a:t>mJ</a:t>
            </a:r>
            <a:r>
              <a:rPr lang="en-GB" sz="2400" dirty="0" smtClean="0">
                <a:latin typeface="Tahoma" panose="020B0604030504040204" pitchFamily="34" charset="0"/>
                <a:ea typeface="Tahoma" panose="020B0604030504040204" pitchFamily="34" charset="0"/>
                <a:cs typeface="Tahoma" panose="020B0604030504040204" pitchFamily="34" charset="0"/>
              </a:rPr>
              <a:t>; 		an automobile spark plug is 25 </a:t>
            </a:r>
            <a:r>
              <a:rPr lang="en-GB" sz="2400" dirty="0" err="1" smtClean="0">
                <a:latin typeface="Tahoma" panose="020B0604030504040204" pitchFamily="34" charset="0"/>
                <a:ea typeface="Tahoma" panose="020B0604030504040204" pitchFamily="34" charset="0"/>
                <a:cs typeface="Tahoma" panose="020B0604030504040204" pitchFamily="34" charset="0"/>
              </a:rPr>
              <a:t>mJ</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Auto-Ignition Temperature </a:t>
            </a:r>
            <a:r>
              <a:rPr lang="en-GB" sz="2400" dirty="0" smtClean="0">
                <a:latin typeface="Tahoma" panose="020B0604030504040204" pitchFamily="34" charset="0"/>
                <a:ea typeface="Tahoma" panose="020B0604030504040204" pitchFamily="34" charset="0"/>
                <a:cs typeface="Tahoma" panose="020B0604030504040204" pitchFamily="34" charset="0"/>
              </a:rPr>
              <a:t>– The temperature threshold above which enough 	energy is available to act as an ignition source.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Flash Point of a Liquid </a:t>
            </a:r>
            <a:r>
              <a:rPr lang="en-GB" sz="2400" dirty="0" smtClean="0">
                <a:latin typeface="Tahoma" panose="020B0604030504040204" pitchFamily="34" charset="0"/>
                <a:ea typeface="Tahoma" panose="020B0604030504040204" pitchFamily="34" charset="0"/>
                <a:cs typeface="Tahoma" panose="020B0604030504040204" pitchFamily="34" charset="0"/>
              </a:rPr>
              <a:t>– The lowest temperature at which a liquid gives off 	sufficient vapour to form an ignitable mixture with air. </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42557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Combustion Definitions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29428" y="1827285"/>
            <a:ext cx="11637172" cy="4924424"/>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a:t>
            </a:r>
            <a:r>
              <a:rPr lang="en-GB" sz="2400" dirty="0" smtClean="0">
                <a:latin typeface="Tahoma" panose="020B0604030504040204" pitchFamily="34" charset="0"/>
                <a:ea typeface="Tahoma" panose="020B0604030504040204" pitchFamily="34" charset="0"/>
                <a:cs typeface="Tahoma" panose="020B0604030504040204" pitchFamily="34" charset="0"/>
              </a:rPr>
              <a:t>– Rapid expansion of gases resulting in a rapidly moving pressure or 			shock wave.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Physical Explosion </a:t>
            </a:r>
            <a:r>
              <a:rPr lang="en-GB" sz="2400" dirty="0" smtClean="0">
                <a:latin typeface="Tahoma" panose="020B0604030504040204" pitchFamily="34" charset="0"/>
                <a:ea typeface="Tahoma" panose="020B0604030504040204" pitchFamily="34" charset="0"/>
                <a:cs typeface="Tahoma" panose="020B0604030504040204" pitchFamily="34" charset="0"/>
              </a:rPr>
              <a:t>– Results from the sudden failure of a vessel containing 			high-pressure non-reactive gas.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Confined Explosion </a:t>
            </a:r>
            <a:r>
              <a:rPr lang="en-GB" sz="2400" dirty="0" smtClean="0">
                <a:latin typeface="Tahoma" panose="020B0604030504040204" pitchFamily="34" charset="0"/>
                <a:ea typeface="Tahoma" panose="020B0604030504040204" pitchFamily="34" charset="0"/>
                <a:cs typeface="Tahoma" panose="020B0604030504040204" pitchFamily="34" charset="0"/>
              </a:rPr>
              <a:t>– Occurs within a vessel, a building, or a confined space.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Unconfined Explosion</a:t>
            </a:r>
            <a:r>
              <a:rPr lang="en-GB" sz="2400" dirty="0" smtClean="0">
                <a:latin typeface="Tahoma" panose="020B0604030504040204" pitchFamily="34" charset="0"/>
                <a:ea typeface="Tahoma" panose="020B0604030504040204" pitchFamily="34" charset="0"/>
                <a:cs typeface="Tahoma" panose="020B0604030504040204" pitchFamily="34" charset="0"/>
              </a:rPr>
              <a:t>– Occurs in the open. Typically the result of a </a:t>
            </a:r>
            <a:r>
              <a:rPr lang="en-GB" sz="2400" dirty="0">
                <a:latin typeface="Tahoma" panose="020B0604030504040204" pitchFamily="34" charset="0"/>
                <a:ea typeface="Tahoma" panose="020B0604030504040204" pitchFamily="34" charset="0"/>
                <a:cs typeface="Tahoma" panose="020B0604030504040204" pitchFamily="34" charset="0"/>
              </a:rPr>
              <a:t>f</a:t>
            </a:r>
            <a:r>
              <a:rPr lang="en-GB" sz="2400" dirty="0" smtClean="0">
                <a:latin typeface="Tahoma" panose="020B0604030504040204" pitchFamily="34" charset="0"/>
                <a:ea typeface="Tahoma" panose="020B0604030504040204" pitchFamily="34" charset="0"/>
                <a:cs typeface="Tahoma" panose="020B0604030504040204" pitchFamily="34" charset="0"/>
              </a:rPr>
              <a:t>lammable 		gas release in a congested area.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Boiling-Liquid Expanding-Vapour Explosions </a:t>
            </a:r>
            <a:r>
              <a:rPr lang="en-GB" sz="2400" dirty="0" smtClean="0">
                <a:latin typeface="Tahoma" panose="020B0604030504040204" pitchFamily="34" charset="0"/>
                <a:ea typeface="Tahoma" panose="020B0604030504040204" pitchFamily="34" charset="0"/>
                <a:cs typeface="Tahoma" panose="020B0604030504040204" pitchFamily="34" charset="0"/>
              </a:rPr>
              <a:t>– Occurs if a vessel containing a 		liquid above its atmospheric pressure boiling point suddenly ruptures.</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Dust Explosion </a:t>
            </a:r>
            <a:r>
              <a:rPr lang="en-GB" sz="2400" dirty="0" smtClean="0">
                <a:latin typeface="Tahoma" panose="020B0604030504040204" pitchFamily="34" charset="0"/>
                <a:ea typeface="Tahoma" panose="020B0604030504040204" pitchFamily="34" charset="0"/>
                <a:cs typeface="Tahoma" panose="020B0604030504040204" pitchFamily="34" charset="0"/>
              </a:rPr>
              <a:t>– Results from the rapid combustion of fine solid particles suspended in air.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5798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More Combustion Definitions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29428" y="1827285"/>
            <a:ext cx="11454416" cy="2616101"/>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Shock Wave</a:t>
            </a:r>
            <a:r>
              <a:rPr lang="en-GB" sz="2400" dirty="0" smtClean="0">
                <a:latin typeface="Tahoma" panose="020B0604030504040204" pitchFamily="34" charset="0"/>
                <a:ea typeface="Tahoma" panose="020B0604030504040204" pitchFamily="34" charset="0"/>
                <a:cs typeface="Tahoma" panose="020B0604030504040204" pitchFamily="34" charset="0"/>
              </a:rPr>
              <a:t>– An abrupt pressure wave moving through a gas. </a:t>
            </a:r>
            <a:r>
              <a:rPr lang="en-CA" sz="2400" dirty="0">
                <a:latin typeface="Tahoma" panose="020B0604030504040204" pitchFamily="34" charset="0"/>
                <a:ea typeface="Tahoma" panose="020B0604030504040204" pitchFamily="34" charset="0"/>
                <a:cs typeface="Tahoma" panose="020B0604030504040204" pitchFamily="34" charset="0"/>
              </a:rPr>
              <a:t>In open air, a </a:t>
            </a:r>
            <a:r>
              <a:rPr lang="en-CA" sz="2400" dirty="0" smtClean="0">
                <a:latin typeface="Tahoma" panose="020B0604030504040204" pitchFamily="34" charset="0"/>
                <a:ea typeface="Tahoma" panose="020B0604030504040204" pitchFamily="34" charset="0"/>
                <a:cs typeface="Tahoma" panose="020B0604030504040204" pitchFamily="34" charset="0"/>
              </a:rPr>
              <a:t>				shock </a:t>
            </a:r>
            <a:r>
              <a:rPr lang="en-CA" sz="2400" dirty="0">
                <a:latin typeface="Tahoma" panose="020B0604030504040204" pitchFamily="34" charset="0"/>
                <a:ea typeface="Tahoma" panose="020B0604030504040204" pitchFamily="34" charset="0"/>
                <a:cs typeface="Tahoma" panose="020B0604030504040204" pitchFamily="34" charset="0"/>
              </a:rPr>
              <a:t>wave is followed by a strong wind. The combination of a </a:t>
            </a:r>
            <a:r>
              <a:rPr lang="en-CA" sz="2400" dirty="0" smtClean="0">
                <a:latin typeface="Tahoma" panose="020B0604030504040204" pitchFamily="34" charset="0"/>
                <a:ea typeface="Tahoma" panose="020B0604030504040204" pitchFamily="34" charset="0"/>
                <a:cs typeface="Tahoma" panose="020B0604030504040204" pitchFamily="34" charset="0"/>
              </a:rPr>
              <a:t>			shock </a:t>
            </a:r>
            <a:r>
              <a:rPr lang="en-CA" sz="2400" dirty="0">
                <a:latin typeface="Tahoma" panose="020B0604030504040204" pitchFamily="34" charset="0"/>
                <a:ea typeface="Tahoma" panose="020B0604030504040204" pitchFamily="34" charset="0"/>
                <a:cs typeface="Tahoma" panose="020B0604030504040204" pitchFamily="34" charset="0"/>
              </a:rPr>
              <a:t>wave and winds can result in a blast </a:t>
            </a:r>
            <a:r>
              <a:rPr lang="en-CA" sz="2400" dirty="0" smtClean="0">
                <a:latin typeface="Tahoma" panose="020B0604030504040204" pitchFamily="34" charset="0"/>
                <a:ea typeface="Tahoma" panose="020B0604030504040204" pitchFamily="34" charset="0"/>
                <a:cs typeface="Tahoma" panose="020B0604030504040204" pitchFamily="34" charset="0"/>
              </a:rPr>
              <a:t>pressure wave</a:t>
            </a:r>
            <a:r>
              <a:rPr lang="en-CA" sz="2400" dirty="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Overpressure </a:t>
            </a:r>
            <a:r>
              <a:rPr lang="en-GB" sz="2400" dirty="0" smtClean="0">
                <a:latin typeface="Tahoma" panose="020B0604030504040204" pitchFamily="34" charset="0"/>
                <a:ea typeface="Tahoma" panose="020B0604030504040204" pitchFamily="34" charset="0"/>
                <a:cs typeface="Tahoma" panose="020B0604030504040204" pitchFamily="34" charset="0"/>
              </a:rPr>
              <a:t>– The pressure of an explosion above atmospheric pressure; more specifically, the pressure on an object, resulting from the shock wave.</a:t>
            </a:r>
          </a:p>
        </p:txBody>
      </p:sp>
    </p:spTree>
    <p:extLst>
      <p:ext uri="{BB962C8B-B14F-4D97-AF65-F5344CB8AC3E}">
        <p14:creationId xmlns:p14="http://schemas.microsoft.com/office/powerpoint/2010/main" val="38727134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of Fire and Explosion Hazards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192225" y="1743951"/>
            <a:ext cx="6040132" cy="515415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Fires</a:t>
            </a: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Pool Fires</a:t>
            </a:r>
          </a:p>
          <a:p>
            <a:pPr marL="166688" indent="-166688" algn="l">
              <a:tabLst>
                <a:tab pos="352425" algn="l"/>
              </a:tabLst>
            </a:pP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GB"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Contained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sz="1800" dirty="0">
                <a:solidFill>
                  <a:srgbClr val="FF0000"/>
                </a:solidFill>
                <a:latin typeface="Tahoma" panose="020B0604030504040204" pitchFamily="34" charset="0"/>
                <a:ea typeface="Tahoma" panose="020B0604030504040204" pitchFamily="34" charset="0"/>
                <a:cs typeface="Tahoma" panose="020B0604030504040204" pitchFamily="34" charset="0"/>
              </a:rPr>
              <a:t>circular pools, channel fires)</a:t>
            </a:r>
          </a:p>
          <a:p>
            <a:pPr marL="166688" indent="-166688" algn="l">
              <a:tabLst>
                <a:tab pos="352425" algn="l"/>
              </a:tabLst>
            </a:pPr>
            <a:r>
              <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GB"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Uncontained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(catastrophic failure, steady release</a:t>
            </a:r>
            <a:r>
              <a:rPr lang="en-GB"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166688" indent="-166688" algn="l">
              <a:tabLst>
                <a:tab pos="352425" algn="l"/>
              </a:tabLst>
            </a:pPr>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Tank Fires</a:t>
            </a: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Jet Fires</a:t>
            </a:r>
          </a:p>
          <a:p>
            <a:pPr algn="l">
              <a:tabLst>
                <a:tab pos="176213" algn="l"/>
              </a:tabLst>
            </a:pPr>
            <a:r>
              <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Vertical, tilted, horizontal discharge</a:t>
            </a:r>
          </a:p>
          <a:p>
            <a:pPr algn="l">
              <a:tabLst>
                <a:tab pos="176213" algn="l"/>
              </a:tabLst>
            </a:pPr>
            <a:endParaRPr lang="en-GB" sz="105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Fireballs</a:t>
            </a: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Running Fires</a:t>
            </a: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Line Fires</a:t>
            </a: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Flash Fires</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5751094" y="1747596"/>
            <a:ext cx="6440905" cy="549541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a:t>
            </a:r>
          </a:p>
          <a:p>
            <a:pPr marL="184150" indent="-184150" algn="l">
              <a:buFont typeface="Arial" panose="020B0604020202020204" pitchFamily="34" charset="0"/>
              <a:buChar char="•"/>
            </a:pPr>
            <a: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Physical Explosions</a:t>
            </a:r>
            <a:b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en-GB" sz="2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Boiling liquid expanding vapour explosions (BLEVEs)</a:t>
            </a:r>
            <a:endParaRPr lang="en-GB" sz="1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Rapid </a:t>
            </a:r>
            <a:r>
              <a:rPr lang="en-GB" sz="1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hase transitions (</a:t>
            </a:r>
            <a:r>
              <a:rPr lang="en-GB" sz="1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eg</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water into hot oil)</a:t>
            </a:r>
            <a:endParaRPr lang="en-GB" sz="1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Compressed gas cylinder failure</a:t>
            </a:r>
            <a:endParaRPr lang="en-GB"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Combustion Explosions</a:t>
            </a:r>
          </a:p>
          <a:p>
            <a:pPr algn="l">
              <a:tabLst>
                <a:tab pos="273050" algn="l"/>
              </a:tabLst>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Deflagrations</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speed of reaction front&lt; speed of sound</a:t>
            </a: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Detonations</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speed of reaction front&gt; speed of sound</a:t>
            </a: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Confined explosions</a:t>
            </a: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Vapour cloud explosions</a:t>
            </a: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Dust explosions</a:t>
            </a:r>
          </a:p>
        </p:txBody>
      </p:sp>
    </p:spTree>
    <p:extLst>
      <p:ext uri="{BB962C8B-B14F-4D97-AF65-F5344CB8AC3E}">
        <p14:creationId xmlns:p14="http://schemas.microsoft.com/office/powerpoint/2010/main" val="18182889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Fires vs. Explosion Hazards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29428" y="1827285"/>
            <a:ext cx="11454416" cy="4308872"/>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Combustion …</a:t>
            </a:r>
          </a:p>
          <a:p>
            <a:pPr marL="800100" lvl="2" indent="-342900">
              <a:spcAft>
                <a:spcPts val="1200"/>
              </a:spcAft>
              <a:buFont typeface="Courier New" panose="02070309020205020404" pitchFamily="49" charset="0"/>
              <a:buChar char="o"/>
            </a:pPr>
            <a:r>
              <a:rPr lang="en-GB" sz="2000" dirty="0" smtClean="0">
                <a:latin typeface="Tahoma" panose="020B0604030504040204" pitchFamily="34" charset="0"/>
                <a:ea typeface="Tahoma" panose="020B0604030504040204" pitchFamily="34" charset="0"/>
                <a:cs typeface="Tahoma" panose="020B0604030504040204" pitchFamily="34" charset="0"/>
              </a:rPr>
              <a:t>Is an exothermic chemical reaction where energy is released following combination of a fuel and an oxidant</a:t>
            </a:r>
          </a:p>
          <a:p>
            <a:pPr marL="800100" lvl="2" indent="-342900">
              <a:spcAft>
                <a:spcPts val="1200"/>
              </a:spcAft>
              <a:buFont typeface="Courier New" panose="02070309020205020404" pitchFamily="49" charset="0"/>
              <a:buChar char="o"/>
            </a:pPr>
            <a:r>
              <a:rPr lang="en-GB" sz="2000" dirty="0" smtClean="0">
                <a:latin typeface="Tahoma" panose="020B0604030504040204" pitchFamily="34" charset="0"/>
                <a:ea typeface="Tahoma" panose="020B0604030504040204" pitchFamily="34" charset="0"/>
                <a:cs typeface="Tahoma" panose="020B0604030504040204" pitchFamily="34" charset="0"/>
              </a:rPr>
              <a:t>Occurs in the vapour phase – liquids are volatilised, solids are decomposed to vapours</a:t>
            </a: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Fires AND explosions involve combustion – physical explosions are an exception</a:t>
            </a: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rate of energy release is the major difference between fires and combustion</a:t>
            </a: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Fires can cause explosions and explosions can cause fires</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21567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The Effects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432855" y="1934451"/>
            <a:ext cx="4716660" cy="47870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Major Fires</a:t>
            </a:r>
          </a:p>
          <a:p>
            <a:pPr algn="l"/>
            <a:endParaRPr lang="en-GB" sz="11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Toxic concentrations from combustion emissions</a:t>
            </a: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Thermal radiation </a:t>
            </a: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Flame impingement</a:t>
            </a: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Ignition temperature </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6208198" y="1938096"/>
            <a:ext cx="5983802" cy="47833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a:t>
            </a:r>
          </a:p>
          <a:p>
            <a:pPr algn="l"/>
            <a:endParaRPr lang="en-GB" sz="11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Blast pressure levels</a:t>
            </a: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Thermal </a:t>
            </a: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radiation</a:t>
            </a:r>
            <a:endPar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Missile trajectory</a:t>
            </a: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Ground shock</a:t>
            </a: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Crater</a:t>
            </a:r>
          </a:p>
          <a:p>
            <a:pPr marL="184150" indent="-184150" algn="l">
              <a:buFont typeface="Arial" panose="020B0604020202020204" pitchFamily="34" charset="0"/>
              <a:buChar char="•"/>
            </a:pPr>
            <a:endPar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 can cause a lung haemorrhage, eardrum damage, whole body translation.</a:t>
            </a:r>
          </a:p>
          <a:p>
            <a:pPr marL="184150" indent="-184150" algn="l">
              <a:buFont typeface="Arial" panose="020B0604020202020204" pitchFamily="34" charset="0"/>
              <a:buChar char="•"/>
            </a:pPr>
            <a:endParaRPr lang="en-GB" sz="1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6788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Major Fires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9428" y="1827285"/>
            <a:ext cx="11454416" cy="498598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goal of models is to…</a:t>
            </a:r>
          </a:p>
          <a:p>
            <a:pPr marL="800100" lvl="2" indent="-342900">
              <a:spcAft>
                <a:spcPts val="1200"/>
              </a:spcAft>
              <a:buFont typeface="Courier New" panose="02070309020205020404" pitchFamily="49" charset="0"/>
              <a:buChar char="o"/>
            </a:pPr>
            <a:r>
              <a:rPr lang="en-GB" sz="2000" dirty="0" smtClean="0">
                <a:latin typeface="Tahoma" panose="020B0604030504040204" pitchFamily="34" charset="0"/>
                <a:ea typeface="Tahoma" panose="020B0604030504040204" pitchFamily="34" charset="0"/>
                <a:cs typeface="Tahoma" panose="020B0604030504040204" pitchFamily="34" charset="0"/>
              </a:rPr>
              <a:t>Assess the effects of thermal radiation on people, buildings and equipment – </a:t>
            </a:r>
            <a:r>
              <a:rPr lang="en-GB" sz="2000" i="1" dirty="0" smtClean="0">
                <a:latin typeface="Tahoma" panose="020B0604030504040204" pitchFamily="34" charset="0"/>
                <a:ea typeface="Tahoma" panose="020B0604030504040204" pitchFamily="34" charset="0"/>
                <a:cs typeface="Tahoma" panose="020B0604030504040204" pitchFamily="34" charset="0"/>
              </a:rPr>
              <a:t>use the empirical radiation fraction method</a:t>
            </a:r>
          </a:p>
          <a:p>
            <a:pPr marL="800100" lvl="2" indent="-342900">
              <a:spcAft>
                <a:spcPts val="1200"/>
              </a:spcAft>
              <a:buFont typeface="Courier New" panose="02070309020205020404" pitchFamily="49" charset="0"/>
              <a:buChar char="o"/>
            </a:pPr>
            <a:r>
              <a:rPr lang="en-GB" sz="2000" dirty="0" smtClean="0">
                <a:latin typeface="Tahoma" panose="020B0604030504040204" pitchFamily="34" charset="0"/>
                <a:ea typeface="Tahoma" panose="020B0604030504040204" pitchFamily="34" charset="0"/>
                <a:cs typeface="Tahoma" panose="020B0604030504040204" pitchFamily="34" charset="0"/>
              </a:rPr>
              <a:t>Estimate thermal radiation distribution around the fire</a:t>
            </a:r>
          </a:p>
          <a:p>
            <a:pPr marL="800100" lvl="2" indent="-342900">
              <a:spcAft>
                <a:spcPts val="1200"/>
              </a:spcAft>
              <a:buFont typeface="Courier New" panose="02070309020205020404" pitchFamily="49" charset="0"/>
              <a:buChar char="o"/>
            </a:pPr>
            <a:r>
              <a:rPr lang="en-GB" sz="2000" dirty="0" smtClean="0">
                <a:latin typeface="Tahoma" panose="020B0604030504040204" pitchFamily="34" charset="0"/>
                <a:ea typeface="Tahoma" panose="020B0604030504040204" pitchFamily="34" charset="0"/>
                <a:cs typeface="Tahoma" panose="020B0604030504040204" pitchFamily="34" charset="0"/>
              </a:rPr>
              <a:t>Relate the intensity of thermal radiation to the damage – </a:t>
            </a:r>
            <a:r>
              <a:rPr lang="en-GB" sz="2000" i="1" dirty="0" smtClean="0">
                <a:latin typeface="Tahoma" panose="020B0604030504040204" pitchFamily="34" charset="0"/>
                <a:ea typeface="Tahoma" panose="020B0604030504040204" pitchFamily="34" charset="0"/>
                <a:cs typeface="Tahoma" panose="020B0604030504040204" pitchFamily="34" charset="0"/>
              </a:rPr>
              <a:t>this can be done using the PROBIT technique or fixed-limit approach</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Modelling methods</a:t>
            </a:r>
          </a:p>
          <a:p>
            <a:pPr lvl="2" indent="-457200">
              <a:spcAft>
                <a:spcPts val="600"/>
              </a:spcAft>
              <a:buFont typeface="+mj-lt"/>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Determine the source term feeding the fire</a:t>
            </a:r>
          </a:p>
          <a:p>
            <a:pPr lvl="2" indent="-457200">
              <a:spcAft>
                <a:spcPts val="600"/>
              </a:spcAft>
              <a:buFont typeface="+mj-lt"/>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Estimate the size of the fire as a function of time</a:t>
            </a:r>
          </a:p>
          <a:p>
            <a:pPr lvl="2" indent="-457200">
              <a:spcAft>
                <a:spcPts val="600"/>
              </a:spcAft>
              <a:buFont typeface="+mj-lt"/>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Characterise the thermal radiation released from the combustion</a:t>
            </a:r>
          </a:p>
          <a:p>
            <a:pPr lvl="2" indent="-457200">
              <a:spcAft>
                <a:spcPts val="600"/>
              </a:spcAft>
              <a:buFont typeface="+mj-lt"/>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Estimate thermal radiation levels at a receptor</a:t>
            </a:r>
          </a:p>
          <a:p>
            <a:pPr lvl="2" indent="-457200">
              <a:spcAft>
                <a:spcPts val="600"/>
              </a:spcAft>
              <a:buFont typeface="+mj-lt"/>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Predict the consequence of the fire at a receptor</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67724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314" y="2412851"/>
            <a:ext cx="8113996" cy="8188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05136" y="3947779"/>
            <a:ext cx="7953064" cy="5463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Major Fires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05136" y="1936160"/>
            <a:ext cx="8810314" cy="1107996"/>
          </a:xfrm>
          <a:prstGeom prst="rect">
            <a:avLst/>
          </a:prstGeom>
          <a:noFill/>
        </p:spPr>
        <p:txBody>
          <a:bodyPr wrap="square" rtlCol="0">
            <a:spAutoFit/>
          </a:bodyPr>
          <a:lstStyle/>
          <a:p>
            <a:pPr marL="0" lvl="1">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Radiation Heat Transfer</a:t>
            </a:r>
          </a:p>
          <a:p>
            <a:pPr marL="0" lvl="1">
              <a:spcAft>
                <a:spcPts val="1200"/>
              </a:spcAft>
            </a:pPr>
            <a:r>
              <a:rPr lang="en-GB" sz="2800" i="1" dirty="0" smtClean="0">
                <a:latin typeface="Tahoma" panose="020B0604030504040204" pitchFamily="34" charset="0"/>
                <a:ea typeface="Tahoma" panose="020B0604030504040204" pitchFamily="34" charset="0"/>
                <a:cs typeface="Tahoma" panose="020B0604030504040204" pitchFamily="34" charset="0"/>
              </a:rPr>
              <a:t>I</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s</a:t>
            </a:r>
            <a:r>
              <a:rPr lang="en-GB" sz="2800" dirty="0" smtClean="0">
                <a:latin typeface="Tahoma" panose="020B0604030504040204" pitchFamily="34" charset="0"/>
                <a:ea typeface="Tahoma" panose="020B0604030504040204" pitchFamily="34" charset="0"/>
                <a:cs typeface="Tahoma" panose="020B0604030504040204" pitchFamily="34" charset="0"/>
              </a:rPr>
              <a:t> = </a:t>
            </a:r>
            <a:r>
              <a:rPr lang="en-GB" sz="2400" dirty="0" smtClean="0">
                <a:latin typeface="Tahoma" panose="020B0604030504040204" pitchFamily="34" charset="0"/>
                <a:ea typeface="Tahoma" panose="020B0604030504040204" pitchFamily="34" charset="0"/>
                <a:cs typeface="Tahoma" panose="020B0604030504040204" pitchFamily="34" charset="0"/>
              </a:rPr>
              <a:t>Incident Radiative Energy Flux at the Target</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05135" y="3388742"/>
            <a:ext cx="11348197" cy="3416320"/>
          </a:xfrm>
          <a:prstGeom prst="rect">
            <a:avLst/>
          </a:prstGeom>
          <a:noFill/>
        </p:spPr>
        <p:txBody>
          <a:bodyPr wrap="square" rtlCol="0">
            <a:spAutoFit/>
          </a:bodyPr>
          <a:lstStyle/>
          <a:p>
            <a:pPr marL="0" lvl="1">
              <a:spcAft>
                <a:spcPts val="1200"/>
              </a:spcAft>
            </a:pPr>
            <a:r>
              <a:rPr lang="en-GB" sz="2800" b="1" dirty="0" smtClean="0">
                <a:latin typeface="Tahoma" panose="020B0604030504040204" pitchFamily="34" charset="0"/>
                <a:ea typeface="Tahoma" panose="020B0604030504040204" pitchFamily="34" charset="0"/>
                <a:cs typeface="Tahoma" panose="020B0604030504040204" pitchFamily="34" charset="0"/>
              </a:rPr>
              <a:t>Empirical Radiative Fraction Method</a:t>
            </a:r>
          </a:p>
          <a:p>
            <a:pPr marL="0" lvl="1">
              <a:spcAft>
                <a:spcPts val="1200"/>
              </a:spcAft>
            </a:pPr>
            <a:r>
              <a:rPr lang="en-GB" sz="2800" i="1" dirty="0" smtClean="0">
                <a:latin typeface="Tahoma" panose="020B0604030504040204" pitchFamily="34" charset="0"/>
                <a:ea typeface="Tahoma" panose="020B0604030504040204" pitchFamily="34" charset="0"/>
                <a:cs typeface="Tahoma" panose="020B0604030504040204" pitchFamily="34" charset="0"/>
              </a:rPr>
              <a:t>I</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s</a:t>
            </a:r>
            <a:r>
              <a:rPr lang="en-GB" sz="2800" dirty="0" smtClean="0">
                <a:latin typeface="Tahoma" panose="020B0604030504040204" pitchFamily="34" charset="0"/>
                <a:ea typeface="Tahoma" panose="020B0604030504040204" pitchFamily="34" charset="0"/>
                <a:cs typeface="Tahoma" panose="020B0604030504040204" pitchFamily="34" charset="0"/>
              </a:rPr>
              <a:t> = </a:t>
            </a:r>
            <a:r>
              <a:rPr lang="el-GR" sz="2800" i="1" dirty="0" smtClean="0">
                <a:latin typeface="Tahoma" panose="020B0604030504040204" pitchFamily="34" charset="0"/>
                <a:ea typeface="Tahoma" panose="020B0604030504040204" pitchFamily="34" charset="0"/>
                <a:cs typeface="Tahoma" panose="020B0604030504040204" pitchFamily="34" charset="0"/>
              </a:rPr>
              <a:t>τ</a:t>
            </a:r>
            <a:r>
              <a:rPr lang="en-GB" sz="2800" i="1" dirty="0" smtClean="0">
                <a:latin typeface="Tahoma" panose="020B0604030504040204" pitchFamily="34" charset="0"/>
                <a:ea typeface="Tahoma" panose="020B0604030504040204" pitchFamily="34" charset="0"/>
                <a:cs typeface="Tahoma" panose="020B0604030504040204" pitchFamily="34" charset="0"/>
              </a:rPr>
              <a:t> E F       where 		     and     </a:t>
            </a:r>
          </a:p>
          <a:p>
            <a:pPr marL="0" lvl="1">
              <a:spcAft>
                <a:spcPts val="1200"/>
              </a:spcAft>
            </a:pPr>
            <a:r>
              <a:rPr lang="el-GR" sz="2000" i="1" dirty="0" smtClean="0">
                <a:latin typeface="Tahoma" panose="020B0604030504040204" pitchFamily="34" charset="0"/>
                <a:ea typeface="Tahoma" panose="020B0604030504040204" pitchFamily="34" charset="0"/>
                <a:cs typeface="Tahoma" panose="020B0604030504040204" pitchFamily="34" charset="0"/>
              </a:rPr>
              <a:t>τ</a:t>
            </a:r>
            <a:r>
              <a:rPr lang="en-GB" sz="2000" i="1" dirty="0" smtClean="0">
                <a:latin typeface="Tahoma" panose="020B0604030504040204" pitchFamily="34" charset="0"/>
                <a:ea typeface="Tahoma" panose="020B0604030504040204" pitchFamily="34" charset="0"/>
                <a:cs typeface="Tahoma" panose="020B0604030504040204" pitchFamily="34" charset="0"/>
              </a:rPr>
              <a:t> – </a:t>
            </a:r>
            <a:r>
              <a:rPr lang="en-GB" sz="2000" dirty="0" smtClean="0">
                <a:latin typeface="Tahoma" panose="020B0604030504040204" pitchFamily="34" charset="0"/>
                <a:ea typeface="Tahoma" panose="020B0604030504040204" pitchFamily="34" charset="0"/>
                <a:cs typeface="Tahoma" panose="020B0604030504040204" pitchFamily="34" charset="0"/>
              </a:rPr>
              <a:t>atmospheric </a:t>
            </a:r>
            <a:r>
              <a:rPr lang="en-GB" sz="2000" dirty="0" err="1" smtClean="0">
                <a:latin typeface="Tahoma" panose="020B0604030504040204" pitchFamily="34" charset="0"/>
                <a:ea typeface="Tahoma" panose="020B0604030504040204" pitchFamily="34" charset="0"/>
                <a:cs typeface="Tahoma" panose="020B0604030504040204" pitchFamily="34" charset="0"/>
              </a:rPr>
              <a:t>transmissivity</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F – </a:t>
            </a:r>
            <a:r>
              <a:rPr lang="en-GB" sz="2000" dirty="0" smtClean="0">
                <a:latin typeface="Tahoma" panose="020B0604030504040204" pitchFamily="34" charset="0"/>
                <a:ea typeface="Tahoma" panose="020B0604030504040204" pitchFamily="34" charset="0"/>
                <a:cs typeface="Tahoma" panose="020B0604030504040204" pitchFamily="34" charset="0"/>
              </a:rPr>
              <a:t>point source shape factor (S is the distance from the centre of the flame to the receptor)</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E – </a:t>
            </a:r>
            <a:r>
              <a:rPr lang="en-GB" sz="2000" dirty="0" smtClean="0">
                <a:latin typeface="Tahoma" panose="020B0604030504040204" pitchFamily="34" charset="0"/>
                <a:ea typeface="Tahoma" panose="020B0604030504040204" pitchFamily="34" charset="0"/>
                <a:cs typeface="Tahoma" panose="020B0604030504040204" pitchFamily="34" charset="0"/>
              </a:rPr>
              <a:t>total rate of energy from the radiation</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f</a:t>
            </a:r>
            <a:r>
              <a:rPr lang="en-GB" sz="2000" dirty="0" smtClean="0">
                <a:latin typeface="Tahoma" panose="020B0604030504040204" pitchFamily="34" charset="0"/>
                <a:ea typeface="Tahoma" panose="020B0604030504040204" pitchFamily="34" charset="0"/>
                <a:cs typeface="Tahoma" panose="020B0604030504040204" pitchFamily="34" charset="0"/>
              </a:rPr>
              <a:t> – radiative fraction of total combustion energy released</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Q</a:t>
            </a:r>
            <a:r>
              <a:rPr lang="en-GB" sz="2000" dirty="0" smtClean="0">
                <a:latin typeface="Tahoma" panose="020B0604030504040204" pitchFamily="34" charset="0"/>
                <a:ea typeface="Tahoma" panose="020B0604030504040204" pitchFamily="34" charset="0"/>
                <a:cs typeface="Tahoma" panose="020B0604030504040204" pitchFamily="34" charset="0"/>
              </a:rPr>
              <a:t> – rate of total combustion energy released</a:t>
            </a:r>
          </a:p>
        </p:txBody>
      </p:sp>
      <p:sp>
        <p:nvSpPr>
          <p:cNvPr id="11" name="TextBox 10"/>
          <p:cNvSpPr txBox="1"/>
          <p:nvPr/>
        </p:nvSpPr>
        <p:spPr>
          <a:xfrm>
            <a:off x="3853990" y="3970898"/>
            <a:ext cx="2046170" cy="523220"/>
          </a:xfrm>
          <a:prstGeom prst="rect">
            <a:avLst/>
          </a:prstGeom>
          <a:noFill/>
        </p:spPr>
        <p:txBody>
          <a:bodyPr wrap="square" rtlCol="0">
            <a:spAutoFit/>
          </a:bodyPr>
          <a:lstStyle/>
          <a:p>
            <a:pPr marL="0" lvl="1">
              <a:spcAft>
                <a:spcPts val="1200"/>
              </a:spcAft>
            </a:pPr>
            <a:r>
              <a:rPr lang="en-GB" sz="2800" i="1" dirty="0" smtClean="0">
                <a:latin typeface="Constantia" panose="02030602050306030303" pitchFamily="18" charset="0"/>
              </a:rPr>
              <a:t>E</a:t>
            </a:r>
            <a:r>
              <a:rPr lang="en-GB" sz="2800" dirty="0" smtClean="0">
                <a:latin typeface="Constantia" panose="02030602050306030303" pitchFamily="18" charset="0"/>
              </a:rPr>
              <a:t> = </a:t>
            </a:r>
            <a:r>
              <a:rPr lang="en-GB" sz="2800" i="1" dirty="0" smtClean="0">
                <a:latin typeface="Constantia" panose="02030602050306030303" pitchFamily="18" charset="0"/>
              </a:rPr>
              <a:t>f Q</a:t>
            </a:r>
          </a:p>
        </p:txBody>
      </p:sp>
      <p:sp>
        <p:nvSpPr>
          <p:cNvPr id="12" name="TextBox 11"/>
          <p:cNvSpPr txBox="1"/>
          <p:nvPr/>
        </p:nvSpPr>
        <p:spPr>
          <a:xfrm>
            <a:off x="6578140" y="3970898"/>
            <a:ext cx="2046170" cy="523220"/>
          </a:xfrm>
          <a:prstGeom prst="rect">
            <a:avLst/>
          </a:prstGeom>
          <a:noFill/>
        </p:spPr>
        <p:txBody>
          <a:bodyPr wrap="square" rtlCol="0">
            <a:spAutoFit/>
          </a:bodyPr>
          <a:lstStyle/>
          <a:p>
            <a:pPr marL="0" lvl="1">
              <a:spcAft>
                <a:spcPts val="1200"/>
              </a:spcAft>
            </a:pPr>
            <a:r>
              <a:rPr lang="en-GB" sz="2800" i="1" dirty="0">
                <a:latin typeface="Constantia" panose="02030602050306030303" pitchFamily="18" charset="0"/>
              </a:rPr>
              <a:t>F</a:t>
            </a:r>
            <a:r>
              <a:rPr lang="en-GB" sz="2800" dirty="0" smtClean="0">
                <a:latin typeface="Constantia" panose="02030602050306030303" pitchFamily="18" charset="0"/>
              </a:rPr>
              <a:t> = </a:t>
            </a:r>
            <a:r>
              <a:rPr lang="en-GB" sz="2800" i="1" dirty="0" smtClean="0">
                <a:latin typeface="Constantia" panose="02030602050306030303" pitchFamily="18" charset="0"/>
              </a:rPr>
              <a:t>(4</a:t>
            </a:r>
            <a:r>
              <a:rPr lang="el-GR" sz="2800" i="1" dirty="0" smtClean="0">
                <a:latin typeface="Constantia" panose="02030602050306030303" pitchFamily="18" charset="0"/>
              </a:rPr>
              <a:t>π</a:t>
            </a:r>
            <a:r>
              <a:rPr lang="en-GB" sz="2800" i="1" dirty="0" smtClean="0">
                <a:latin typeface="Constantia" panose="02030602050306030303" pitchFamily="18" charset="0"/>
              </a:rPr>
              <a:t>S</a:t>
            </a:r>
            <a:r>
              <a:rPr lang="en-GB" sz="2800" i="1" baseline="30000" dirty="0" smtClean="0">
                <a:latin typeface="Constantia" panose="02030602050306030303" pitchFamily="18" charset="0"/>
              </a:rPr>
              <a:t>2</a:t>
            </a:r>
            <a:r>
              <a:rPr lang="en-GB" sz="2800" i="1" dirty="0" smtClean="0">
                <a:latin typeface="Constantia" panose="02030602050306030303" pitchFamily="18" charset="0"/>
              </a:rPr>
              <a:t>)</a:t>
            </a:r>
            <a:r>
              <a:rPr lang="en-GB" sz="2800" i="1" baseline="30000" dirty="0" smtClean="0">
                <a:latin typeface="Constantia" panose="02030602050306030303" pitchFamily="18" charset="0"/>
              </a:rPr>
              <a:t>-1</a:t>
            </a:r>
          </a:p>
        </p:txBody>
      </p:sp>
    </p:spTree>
    <p:extLst>
      <p:ext uri="{BB962C8B-B14F-4D97-AF65-F5344CB8AC3E}">
        <p14:creationId xmlns:p14="http://schemas.microsoft.com/office/powerpoint/2010/main" val="1728056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Pool Fires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http://www.newton.pt/userfiles/image/blog/analise-depositos-circulares-betao-grandes-dimensoes/cad-elementos-finito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Q0glGkG5zhAVnUdMOildwHb-8uz_k-ne7_D2qcI5oJQ_Vuu6U13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3dcadbrowser.com/th/1/43/43427.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5430" y="1996239"/>
            <a:ext cx="3043170" cy="954107"/>
          </a:xfrm>
          <a:prstGeom prst="rect">
            <a:avLst/>
          </a:prstGeom>
          <a:noFill/>
        </p:spPr>
        <p:txBody>
          <a:bodyPr wrap="square" rtlCol="0">
            <a:spAutoFit/>
          </a:bodyPr>
          <a:lstStyle/>
          <a:p>
            <a:pPr marL="0" lvl="1">
              <a:spcAft>
                <a:spcPts val="1200"/>
              </a:spcAft>
            </a:pPr>
            <a:r>
              <a:rPr lang="en-GB" sz="2800" b="1" i="1" dirty="0" smtClean="0">
                <a:solidFill>
                  <a:srgbClr val="BE5922"/>
                </a:solidFill>
                <a:latin typeface="Tahoma" panose="020B0604030504040204" pitchFamily="34" charset="0"/>
                <a:ea typeface="Tahoma" panose="020B0604030504040204" pitchFamily="34" charset="0"/>
                <a:cs typeface="Tahoma" panose="020B0604030504040204" pitchFamily="34" charset="0"/>
              </a:rPr>
              <a:t>Heat radiation from flames</a:t>
            </a:r>
          </a:p>
        </p:txBody>
      </p:sp>
      <p:sp>
        <p:nvSpPr>
          <p:cNvPr id="14" name="TextBox 13"/>
          <p:cNvSpPr txBox="1"/>
          <p:nvPr/>
        </p:nvSpPr>
        <p:spPr>
          <a:xfrm>
            <a:off x="4805430" y="6134456"/>
            <a:ext cx="1289776" cy="523220"/>
          </a:xfrm>
          <a:prstGeom prst="rect">
            <a:avLst/>
          </a:prstGeom>
          <a:noFill/>
        </p:spPr>
        <p:txBody>
          <a:bodyPr wrap="square" rtlCol="0">
            <a:spAutoFit/>
          </a:bodyPr>
          <a:lstStyle/>
          <a:p>
            <a:pPr marL="0" lvl="1">
              <a:spcAft>
                <a:spcPts val="1200"/>
              </a:spcAft>
            </a:pPr>
            <a:r>
              <a:rPr lang="en-GB" sz="28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Dyke</a:t>
            </a:r>
          </a:p>
        </p:txBody>
      </p:sp>
      <p:sp>
        <p:nvSpPr>
          <p:cNvPr id="15" name="TextBox 14"/>
          <p:cNvSpPr txBox="1"/>
          <p:nvPr/>
        </p:nvSpPr>
        <p:spPr>
          <a:xfrm>
            <a:off x="4805430" y="4612157"/>
            <a:ext cx="2632662" cy="523220"/>
          </a:xfrm>
          <a:prstGeom prst="rect">
            <a:avLst/>
          </a:prstGeom>
          <a:noFill/>
        </p:spPr>
        <p:txBody>
          <a:bodyPr wrap="square" rtlCol="0">
            <a:spAutoFit/>
          </a:bodyPr>
          <a:lstStyle/>
          <a:p>
            <a:pPr marL="0" lvl="1">
              <a:spcAft>
                <a:spcPts val="1200"/>
              </a:spcAft>
            </a:pPr>
            <a:r>
              <a:rPr lang="en-GB" sz="2800" b="1" i="1" dirty="0" smtClean="0">
                <a:solidFill>
                  <a:srgbClr val="8A8A8A"/>
                </a:solidFill>
                <a:latin typeface="Tahoma" panose="020B0604030504040204" pitchFamily="34" charset="0"/>
                <a:ea typeface="Tahoma" panose="020B0604030504040204" pitchFamily="34" charset="0"/>
                <a:cs typeface="Tahoma" panose="020B0604030504040204" pitchFamily="34" charset="0"/>
              </a:rPr>
              <a:t>Storage Tank</a:t>
            </a:r>
          </a:p>
        </p:txBody>
      </p:sp>
      <p:sp>
        <p:nvSpPr>
          <p:cNvPr id="17" name="TextBox 16"/>
          <p:cNvSpPr txBox="1"/>
          <p:nvPr/>
        </p:nvSpPr>
        <p:spPr>
          <a:xfrm>
            <a:off x="4805430" y="5276134"/>
            <a:ext cx="6341130" cy="954107"/>
          </a:xfrm>
          <a:prstGeom prst="rect">
            <a:avLst/>
          </a:prstGeom>
          <a:noFill/>
        </p:spPr>
        <p:txBody>
          <a:bodyPr wrap="square" rtlCol="0">
            <a:spAutoFit/>
          </a:bodyPr>
          <a:lstStyle/>
          <a:p>
            <a:pPr marL="0" lvl="1">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Pool of flammable Liquid from tank</a:t>
            </a:r>
          </a:p>
        </p:txBody>
      </p:sp>
      <p:cxnSp>
        <p:nvCxnSpPr>
          <p:cNvPr id="4" name="Straight Arrow Connector 3"/>
          <p:cNvCxnSpPr/>
          <p:nvPr/>
        </p:nvCxnSpPr>
        <p:spPr>
          <a:xfrm flipH="1">
            <a:off x="3827531" y="5581650"/>
            <a:ext cx="994639" cy="21770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flipV="1">
            <a:off x="4267200" y="6134456"/>
            <a:ext cx="554970" cy="209194"/>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3028950" y="4857750"/>
            <a:ext cx="1793220" cy="552450"/>
          </a:xfrm>
          <a:prstGeom prst="straightConnector1">
            <a:avLst/>
          </a:prstGeom>
          <a:ln w="57150">
            <a:solidFill>
              <a:schemeClr val="tx1">
                <a:lumMod val="85000"/>
                <a:lumOff val="15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76437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Pool Fires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6" descr="http://www.newton.pt/userfiles/image/blog/analise-depositos-circulares-betao-grandes-dimensoes/cad-elementos-finito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705110" y="1719547"/>
            <a:ext cx="304317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SIDE VIEW</a:t>
            </a:r>
          </a:p>
        </p:txBody>
      </p:sp>
      <p:sp>
        <p:nvSpPr>
          <p:cNvPr id="25" name="TextBox 24"/>
          <p:cNvSpPr txBox="1"/>
          <p:nvPr/>
        </p:nvSpPr>
        <p:spPr>
          <a:xfrm>
            <a:off x="6353310" y="1719547"/>
            <a:ext cx="304317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TOP VIEW</a:t>
            </a:r>
          </a:p>
        </p:txBody>
      </p:sp>
      <p:pic>
        <p:nvPicPr>
          <p:cNvPr id="26" name="Picture 2" descr="https://encrypted-tbn3.gstatic.com/images?q=tbn:ANd9GcQ0glGkG5zhAVnUdMOildwHb-8uz_k-ne7_D2qcI5oJQ_Vuu6U13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3dcadbrowser.com/th/1/43/43427.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074895" y="2774664"/>
            <a:ext cx="3600000" cy="3600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6974895" y="3674664"/>
            <a:ext cx="1800000" cy="18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8" name="Oval 27"/>
          <p:cNvSpPr/>
          <p:nvPr/>
        </p:nvSpPr>
        <p:spPr>
          <a:xfrm>
            <a:off x="7514895" y="4214664"/>
            <a:ext cx="720000" cy="720000"/>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9651256" y="2107680"/>
            <a:ext cx="2632662" cy="400110"/>
          </a:xfrm>
          <a:prstGeom prst="rect">
            <a:avLst/>
          </a:prstGeom>
          <a:noFill/>
        </p:spPr>
        <p:txBody>
          <a:bodyPr wrap="square" rtlCol="0">
            <a:spAutoFit/>
          </a:bodyPr>
          <a:lstStyle/>
          <a:p>
            <a:pPr marL="0" lvl="1">
              <a:spcAft>
                <a:spcPts val="1200"/>
              </a:spcAft>
            </a:pPr>
            <a:r>
              <a:rPr lang="en-GB" sz="2000" b="1" i="1" dirty="0" smtClean="0">
                <a:solidFill>
                  <a:srgbClr val="EBE600"/>
                </a:solidFill>
                <a:latin typeface="Tahoma" panose="020B0604030504040204" pitchFamily="34" charset="0"/>
                <a:ea typeface="Tahoma" panose="020B0604030504040204" pitchFamily="34" charset="0"/>
                <a:cs typeface="Tahoma" panose="020B0604030504040204" pitchFamily="34" charset="0"/>
              </a:rPr>
              <a:t>First Degree Burns</a:t>
            </a:r>
          </a:p>
        </p:txBody>
      </p:sp>
      <p:cxnSp>
        <p:nvCxnSpPr>
          <p:cNvPr id="31" name="Straight Arrow Connector 30"/>
          <p:cNvCxnSpPr/>
          <p:nvPr/>
        </p:nvCxnSpPr>
        <p:spPr>
          <a:xfrm flipH="1">
            <a:off x="8750593" y="2352140"/>
            <a:ext cx="924302" cy="55245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9560836" y="3265815"/>
            <a:ext cx="2632662" cy="707886"/>
          </a:xfrm>
          <a:prstGeom prst="rect">
            <a:avLst/>
          </a:prstGeom>
          <a:noFill/>
        </p:spPr>
        <p:txBody>
          <a:bodyPr wrap="square" rtlCol="0">
            <a:spAutoFit/>
          </a:bodyPr>
          <a:lstStyle/>
          <a:p>
            <a:pPr marL="0" lvl="1">
              <a:spcAft>
                <a:spcPts val="1200"/>
              </a:spcAft>
            </a:pPr>
            <a:r>
              <a:rPr lang="en-GB" sz="2000" b="1" i="1" dirty="0" smtClean="0">
                <a:solidFill>
                  <a:srgbClr val="FFC000"/>
                </a:solidFill>
                <a:latin typeface="Tahoma" panose="020B0604030504040204" pitchFamily="34" charset="0"/>
                <a:ea typeface="Tahoma" panose="020B0604030504040204" pitchFamily="34" charset="0"/>
                <a:cs typeface="Tahoma" panose="020B0604030504040204" pitchFamily="34" charset="0"/>
              </a:rPr>
              <a:t>1% Fatalities Due to Heat Radiation</a:t>
            </a:r>
          </a:p>
        </p:txBody>
      </p:sp>
      <p:cxnSp>
        <p:nvCxnSpPr>
          <p:cNvPr id="33" name="Straight Arrow Connector 32"/>
          <p:cNvCxnSpPr/>
          <p:nvPr/>
        </p:nvCxnSpPr>
        <p:spPr>
          <a:xfrm flipH="1">
            <a:off x="8660173" y="3510275"/>
            <a:ext cx="924302" cy="55245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8141081" y="4914111"/>
            <a:ext cx="1443394" cy="983077"/>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9651256" y="5265511"/>
            <a:ext cx="2632662" cy="1015663"/>
          </a:xfrm>
          <a:prstGeom prst="rect">
            <a:avLst/>
          </a:prstGeom>
          <a:noFill/>
        </p:spPr>
        <p:txBody>
          <a:bodyPr wrap="square" rtlCol="0">
            <a:spAutoFit/>
          </a:bodyPr>
          <a:lstStyle/>
          <a:p>
            <a:pPr marL="0" lvl="1">
              <a:spcAft>
                <a:spcPts val="1200"/>
              </a:spcAft>
            </a:pPr>
            <a:r>
              <a:rPr lang="en-GB"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100% Fatalities Due to Heat Radiation</a:t>
            </a:r>
          </a:p>
        </p:txBody>
      </p:sp>
    </p:spTree>
    <p:extLst>
      <p:ext uri="{BB962C8B-B14F-4D97-AF65-F5344CB8AC3E}">
        <p14:creationId xmlns:p14="http://schemas.microsoft.com/office/powerpoint/2010/main" val="39736246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1850266" y="3129350"/>
            <a:ext cx="1579809"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Intrinsic Hazards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394097" y="3828477"/>
            <a:ext cx="152615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Event</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653569"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Undesirable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836793"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452175"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Consequences</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430075" y="3489390"/>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299"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rot="5400000" flipV="1">
            <a:off x="5156647"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Arc 28"/>
          <p:cNvSpPr/>
          <p:nvPr/>
        </p:nvSpPr>
        <p:spPr>
          <a:xfrm rot="5400000" flipV="1">
            <a:off x="8192562"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Rectangle 31"/>
          <p:cNvSpPr/>
          <p:nvPr/>
        </p:nvSpPr>
        <p:spPr>
          <a:xfrm>
            <a:off x="1884615" y="1891369"/>
            <a:ext cx="8326185"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itle 1"/>
          <p:cNvSpPr txBox="1">
            <a:spLocks/>
          </p:cNvSpPr>
          <p:nvPr/>
        </p:nvSpPr>
        <p:spPr>
          <a:xfrm>
            <a:off x="1981201" y="1867831"/>
            <a:ext cx="94445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Risk</a:t>
            </a:r>
            <a:endParaRPr lang="en-CA"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Title 1"/>
          <p:cNvSpPr txBox="1">
            <a:spLocks/>
          </p:cNvSpPr>
          <p:nvPr/>
        </p:nvSpPr>
        <p:spPr>
          <a:xfrm>
            <a:off x="1820751" y="5368632"/>
            <a:ext cx="163883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Storage tank with flammable material</a:t>
            </a:r>
            <a:endParaRPr lang="en-CA"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Title 1"/>
          <p:cNvSpPr txBox="1">
            <a:spLocks/>
          </p:cNvSpPr>
          <p:nvPr/>
        </p:nvSpPr>
        <p:spPr>
          <a:xfrm>
            <a:off x="4886731" y="5278826"/>
            <a:ext cx="163883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Spill and Fire</a:t>
            </a:r>
            <a:endParaRPr lang="en-CA"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Title 1"/>
          <p:cNvSpPr txBox="1">
            <a:spLocks/>
          </p:cNvSpPr>
          <p:nvPr/>
        </p:nvSpPr>
        <p:spPr>
          <a:xfrm>
            <a:off x="7461161" y="5370403"/>
            <a:ext cx="274963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Loss of life/ property,</a:t>
            </a:r>
          </a:p>
          <a:p>
            <a:r>
              <a:rPr lang="en-GB" sz="18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Environmental damage,</a:t>
            </a:r>
          </a:p>
          <a:p>
            <a:r>
              <a:rPr lang="en-GB" sz="18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Damage to reputation of facility</a:t>
            </a:r>
            <a:endParaRPr lang="en-CA" sz="18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9" name="Title 1"/>
          <p:cNvSpPr txBox="1">
            <a:spLocks/>
          </p:cNvSpPr>
          <p:nvPr/>
        </p:nvSpPr>
        <p:spPr>
          <a:xfrm>
            <a:off x="1906079" y="4518886"/>
            <a:ext cx="163883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latin typeface="Tahoma" panose="020B0604030504040204" pitchFamily="34" charset="0"/>
                <a:ea typeface="Tahoma" panose="020B0604030504040204" pitchFamily="34" charset="0"/>
                <a:cs typeface="Tahoma" panose="020B0604030504040204" pitchFamily="34" charset="0"/>
              </a:rPr>
              <a:t>Example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 Definitions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10273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Pool Fires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6" descr="http://www.newton.pt/userfiles/image/blog/analise-depositos-circulares-betao-grandes-dimensoes/cad-elementos-finito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3.gstatic.com/images?q=tbn:ANd9GcQ0glGkG5zhAVnUdMOildwHb-8uz_k-ne7_D2qcI5oJQ_Vuu6U13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3dcadbrowser.com/th/1/43/43427.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reviewcf.turbosquid.com/Preview/2011/03/01__06_57_14/01.jpgacb56968-b513-4647-a55f-5a8ff8b8132c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13" y="2708661"/>
            <a:ext cx="2083711" cy="208371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1417284" y="4389959"/>
            <a:ext cx="641282" cy="66658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3189" y="4580240"/>
            <a:ext cx="117684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X m</a:t>
            </a:r>
          </a:p>
        </p:txBody>
      </p:sp>
      <p:sp>
        <p:nvSpPr>
          <p:cNvPr id="18" name="TextBox 17"/>
          <p:cNvSpPr txBox="1"/>
          <p:nvPr/>
        </p:nvSpPr>
        <p:spPr>
          <a:xfrm>
            <a:off x="5016568" y="1825614"/>
            <a:ext cx="7124412" cy="4555093"/>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heat load on buildings and objects outside a burning pool fire can be calculated using models. </a:t>
            </a:r>
            <a:r>
              <a:rPr lang="en-GB" sz="2400" i="1" dirty="0" smtClean="0">
                <a:latin typeface="Tahoma" panose="020B0604030504040204" pitchFamily="34" charset="0"/>
                <a:ea typeface="Tahoma" panose="020B0604030504040204" pitchFamily="34" charset="0"/>
                <a:cs typeface="Tahoma" panose="020B0604030504040204" pitchFamily="34" charset="0"/>
              </a:rPr>
              <a:t>A pool fire is assumed to be a solid cylinder.</a:t>
            </a: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b="1" dirty="0" smtClean="0">
                <a:latin typeface="Tahoma" panose="020B0604030504040204" pitchFamily="34" charset="0"/>
                <a:ea typeface="Tahoma" panose="020B0604030504040204" pitchFamily="34" charset="0"/>
                <a:cs typeface="Tahoma" panose="020B0604030504040204" pitchFamily="34" charset="0"/>
              </a:rPr>
              <a:t>radiation intensity </a:t>
            </a:r>
            <a:r>
              <a:rPr lang="en-GB" sz="2400" dirty="0" smtClean="0">
                <a:latin typeface="Tahoma" panose="020B0604030504040204" pitchFamily="34" charset="0"/>
                <a:ea typeface="Tahoma" panose="020B0604030504040204" pitchFamily="34" charset="0"/>
                <a:cs typeface="Tahoma" panose="020B0604030504040204" pitchFamily="34" charset="0"/>
              </a:rPr>
              <a:t>is dependent on the properties of the flammable liquid.</a:t>
            </a:r>
          </a:p>
          <a:p>
            <a:pPr marL="342900" lvl="1" indent="-342900">
              <a:spcAft>
                <a:spcPts val="1200"/>
              </a:spcAft>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Heat load </a:t>
            </a:r>
            <a:r>
              <a:rPr lang="en-GB" sz="2400" dirty="0" smtClean="0">
                <a:latin typeface="Tahoma" panose="020B0604030504040204" pitchFamily="34" charset="0"/>
                <a:ea typeface="Tahoma" panose="020B0604030504040204" pitchFamily="34" charset="0"/>
                <a:cs typeface="Tahoma" panose="020B0604030504040204" pitchFamily="34" charset="0"/>
              </a:rPr>
              <a:t>is also influenced by: </a:t>
            </a:r>
          </a:p>
          <a:p>
            <a:pPr marL="800100" lvl="2"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Distance from fire</a:t>
            </a:r>
          </a:p>
          <a:p>
            <a:pPr marL="800100" lvl="2"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Relative humidity of the air</a:t>
            </a:r>
          </a:p>
          <a:p>
            <a:pPr marL="800100" lvl="2"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Orientation of the object and the pool.</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354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91179" y="2687550"/>
            <a:ext cx="5895665" cy="14701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Height of Pool Fire Flame Model</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6" descr="http://www.newton.pt/userfiles/image/blog/analise-depositos-circulares-betao-grandes-dimensoes/cad-elementos-finito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3.gstatic.com/images?q=tbn:ANd9GcQ0glGkG5zhAVnUdMOildwHb-8uz_k-ne7_D2qcI5oJQ_Vuu6U13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3dcadbrowser.com/th/1/43/43427.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1206567" y="2352140"/>
            <a:ext cx="0" cy="36592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66" y="3918494"/>
            <a:ext cx="1176840" cy="954107"/>
          </a:xfrm>
          <a:prstGeom prst="rect">
            <a:avLst/>
          </a:prstGeom>
          <a:noFill/>
        </p:spPr>
        <p:txBody>
          <a:bodyPr wrap="square" rtlCol="0">
            <a:spAutoFit/>
          </a:bodyPr>
          <a:lstStyle/>
          <a:p>
            <a:pPr marL="0" lvl="1" algn="ctr">
              <a:spcAft>
                <a:spcPts val="1200"/>
              </a:spcAft>
            </a:pPr>
            <a:r>
              <a:rPr lang="en-GB" sz="2800" b="1" i="1" dirty="0" err="1" smtClean="0">
                <a:latin typeface="Tahoma" panose="020B0604030504040204" pitchFamily="34" charset="0"/>
                <a:ea typeface="Tahoma" panose="020B0604030504040204" pitchFamily="34" charset="0"/>
                <a:cs typeface="Tahoma" panose="020B0604030504040204" pitchFamily="34" charset="0"/>
              </a:rPr>
              <a:t>h</a:t>
            </a:r>
            <a:r>
              <a:rPr lang="en-GB" sz="2800" b="1"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800" b="1" i="1" dirty="0" smtClean="0">
                <a:latin typeface="Tahoma" panose="020B0604030504040204" pitchFamily="34" charset="0"/>
                <a:ea typeface="Tahoma" panose="020B0604030504040204" pitchFamily="34" charset="0"/>
                <a:cs typeface="Tahoma" panose="020B0604030504040204" pitchFamily="34" charset="0"/>
              </a:rPr>
              <a:t> [m]</a:t>
            </a:r>
          </a:p>
        </p:txBody>
      </p:sp>
      <mc:AlternateContent xmlns:mc="http://schemas.openxmlformats.org/markup-compatibility/2006" xmlns:a14="http://schemas.microsoft.com/office/drawing/2010/main">
        <mc:Choice Requires="a14">
          <p:sp>
            <p:nvSpPr>
              <p:cNvPr id="18" name="TextBox 17"/>
              <p:cNvSpPr txBox="1"/>
              <p:nvPr/>
            </p:nvSpPr>
            <p:spPr>
              <a:xfrm>
                <a:off x="5016568" y="1825614"/>
                <a:ext cx="7124412" cy="4708981"/>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height of a pool fire flame, </a:t>
                </a:r>
                <a:r>
                  <a:rPr lang="en-GB" sz="2400" i="1" dirty="0" err="1" smtClean="0">
                    <a:latin typeface="Tahoma" panose="020B0604030504040204" pitchFamily="34" charset="0"/>
                    <a:ea typeface="Tahoma" panose="020B0604030504040204" pitchFamily="34" charset="0"/>
                    <a:cs typeface="Tahoma" panose="020B0604030504040204" pitchFamily="34" charset="0"/>
                  </a:rPr>
                  <a:t>h</a:t>
                </a:r>
                <a:r>
                  <a:rPr lang="en-GB" sz="24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400" dirty="0" smtClean="0">
                    <a:latin typeface="Tahoma" panose="020B0604030504040204" pitchFamily="34" charset="0"/>
                    <a:ea typeface="Tahoma" panose="020B0604030504040204" pitchFamily="34" charset="0"/>
                    <a:cs typeface="Tahoma" panose="020B0604030504040204" pitchFamily="34" charset="0"/>
                  </a:rPr>
                  <a:t>, can be calculated, assuming no wind:</a:t>
                </a: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14:m>
                  <m:oMath xmlns="" xmlns:m="http://schemas.openxmlformats.org/officeDocument/2006/math">
                    <m:sSup>
                      <m:sSupPr>
                        <m:ctrlPr>
                          <a:rPr lang="en-GB"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en-GB" sz="2000" i="1">
                                <a:latin typeface="Cambria Math" panose="02040503050406030204" pitchFamily="18" charset="0"/>
                              </a:rPr>
                              <m:t>𝑚</m:t>
                            </m:r>
                          </m:e>
                        </m:acc>
                      </m:e>
                      <m:sup>
                        <m:r>
                          <a:rPr lang="en-GB" sz="2000" i="1">
                            <a:latin typeface="Cambria Math" panose="02040503050406030204" pitchFamily="18" charset="0"/>
                          </a:rPr>
                          <m:t>′′</m:t>
                        </m:r>
                      </m:sup>
                    </m:sSup>
                  </m:oMath>
                </a14:m>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[kg/ (m</a:t>
                </a:r>
                <a:r>
                  <a:rPr lang="en-GB" sz="2000" baseline="30000" dirty="0" smtClean="0">
                    <a:latin typeface="Tahoma" panose="020B0604030504040204" pitchFamily="34" charset="0"/>
                    <a:ea typeface="Tahoma" panose="020B0604030504040204" pitchFamily="34" charset="0"/>
                    <a:cs typeface="Tahoma" panose="020B0604030504040204" pitchFamily="34" charset="0"/>
                  </a:rPr>
                  <a:t>2</a:t>
                </a:r>
                <a:r>
                  <a:rPr lang="en-GB" sz="2000" dirty="0" smtClean="0">
                    <a:latin typeface="Tahoma" panose="020B0604030504040204" pitchFamily="34" charset="0"/>
                    <a:ea typeface="Tahoma" panose="020B0604030504040204" pitchFamily="34" charset="0"/>
                    <a:cs typeface="Tahoma" panose="020B0604030504040204" pitchFamily="34" charset="0"/>
                  </a:rPr>
                  <a:t>s] = mass burning flux</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r>
                  <a:rPr lang="en-GB" sz="2000" i="1" dirty="0" err="1" smtClean="0">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000" dirty="0" smtClean="0">
                    <a:latin typeface="Tahoma" panose="020B0604030504040204" pitchFamily="34" charset="0"/>
                    <a:ea typeface="Tahoma" panose="020B0604030504040204" pitchFamily="34" charset="0"/>
                    <a:cs typeface="Tahoma" panose="020B0604030504040204" pitchFamily="34" charset="0"/>
                  </a:rPr>
                  <a:t> [m] – flame diameter</a:t>
                </a:r>
              </a:p>
              <a:p>
                <a:pPr marL="457200" lvl="2">
                  <a:spcAft>
                    <a:spcPts val="1200"/>
                  </a:spcAft>
                </a:pPr>
                <a:r>
                  <a:rPr lang="en-GB" sz="2000" i="1" dirty="0" err="1">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pool</a:t>
                </a:r>
                <a:r>
                  <a:rPr lang="en-GB" sz="2000" dirty="0" smtClean="0">
                    <a:latin typeface="Tahoma" panose="020B0604030504040204" pitchFamily="34" charset="0"/>
                    <a:ea typeface="Tahoma" panose="020B0604030504040204" pitchFamily="34" charset="0"/>
                    <a:cs typeface="Tahoma" panose="020B0604030504040204" pitchFamily="34" charset="0"/>
                  </a:rPr>
                  <a:t> [m] – pool diameter, assume equivalent to </a:t>
                </a:r>
                <a:r>
                  <a:rPr lang="en-GB" sz="2000" i="1" dirty="0" err="1" smtClean="0">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pike</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g</a:t>
                </a:r>
                <a:r>
                  <a:rPr lang="en-GB" sz="2000" dirty="0" smtClean="0">
                    <a:latin typeface="Tahoma" panose="020B0604030504040204" pitchFamily="34" charset="0"/>
                    <a:ea typeface="Tahoma" panose="020B0604030504040204" pitchFamily="34" charset="0"/>
                    <a:cs typeface="Tahoma" panose="020B0604030504040204" pitchFamily="34" charset="0"/>
                  </a:rPr>
                  <a:t> [m/s</a:t>
                </a:r>
                <a:r>
                  <a:rPr lang="en-GB" sz="2000" baseline="30000" dirty="0" smtClean="0">
                    <a:latin typeface="Tahoma" panose="020B0604030504040204" pitchFamily="34" charset="0"/>
                    <a:ea typeface="Tahoma" panose="020B0604030504040204" pitchFamily="34" charset="0"/>
                    <a:cs typeface="Tahoma" panose="020B0604030504040204" pitchFamily="34" charset="0"/>
                  </a:rPr>
                  <a:t>2</a:t>
                </a:r>
                <a:r>
                  <a:rPr lang="en-GB" sz="2000" dirty="0" smtClean="0">
                    <a:latin typeface="Tahoma" panose="020B0604030504040204" pitchFamily="34" charset="0"/>
                    <a:ea typeface="Tahoma" panose="020B0604030504040204" pitchFamily="34" charset="0"/>
                    <a:cs typeface="Tahoma" panose="020B0604030504040204" pitchFamily="34" charset="0"/>
                  </a:rPr>
                  <a:t>] – gravitational constant = 9.81 </a:t>
                </a:r>
              </a:p>
              <a:p>
                <a:pPr marL="457200" lvl="2">
                  <a:spcAft>
                    <a:spcPts val="1200"/>
                  </a:spcAft>
                </a:pPr>
                <a:r>
                  <a:rPr lang="el-GR" sz="2000" i="1" dirty="0" smtClean="0">
                    <a:latin typeface="Tahoma" panose="020B0604030504040204" pitchFamily="34" charset="0"/>
                    <a:ea typeface="Tahoma" panose="020B0604030504040204" pitchFamily="34" charset="0"/>
                    <a:cs typeface="Tahoma" panose="020B0604030504040204" pitchFamily="34" charset="0"/>
                  </a:rPr>
                  <a:t>ρ</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air</a:t>
                </a:r>
                <a:r>
                  <a:rPr lang="en-GB" sz="2000" dirty="0" smtClean="0">
                    <a:latin typeface="Tahoma" panose="020B0604030504040204" pitchFamily="34" charset="0"/>
                    <a:ea typeface="Tahoma" panose="020B0604030504040204" pitchFamily="34" charset="0"/>
                    <a:cs typeface="Tahoma" panose="020B0604030504040204" pitchFamily="34" charset="0"/>
                  </a:rPr>
                  <a:t> [kg/m</a:t>
                </a:r>
                <a:r>
                  <a:rPr lang="en-GB" sz="2000" baseline="30000" dirty="0" smtClean="0">
                    <a:latin typeface="Tahoma" panose="020B0604030504040204" pitchFamily="34" charset="0"/>
                    <a:ea typeface="Tahoma" panose="020B0604030504040204" pitchFamily="34" charset="0"/>
                    <a:cs typeface="Tahoma" panose="020B0604030504040204" pitchFamily="34" charset="0"/>
                  </a:rPr>
                  <a:t>3</a:t>
                </a:r>
                <a:r>
                  <a:rPr lang="en-GB" sz="2000" dirty="0" smtClean="0">
                    <a:latin typeface="Tahoma" panose="020B0604030504040204" pitchFamily="34" charset="0"/>
                    <a:ea typeface="Tahoma" panose="020B0604030504040204" pitchFamily="34" charset="0"/>
                    <a:cs typeface="Tahoma" panose="020B0604030504040204" pitchFamily="34" charset="0"/>
                  </a:rPr>
                  <a:t>] – density of air</a:t>
                </a:r>
                <a:endParaRPr lang="en-GB"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016568" y="1825614"/>
                <a:ext cx="7124412" cy="4708981"/>
              </a:xfrm>
              <a:prstGeom prst="rect">
                <a:avLst/>
              </a:prstGeom>
              <a:blipFill rotWithShape="0">
                <a:blip r:embed="rId7"/>
                <a:stretch>
                  <a:fillRect l="-1369" t="-1035" b="-129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13402" y="2807437"/>
                <a:ext cx="5705355" cy="1157368"/>
              </a:xfrm>
              <a:prstGeom prst="rect">
                <a:avLst/>
              </a:prstGeom>
              <a:noFill/>
            </p:spPr>
            <p:txBody>
              <a:bodyPr wrap="square" lIns="0" tIns="0" rIns="0" bIns="0" rtlCol="0">
                <a:spAutoFit/>
              </a:bodyPr>
              <a:lstStyle/>
              <a:p>
                <a:r>
                  <a:rPr lang="en-CA" sz="3600" i="1" dirty="0" smtClean="0"/>
                  <a:t>h</a:t>
                </a:r>
                <a:r>
                  <a:rPr lang="en-CA" sz="3600" i="1" baseline="-25000" dirty="0" err="1" smtClean="0"/>
                  <a:t>f</a:t>
                </a:r>
                <a14:m>
                  <m:oMath xmlns="" xmlns:m="http://schemas.openxmlformats.org/officeDocument/2006/math">
                    <m:r>
                      <a:rPr lang="en-GB" sz="3600" b="0" i="1" smtClean="0">
                        <a:latin typeface="Cambria Math" panose="02040503050406030204" pitchFamily="18" charset="0"/>
                      </a:rPr>
                      <m:t> </m:t>
                    </m:r>
                    <m:r>
                      <a:rPr lang="en-CA" sz="3600" i="1" smtClean="0">
                        <a:latin typeface="Cambria Math" panose="02040503050406030204" pitchFamily="18" charset="0"/>
                      </a:rPr>
                      <m:t>=</m:t>
                    </m:r>
                    <m:r>
                      <a:rPr lang="en-GB" sz="3600" b="0" i="1" smtClean="0">
                        <a:latin typeface="Cambria Math" panose="02040503050406030204" pitchFamily="18" charset="0"/>
                      </a:rPr>
                      <m:t>42 </m:t>
                    </m:r>
                    <m:r>
                      <a:rPr lang="en-GB" sz="3600" b="0" i="1" smtClean="0">
                        <a:latin typeface="Cambria Math" panose="02040503050406030204" pitchFamily="18" charset="0"/>
                      </a:rPr>
                      <m:t>𝑑𝑓</m:t>
                    </m:r>
                    <m:sSup>
                      <m:sSupPr>
                        <m:ctrlPr>
                          <a:rPr lang="en-GB" sz="3600" b="0" i="1" smtClean="0">
                            <a:latin typeface="Cambria Math" panose="02040503050406030204" pitchFamily="18" charset="0"/>
                          </a:rPr>
                        </m:ctrlPr>
                      </m:sSupPr>
                      <m:e>
                        <m:d>
                          <m:dPr>
                            <m:begChr m:val="["/>
                            <m:endChr m:val="]"/>
                            <m:ctrlPr>
                              <a:rPr lang="en-GB" sz="3600" b="0" i="1" smtClean="0">
                                <a:latin typeface="Cambria Math" panose="02040503050406030204" pitchFamily="18" charset="0"/>
                              </a:rPr>
                            </m:ctrlPr>
                          </m:dPr>
                          <m:e>
                            <m:f>
                              <m:fPr>
                                <m:ctrlPr>
                                  <a:rPr lang="en-GB" sz="3600" b="0" i="1" smtClean="0">
                                    <a:latin typeface="Cambria Math" panose="02040503050406030204" pitchFamily="18" charset="0"/>
                                  </a:rPr>
                                </m:ctrlPr>
                              </m:fPr>
                              <m:num>
                                <m:sSup>
                                  <m:sSupPr>
                                    <m:ctrlPr>
                                      <a:rPr lang="en-GB" sz="3600" b="0" i="1" smtClean="0">
                                        <a:latin typeface="Cambria Math" panose="02040503050406030204" pitchFamily="18" charset="0"/>
                                      </a:rPr>
                                    </m:ctrlPr>
                                  </m:sSupPr>
                                  <m:e>
                                    <m:acc>
                                      <m:accPr>
                                        <m:chr m:val="̇"/>
                                        <m:ctrlPr>
                                          <a:rPr lang="en-GB" sz="3600" b="0" i="1" smtClean="0">
                                            <a:latin typeface="Cambria Math" panose="02040503050406030204" pitchFamily="18" charset="0"/>
                                          </a:rPr>
                                        </m:ctrlPr>
                                      </m:accPr>
                                      <m:e>
                                        <m:r>
                                          <a:rPr lang="en-GB" sz="3600" b="0" i="1" smtClean="0">
                                            <a:latin typeface="Cambria Math" panose="02040503050406030204" pitchFamily="18" charset="0"/>
                                          </a:rPr>
                                          <m:t>𝑚</m:t>
                                        </m:r>
                                      </m:e>
                                    </m:acc>
                                  </m:e>
                                  <m:sup>
                                    <m:r>
                                      <a:rPr lang="en-GB" sz="3600" b="0" i="1" smtClean="0">
                                        <a:latin typeface="Cambria Math" panose="02040503050406030204" pitchFamily="18" charset="0"/>
                                      </a:rPr>
                                      <m:t>′′</m:t>
                                    </m:r>
                                  </m:sup>
                                </m:sSup>
                              </m:num>
                              <m:den>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ea typeface="Cambria Math" panose="02040503050406030204" pitchFamily="18" charset="0"/>
                                      </a:rPr>
                                      <m:t>𝜌</m:t>
                                    </m:r>
                                  </m:e>
                                  <m:sub>
                                    <m:r>
                                      <a:rPr lang="en-GB" sz="3600" b="0" i="1" smtClean="0">
                                        <a:latin typeface="Cambria Math" panose="02040503050406030204" pitchFamily="18" charset="0"/>
                                      </a:rPr>
                                      <m:t>𝑎𝑖𝑟</m:t>
                                    </m:r>
                                  </m:sub>
                                </m:sSub>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𝑔</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 </m:t>
                                        </m:r>
                                        <m:r>
                                          <a:rPr lang="en-GB" sz="3600" b="0" i="1" smtClean="0">
                                            <a:latin typeface="Cambria Math" panose="02040503050406030204" pitchFamily="18" charset="0"/>
                                          </a:rPr>
                                          <m:t>𝑑</m:t>
                                        </m:r>
                                      </m:e>
                                      <m:sub>
                                        <m:r>
                                          <a:rPr lang="en-GB" sz="3600" b="0" i="1" smtClean="0">
                                            <a:latin typeface="Cambria Math" panose="02040503050406030204" pitchFamily="18" charset="0"/>
                                          </a:rPr>
                                          <m:t>𝑝𝑜𝑜𝑙</m:t>
                                        </m:r>
                                      </m:sub>
                                    </m:sSub>
                                  </m:e>
                                </m:rad>
                              </m:den>
                            </m:f>
                          </m:e>
                        </m:d>
                      </m:e>
                      <m:sup>
                        <m:r>
                          <a:rPr lang="en-GB" sz="3600" b="0" i="1" smtClean="0">
                            <a:latin typeface="Cambria Math" panose="02040503050406030204" pitchFamily="18" charset="0"/>
                          </a:rPr>
                          <m:t>0.61</m:t>
                        </m:r>
                      </m:sup>
                    </m:sSup>
                  </m:oMath>
                </a14:m>
                <a:endParaRPr lang="en-CA"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6013402" y="2807437"/>
                <a:ext cx="5705355" cy="1157368"/>
              </a:xfrm>
              <a:prstGeom prst="rect">
                <a:avLst/>
              </a:prstGeom>
              <a:blipFill rotWithShape="0">
                <a:blip r:embed="rId8"/>
                <a:stretch>
                  <a:fillRect l="-4808" b="-529"/>
                </a:stretch>
              </a:blipFill>
            </p:spPr>
            <p:txBody>
              <a:bodyPr/>
              <a:lstStyle/>
              <a:p>
                <a:r>
                  <a:rPr lang="en-CA">
                    <a:noFill/>
                  </a:rPr>
                  <a:t> </a:t>
                </a:r>
              </a:p>
            </p:txBody>
          </p:sp>
        </mc:Fallback>
      </mc:AlternateContent>
    </p:spTree>
    <p:extLst>
      <p:ext uri="{BB962C8B-B14F-4D97-AF65-F5344CB8AC3E}">
        <p14:creationId xmlns:p14="http://schemas.microsoft.com/office/powerpoint/2010/main" val="22795791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67551" y="3867397"/>
            <a:ext cx="7233512" cy="4556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267552" y="4981688"/>
            <a:ext cx="4304573" cy="17191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267552" y="2750098"/>
            <a:ext cx="9376636" cy="6018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Explosion Modelling</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95300" y="1825614"/>
                <a:ext cx="12140980" cy="5878532"/>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 simple model of an explosion can be determined using the </a:t>
                </a:r>
                <a:r>
                  <a:rPr lang="en-GB" sz="2400" b="1" dirty="0" smtClean="0">
                    <a:latin typeface="Tahoma" panose="020B0604030504040204" pitchFamily="34" charset="0"/>
                    <a:ea typeface="Tahoma" panose="020B0604030504040204" pitchFamily="34" charset="0"/>
                    <a:cs typeface="Tahoma" panose="020B0604030504040204" pitchFamily="34" charset="0"/>
                  </a:rPr>
                  <a:t>TNT approach</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lvl="1" indent="-457200">
                  <a:spcAft>
                    <a:spcPts val="1200"/>
                  </a:spcAf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the </a:t>
                </a:r>
                <a:r>
                  <a:rPr lang="en-GB" sz="2400" b="1" dirty="0" smtClean="0">
                    <a:latin typeface="Tahoma" panose="020B0604030504040204" pitchFamily="34" charset="0"/>
                    <a:ea typeface="Tahoma" panose="020B0604030504040204" pitchFamily="34" charset="0"/>
                    <a:cs typeface="Tahoma" panose="020B0604030504040204" pitchFamily="34" charset="0"/>
                  </a:rPr>
                  <a:t>energy of explosion : </a:t>
                </a:r>
              </a:p>
              <a:p>
                <a:pPr marL="457200" lvl="2">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Energy of Explosion = fuel mass (</a:t>
                </a:r>
                <a:r>
                  <a:rPr lang="en-GB" sz="2000" i="1" dirty="0" err="1" smtClean="0">
                    <a:latin typeface="Tahoma" panose="020B0604030504040204" pitchFamily="34" charset="0"/>
                    <a:ea typeface="Tahoma" panose="020B0604030504040204" pitchFamily="34" charset="0"/>
                    <a:cs typeface="Tahoma" panose="020B0604030504040204" pitchFamily="34" charset="0"/>
                  </a:rPr>
                  <a:t>M</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fuel</a:t>
                </a:r>
                <a:r>
                  <a:rPr lang="en-GB" sz="2000" dirty="0" smtClean="0">
                    <a:latin typeface="Tahoma" panose="020B0604030504040204" pitchFamily="34" charset="0"/>
                    <a:ea typeface="Tahoma" panose="020B0604030504040204" pitchFamily="34" charset="0"/>
                    <a:cs typeface="Tahoma" panose="020B0604030504040204" pitchFamily="34" charset="0"/>
                  </a:rPr>
                  <a:t>, kg) x fuel heat of combustion (</a:t>
                </a:r>
                <a:r>
                  <a:rPr lang="en-GB" sz="2000" i="1" dirty="0" err="1" smtClean="0">
                    <a:latin typeface="Tahoma" panose="020B0604030504040204" pitchFamily="34" charset="0"/>
                    <a:ea typeface="Tahoma" panose="020B0604030504040204" pitchFamily="34" charset="0"/>
                    <a:cs typeface="Tahoma" panose="020B0604030504040204" pitchFamily="34" charset="0"/>
                  </a:rPr>
                  <a:t>E</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fuel</a:t>
                </a:r>
                <a:r>
                  <a:rPr lang="en-GB" sz="2000" dirty="0" smtClean="0">
                    <a:latin typeface="Tahoma" panose="020B0604030504040204" pitchFamily="34" charset="0"/>
                    <a:ea typeface="Tahoma" panose="020B0604030504040204" pitchFamily="34" charset="0"/>
                    <a:cs typeface="Tahoma" panose="020B0604030504040204" pitchFamily="34" charset="0"/>
                  </a:rPr>
                  <a:t>, kJ/kg)</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a:t>
                </a:r>
                <a:r>
                  <a:rPr lang="en-GB" sz="2400" b="1" dirty="0" smtClean="0">
                    <a:latin typeface="Tahoma" panose="020B0604030504040204" pitchFamily="34" charset="0"/>
                    <a:ea typeface="Tahoma" panose="020B0604030504040204" pitchFamily="34" charset="0"/>
                    <a:cs typeface="Tahoma" panose="020B0604030504040204" pitchFamily="34" charset="0"/>
                  </a:rPr>
                  <a:t>explosion yield</a:t>
                </a:r>
                <a:r>
                  <a:rPr lang="en-GB" sz="2400" dirty="0" smtClean="0">
                    <a:latin typeface="Tahoma" panose="020B0604030504040204" pitchFamily="34" charset="0"/>
                    <a:ea typeface="Tahoma" panose="020B0604030504040204" pitchFamily="34" charset="0"/>
                    <a:cs typeface="Tahoma" panose="020B0604030504040204" pitchFamily="34" charset="0"/>
                  </a:rPr>
                  <a:t>, </a:t>
                </a:r>
                <a14:m>
                  <m:oMath xmlns="" xmlns:m="http://schemas.openxmlformats.org/officeDocument/2006/math">
                    <m:r>
                      <m:rPr>
                        <m:sty m:val="p"/>
                      </m:rPr>
                      <a:rPr lang="el-GR" sz="2400" i="1">
                        <a:latin typeface="Cambria Math" panose="02040503050406030204" pitchFamily="18" charset="0"/>
                      </a:rPr>
                      <m:t>η</m:t>
                    </m:r>
                  </m:oMath>
                </a14:m>
                <a:r>
                  <a:rPr lang="en-GB" sz="2400" dirty="0" smtClean="0">
                    <a:latin typeface="Tahoma" panose="020B0604030504040204" pitchFamily="34" charset="0"/>
                    <a:ea typeface="Tahoma" panose="020B0604030504040204" pitchFamily="34" charset="0"/>
                    <a:cs typeface="Tahoma" panose="020B0604030504040204" pitchFamily="34" charset="0"/>
                  </a:rPr>
                  <a:t> : </a:t>
                </a:r>
              </a:p>
              <a:p>
                <a:pPr marL="457200" lvl="2">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This an empirical explosion efficiency ranging from 0.01 to 0.4</a:t>
                </a: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the </a:t>
                </a:r>
                <a:r>
                  <a:rPr lang="en-GB" sz="2400" b="1" dirty="0" smtClean="0">
                    <a:latin typeface="Tahoma" panose="020B0604030504040204" pitchFamily="34" charset="0"/>
                    <a:ea typeface="Tahoma" panose="020B0604030504040204" pitchFamily="34" charset="0"/>
                    <a:cs typeface="Tahoma" panose="020B0604030504040204" pitchFamily="34" charset="0"/>
                  </a:rPr>
                  <a:t>TNT equivalent</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W</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TNT </a:t>
                </a:r>
                <a:r>
                  <a:rPr lang="en-GB" sz="2400" i="1" baseline="300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(kg TNT)</a:t>
                </a:r>
                <a:r>
                  <a:rPr lang="en-GB" sz="2400" dirty="0" smtClean="0">
                    <a:latin typeface="Tahoma" panose="020B0604030504040204" pitchFamily="34" charset="0"/>
                    <a:ea typeface="Tahoma" panose="020B0604030504040204" pitchFamily="34" charset="0"/>
                    <a:cs typeface="Tahoma" panose="020B0604030504040204" pitchFamily="34" charset="0"/>
                  </a:rPr>
                  <a:t>, of the explosion : </a:t>
                </a:r>
              </a:p>
              <a:p>
                <a:pPr lvl="1" indent="-457200">
                  <a:spcAft>
                    <a:spcPts val="1200"/>
                  </a:spcAft>
                  <a:buFont typeface="+mj-lt"/>
                  <a:buAutoNum type="arabicPeriod"/>
                </a:pPr>
                <a:endParaRPr lang="en-GB" sz="4000" dirty="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i="1" dirty="0">
                    <a:latin typeface="Tahoma" panose="020B0604030504040204" pitchFamily="34" charset="0"/>
                    <a:ea typeface="Tahoma" panose="020B0604030504040204" pitchFamily="34" charset="0"/>
                    <a:cs typeface="Tahoma" panose="020B0604030504040204" pitchFamily="34" charset="0"/>
                  </a:rPr>
                  <a:t>w</a:t>
                </a:r>
                <a:r>
                  <a:rPr lang="en-GB" sz="2000" i="1" dirty="0" smtClean="0">
                    <a:latin typeface="Tahoma" panose="020B0604030504040204" pitchFamily="34" charset="0"/>
                    <a:ea typeface="Tahoma" panose="020B0604030504040204" pitchFamily="34" charset="0"/>
                    <a:cs typeface="Tahoma" panose="020B0604030504040204" pitchFamily="34" charset="0"/>
                  </a:rPr>
                  <a:t>here E</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TNT</a:t>
                </a:r>
                <a:r>
                  <a:rPr lang="en-GB" sz="2000" i="1" dirty="0" smtClean="0">
                    <a:latin typeface="Tahoma" panose="020B0604030504040204" pitchFamily="34" charset="0"/>
                    <a:ea typeface="Tahoma" panose="020B0604030504040204" pitchFamily="34" charset="0"/>
                    <a:cs typeface="Tahoma" panose="020B0604030504040204" pitchFamily="34" charset="0"/>
                  </a:rPr>
                  <a:t> = 4465 kJ / kg TNT</a:t>
                </a:r>
                <a:endParaRPr lang="en-GB" sz="2000" i="1"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95300" y="1825614"/>
                <a:ext cx="12140980" cy="5878532"/>
              </a:xfrm>
              <a:prstGeom prst="rect">
                <a:avLst/>
              </a:prstGeom>
              <a:blipFill rotWithShape="0">
                <a:blip r:embed="rId2"/>
                <a:stretch>
                  <a:fillRect l="-753" t="-82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43808" y="5130942"/>
                <a:ext cx="5705355" cy="911211"/>
              </a:xfrm>
              <a:prstGeom prst="rect">
                <a:avLst/>
              </a:prstGeom>
              <a:noFill/>
            </p:spPr>
            <p:txBody>
              <a:bodyPr wrap="square" lIns="0" tIns="0" rIns="0" bIns="0" rtlCol="0">
                <a:spAutoFit/>
              </a:bodyPr>
              <a:lstStyle/>
              <a:p>
                <a:r>
                  <a:rPr lang="en-CA" sz="3600" i="1" dirty="0" smtClean="0"/>
                  <a:t>W</a:t>
                </a:r>
                <a:r>
                  <a:rPr lang="en-CA" sz="3600" i="1" baseline="-25000" dirty="0" err="1"/>
                  <a:t>T</a:t>
                </a:r>
                <a:r>
                  <a:rPr lang="en-CA" sz="3600" i="1" baseline="-25000" dirty="0" smtClean="0"/>
                  <a:t>NT</a:t>
                </a:r>
                <a14:m>
                  <m:oMath xmlns="" xmlns:m="http://schemas.openxmlformats.org/officeDocument/2006/math">
                    <m:r>
                      <a:rPr lang="en-GB" sz="3600" b="0" i="1" smtClean="0">
                        <a:latin typeface="Cambria Math" panose="02040503050406030204" pitchFamily="18" charset="0"/>
                      </a:rPr>
                      <m:t> </m:t>
                    </m:r>
                    <m:r>
                      <a:rPr lang="en-CA" sz="3600" i="1" smtClean="0">
                        <a:latin typeface="Cambria Math" panose="02040503050406030204" pitchFamily="18" charset="0"/>
                      </a:rPr>
                      <m:t>=</m:t>
                    </m:r>
                    <m:r>
                      <a:rPr lang="en-GB" sz="3600" b="0" i="1" smtClean="0">
                        <a:latin typeface="Cambria Math" panose="02040503050406030204" pitchFamily="18" charset="0"/>
                      </a:rPr>
                      <m:t> </m:t>
                    </m:r>
                    <m:f>
                      <m:fPr>
                        <m:ctrlPr>
                          <a:rPr lang="en-GB" sz="3600" b="0" i="1" smtClean="0">
                            <a:latin typeface="Cambria Math" panose="02040503050406030204" pitchFamily="18" charset="0"/>
                          </a:rPr>
                        </m:ctrlPr>
                      </m:fPr>
                      <m:num>
                        <m:r>
                          <m:rPr>
                            <m:sty m:val="p"/>
                          </m:rPr>
                          <a:rPr lang="el-GR" sz="3600" b="0" i="1" smtClean="0">
                            <a:latin typeface="Cambria Math" panose="02040503050406030204" pitchFamily="18" charset="0"/>
                          </a:rPr>
                          <m:t>η</m:t>
                        </m:r>
                        <m:r>
                          <a:rPr lang="en-GB" sz="3600" b="0" i="1" smtClean="0">
                            <a:latin typeface="Cambria Math" panose="02040503050406030204" pitchFamily="18" charset="0"/>
                          </a:rPr>
                          <m:t> </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𝑀</m:t>
                            </m:r>
                          </m:e>
                          <m:sub>
                            <m:r>
                              <a:rPr lang="en-GB" sz="3600" b="0" i="1" smtClean="0">
                                <a:latin typeface="Cambria Math" panose="02040503050406030204" pitchFamily="18" charset="0"/>
                              </a:rPr>
                              <m:t>𝑓𝑢𝑒𝑙</m:t>
                            </m:r>
                          </m:sub>
                        </m:sSub>
                        <m:r>
                          <a:rPr lang="en-GB" sz="3600" b="0" i="1" smtClean="0">
                            <a:latin typeface="Cambria Math" panose="02040503050406030204" pitchFamily="18" charset="0"/>
                          </a:rPr>
                          <m:t> </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𝐸</m:t>
                            </m:r>
                          </m:e>
                          <m:sub>
                            <m:r>
                              <a:rPr lang="en-GB" sz="3600" b="0" i="1" smtClean="0">
                                <a:latin typeface="Cambria Math" panose="02040503050406030204" pitchFamily="18" charset="0"/>
                              </a:rPr>
                              <m:t>𝑓𝑢𝑒𝑙</m:t>
                            </m:r>
                          </m:sub>
                        </m:sSub>
                      </m:num>
                      <m:den>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𝐸</m:t>
                            </m:r>
                          </m:e>
                          <m:sub>
                            <m:r>
                              <a:rPr lang="en-GB" sz="3600" b="0" i="1" smtClean="0">
                                <a:latin typeface="Cambria Math" panose="02040503050406030204" pitchFamily="18" charset="0"/>
                              </a:rPr>
                              <m:t>𝑇𝑁𝑇</m:t>
                            </m:r>
                          </m:sub>
                        </m:sSub>
                      </m:den>
                    </m:f>
                  </m:oMath>
                </a14:m>
                <a:endParaRPr lang="en-CA"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543808" y="5130942"/>
                <a:ext cx="5705355" cy="911211"/>
              </a:xfrm>
              <a:prstGeom prst="rect">
                <a:avLst/>
              </a:prstGeom>
              <a:blipFill rotWithShape="0">
                <a:blip r:embed="rId3"/>
                <a:stretch>
                  <a:fillRect l="-4808" b="-8054"/>
                </a:stretch>
              </a:blipFill>
            </p:spPr>
            <p:txBody>
              <a:bodyPr/>
              <a:lstStyle/>
              <a:p>
                <a:r>
                  <a:rPr lang="en-CA">
                    <a:noFill/>
                  </a:rPr>
                  <a:t> </a:t>
                </a:r>
              </a:p>
            </p:txBody>
          </p:sp>
        </mc:Fallback>
      </mc:AlternateContent>
    </p:spTree>
    <p:extLst>
      <p:ext uri="{BB962C8B-B14F-4D97-AF65-F5344CB8AC3E}">
        <p14:creationId xmlns:p14="http://schemas.microsoft.com/office/powerpoint/2010/main" val="10453375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Explosion Modelling</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2140980" cy="3077766"/>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results from the TNT approach can then be used to </a:t>
            </a:r>
          </a:p>
          <a:p>
            <a:pPr lvl="1" indent="-457200">
              <a:spcAft>
                <a:spcPts val="1200"/>
              </a:spcAf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Predict the pressure profile </a:t>
            </a:r>
            <a:r>
              <a:rPr lang="en-GB" sz="2400" dirty="0" err="1" smtClean="0">
                <a:latin typeface="Tahoma" panose="020B0604030504040204" pitchFamily="34" charset="0"/>
                <a:ea typeface="Tahoma" panose="020B0604030504040204" pitchFamily="34" charset="0"/>
                <a:cs typeface="Tahoma" panose="020B0604030504040204" pitchFamily="34" charset="0"/>
              </a:rPr>
              <a:t>vs</a:t>
            </a:r>
            <a:r>
              <a:rPr lang="en-GB" sz="2400" dirty="0" smtClean="0">
                <a:latin typeface="Tahoma" panose="020B0604030504040204" pitchFamily="34" charset="0"/>
                <a:ea typeface="Tahoma" panose="020B0604030504040204" pitchFamily="34" charset="0"/>
                <a:cs typeface="Tahoma" panose="020B0604030504040204" pitchFamily="34" charset="0"/>
              </a:rPr>
              <a:t> distance for the explosion</a:t>
            </a:r>
            <a:r>
              <a:rPr lang="en-GB" sz="2400" b="1" dirty="0">
                <a:latin typeface="Tahoma" panose="020B0604030504040204" pitchFamily="34" charset="0"/>
                <a:ea typeface="Tahoma" panose="020B0604030504040204" pitchFamily="34" charset="0"/>
                <a:cs typeface="Tahoma" panose="020B0604030504040204" pitchFamily="34" charset="0"/>
              </a:rPr>
              <a:t>.</a:t>
            </a:r>
            <a:endParaRPr lang="en-GB" sz="2400" b="1"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AutoNum type="arabicPeriod"/>
            </a:pPr>
            <a:r>
              <a:rPr lang="en-GB" sz="2400" smtClean="0">
                <a:latin typeface="Tahoma" panose="020B0604030504040204" pitchFamily="34" charset="0"/>
                <a:ea typeface="Tahoma" panose="020B0604030504040204" pitchFamily="34" charset="0"/>
                <a:cs typeface="Tahoma" panose="020B0604030504040204" pitchFamily="34" charset="0"/>
              </a:rPr>
              <a:t>Assess </a:t>
            </a:r>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b="1" dirty="0" smtClean="0">
                <a:latin typeface="Tahoma" panose="020B0604030504040204" pitchFamily="34" charset="0"/>
                <a:ea typeface="Tahoma" panose="020B0604030504040204" pitchFamily="34" charset="0"/>
                <a:cs typeface="Tahoma" panose="020B0604030504040204" pitchFamily="34" charset="0"/>
              </a:rPr>
              <a:t>consequences of the explosion </a:t>
            </a:r>
            <a:r>
              <a:rPr lang="en-GB" sz="2400" dirty="0" smtClean="0">
                <a:latin typeface="Tahoma" panose="020B0604030504040204" pitchFamily="34" charset="0"/>
                <a:ea typeface="Tahoma" panose="020B0604030504040204" pitchFamily="34" charset="0"/>
                <a:cs typeface="Tahoma" panose="020B0604030504040204" pitchFamily="34" charset="0"/>
              </a:rPr>
              <a:t>on human health or objects</a:t>
            </a:r>
          </a:p>
          <a:p>
            <a:pPr lvl="2" indent="-4572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PROBIT</a:t>
            </a:r>
          </a:p>
          <a:p>
            <a:pPr lvl="2" indent="-4572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Damage effect methods</a:t>
            </a: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63265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Classifying Hazards for Consequence Modelling</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4678203"/>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In general, hazard effects associated with releases can be classified in to the following: </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Thermal Radiation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Radiation could affect a receptor positioned at some distance from a fire (pool, jet, fireball). </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Blast Pressure Wave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A receptor could be affected by pressure waves initiated by an explosion, vapour cloud explosion or boiling liquid expanding vapour explosion</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Missile Trajectory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This could result from ‘tub rocketing’.</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Gas Cloud Concentrations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Being physically present in the cloud would be the primary hazard.</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Surface/ Groundwater Contaminant Concentrations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Exposure to contaminated drinking water or other food chain receptors could adversely effect health</a:t>
            </a:r>
          </a:p>
        </p:txBody>
      </p:sp>
    </p:spTree>
    <p:extLst>
      <p:ext uri="{BB962C8B-B14F-4D97-AF65-F5344CB8AC3E}">
        <p14:creationId xmlns:p14="http://schemas.microsoft.com/office/powerpoint/2010/main" val="4643852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 Models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4524315"/>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These models are used to estimate the extent of potential damage caused by a hazardous event. These consist of 3 parts:</a:t>
            </a:r>
          </a:p>
          <a:p>
            <a:pPr lvl="1" indent="-457200">
              <a:spcAft>
                <a:spcPts val="1200"/>
              </a:spcAft>
              <a:buFont typeface="+mj-lt"/>
              <a:buAutoNum type="arabicPeriod"/>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Source Term –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strength of </a:t>
            </a:r>
            <a:r>
              <a:rPr lang="en-GB" sz="2400" i="1" dirty="0">
                <a:solidFill>
                  <a:srgbClr val="FF0000"/>
                </a:solidFill>
                <a:latin typeface="Tahoma" panose="020B0604030504040204" pitchFamily="34" charset="0"/>
                <a:ea typeface="Tahoma" panose="020B0604030504040204" pitchFamily="34" charset="0"/>
                <a:cs typeface="Tahoma" panose="020B0604030504040204" pitchFamily="34" charset="0"/>
              </a:rPr>
              <a:t>s</a:t>
            </a:r>
            <a:r>
              <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ource releases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are estimated.</a:t>
            </a:r>
            <a:endPar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Hazard Levels or Effects –</a:t>
            </a:r>
            <a:r>
              <a:rPr lang="en-GB" sz="2400" i="1" dirty="0" smtClean="0">
                <a:latin typeface="Tahoma" panose="020B0604030504040204" pitchFamily="34" charset="0"/>
                <a:ea typeface="Tahoma" panose="020B0604030504040204" pitchFamily="34" charset="0"/>
                <a:cs typeface="Tahoma" panose="020B0604030504040204" pitchFamily="34" charset="0"/>
              </a:rPr>
              <a:t>Hazard level </a:t>
            </a:r>
            <a:r>
              <a:rPr lang="en-GB" sz="2400" dirty="0" smtClean="0">
                <a:latin typeface="Tahoma" panose="020B0604030504040204" pitchFamily="34" charset="0"/>
                <a:ea typeface="Tahoma" panose="020B0604030504040204" pitchFamily="34" charset="0"/>
                <a:cs typeface="Tahoma" panose="020B0604030504040204" pitchFamily="34" charset="0"/>
              </a:rPr>
              <a:t>at receptor points can be estimated for an accident. </a:t>
            </a:r>
          </a:p>
          <a:p>
            <a:pPr lvl="2" indent="-457200">
              <a:spcAft>
                <a:spcPts val="600"/>
              </a:spcAft>
              <a:buFont typeface="Arial" panose="020B0604020202020204" pitchFamily="34" charset="0"/>
              <a:buChar char="•"/>
            </a:pPr>
            <a:r>
              <a:rPr lang="en-GB" sz="2000" i="1" dirty="0" smtClean="0">
                <a:latin typeface="Tahoma" panose="020B0604030504040204" pitchFamily="34" charset="0"/>
                <a:ea typeface="Tahoma" panose="020B0604030504040204" pitchFamily="34" charset="0"/>
                <a:cs typeface="Tahoma" panose="020B0604030504040204" pitchFamily="34" charset="0"/>
              </a:rPr>
              <a:t>Fire</a:t>
            </a:r>
            <a:r>
              <a:rPr lang="en-GB" sz="2000" dirty="0" smtClean="0">
                <a:latin typeface="Tahoma" panose="020B0604030504040204" pitchFamily="34" charset="0"/>
                <a:ea typeface="Tahoma" panose="020B0604030504040204" pitchFamily="34" charset="0"/>
                <a:cs typeface="Tahoma" panose="020B0604030504040204" pitchFamily="34" charset="0"/>
              </a:rPr>
              <a:t>: A hazard model will estimate thermal radiation as a function of distance from the source.</a:t>
            </a:r>
          </a:p>
          <a:p>
            <a:pPr lvl="2" indent="-457200">
              <a:spcAft>
                <a:spcPts val="600"/>
              </a:spcAft>
              <a:buFont typeface="Arial" panose="020B0604020202020204" pitchFamily="34" charset="0"/>
              <a:buChar char="•"/>
            </a:pPr>
            <a:r>
              <a:rPr lang="en-GB" sz="2000" i="1" dirty="0" smtClean="0">
                <a:latin typeface="Tahoma" panose="020B0604030504040204" pitchFamily="34" charset="0"/>
                <a:ea typeface="Tahoma" panose="020B0604030504040204" pitchFamily="34" charset="0"/>
                <a:cs typeface="Tahoma" panose="020B0604030504040204" pitchFamily="34" charset="0"/>
              </a:rPr>
              <a:t>Explosion</a:t>
            </a:r>
            <a:r>
              <a:rPr lang="en-GB" sz="2000" dirty="0" smtClean="0">
                <a:latin typeface="Tahoma" panose="020B0604030504040204" pitchFamily="34" charset="0"/>
                <a:ea typeface="Tahoma" panose="020B0604030504040204" pitchFamily="34" charset="0"/>
                <a:cs typeface="Tahoma" panose="020B0604030504040204" pitchFamily="34" charset="0"/>
              </a:rPr>
              <a:t>: A hazard model will estimate the extent of overpressure. NO concentrations of chemical are estimated.</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Consequences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Potential damage </a:t>
            </a:r>
            <a:r>
              <a:rPr lang="en-GB" sz="2400" dirty="0" smtClean="0">
                <a:latin typeface="Tahoma" panose="020B0604030504040204" pitchFamily="34" charset="0"/>
                <a:ea typeface="Tahoma" panose="020B0604030504040204" pitchFamily="34" charset="0"/>
                <a:cs typeface="Tahoma" panose="020B0604030504040204" pitchFamily="34" charset="0"/>
              </a:rPr>
              <a:t>is estimated. Consequence of interest will be specific to each receptor type (humans, buildings, process equipment, glass).  </a:t>
            </a:r>
            <a:endParaRPr lang="en-GB" sz="2000" i="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2710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 Term for Hazardous Material Events</a:t>
            </a:r>
          </a:p>
          <a:p>
            <a:pPr algn="l"/>
            <a:endParaRPr lang="en-GB" sz="2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models describe the physical and chemical processes occurring during the </a:t>
            </a:r>
            <a:r>
              <a:rPr lang="en-GB"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release of a material</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 release could be an outflow from a vessel, evaporation from a liquid pool, etc. </a:t>
            </a:r>
          </a:p>
          <a:p>
            <a:pPr algn="l"/>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strength of a source is characterised by the amount of material released. </a:t>
            </a:r>
          </a:p>
          <a:p>
            <a:pPr algn="l"/>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 release may be: </a:t>
            </a:r>
          </a:p>
          <a:p>
            <a:pPr algn="l"/>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instantaneous</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source strength is total mass released </a:t>
            </a:r>
            <a:r>
              <a:rPr lang="en-GB"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m</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[units: kg]</a:t>
            </a:r>
          </a:p>
          <a:p>
            <a:pPr algn="l"/>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continuous</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source strength is </a:t>
            </a:r>
            <a:r>
              <a:rPr lang="en-GB" sz="2400" dirty="0" smtClean="0">
                <a:latin typeface="Tahoma" panose="020B0604030504040204" pitchFamily="34" charset="0"/>
                <a:ea typeface="Tahoma" panose="020B0604030504040204" pitchFamily="34" charset="0"/>
                <a:cs typeface="Tahoma" panose="020B0604030504040204" pitchFamily="34" charset="0"/>
              </a:rPr>
              <a:t>rate of mass released</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[units: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kg/s]</a:t>
            </a: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physical state of the material (solid, liquid, gas) together with the containment pressure and temperature will govern source strength.</a:t>
            </a:r>
          </a:p>
        </p:txBody>
      </p:sp>
    </p:spTree>
    <p:extLst>
      <p:ext uri="{BB962C8B-B14F-4D97-AF65-F5344CB8AC3E}">
        <p14:creationId xmlns:p14="http://schemas.microsoft.com/office/powerpoint/2010/main" val="12581588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 from Containment</a:t>
            </a:r>
          </a:p>
        </p:txBody>
      </p:sp>
      <p:pic>
        <p:nvPicPr>
          <p:cNvPr id="3" name="Picture 2"/>
          <p:cNvPicPr>
            <a:picLocks noChangeAspect="1"/>
          </p:cNvPicPr>
          <p:nvPr/>
        </p:nvPicPr>
        <p:blipFill rotWithShape="1">
          <a:blip r:embed="rId2"/>
          <a:srcRect l="20163" t="26151" r="18621" b="13651"/>
          <a:stretch/>
        </p:blipFill>
        <p:spPr>
          <a:xfrm>
            <a:off x="2346060" y="2321843"/>
            <a:ext cx="7964905" cy="4403559"/>
          </a:xfrm>
          <a:prstGeom prst="rect">
            <a:avLst/>
          </a:prstGeom>
        </p:spPr>
      </p:pic>
      <p:sp>
        <p:nvSpPr>
          <p:cNvPr id="5" name="Title 1"/>
          <p:cNvSpPr txBox="1">
            <a:spLocks/>
          </p:cNvSpPr>
          <p:nvPr/>
        </p:nvSpPr>
        <p:spPr>
          <a:xfrm>
            <a:off x="5814975" y="2321843"/>
            <a:ext cx="2085663" cy="545498"/>
          </a:xfrm>
          <a:prstGeom prst="rect">
            <a:avLst/>
          </a:prstGeom>
          <a:solidFill>
            <a:schemeClr val="bg1"/>
          </a:solidFill>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Relief Valve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6857806" y="2890902"/>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Hole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7095719" y="3456135"/>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Crack</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952023" y="2832406"/>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latin typeface="Tahoma" panose="020B0604030504040204" pitchFamily="34" charset="0"/>
                <a:ea typeface="Tahoma" panose="020B0604030504040204" pitchFamily="34" charset="0"/>
                <a:cs typeface="Tahoma" panose="020B0604030504040204" pitchFamily="34" charset="0"/>
              </a:rPr>
              <a:t>Crack</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1323473" y="5987967"/>
            <a:ext cx="2828713" cy="552478"/>
          </a:xfrm>
          <a:prstGeom prst="rect">
            <a:avLst/>
          </a:prstGeom>
          <a:solidFill>
            <a:schemeClr val="bg1"/>
          </a:solidFill>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latin typeface="Tahoma" panose="020B0604030504040204" pitchFamily="34" charset="0"/>
                <a:ea typeface="Tahoma" panose="020B0604030504040204" pitchFamily="34" charset="0"/>
                <a:cs typeface="Tahoma" panose="020B0604030504040204" pitchFamily="34" charset="0"/>
              </a:rPr>
              <a:t>Pipe Connection</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5024807" y="6261208"/>
            <a:ext cx="1042832" cy="464194"/>
          </a:xfrm>
          <a:prstGeom prst="rect">
            <a:avLst/>
          </a:prstGeom>
          <a:solidFill>
            <a:schemeClr val="bg1"/>
          </a:solidFill>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Hole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6182582" y="5987967"/>
            <a:ext cx="1350448" cy="569483"/>
          </a:xfrm>
          <a:prstGeom prst="rect">
            <a:avLst/>
          </a:prstGeom>
          <a:solidFill>
            <a:schemeClr val="bg1"/>
          </a:solid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Flange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txBox="1">
            <a:spLocks/>
          </p:cNvSpPr>
          <p:nvPr/>
        </p:nvSpPr>
        <p:spPr>
          <a:xfrm>
            <a:off x="7888389" y="5686927"/>
            <a:ext cx="2422576" cy="602080"/>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Pump seal</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8787516" y="4584830"/>
            <a:ext cx="2546036" cy="823817"/>
          </a:xfrm>
          <a:prstGeom prst="rect">
            <a:avLst/>
          </a:prstGeom>
          <a:solidFill>
            <a:schemeClr val="bg1"/>
          </a:solidFill>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Severed or Ruptured Pipe </a:t>
            </a:r>
          </a:p>
        </p:txBody>
      </p:sp>
      <p:sp>
        <p:nvSpPr>
          <p:cNvPr id="14" name="Title 1"/>
          <p:cNvSpPr txBox="1">
            <a:spLocks/>
          </p:cNvSpPr>
          <p:nvPr/>
        </p:nvSpPr>
        <p:spPr>
          <a:xfrm>
            <a:off x="7660456" y="4014466"/>
            <a:ext cx="2254120" cy="563394"/>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Valve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505136" y="1767719"/>
            <a:ext cx="11382064" cy="461665"/>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There are a number of possible release points from a chemical vessel.</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02658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Physical State of a Material Influences Type of Release</a:t>
            </a:r>
          </a:p>
        </p:txBody>
      </p:sp>
      <p:pic>
        <p:nvPicPr>
          <p:cNvPr id="4" name="Picture 3"/>
          <p:cNvPicPr>
            <a:picLocks noChangeAspect="1"/>
          </p:cNvPicPr>
          <p:nvPr/>
        </p:nvPicPr>
        <p:blipFill rotWithShape="1">
          <a:blip r:embed="rId2"/>
          <a:srcRect l="35143" t="24507" r="32677" b="29441"/>
          <a:stretch/>
        </p:blipFill>
        <p:spPr>
          <a:xfrm>
            <a:off x="1203158" y="2191050"/>
            <a:ext cx="4186990" cy="3368843"/>
          </a:xfrm>
          <a:prstGeom prst="rect">
            <a:avLst/>
          </a:prstGeom>
        </p:spPr>
      </p:pic>
      <p:pic>
        <p:nvPicPr>
          <p:cNvPr id="17" name="Picture 16"/>
          <p:cNvPicPr>
            <a:picLocks noChangeAspect="1"/>
          </p:cNvPicPr>
          <p:nvPr/>
        </p:nvPicPr>
        <p:blipFill rotWithShape="1">
          <a:blip r:embed="rId3"/>
          <a:srcRect l="31999" t="29112" r="29903" b="17270"/>
          <a:stretch/>
        </p:blipFill>
        <p:spPr>
          <a:xfrm>
            <a:off x="5775156" y="2335968"/>
            <a:ext cx="4957010" cy="3922296"/>
          </a:xfrm>
          <a:prstGeom prst="rect">
            <a:avLst/>
          </a:prstGeom>
        </p:spPr>
      </p:pic>
      <p:sp>
        <p:nvSpPr>
          <p:cNvPr id="19" name="Title 1"/>
          <p:cNvSpPr txBox="1">
            <a:spLocks/>
          </p:cNvSpPr>
          <p:nvPr/>
        </p:nvSpPr>
        <p:spPr>
          <a:xfrm>
            <a:off x="262695" y="2142443"/>
            <a:ext cx="3546638" cy="517608"/>
          </a:xfrm>
          <a:prstGeom prst="rect">
            <a:avLst/>
          </a:prstGeom>
          <a:solidFill>
            <a:schemeClr val="bg1"/>
          </a:solid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Gas / Vapour Leak</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5257800" y="1725957"/>
            <a:ext cx="4156075" cy="931517"/>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Vapour OR Two Phase </a:t>
            </a:r>
          </a:p>
          <a:p>
            <a:pPr algn="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Vapour/ Liquid Leak</a:t>
            </a: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4451684" y="5793420"/>
            <a:ext cx="6569242" cy="520361"/>
          </a:xfrm>
          <a:prstGeom prst="rect">
            <a:avLst/>
          </a:prstGeom>
          <a:solidFill>
            <a:schemeClr val="bg1"/>
          </a:solid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 OR Liquid Flashing into Vapour</a:t>
            </a:r>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87722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 Models Describing a Material Release</a:t>
            </a:r>
          </a:p>
        </p:txBody>
      </p:sp>
      <p:sp>
        <p:nvSpPr>
          <p:cNvPr id="9" name="TextBox 8"/>
          <p:cNvSpPr txBox="1"/>
          <p:nvPr/>
        </p:nvSpPr>
        <p:spPr>
          <a:xfrm>
            <a:off x="529428" y="1827285"/>
            <a:ext cx="11454416" cy="4124206"/>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Flow of </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through a hole</a:t>
            </a:r>
          </a:p>
          <a:p>
            <a:pPr marL="342900" lvl="1" indent="-342900">
              <a:spcAft>
                <a:spcPts val="1200"/>
              </a:spcAft>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Flow of </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through a hole in a tank</a:t>
            </a: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Flow of </a:t>
            </a:r>
            <a:r>
              <a:rPr lang="en-GB" sz="2400" b="1" dirty="0" smtClean="0">
                <a:latin typeface="Tahoma" panose="020B0604030504040204" pitchFamily="34" charset="0"/>
                <a:ea typeface="Tahoma" panose="020B0604030504040204" pitchFamily="34" charset="0"/>
                <a:cs typeface="Tahoma" panose="020B0604030504040204" pitchFamily="34" charset="0"/>
              </a:rPr>
              <a:t>Liquid</a:t>
            </a:r>
            <a:r>
              <a:rPr lang="en-GB" sz="2400" dirty="0" smtClean="0">
                <a:latin typeface="Tahoma" panose="020B0604030504040204" pitchFamily="34" charset="0"/>
                <a:ea typeface="Tahoma" panose="020B0604030504040204" pitchFamily="34" charset="0"/>
                <a:cs typeface="Tahoma" panose="020B0604030504040204" pitchFamily="34" charset="0"/>
              </a:rPr>
              <a:t> through pipes</a:t>
            </a:r>
          </a:p>
          <a:p>
            <a:pPr marL="342900" lvl="1" indent="-342900">
              <a:spcAft>
                <a:spcPts val="1200"/>
              </a:spcAft>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Liquids </a:t>
            </a:r>
            <a:r>
              <a:rPr lang="en-GB" sz="2400" dirty="0" smtClean="0">
                <a:latin typeface="Tahoma" panose="020B0604030504040204" pitchFamily="34" charset="0"/>
                <a:ea typeface="Tahoma" panose="020B0604030504040204" pitchFamily="34" charset="0"/>
                <a:cs typeface="Tahoma" panose="020B0604030504040204" pitchFamily="34" charset="0"/>
              </a:rPr>
              <a:t>flashing through a hole</a:t>
            </a:r>
          </a:p>
          <a:p>
            <a:pPr marL="342900" lvl="1" indent="-342900">
              <a:spcAft>
                <a:spcPts val="1200"/>
              </a:spcAft>
              <a:buFont typeface="Arial" panose="020B0604020202020204" pitchFamily="34" charset="0"/>
              <a:buChar char="•"/>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evaporating from a pool</a:t>
            </a:r>
          </a:p>
          <a:p>
            <a:pPr marL="0" lvl="1">
              <a:spcAft>
                <a:spcPts val="1200"/>
              </a:spcAft>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Flow of </a:t>
            </a:r>
            <a:r>
              <a:rPr lang="en-GB" sz="2400" b="1" dirty="0" smtClean="0">
                <a:latin typeface="Tahoma" panose="020B0604030504040204" pitchFamily="34" charset="0"/>
                <a:ea typeface="Tahoma" panose="020B0604030504040204" pitchFamily="34" charset="0"/>
                <a:cs typeface="Tahoma" panose="020B0604030504040204" pitchFamily="34" charset="0"/>
              </a:rPr>
              <a:t>Gases</a:t>
            </a:r>
            <a:r>
              <a:rPr lang="en-GB" sz="2400" dirty="0" smtClean="0">
                <a:latin typeface="Tahoma" panose="020B0604030504040204" pitchFamily="34" charset="0"/>
                <a:ea typeface="Tahoma" panose="020B0604030504040204" pitchFamily="34" charset="0"/>
                <a:cs typeface="Tahoma" panose="020B0604030504040204" pitchFamily="34" charset="0"/>
              </a:rPr>
              <a:t> through holes from vessels or pipes</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353299" y="2348475"/>
            <a:ext cx="3771901" cy="1384995"/>
          </a:xfrm>
          <a:prstGeom prst="rect">
            <a:avLst/>
          </a:prstGeom>
          <a:noFill/>
        </p:spPr>
        <p:txBody>
          <a:bodyPr wrap="square" rtlCol="0">
            <a:spAutoFit/>
          </a:bodyPr>
          <a:lstStyle/>
          <a:p>
            <a:pPr marL="0" lvl="1">
              <a:spcAft>
                <a:spcPts val="1200"/>
              </a:spcAft>
            </a:pPr>
            <a:r>
              <a:rPr lang="en-GB" sz="2800" b="1" i="1" dirty="0" smtClean="0">
                <a:solidFill>
                  <a:srgbClr val="FF0000"/>
                </a:solidFill>
                <a:latin typeface="Constantia" panose="02030602050306030303" pitchFamily="18" charset="0"/>
              </a:rPr>
              <a:t>We are going to focus on the source models highlighted in red.</a:t>
            </a:r>
            <a:endParaRPr lang="en-GB" sz="2800" b="1" i="1" dirty="0">
              <a:solidFill>
                <a:srgbClr val="FF0000"/>
              </a:solidFill>
              <a:latin typeface="Constantia" panose="02030602050306030303" pitchFamily="18" charset="0"/>
            </a:endParaRPr>
          </a:p>
        </p:txBody>
      </p:sp>
    </p:spTree>
    <p:extLst>
      <p:ext uri="{BB962C8B-B14F-4D97-AF65-F5344CB8AC3E}">
        <p14:creationId xmlns:p14="http://schemas.microsoft.com/office/powerpoint/2010/main" val="3887709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1850266" y="3129350"/>
            <a:ext cx="1579809"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Intrinsic Hazards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394097" y="3828477"/>
            <a:ext cx="152615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Event</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653569"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Undesirable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836793"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452175"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Consequences</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430075" y="3489390"/>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299"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Explosion 1 12"/>
          <p:cNvSpPr/>
          <p:nvPr/>
        </p:nvSpPr>
        <p:spPr>
          <a:xfrm>
            <a:off x="2300195" y="3740633"/>
            <a:ext cx="1693574" cy="1416676"/>
          </a:xfrm>
          <a:prstGeom prst="irregularSeal1">
            <a:avLst/>
          </a:prstGeom>
          <a:solidFill>
            <a:srgbClr val="F3F7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Causes</a:t>
            </a:r>
            <a:endParaRPr lang="en-C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Arc 16"/>
          <p:cNvSpPr/>
          <p:nvPr/>
        </p:nvSpPr>
        <p:spPr>
          <a:xfrm rot="5400000" flipV="1">
            <a:off x="5156647"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Arc 28"/>
          <p:cNvSpPr/>
          <p:nvPr/>
        </p:nvSpPr>
        <p:spPr>
          <a:xfrm rot="5400000" flipV="1">
            <a:off x="8192562"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Rectangle 31"/>
          <p:cNvSpPr/>
          <p:nvPr/>
        </p:nvSpPr>
        <p:spPr>
          <a:xfrm>
            <a:off x="1884615" y="1891369"/>
            <a:ext cx="8326185"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itle 1"/>
          <p:cNvSpPr txBox="1">
            <a:spLocks/>
          </p:cNvSpPr>
          <p:nvPr/>
        </p:nvSpPr>
        <p:spPr>
          <a:xfrm>
            <a:off x="1981201" y="1867831"/>
            <a:ext cx="94445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Risk</a:t>
            </a:r>
            <a:endParaRPr lang="en-CA"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Concept Definitions</a:t>
            </a:r>
            <a:endParaRPr lang="en-CA" sz="28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06620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 Hole</a:t>
            </a:r>
          </a:p>
        </p:txBody>
      </p:sp>
      <p:sp>
        <p:nvSpPr>
          <p:cNvPr id="7" name="Flowchart: Extract 6"/>
          <p:cNvSpPr/>
          <p:nvPr/>
        </p:nvSpPr>
        <p:spPr>
          <a:xfrm rot="5400000">
            <a:off x="3699620" y="4203867"/>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a:off x="2502698"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7" name="Title 1"/>
          <p:cNvSpPr txBox="1">
            <a:spLocks/>
          </p:cNvSpPr>
          <p:nvPr/>
        </p:nvSpPr>
        <p:spPr>
          <a:xfrm>
            <a:off x="1674444" y="4248965"/>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Liquid</a:t>
            </a: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Ambient Conditions</a:t>
            </a: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5823180" y="3130995"/>
            <a:ext cx="6112146" cy="3200876"/>
          </a:xfrm>
          <a:prstGeom prst="rect">
            <a:avLst/>
          </a:prstGeom>
          <a:noFill/>
        </p:spPr>
        <p:txBody>
          <a:bodyPr wrap="square" rtlCol="0">
            <a:spAutoFit/>
          </a:bodyPr>
          <a:lstStyle/>
          <a:p>
            <a:pPr marL="0" lvl="1" algn="just">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We can consider a tank that develops a hole. Pressure of the liquid contained in the tank is converted into kinetic energy as it drains from the hole. Frictional forces of the liquid draining through the hole convert some of the kinetic energy to thermal energy.</a:t>
            </a:r>
          </a:p>
          <a:p>
            <a:pPr marL="0" lvl="1" algn="just">
              <a:spcAft>
                <a:spcPts val="1200"/>
              </a:spcAft>
            </a:pP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3" name="Diagonal Stripe 2"/>
          <p:cNvSpPr/>
          <p:nvPr/>
        </p:nvSpPr>
        <p:spPr>
          <a:xfrm rot="19973517">
            <a:off x="3673977"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1" name="Diagonal Stripe 40"/>
          <p:cNvSpPr/>
          <p:nvPr/>
        </p:nvSpPr>
        <p:spPr>
          <a:xfrm rot="1656144" flipV="1">
            <a:off x="3660466"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Connector 5"/>
          <p:cNvCxnSpPr/>
          <p:nvPr/>
        </p:nvCxnSpPr>
        <p:spPr>
          <a:xfrm flipH="1" flipV="1">
            <a:off x="1333500" y="2889842"/>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314450"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314450"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333500"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4647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 Hole</a:t>
            </a:r>
          </a:p>
        </p:txBody>
      </p:sp>
      <p:sp>
        <p:nvSpPr>
          <p:cNvPr id="7" name="Flowchart: Extract 6"/>
          <p:cNvSpPr/>
          <p:nvPr/>
        </p:nvSpPr>
        <p:spPr>
          <a:xfrm rot="5400000">
            <a:off x="3699620" y="4203867"/>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a:off x="2502698"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Ambient Conditions</a:t>
            </a: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flipH="1">
            <a:off x="3784549" y="4246905"/>
            <a:ext cx="612267" cy="5607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1"/>
          <p:cNvSpPr txBox="1">
            <a:spLocks/>
          </p:cNvSpPr>
          <p:nvPr/>
        </p:nvSpPr>
        <p:spPr>
          <a:xfrm>
            <a:off x="8477589" y="2060256"/>
            <a:ext cx="1554747" cy="509436"/>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i="1" dirty="0" smtClean="0">
                <a:latin typeface="Tahoma" panose="020B0604030504040204" pitchFamily="34" charset="0"/>
                <a:ea typeface="Tahoma" panose="020B0604030504040204" pitchFamily="34" charset="0"/>
                <a:cs typeface="Tahoma" panose="020B0604030504040204" pitchFamily="34" charset="0"/>
              </a:rPr>
              <a:t>where</a:t>
            </a:r>
          </a:p>
          <a:p>
            <a:endParaRPr lang="en-GB" sz="2800" i="1" dirty="0">
              <a:latin typeface="Tahoma" panose="020B0604030504040204" pitchFamily="34" charset="0"/>
              <a:ea typeface="Tahoma" panose="020B0604030504040204" pitchFamily="34" charset="0"/>
              <a:cs typeface="Tahoma" panose="020B0604030504040204" pitchFamily="34" charset="0"/>
            </a:endParaRPr>
          </a:p>
        </p:txBody>
      </p:sp>
      <p:sp>
        <p:nvSpPr>
          <p:cNvPr id="43" name="Diagonal Stripe 42"/>
          <p:cNvSpPr/>
          <p:nvPr/>
        </p:nvSpPr>
        <p:spPr>
          <a:xfrm rot="19973517">
            <a:off x="3673977"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4" name="Diagonal Stripe 43"/>
          <p:cNvSpPr/>
          <p:nvPr/>
        </p:nvSpPr>
        <p:spPr>
          <a:xfrm rot="1656144" flipV="1">
            <a:off x="3660466"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5" name="Straight Connector 44"/>
          <p:cNvCxnSpPr/>
          <p:nvPr/>
        </p:nvCxnSpPr>
        <p:spPr>
          <a:xfrm flipH="1" flipV="1">
            <a:off x="1314450"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314450"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333500"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1596391" y="2345243"/>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Liquid</a:t>
            </a:r>
          </a:p>
        </p:txBody>
      </p:sp>
      <p:sp>
        <p:nvSpPr>
          <p:cNvPr id="3" name="TextBox 2"/>
          <p:cNvSpPr txBox="1"/>
          <p:nvPr/>
        </p:nvSpPr>
        <p:spPr>
          <a:xfrm>
            <a:off x="1388533" y="3098800"/>
            <a:ext cx="2658534" cy="2308324"/>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P = </a:t>
            </a:r>
            <a:r>
              <a:rPr lang="en-US" sz="2400" dirty="0" err="1" smtClean="0">
                <a:latin typeface="Tahoma" panose="020B0604030504040204" pitchFamily="34" charset="0"/>
                <a:ea typeface="Tahoma" panose="020B0604030504040204" pitchFamily="34" charset="0"/>
                <a:cs typeface="Tahoma" panose="020B0604030504040204" pitchFamily="34" charset="0"/>
              </a:rPr>
              <a:t>P</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g</a:t>
            </a:r>
            <a:endParaRPr lang="en-US" sz="2400" baseline="-25000" dirty="0" smtClean="0">
              <a:latin typeface="Tahoma" panose="020B0604030504040204" pitchFamily="34" charset="0"/>
              <a:ea typeface="Tahoma" panose="020B0604030504040204" pitchFamily="34" charset="0"/>
              <a:cs typeface="Tahoma" panose="020B0604030504040204" pitchFamily="34" charset="0"/>
            </a:endParaRPr>
          </a:p>
          <a:p>
            <a:r>
              <a:rPr lang="en-US" sz="2400" dirty="0" err="1">
                <a:latin typeface="Tahoma" panose="020B0604030504040204" pitchFamily="34" charset="0"/>
                <a:ea typeface="Tahoma" panose="020B0604030504040204" pitchFamily="34" charset="0"/>
                <a:cs typeface="Tahoma" panose="020B0604030504040204" pitchFamily="34" charset="0"/>
              </a:rPr>
              <a:t>u</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tank</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Δz</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W</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ρ</a:t>
            </a:r>
            <a:r>
              <a:rPr lang="en-US"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err="1" smtClean="0">
                <a:latin typeface="Tahoma" panose="020B0604030504040204" pitchFamily="34" charset="0"/>
                <a:ea typeface="Tahoma" panose="020B0604030504040204" pitchFamily="34" charset="0"/>
                <a:cs typeface="Tahoma" panose="020B0604030504040204" pitchFamily="34" charset="0"/>
              </a:rPr>
              <a:t>ρ</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liquid</a:t>
            </a:r>
            <a:endParaRPr lang="en-US" sz="2400" baseline="-250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229600" y="2709333"/>
            <a:ext cx="3403600" cy="2677656"/>
          </a:xfrm>
          <a:prstGeom prst="rect">
            <a:avLst/>
          </a:prstGeom>
          <a:noFill/>
        </p:spPr>
        <p:txBody>
          <a:bodyPr wrap="square" rtlCol="0">
            <a:spAutoFit/>
          </a:bodyPr>
          <a:lstStyle/>
          <a:p>
            <a:r>
              <a:rPr lang="en-US" sz="2400" dirty="0" err="1" smtClean="0">
                <a:latin typeface="Tahoma" panose="020B0604030504040204" pitchFamily="34" charset="0"/>
                <a:ea typeface="Tahoma" panose="020B0604030504040204" pitchFamily="34" charset="0"/>
                <a:cs typeface="Tahoma" panose="020B0604030504040204" pitchFamily="34" charset="0"/>
              </a:rPr>
              <a:t>P</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g</a:t>
            </a:r>
            <a:r>
              <a:rPr lang="en-US" sz="2400" dirty="0" smtClean="0">
                <a:latin typeface="Tahoma" panose="020B0604030504040204" pitchFamily="34" charset="0"/>
                <a:ea typeface="Tahoma" panose="020B0604030504040204" pitchFamily="34" charset="0"/>
                <a:cs typeface="Tahoma" panose="020B0604030504040204" pitchFamily="34" charset="0"/>
              </a:rPr>
              <a:t> = gauge pressure</a:t>
            </a:r>
          </a:p>
          <a:p>
            <a:r>
              <a:rPr lang="en-US" sz="2400" dirty="0" smtClean="0">
                <a:latin typeface="Tahoma" panose="020B0604030504040204" pitchFamily="34" charset="0"/>
                <a:ea typeface="Tahoma" panose="020B0604030504040204" pitchFamily="34" charset="0"/>
                <a:cs typeface="Tahoma" panose="020B0604030504040204" pitchFamily="34" charset="0"/>
              </a:rPr>
              <a:t>u = average fluid velocity (m/s)</a:t>
            </a:r>
          </a:p>
          <a:p>
            <a:r>
              <a:rPr lang="en-US" sz="2400" dirty="0" err="1" smtClean="0">
                <a:latin typeface="Tahoma" panose="020B0604030504040204" pitchFamily="34" charset="0"/>
                <a:ea typeface="Tahoma" panose="020B0604030504040204" pitchFamily="34" charset="0"/>
                <a:cs typeface="Tahoma" panose="020B0604030504040204" pitchFamily="34" charset="0"/>
              </a:rPr>
              <a:t>Δz</a:t>
            </a:r>
            <a:r>
              <a:rPr lang="en-US" sz="2400" dirty="0" smtClean="0">
                <a:latin typeface="Tahoma" panose="020B0604030504040204" pitchFamily="34" charset="0"/>
                <a:ea typeface="Tahoma" panose="020B0604030504040204" pitchFamily="34" charset="0"/>
                <a:cs typeface="Tahoma" panose="020B0604030504040204" pitchFamily="34" charset="0"/>
              </a:rPr>
              <a:t> = height</a:t>
            </a:r>
          </a:p>
          <a:p>
            <a:r>
              <a:rPr lang="en-US" sz="2400" dirty="0" err="1" smtClean="0">
                <a:latin typeface="Tahoma" panose="020B0604030504040204" pitchFamily="34" charset="0"/>
                <a:ea typeface="Tahoma" panose="020B0604030504040204" pitchFamily="34" charset="0"/>
                <a:cs typeface="Tahoma" panose="020B0604030504040204" pitchFamily="34" charset="0"/>
              </a:rPr>
              <a:t>W</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 = shaft work</a:t>
            </a:r>
          </a:p>
          <a:p>
            <a:r>
              <a:rPr lang="en-US" sz="2400" dirty="0" smtClean="0">
                <a:latin typeface="Tahoma" panose="020B0604030504040204" pitchFamily="34" charset="0"/>
                <a:ea typeface="Tahoma" panose="020B0604030504040204" pitchFamily="34" charset="0"/>
                <a:cs typeface="Tahoma" panose="020B0604030504040204" pitchFamily="34" charset="0"/>
              </a:rPr>
              <a:t>G = 9.81 m/s</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029200" y="3115733"/>
            <a:ext cx="2760134" cy="1200328"/>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P = 1 </a:t>
            </a:r>
            <a:r>
              <a:rPr lang="en-US" sz="2400" dirty="0" err="1" smtClean="0">
                <a:latin typeface="Tahoma" panose="020B0604030504040204" pitchFamily="34" charset="0"/>
                <a:ea typeface="Tahoma" panose="020B0604030504040204" pitchFamily="34" charset="0"/>
                <a:cs typeface="Tahoma" panose="020B0604030504040204" pitchFamily="34" charset="0"/>
              </a:rPr>
              <a:t>atm</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err="1">
                <a:latin typeface="Tahoma" panose="020B0604030504040204" pitchFamily="34" charset="0"/>
                <a:ea typeface="Tahoma" panose="020B0604030504040204" pitchFamily="34" charset="0"/>
                <a:cs typeface="Tahoma" panose="020B0604030504040204" pitchFamily="34" charset="0"/>
              </a:rPr>
              <a:t>u</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ambient</a:t>
            </a:r>
            <a:r>
              <a:rPr lang="en-US" sz="2400" dirty="0" smtClean="0">
                <a:latin typeface="Tahoma" panose="020B0604030504040204" pitchFamily="34" charset="0"/>
                <a:ea typeface="Tahoma" panose="020B0604030504040204" pitchFamily="34" charset="0"/>
                <a:cs typeface="Tahoma" panose="020B0604030504040204" pitchFamily="34" charset="0"/>
              </a:rPr>
              <a:t> = u</a:t>
            </a:r>
          </a:p>
          <a:p>
            <a:r>
              <a:rPr lang="en-US" sz="2400" dirty="0" smtClean="0">
                <a:latin typeface="Tahoma" panose="020B0604030504040204" pitchFamily="34" charset="0"/>
                <a:ea typeface="Tahoma" panose="020B0604030504040204" pitchFamily="34" charset="0"/>
                <a:cs typeface="Tahoma" panose="020B0604030504040204" pitchFamily="34" charset="0"/>
              </a:rPr>
              <a:t>A = leak area (m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9434313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111946" y="2050722"/>
            <a:ext cx="5606811"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 Hole</a:t>
            </a:r>
          </a:p>
        </p:txBody>
      </p:sp>
      <p:sp>
        <p:nvSpPr>
          <p:cNvPr id="7" name="Flowchart: Extract 6"/>
          <p:cNvSpPr/>
          <p:nvPr/>
        </p:nvSpPr>
        <p:spPr>
          <a:xfrm rot="5400000">
            <a:off x="3699620" y="4203867"/>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a:off x="2502698"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33" name="TextBox 32"/>
          <p:cNvSpPr txBox="1"/>
          <p:nvPr/>
        </p:nvSpPr>
        <p:spPr>
          <a:xfrm>
            <a:off x="6199827" y="2060899"/>
            <a:ext cx="5518930" cy="400110"/>
          </a:xfrm>
          <a:prstGeom prst="rect">
            <a:avLst/>
          </a:prstGeom>
          <a:noFill/>
        </p:spPr>
        <p:txBody>
          <a:bodyPr wrap="square" rtlCol="0">
            <a:spAutoFit/>
          </a:bodyPr>
          <a:lstStyle/>
          <a:p>
            <a:pPr marL="0" lvl="1">
              <a:spcAft>
                <a:spcPts val="1200"/>
              </a:spcAft>
            </a:pPr>
            <a:r>
              <a:rPr lang="en-GB" sz="20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Mass Flow of Liquid Through a Hole </a:t>
            </a:r>
            <a:endParaRPr lang="en-GB" sz="20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Diagonal Stripe 47"/>
          <p:cNvSpPr/>
          <p:nvPr/>
        </p:nvSpPr>
        <p:spPr>
          <a:xfrm rot="19973517">
            <a:off x="3673977"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9" name="Diagonal Stripe 48"/>
          <p:cNvSpPr/>
          <p:nvPr/>
        </p:nvSpPr>
        <p:spPr>
          <a:xfrm rot="1656144" flipV="1">
            <a:off x="3660466"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0" name="Straight Connector 49"/>
          <p:cNvCxnSpPr/>
          <p:nvPr/>
        </p:nvCxnSpPr>
        <p:spPr>
          <a:xfrm flipH="1" flipV="1">
            <a:off x="1314450"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314450"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Title 1"/>
          <p:cNvSpPr txBox="1">
            <a:spLocks/>
          </p:cNvSpPr>
          <p:nvPr/>
        </p:nvSpPr>
        <p:spPr>
          <a:xfrm>
            <a:off x="1596391" y="2345243"/>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Liquid</a:t>
            </a:r>
          </a:p>
        </p:txBody>
      </p:sp>
      <p:cxnSp>
        <p:nvCxnSpPr>
          <p:cNvPr id="53" name="Straight Connector 52"/>
          <p:cNvCxnSpPr/>
          <p:nvPr/>
        </p:nvCxnSpPr>
        <p:spPr>
          <a:xfrm flipV="1">
            <a:off x="1333500"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88533" y="3098800"/>
            <a:ext cx="2404534" cy="2302933"/>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P = </a:t>
            </a:r>
            <a:r>
              <a:rPr lang="en-US" sz="2400" dirty="0" err="1" smtClean="0">
                <a:latin typeface="Tahoma" panose="020B0604030504040204" pitchFamily="34" charset="0"/>
                <a:ea typeface="Tahoma" panose="020B0604030504040204" pitchFamily="34" charset="0"/>
                <a:cs typeface="Tahoma" panose="020B0604030504040204" pitchFamily="34" charset="0"/>
              </a:rPr>
              <a:t>P</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g</a:t>
            </a:r>
            <a:endParaRPr lang="en-US" sz="2400" baseline="-25000" dirty="0" smtClean="0">
              <a:latin typeface="Tahoma" panose="020B0604030504040204" pitchFamily="34" charset="0"/>
              <a:ea typeface="Tahoma" panose="020B0604030504040204" pitchFamily="34" charset="0"/>
              <a:cs typeface="Tahoma" panose="020B0604030504040204" pitchFamily="34" charset="0"/>
            </a:endParaRPr>
          </a:p>
          <a:p>
            <a:r>
              <a:rPr lang="en-US" sz="2400" dirty="0" err="1">
                <a:latin typeface="Tahoma" panose="020B0604030504040204" pitchFamily="34" charset="0"/>
                <a:ea typeface="Tahoma" panose="020B0604030504040204" pitchFamily="34" charset="0"/>
                <a:cs typeface="Tahoma" panose="020B0604030504040204" pitchFamily="34" charset="0"/>
              </a:rPr>
              <a:t>u</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tank</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Δz</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W</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 = 0</a:t>
            </a:r>
          </a:p>
          <a:p>
            <a:r>
              <a:rPr lang="en-US" sz="2400" dirty="0" err="1" smtClean="0">
                <a:latin typeface="Tahoma" panose="020B0604030504040204" pitchFamily="34" charset="0"/>
                <a:ea typeface="Tahoma" panose="020B0604030504040204" pitchFamily="34" charset="0"/>
                <a:cs typeface="Tahoma" panose="020B0604030504040204" pitchFamily="34" charset="0"/>
              </a:rPr>
              <a:t>ρ</a:t>
            </a:r>
            <a:r>
              <a:rPr lang="en-US"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err="1" smtClean="0">
                <a:latin typeface="Tahoma" panose="020B0604030504040204" pitchFamily="34" charset="0"/>
                <a:ea typeface="Tahoma" panose="020B0604030504040204" pitchFamily="34" charset="0"/>
                <a:cs typeface="Tahoma" panose="020B0604030504040204" pitchFamily="34" charset="0"/>
              </a:rPr>
              <a:t>ρ</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liquid</a:t>
            </a:r>
            <a:endParaRPr lang="en-US" sz="2400" baseline="-250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430902468"/>
              </p:ext>
            </p:extLst>
          </p:nvPr>
        </p:nvGraphicFramePr>
        <p:xfrm>
          <a:off x="6705600" y="2579688"/>
          <a:ext cx="4443413" cy="930275"/>
        </p:xfrm>
        <a:graphic>
          <a:graphicData uri="http://schemas.openxmlformats.org/presentationml/2006/ole">
            <mc:AlternateContent xmlns:mc="http://schemas.openxmlformats.org/markup-compatibility/2006">
              <mc:Choice xmlns:v="urn:schemas-microsoft-com:vml" Requires="v">
                <p:oleObj spid="_x0000_s8251" name="Equation" r:id="rId3" imgW="1333500" imgH="279400" progId="Equation.3">
                  <p:embed/>
                </p:oleObj>
              </mc:Choice>
              <mc:Fallback>
                <p:oleObj name="Equation" r:id="rId3" imgW="1333500" imgH="279400" progId="Equation.3">
                  <p:embed/>
                  <p:pic>
                    <p:nvPicPr>
                      <p:cNvPr id="0" name=""/>
                      <p:cNvPicPr/>
                      <p:nvPr/>
                    </p:nvPicPr>
                    <p:blipFill>
                      <a:blip r:embed="rId4"/>
                      <a:stretch>
                        <a:fillRect/>
                      </a:stretch>
                    </p:blipFill>
                    <p:spPr>
                      <a:xfrm>
                        <a:off x="6705600" y="2579688"/>
                        <a:ext cx="4443413" cy="930275"/>
                      </a:xfrm>
                      <a:prstGeom prst="rect">
                        <a:avLst/>
                      </a:prstGeom>
                    </p:spPr>
                  </p:pic>
                </p:oleObj>
              </mc:Fallback>
            </mc:AlternateContent>
          </a:graphicData>
        </a:graphic>
      </p:graphicFrame>
      <p:sp>
        <p:nvSpPr>
          <p:cNvPr id="5" name="TextBox 4"/>
          <p:cNvSpPr txBox="1"/>
          <p:nvPr/>
        </p:nvSpPr>
        <p:spPr>
          <a:xfrm>
            <a:off x="6197597" y="3877734"/>
            <a:ext cx="6485467" cy="1477328"/>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is the discharge coefficient</a:t>
            </a:r>
          </a:p>
          <a:p>
            <a:r>
              <a:rPr lang="en-US" dirty="0" smtClean="0">
                <a:latin typeface="Tahoma" panose="020B0604030504040204" pitchFamily="34" charset="0"/>
                <a:ea typeface="Tahoma" panose="020B0604030504040204" pitchFamily="34" charset="0"/>
                <a:cs typeface="Tahoma" panose="020B0604030504040204" pitchFamily="34" charset="0"/>
              </a:rPr>
              <a:t>For sharp-edged orifices, Re &gt; 30,000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0.61</a:t>
            </a:r>
          </a:p>
          <a:p>
            <a:r>
              <a:rPr lang="en-US" dirty="0" smtClean="0">
                <a:latin typeface="Tahoma" panose="020B0604030504040204" pitchFamily="34" charset="0"/>
                <a:ea typeface="Tahoma" panose="020B0604030504040204" pitchFamily="34" charset="0"/>
                <a:cs typeface="Tahoma" panose="020B0604030504040204" pitchFamily="34" charset="0"/>
              </a:rPr>
              <a:t>For a well-rounded nozzle,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1</a:t>
            </a:r>
          </a:p>
          <a:p>
            <a:r>
              <a:rPr lang="en-US" dirty="0" smtClean="0">
                <a:latin typeface="Tahoma" panose="020B0604030504040204" pitchFamily="34" charset="0"/>
                <a:ea typeface="Tahoma" panose="020B0604030504040204" pitchFamily="34" charset="0"/>
                <a:cs typeface="Tahoma" panose="020B0604030504040204" pitchFamily="34" charset="0"/>
              </a:rPr>
              <a:t>For a short pipe section attached to the vessel: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0.81</a:t>
            </a:r>
          </a:p>
          <a:p>
            <a:r>
              <a:rPr lang="en-US" dirty="0" smtClean="0">
                <a:latin typeface="Tahoma" panose="020B0604030504040204" pitchFamily="34" charset="0"/>
                <a:ea typeface="Tahoma" panose="020B0604030504040204" pitchFamily="34" charset="0"/>
                <a:cs typeface="Tahoma" panose="020B0604030504040204" pitchFamily="34" charset="0"/>
              </a:rPr>
              <a:t>When the discharge coefficient is unknown: use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1 </a:t>
            </a:r>
          </a:p>
        </p:txBody>
      </p:sp>
    </p:spTree>
    <p:extLst>
      <p:ext uri="{BB962C8B-B14F-4D97-AF65-F5344CB8AC3E}">
        <p14:creationId xmlns:p14="http://schemas.microsoft.com/office/powerpoint/2010/main" val="14635833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rot="5400000">
            <a:off x="2250878" y="753134"/>
            <a:ext cx="1197703" cy="3384263"/>
          </a:xfrm>
          <a:prstGeom prst="flowChartMagneticDisk">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 Hole - Example</a:t>
            </a:r>
          </a:p>
        </p:txBody>
      </p:sp>
      <p:sp>
        <p:nvSpPr>
          <p:cNvPr id="7" name="Flowchart: Extract 6"/>
          <p:cNvSpPr/>
          <p:nvPr/>
        </p:nvSpPr>
        <p:spPr>
          <a:xfrm rot="10800000">
            <a:off x="2261654" y="2629066"/>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rot="2856078">
            <a:off x="1333214" y="2838395"/>
            <a:ext cx="1791700" cy="983417"/>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7" name="Title 1"/>
          <p:cNvSpPr txBox="1">
            <a:spLocks/>
          </p:cNvSpPr>
          <p:nvPr/>
        </p:nvSpPr>
        <p:spPr>
          <a:xfrm>
            <a:off x="955503" y="1933791"/>
            <a:ext cx="2609776" cy="112629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Tahoma" panose="020B0604030504040204" pitchFamily="34" charset="0"/>
                <a:ea typeface="Tahoma" panose="020B0604030504040204" pitchFamily="34" charset="0"/>
                <a:cs typeface="Tahoma" panose="020B0604030504040204" pitchFamily="34" charset="0"/>
              </a:rPr>
              <a:t>Benzene Pressurised in a Pipeline</a:t>
            </a:r>
          </a:p>
          <a:p>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871429" y="1731876"/>
            <a:ext cx="7017851" cy="1323439"/>
          </a:xfrm>
          <a:prstGeom prst="rect">
            <a:avLst/>
          </a:prstGeom>
          <a:noFill/>
        </p:spPr>
        <p:txBody>
          <a:bodyPr wrap="square" rtlCol="0">
            <a:spAutoFit/>
          </a:bodyPr>
          <a:lstStyle/>
          <a:p>
            <a:pPr marL="0" lvl="1" algn="just">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Consider a leak of benzene from 0.63 cm orifice-like hole in a pipeline. If the pressure in the pipe is 100 psig, how much benzene would be spilled in 90 minutes? The density of benzene is 879 kg/m</a:t>
            </a:r>
            <a:r>
              <a:rPr lang="en-GB" sz="2000" i="1" baseline="30000" dirty="0" smtClean="0">
                <a:latin typeface="Tahoma" panose="020B0604030504040204" pitchFamily="34" charset="0"/>
                <a:ea typeface="Tahoma" panose="020B0604030504040204" pitchFamily="34" charset="0"/>
                <a:cs typeface="Tahoma" panose="020B0604030504040204" pitchFamily="34" charset="0"/>
              </a:rPr>
              <a:t>3</a:t>
            </a:r>
            <a:r>
              <a:rPr lang="en-GB" sz="2000" i="1" dirty="0" smtClean="0">
                <a:latin typeface="Tahoma" panose="020B0604030504040204" pitchFamily="34" charset="0"/>
                <a:ea typeface="Tahoma" panose="020B0604030504040204" pitchFamily="34" charset="0"/>
                <a:cs typeface="Tahoma" panose="020B0604030504040204" pitchFamily="34" charset="0"/>
              </a:rPr>
              <a:t>.</a:t>
            </a:r>
          </a:p>
        </p:txBody>
      </p:sp>
      <p:sp>
        <p:nvSpPr>
          <p:cNvPr id="23" name="TextBox 22"/>
          <p:cNvSpPr txBox="1"/>
          <p:nvPr/>
        </p:nvSpPr>
        <p:spPr>
          <a:xfrm>
            <a:off x="272471" y="4808213"/>
            <a:ext cx="2190626" cy="461665"/>
          </a:xfrm>
          <a:prstGeom prst="rect">
            <a:avLst/>
          </a:prstGeom>
          <a:noFill/>
        </p:spPr>
        <p:txBody>
          <a:bodyPr wrap="square" rtlCol="0">
            <a:spAutoFit/>
          </a:bodyPr>
          <a:lstStyle/>
          <a:p>
            <a:pPr marL="0" lvl="1">
              <a:spcAft>
                <a:spcPts val="1200"/>
              </a:spcAft>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Area of Hole</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3369213" y="6018914"/>
            <a:ext cx="7947304" cy="307777"/>
          </a:xfrm>
          <a:prstGeom prst="rect">
            <a:avLst/>
          </a:prstGeom>
          <a:noFill/>
        </p:spPr>
        <p:txBody>
          <a:bodyPr wrap="none" lIns="0" tIns="0" rIns="0" bIns="0" rtlCol="0">
            <a:spAutoFit/>
          </a:bodyPr>
          <a:lstStyle/>
          <a:p>
            <a:r>
              <a:rPr lang="en-GB"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Volume = 2.07 kg/s * (90 min * 60 sec/min * 1/879 m</a:t>
            </a:r>
            <a:r>
              <a:rPr lang="en-GB" sz="2000" b="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GB"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/kg = 12.7 m</a:t>
            </a:r>
            <a:r>
              <a:rPr lang="en-GB" sz="2000" b="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3" name="TextBox 2"/>
          <p:cNvSpPr txBox="1"/>
          <p:nvPr/>
        </p:nvSpPr>
        <p:spPr>
          <a:xfrm>
            <a:off x="0" y="5384801"/>
            <a:ext cx="3352801" cy="1200328"/>
          </a:xfrm>
          <a:prstGeom prst="rect">
            <a:avLst/>
          </a:prstGeom>
          <a:no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Area = </a:t>
            </a:r>
            <a:r>
              <a:rPr lang="en-US" sz="2400" dirty="0" smtClean="0">
                <a:ea typeface="Tahoma" panose="020B0604030504040204" pitchFamily="34" charset="0"/>
                <a:cs typeface="Tahoma" panose="020B0604030504040204" pitchFamily="34" charset="0"/>
              </a:rPr>
              <a:t>π</a:t>
            </a:r>
            <a:r>
              <a:rPr lang="en-US" sz="2400" dirty="0" smtClean="0">
                <a:latin typeface="Tahoma" panose="020B0604030504040204" pitchFamily="34" charset="0"/>
                <a:ea typeface="Tahoma" panose="020B0604030504040204" pitchFamily="34" charset="0"/>
                <a:cs typeface="Tahoma" panose="020B0604030504040204" pitchFamily="34" charset="0"/>
              </a:rPr>
              <a:t>/4 D</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Area = (</a:t>
            </a:r>
            <a:r>
              <a:rPr lang="en-US" sz="2400" dirty="0" smtClean="0">
                <a:ea typeface="Tahoma" panose="020B0604030504040204" pitchFamily="34" charset="0"/>
                <a:cs typeface="Tahoma" panose="020B0604030504040204" pitchFamily="34" charset="0"/>
              </a:rPr>
              <a:t>π</a:t>
            </a:r>
            <a:r>
              <a:rPr lang="en-US" sz="2400" dirty="0" smtClean="0">
                <a:latin typeface="Tahoma" panose="020B0604030504040204" pitchFamily="34" charset="0"/>
                <a:ea typeface="Tahoma" panose="020B0604030504040204" pitchFamily="34" charset="0"/>
                <a:cs typeface="Tahoma" panose="020B0604030504040204" pitchFamily="34" charset="0"/>
              </a:rPr>
              <a:t>/4 * 0.0063)</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Area = 3.12 x 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a:t>
            </a:r>
            <a:r>
              <a:rPr lang="en-US" sz="2400" dirty="0" smtClean="0">
                <a:latin typeface="Tahoma" panose="020B0604030504040204" pitchFamily="34" charset="0"/>
                <a:ea typeface="Tahoma" panose="020B0604030504040204" pitchFamily="34" charset="0"/>
                <a:cs typeface="Tahoma" panose="020B0604030504040204" pitchFamily="34" charset="0"/>
              </a:rPr>
              <a:t> 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25" name="Object 24"/>
          <p:cNvGraphicFramePr>
            <a:graphicFrameLocks noChangeAspect="1"/>
          </p:cNvGraphicFramePr>
          <p:nvPr>
            <p:extLst>
              <p:ext uri="{D42A27DB-BD31-4B8C-83A1-F6EECF244321}">
                <p14:modId xmlns:p14="http://schemas.microsoft.com/office/powerpoint/2010/main" val="4221819475"/>
              </p:ext>
            </p:extLst>
          </p:nvPr>
        </p:nvGraphicFramePr>
        <p:xfrm>
          <a:off x="385763" y="3087688"/>
          <a:ext cx="11061700" cy="1889125"/>
        </p:xfrm>
        <a:graphic>
          <a:graphicData uri="http://schemas.openxmlformats.org/presentationml/2006/ole">
            <mc:AlternateContent xmlns:mc="http://schemas.openxmlformats.org/markup-compatibility/2006">
              <mc:Choice xmlns:v="urn:schemas-microsoft-com:vml" Requires="v">
                <p:oleObj spid="_x0000_s9316" name="Equation" r:id="rId3" imgW="4673600" imgH="800100" progId="Equation.3">
                  <p:embed/>
                </p:oleObj>
              </mc:Choice>
              <mc:Fallback>
                <p:oleObj name="Equation" r:id="rId3" imgW="4673600" imgH="800100" progId="Equation.3">
                  <p:embed/>
                  <p:pic>
                    <p:nvPicPr>
                      <p:cNvPr id="0" name=""/>
                      <p:cNvPicPr/>
                      <p:nvPr/>
                    </p:nvPicPr>
                    <p:blipFill>
                      <a:blip r:embed="rId4"/>
                      <a:stretch>
                        <a:fillRect/>
                      </a:stretch>
                    </p:blipFill>
                    <p:spPr>
                      <a:xfrm>
                        <a:off x="385763" y="3087688"/>
                        <a:ext cx="11061700" cy="1889125"/>
                      </a:xfrm>
                      <a:prstGeom prst="rect">
                        <a:avLst/>
                      </a:prstGeom>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3624615568"/>
              </p:ext>
            </p:extLst>
          </p:nvPr>
        </p:nvGraphicFramePr>
        <p:xfrm>
          <a:off x="-47755175" y="2563813"/>
          <a:ext cx="4320000" cy="2198687"/>
        </p:xfrm>
        <a:graphic>
          <a:graphicData uri="http://schemas.openxmlformats.org/presentationml/2006/ole">
            <mc:AlternateContent xmlns:mc="http://schemas.openxmlformats.org/markup-compatibility/2006">
              <mc:Choice xmlns:v="urn:schemas-microsoft-com:vml" Requires="v">
                <p:oleObj spid="_x0000_s9317" name="Equation" r:id="rId5" imgW="4508500" imgH="571500" progId="Equation.3">
                  <p:embed/>
                </p:oleObj>
              </mc:Choice>
              <mc:Fallback>
                <p:oleObj name="Equation" r:id="rId5" imgW="4508500" imgH="571500" progId="Equation.3">
                  <p:embed/>
                  <p:pic>
                    <p:nvPicPr>
                      <p:cNvPr id="0" name=""/>
                      <p:cNvPicPr/>
                      <p:nvPr/>
                    </p:nvPicPr>
                    <p:blipFill>
                      <a:blip r:embed="rId6"/>
                      <a:stretch>
                        <a:fillRect/>
                      </a:stretch>
                    </p:blipFill>
                    <p:spPr>
                      <a:xfrm>
                        <a:off x="-47755175" y="2563813"/>
                        <a:ext cx="4320000" cy="2198687"/>
                      </a:xfrm>
                      <a:prstGeom prst="rect">
                        <a:avLst/>
                      </a:prstGeom>
                    </p:spPr>
                  </p:pic>
                </p:oleObj>
              </mc:Fallback>
            </mc:AlternateContent>
          </a:graphicData>
        </a:graphic>
      </p:graphicFrame>
      <p:sp>
        <p:nvSpPr>
          <p:cNvPr id="19" name="TextBox 18"/>
          <p:cNvSpPr txBox="1"/>
          <p:nvPr/>
        </p:nvSpPr>
        <p:spPr>
          <a:xfrm>
            <a:off x="3980870" y="4892879"/>
            <a:ext cx="4401129" cy="461665"/>
          </a:xfrm>
          <a:prstGeom prst="rect">
            <a:avLst/>
          </a:prstGeom>
          <a:noFill/>
        </p:spPr>
        <p:txBody>
          <a:bodyPr wrap="square" rtlCol="0">
            <a:spAutoFit/>
          </a:bodyPr>
          <a:lstStyle/>
          <a:p>
            <a:pPr marL="0" lvl="1">
              <a:spcAft>
                <a:spcPts val="1200"/>
              </a:spcAft>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 of Spill</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5849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 Hole In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Pressurized Tank</a:t>
            </a: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Segoe UI" panose="020B0502040204020203" pitchFamily="34" charset="0"/>
                <a:ea typeface="Segoe UI" panose="020B0502040204020203" pitchFamily="34" charset="0"/>
                <a:cs typeface="Segoe UI" panose="020B0502040204020203" pitchFamily="34" charset="0"/>
              </a:rPr>
              <a:t>Ambient Conditions</a:t>
            </a:r>
          </a:p>
          <a:p>
            <a:endParaRPr lang="en-GB"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5823180" y="3130995"/>
            <a:ext cx="6112146" cy="2400657"/>
          </a:xfrm>
          <a:prstGeom prst="rect">
            <a:avLst/>
          </a:prstGeom>
          <a:noFill/>
        </p:spPr>
        <p:txBody>
          <a:bodyPr wrap="square" rtlCol="0">
            <a:spAutoFit/>
          </a:bodyPr>
          <a:lstStyle/>
          <a:p>
            <a:pPr marL="0" lvl="1" algn="just">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We can consider a tank that develops a hole. Pressure of the liquid contained in the tank is converted into kinetic energy as it drains from the hole. Frictional forces of the liquid draining through the hole convert some of the kinetic energy to thermal energy.</a:t>
            </a:r>
          </a:p>
          <a:p>
            <a:pPr marL="0" lvl="1" algn="just">
              <a:spcAft>
                <a:spcPts val="1200"/>
              </a:spcAft>
            </a:pPr>
            <a:endParaRPr lang="en-GB" sz="2000" i="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4" descr="http://www.3dcadbrowser.com/th/1/43/43427.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696262" y="2706117"/>
            <a:ext cx="3217343" cy="1126298"/>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 Pressurised in a Tank</a:t>
            </a: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p:cNvGrpSpPr/>
          <p:nvPr/>
        </p:nvGrpSpPr>
        <p:grpSpPr>
          <a:xfrm>
            <a:off x="2454572" y="4915143"/>
            <a:ext cx="3114910" cy="3555089"/>
            <a:chOff x="3850843" y="4450667"/>
            <a:chExt cx="3932314" cy="2444433"/>
          </a:xfrm>
        </p:grpSpPr>
        <p:sp>
          <p:nvSpPr>
            <p:cNvPr id="32" name="Arc 31"/>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4" name="Group 33"/>
            <p:cNvGrpSpPr/>
            <p:nvPr/>
          </p:nvGrpSpPr>
          <p:grpSpPr>
            <a:xfrm>
              <a:off x="4029425" y="4506832"/>
              <a:ext cx="3543069" cy="2388268"/>
              <a:chOff x="4196033" y="4356185"/>
              <a:chExt cx="3543069" cy="2388268"/>
            </a:xfrm>
          </p:grpSpPr>
          <p:sp>
            <p:nvSpPr>
              <p:cNvPr id="35" name="Arc 3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Arc 35"/>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mc:AlternateContent xmlns:mc="http://schemas.openxmlformats.org/markup-compatibility/2006" xmlns:a14="http://schemas.microsoft.com/office/drawing/2010/main">
        <mc:Choice Requires="a14">
          <p:sp>
            <p:nvSpPr>
              <p:cNvPr id="38" name="TextBox 37"/>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364305" y="4974742"/>
                <a:ext cx="584032" cy="276999"/>
              </a:xfrm>
              <a:prstGeom prst="rect">
                <a:avLst/>
              </a:prstGeom>
              <a:noFill/>
            </p:spPr>
            <p:txBody>
              <a:bodyPr wrap="none" lIns="0" tIns="0" rIns="0" bIns="0" rtlCol="0">
                <a:spAutoFit/>
              </a:bodyPr>
              <a:lstStyle/>
              <a:p>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64305" y="4974742"/>
                <a:ext cx="584032" cy="276999"/>
              </a:xfrm>
              <a:prstGeom prst="rect">
                <a:avLst/>
              </a:prstGeom>
              <a:blipFill rotWithShape="1">
                <a:blip r:embed="rId8"/>
                <a:stretch>
                  <a:fillRect l="-4124" t="-10870" r="-2062" b="-23913"/>
                </a:stretch>
              </a:blipFill>
            </p:spPr>
            <p:txBody>
              <a:bodyPr/>
              <a:lstStyle/>
              <a:p>
                <a:r>
                  <a:rPr lang="en-US">
                    <a:noFill/>
                  </a:rPr>
                  <a:t> </a:t>
                </a:r>
              </a:p>
            </p:txBody>
          </p:sp>
        </mc:Fallback>
      </mc:AlternateContent>
      <p:sp>
        <p:nvSpPr>
          <p:cNvPr id="3" name="TextBox 2"/>
          <p:cNvSpPr txBox="1"/>
          <p:nvPr/>
        </p:nvSpPr>
        <p:spPr>
          <a:xfrm>
            <a:off x="1257299" y="3683000"/>
            <a:ext cx="1938867"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tank</a:t>
            </a:r>
            <a:r>
              <a:rPr lang="en-US" i="1" dirty="0" smtClean="0">
                <a:latin typeface="Cambria Math"/>
              </a:rPr>
              <a:t> = 0</a:t>
            </a:r>
            <a:endParaRPr lang="en-US" i="1" dirty="0">
              <a:latin typeface="Cambria Math"/>
            </a:endParaRPr>
          </a:p>
        </p:txBody>
      </p:sp>
      <p:sp>
        <p:nvSpPr>
          <p:cNvPr id="4" name="TextBox 3"/>
          <p:cNvSpPr txBox="1"/>
          <p:nvPr/>
        </p:nvSpPr>
        <p:spPr>
          <a:xfrm>
            <a:off x="1473200" y="5486400"/>
            <a:ext cx="1993900" cy="276999"/>
          </a:xfrm>
          <a:prstGeom prst="rect">
            <a:avLst/>
          </a:prstGeom>
          <a:noFill/>
        </p:spPr>
        <p:txBody>
          <a:bodyPr wrap="square" lIns="0" tIns="0" rIns="0" bIns="0" rtlCol="0">
            <a:spAutoFit/>
          </a:bodyPr>
          <a:lstStyle/>
          <a:p>
            <a:r>
              <a:rPr lang="en-US" i="1" dirty="0" err="1" smtClean="0">
                <a:latin typeface="Cambria Math"/>
              </a:rPr>
              <a:t>ρ</a:t>
            </a:r>
            <a:r>
              <a:rPr lang="en-US" i="1" dirty="0" smtClean="0">
                <a:latin typeface="Cambria Math"/>
              </a:rPr>
              <a:t> = </a:t>
            </a:r>
            <a:r>
              <a:rPr lang="en-US" i="1" dirty="0" err="1" smtClean="0">
                <a:latin typeface="Cambria Math"/>
              </a:rPr>
              <a:t>ρ</a:t>
            </a:r>
            <a:r>
              <a:rPr lang="en-US" i="1" baseline="-25000" dirty="0" err="1" smtClean="0">
                <a:latin typeface="Cambria Math"/>
              </a:rPr>
              <a:t>liquid</a:t>
            </a:r>
            <a:endParaRPr lang="en-US" i="1" baseline="-25000" dirty="0">
              <a:latin typeface="Cambria Math"/>
            </a:endParaRPr>
          </a:p>
        </p:txBody>
      </p:sp>
    </p:spTree>
    <p:extLst>
      <p:ext uri="{BB962C8B-B14F-4D97-AF65-F5344CB8AC3E}">
        <p14:creationId xmlns:p14="http://schemas.microsoft.com/office/powerpoint/2010/main" val="8165989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ttp://www.3dcadbrowser.com/th/1/43/4342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 Hole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 TANK</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Ambient Conditions</a:t>
            </a: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254965" y="3461799"/>
            <a:ext cx="2911635" cy="923330"/>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Average </a:t>
            </a:r>
            <a:r>
              <a:rPr lang="en-GB" dirty="0">
                <a:latin typeface="Tahoma" panose="020B0604030504040204" pitchFamily="34" charset="0"/>
                <a:ea typeface="Tahoma" panose="020B0604030504040204" pitchFamily="34" charset="0"/>
                <a:cs typeface="Tahoma" panose="020B0604030504040204" pitchFamily="34" charset="0"/>
              </a:rPr>
              <a:t>Instantaneous Velocity of Fluid </a:t>
            </a:r>
            <a:r>
              <a:rPr lang="en-GB" dirty="0" smtClean="0">
                <a:latin typeface="Tahoma" panose="020B0604030504040204" pitchFamily="34" charset="0"/>
                <a:ea typeface="Tahoma" panose="020B0604030504040204" pitchFamily="34" charset="0"/>
                <a:cs typeface="Tahoma" panose="020B0604030504040204" pitchFamily="34" charset="0"/>
              </a:rPr>
              <a:t>Flow [length/time]</a:t>
            </a:r>
            <a:endParaRPr lang="en-GB"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5552165" y="3040903"/>
                <a:ext cx="2232919" cy="553998"/>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𝑃</m:t>
                      </m:r>
                      <m:r>
                        <a:rPr lang="en-CA" sz="3600" i="1" smtClean="0">
                          <a:latin typeface="Cambria Math" panose="02040503050406030204" pitchFamily="18" charset="0"/>
                        </a:rPr>
                        <m:t>=</m:t>
                      </m:r>
                      <m:r>
                        <a:rPr lang="en-GB" sz="3600" b="0" i="1" smtClean="0">
                          <a:latin typeface="Cambria Math" panose="02040503050406030204" pitchFamily="18" charset="0"/>
                        </a:rPr>
                        <m:t>1 </m:t>
                      </m:r>
                      <m:r>
                        <a:rPr lang="en-GB" sz="3600" b="0" i="1" smtClean="0">
                          <a:latin typeface="Cambria Math" panose="02040503050406030204" pitchFamily="18" charset="0"/>
                        </a:rPr>
                        <m:t>𝑎𝑡𝑚</m:t>
                      </m:r>
                    </m:oMath>
                  </m:oMathPara>
                </a14:m>
                <a:endParaRPr lang="en-CA" sz="3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552165" y="3040903"/>
                <a:ext cx="2232919" cy="553998"/>
              </a:xfrm>
              <a:prstGeom prst="rect">
                <a:avLst/>
              </a:prstGeom>
              <a:blipFill rotWithShape="1">
                <a:blip r:embed="rId5"/>
                <a:stretch>
                  <a:fillRect l="-1630" t="-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29480" y="4220407"/>
                <a:ext cx="3015697" cy="553998"/>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𝐴</m:t>
                      </m:r>
                      <m:r>
                        <a:rPr lang="en-CA" sz="3600" i="1" smtClean="0">
                          <a:latin typeface="Cambria Math" panose="02040503050406030204" pitchFamily="18" charset="0"/>
                        </a:rPr>
                        <m:t>=</m:t>
                      </m:r>
                      <m:r>
                        <a:rPr lang="en-GB" sz="3600" b="0" i="1" smtClean="0">
                          <a:latin typeface="Cambria Math" panose="02040503050406030204" pitchFamily="18" charset="0"/>
                        </a:rPr>
                        <m:t>𝑙𝑒𝑎𝑘</m:t>
                      </m:r>
                      <m:r>
                        <a:rPr lang="en-GB" sz="3600" b="0" i="1" smtClean="0">
                          <a:latin typeface="Cambria Math" panose="02040503050406030204" pitchFamily="18" charset="0"/>
                        </a:rPr>
                        <m:t> </m:t>
                      </m:r>
                      <m:r>
                        <a:rPr lang="en-GB" sz="3600" b="0" i="1" smtClean="0">
                          <a:latin typeface="Cambria Math" panose="02040503050406030204" pitchFamily="18" charset="0"/>
                        </a:rPr>
                        <m:t>𝑎𝑟𝑒𝑎</m:t>
                      </m:r>
                    </m:oMath>
                  </m:oMathPara>
                </a14:m>
                <a:endParaRPr lang="en-CA" sz="3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629480" y="4220407"/>
                <a:ext cx="3015697" cy="553998"/>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731232" y="3359488"/>
                <a:ext cx="558999"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acc>
                        <m:accPr>
                          <m:chr m:val="̅"/>
                          <m:ctrlPr>
                            <a:rPr lang="en-GB" sz="3200" i="1">
                              <a:latin typeface="Cambria Math" panose="02040503050406030204" pitchFamily="18" charset="0"/>
                            </a:rPr>
                          </m:ctrlPr>
                        </m:accPr>
                        <m:e>
                          <m:r>
                            <a:rPr lang="en-GB" sz="3200" i="1">
                              <a:latin typeface="Cambria Math" panose="02040503050406030204" pitchFamily="18" charset="0"/>
                            </a:rPr>
                            <m:t>𝑢</m:t>
                          </m:r>
                        </m:e>
                      </m:acc>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731232" y="3359488"/>
                <a:ext cx="558999" cy="584775"/>
              </a:xfrm>
              <a:prstGeom prst="rect">
                <a:avLst/>
              </a:prstGeom>
              <a:blipFill rotWithShape="0">
                <a:blip r:embed="rId8"/>
                <a:stretch>
                  <a:fillRect/>
                </a:stretch>
              </a:blipFill>
            </p:spPr>
            <p:txBody>
              <a:bodyPr/>
              <a:lstStyle/>
              <a:p>
                <a:r>
                  <a:rPr lang="en-CA">
                    <a:noFill/>
                  </a:rPr>
                  <a:t> </a:t>
                </a:r>
              </a:p>
            </p:txBody>
          </p:sp>
        </mc:Fallback>
      </mc:AlternateContent>
      <p:sp>
        <p:nvSpPr>
          <p:cNvPr id="32" name="Title 1"/>
          <p:cNvSpPr txBox="1">
            <a:spLocks/>
          </p:cNvSpPr>
          <p:nvPr/>
        </p:nvSpPr>
        <p:spPr>
          <a:xfrm>
            <a:off x="8477589" y="2060256"/>
            <a:ext cx="1554747" cy="509436"/>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i="1" dirty="0" smtClean="0">
                <a:latin typeface="Tahoma" panose="020B0604030504040204" pitchFamily="34" charset="0"/>
                <a:ea typeface="Tahoma" panose="020B0604030504040204" pitchFamily="34" charset="0"/>
                <a:cs typeface="Tahoma" panose="020B0604030504040204" pitchFamily="34" charset="0"/>
              </a:rPr>
              <a:t>where</a:t>
            </a:r>
          </a:p>
          <a:p>
            <a:endParaRPr lang="en-GB" sz="2800" i="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8777805" y="4432191"/>
                <a:ext cx="579261"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777805" y="4432191"/>
                <a:ext cx="579261" cy="492443"/>
              </a:xfrm>
              <a:prstGeom prst="rect">
                <a:avLst/>
              </a:prstGeom>
              <a:blipFill rotWithShape="0">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654309" y="5143393"/>
                <a:ext cx="826252"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m:rPr>
                          <m:sty m:val="p"/>
                        </m:rPr>
                        <a:rPr lang="en-CA" sz="3200" i="1">
                          <a:latin typeface="Cambria Math" panose="02040503050406030204" pitchFamily="18" charset="0"/>
                          <a:ea typeface="Cambria Math" panose="02040503050406030204" pitchFamily="18" charset="0"/>
                        </a:rPr>
                        <m:t>W</m:t>
                      </m:r>
                      <m:r>
                        <a:rPr lang="en-GB" sz="3200" i="1" baseline="-25000">
                          <a:latin typeface="Cambria Math" panose="02040503050406030204" pitchFamily="18" charset="0"/>
                          <a:ea typeface="Cambria Math" panose="02040503050406030204" pitchFamily="18" charset="0"/>
                        </a:rPr>
                        <m:t>𝑠</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654309" y="5143393"/>
                <a:ext cx="826252" cy="584775"/>
              </a:xfrm>
              <a:prstGeom prst="rect">
                <a:avLst/>
              </a:prstGeom>
              <a:blipFill rotWithShape="0">
                <a:blip r:embed="rId10"/>
                <a:stretch>
                  <a:fillRect/>
                </a:stretch>
              </a:blipFill>
            </p:spPr>
            <p:txBody>
              <a:bodyPr/>
              <a:lstStyle/>
              <a:p>
                <a:r>
                  <a:rPr lang="en-CA">
                    <a:noFill/>
                  </a:rPr>
                  <a:t> </a:t>
                </a:r>
              </a:p>
            </p:txBody>
          </p:sp>
        </mc:Fallback>
      </mc:AlternateContent>
      <p:sp>
        <p:nvSpPr>
          <p:cNvPr id="36" name="Rectangle 35"/>
          <p:cNvSpPr/>
          <p:nvPr/>
        </p:nvSpPr>
        <p:spPr>
          <a:xfrm>
            <a:off x="9254964" y="4553896"/>
            <a:ext cx="2911635" cy="369332"/>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 Height [length]</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9254963" y="5305691"/>
            <a:ext cx="3227033" cy="369332"/>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 Shaft Work [force*length]</a:t>
            </a:r>
            <a:endParaRPr lang="en-GB"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9" name="Rectangle 38"/>
              <p:cNvSpPr/>
              <p:nvPr/>
            </p:nvSpPr>
            <p:spPr>
              <a:xfrm>
                <a:off x="8731232" y="5893796"/>
                <a:ext cx="571567"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ea typeface="Cambria Math" panose="02040503050406030204" pitchFamily="18" charset="0"/>
                        </a:rPr>
                        <m:t>𝑔</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8731232" y="5893796"/>
                <a:ext cx="571567" cy="584775"/>
              </a:xfrm>
              <a:prstGeom prst="rect">
                <a:avLst/>
              </a:prstGeom>
              <a:blipFill rotWithShape="0">
                <a:blip r:embed="rId11"/>
                <a:stretch>
                  <a:fillRect/>
                </a:stretch>
              </a:blipFill>
            </p:spPr>
            <p:txBody>
              <a:bodyPr/>
              <a:lstStyle/>
              <a:p>
                <a:r>
                  <a:rPr lang="en-CA">
                    <a:noFill/>
                  </a:rPr>
                  <a:t> </a:t>
                </a:r>
              </a:p>
            </p:txBody>
          </p:sp>
        </mc:Fallback>
      </mc:AlternateContent>
      <p:sp>
        <p:nvSpPr>
          <p:cNvPr id="40" name="Rectangle 39"/>
          <p:cNvSpPr/>
          <p:nvPr/>
        </p:nvSpPr>
        <p:spPr>
          <a:xfrm>
            <a:off x="9267533" y="6066323"/>
            <a:ext cx="3227033" cy="369332"/>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Gravitational Constant</a:t>
            </a:r>
            <a:endParaRPr lang="en-GB"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8729169" y="2831506"/>
                <a:ext cx="671722" cy="523220"/>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𝑃</m:t>
                      </m:r>
                      <m:r>
                        <a:rPr lang="en-GB" sz="2800" i="1" baseline="-25000">
                          <a:latin typeface="Cambria Math" panose="02040503050406030204" pitchFamily="18" charset="0"/>
                        </a:rPr>
                        <m:t>𝑔</m:t>
                      </m:r>
                    </m:oMath>
                  </m:oMathPara>
                </a14:m>
                <a:endParaRPr lang="en-CA"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8729169" y="2831506"/>
                <a:ext cx="671722" cy="523220"/>
              </a:xfrm>
              <a:prstGeom prst="rect">
                <a:avLst/>
              </a:prstGeom>
              <a:blipFill rotWithShape="0">
                <a:blip r:embed="rId12"/>
                <a:stretch>
                  <a:fillRect b="-2326"/>
                </a:stretch>
              </a:blipFill>
            </p:spPr>
            <p:txBody>
              <a:bodyPr/>
              <a:lstStyle/>
              <a:p>
                <a:r>
                  <a:rPr lang="en-CA">
                    <a:noFill/>
                  </a:rPr>
                  <a:t> </a:t>
                </a:r>
              </a:p>
            </p:txBody>
          </p:sp>
        </mc:Fallback>
      </mc:AlternateContent>
      <p:sp>
        <p:nvSpPr>
          <p:cNvPr id="42" name="Rectangle 41"/>
          <p:cNvSpPr/>
          <p:nvPr/>
        </p:nvSpPr>
        <p:spPr>
          <a:xfrm>
            <a:off x="9267533" y="2923700"/>
            <a:ext cx="2911635" cy="369332"/>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Gauge Pressure</a:t>
            </a:r>
            <a:endParaRPr lang="en-GB" dirty="0">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p:cNvGrpSpPr/>
          <p:nvPr/>
        </p:nvGrpSpPr>
        <p:grpSpPr>
          <a:xfrm>
            <a:off x="2454572" y="4915143"/>
            <a:ext cx="3114910" cy="3555089"/>
            <a:chOff x="3850843" y="4450667"/>
            <a:chExt cx="3932314" cy="2444433"/>
          </a:xfrm>
        </p:grpSpPr>
        <p:sp>
          <p:nvSpPr>
            <p:cNvPr id="43" name="Arc 4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4" name="Group 43"/>
            <p:cNvGrpSpPr/>
            <p:nvPr/>
          </p:nvGrpSpPr>
          <p:grpSpPr>
            <a:xfrm>
              <a:off x="4029425" y="4506832"/>
              <a:ext cx="3543069" cy="2388268"/>
              <a:chOff x="4196033" y="4356185"/>
              <a:chExt cx="3543069" cy="2388268"/>
            </a:xfrm>
          </p:grpSpPr>
          <p:sp>
            <p:nvSpPr>
              <p:cNvPr id="45" name="Arc 4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Arc 45"/>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21" name="Oval 20"/>
          <p:cNvSpPr/>
          <p:nvPr/>
        </p:nvSpPr>
        <p:spPr>
          <a:xfrm flipH="1">
            <a:off x="3784549" y="4742205"/>
            <a:ext cx="612267" cy="5607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Arrow Connector 3"/>
          <p:cNvCxnSpPr/>
          <p:nvPr/>
        </p:nvCxnSpPr>
        <p:spPr>
          <a:xfrm>
            <a:off x="3852020" y="3650401"/>
            <a:ext cx="0" cy="1227779"/>
          </a:xfrm>
          <a:prstGeom prst="straightConnector1">
            <a:avLst/>
          </a:prstGeom>
          <a:ln w="38100">
            <a:solidFill>
              <a:schemeClr val="bg1"/>
            </a:solidFill>
            <a:headEnd type="arrow"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p:cNvSpPr/>
              <p:nvPr/>
            </p:nvSpPr>
            <p:spPr>
              <a:xfrm>
                <a:off x="3299889" y="3931878"/>
                <a:ext cx="694806"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ea typeface="Cambria Math" panose="02040503050406030204" pitchFamily="18" charset="0"/>
                        </a:rPr>
                        <m:t>h</m:t>
                      </m:r>
                      <m:r>
                        <a:rPr lang="en-GB" sz="3200" b="0" i="1" baseline="-25000" smtClean="0">
                          <a:solidFill>
                            <a:schemeClr val="bg1"/>
                          </a:solidFill>
                          <a:latin typeface="Cambria Math" panose="02040503050406030204" pitchFamily="18" charset="0"/>
                          <a:ea typeface="Cambria Math" panose="02040503050406030204" pitchFamily="18" charset="0"/>
                        </a:rPr>
                        <m:t>𝐿</m:t>
                      </m:r>
                    </m:oMath>
                  </m:oMathPara>
                </a14:m>
                <a:endParaRPr lang="en-CA"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3299889" y="3931878"/>
                <a:ext cx="694806" cy="584775"/>
              </a:xfrm>
              <a:prstGeom prst="rect">
                <a:avLst/>
              </a:prstGeom>
              <a:blipFill rotWithShape="0">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364305" y="4974742"/>
                <a:ext cx="1403397"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m:rPr>
                          <m:sty m:val="p"/>
                        </m:rPr>
                        <a:rPr lang="en-CA" sz="3200" i="1" smtClean="0">
                          <a:latin typeface="Cambria Math" panose="02040503050406030204" pitchFamily="18" charset="0"/>
                          <a:ea typeface="Cambria Math" panose="02040503050406030204" pitchFamily="18" charset="0"/>
                        </a:rPr>
                        <m:t>W</m:t>
                      </m:r>
                      <m:r>
                        <a:rPr lang="en-GB" sz="3200" b="0" i="1" baseline="-25000" smtClean="0">
                          <a:latin typeface="Cambria Math" panose="02040503050406030204" pitchFamily="18" charset="0"/>
                          <a:ea typeface="Cambria Math" panose="02040503050406030204" pitchFamily="18" charset="0"/>
                        </a:rPr>
                        <m:t>𝑠</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364305" y="4974742"/>
                <a:ext cx="1403397" cy="492443"/>
              </a:xfrm>
              <a:prstGeom prst="rect">
                <a:avLst/>
              </a:prstGeom>
              <a:blipFill rotWithShape="0">
                <a:blip r:embed="rId16"/>
                <a:stretch>
                  <a:fillRect b="-123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17"/>
                <a:stretch>
                  <a:fillRect/>
                </a:stretch>
              </a:blipFill>
            </p:spPr>
            <p:txBody>
              <a:bodyPr/>
              <a:lstStyle/>
              <a:p>
                <a:r>
                  <a:rPr lang="en-CA">
                    <a:noFill/>
                  </a:rPr>
                  <a:t> </a:t>
                </a:r>
              </a:p>
            </p:txBody>
          </p:sp>
        </mc:Fallback>
      </mc:AlternateContent>
      <p:grpSp>
        <p:nvGrpSpPr>
          <p:cNvPr id="11" name="Group 10"/>
          <p:cNvGrpSpPr/>
          <p:nvPr/>
        </p:nvGrpSpPr>
        <p:grpSpPr>
          <a:xfrm>
            <a:off x="505136" y="2632922"/>
            <a:ext cx="3608780" cy="3552800"/>
            <a:chOff x="505136" y="2632922"/>
            <a:chExt cx="3608780" cy="3552800"/>
          </a:xfrm>
        </p:grpSpPr>
        <p:sp>
          <p:nvSpPr>
            <p:cNvPr id="3" name="Arc 2"/>
            <p:cNvSpPr/>
            <p:nvPr/>
          </p:nvSpPr>
          <p:spPr>
            <a:xfrm rot="5400000">
              <a:off x="1716065" y="1464517"/>
              <a:ext cx="1186921" cy="3523731"/>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3" name="Arc 62"/>
            <p:cNvSpPr/>
            <p:nvPr/>
          </p:nvSpPr>
          <p:spPr>
            <a:xfrm rot="5400000">
              <a:off x="1699479" y="3971596"/>
              <a:ext cx="1262494" cy="3165757"/>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 name="Straight Connector 5"/>
            <p:cNvCxnSpPr>
              <a:endCxn id="63" idx="2"/>
            </p:cNvCxnSpPr>
            <p:nvPr/>
          </p:nvCxnSpPr>
          <p:spPr>
            <a:xfrm>
              <a:off x="505136" y="3293032"/>
              <a:ext cx="243044" cy="22485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959429" y="3293032"/>
              <a:ext cx="154487" cy="22485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p:nvSpPr>
        <p:spPr>
          <a:xfrm>
            <a:off x="696262" y="2706117"/>
            <a:ext cx="3217343" cy="1126298"/>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 Pressurised in a Tank</a:t>
            </a: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1219199" y="4546600"/>
            <a:ext cx="1938867"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tank</a:t>
            </a:r>
            <a:r>
              <a:rPr lang="en-US" i="1" dirty="0" smtClean="0">
                <a:latin typeface="Cambria Math"/>
              </a:rPr>
              <a:t> = 0</a:t>
            </a:r>
            <a:endParaRPr lang="en-US" i="1" dirty="0">
              <a:latin typeface="Cambria Math"/>
            </a:endParaRPr>
          </a:p>
        </p:txBody>
      </p:sp>
      <p:sp>
        <p:nvSpPr>
          <p:cNvPr id="49" name="TextBox 48"/>
          <p:cNvSpPr txBox="1"/>
          <p:nvPr/>
        </p:nvSpPr>
        <p:spPr>
          <a:xfrm>
            <a:off x="1473200" y="5486400"/>
            <a:ext cx="1993900" cy="276999"/>
          </a:xfrm>
          <a:prstGeom prst="rect">
            <a:avLst/>
          </a:prstGeom>
          <a:noFill/>
        </p:spPr>
        <p:txBody>
          <a:bodyPr wrap="square" lIns="0" tIns="0" rIns="0" bIns="0" rtlCol="0">
            <a:spAutoFit/>
          </a:bodyPr>
          <a:lstStyle/>
          <a:p>
            <a:r>
              <a:rPr lang="en-US" i="1" dirty="0" err="1" smtClean="0">
                <a:latin typeface="Cambria Math"/>
              </a:rPr>
              <a:t>ρ</a:t>
            </a:r>
            <a:r>
              <a:rPr lang="en-US" i="1" dirty="0" smtClean="0">
                <a:latin typeface="Cambria Math"/>
              </a:rPr>
              <a:t> = </a:t>
            </a:r>
            <a:r>
              <a:rPr lang="en-US" i="1" dirty="0" err="1" smtClean="0">
                <a:latin typeface="Cambria Math"/>
              </a:rPr>
              <a:t>ρ</a:t>
            </a:r>
            <a:r>
              <a:rPr lang="en-US" i="1" baseline="-25000" dirty="0" err="1" smtClean="0">
                <a:latin typeface="Cambria Math"/>
              </a:rPr>
              <a:t>liquid</a:t>
            </a:r>
            <a:endParaRPr lang="en-US" i="1" baseline="-25000" dirty="0">
              <a:latin typeface="Cambria Math"/>
            </a:endParaRPr>
          </a:p>
        </p:txBody>
      </p:sp>
      <p:sp>
        <p:nvSpPr>
          <p:cNvPr id="5" name="TextBox 4"/>
          <p:cNvSpPr txBox="1"/>
          <p:nvPr/>
        </p:nvSpPr>
        <p:spPr>
          <a:xfrm>
            <a:off x="5562600" y="3721100"/>
            <a:ext cx="1562100" cy="276999"/>
          </a:xfrm>
          <a:prstGeom prst="rect">
            <a:avLst/>
          </a:prstGeom>
          <a:noFill/>
        </p:spPr>
        <p:txBody>
          <a:bodyPr wrap="square" lIns="0" tIns="0" rIns="0" bIns="0" rtlCol="0">
            <a:spAutoFit/>
          </a:bodyPr>
          <a:lstStyle/>
          <a:p>
            <a:r>
              <a:rPr lang="en-US" i="1" dirty="0" err="1">
                <a:latin typeface="Cambria Math"/>
              </a:rPr>
              <a:t>u</a:t>
            </a:r>
            <a:r>
              <a:rPr lang="en-US" i="1" baseline="-25000" dirty="0" err="1" smtClean="0">
                <a:latin typeface="Cambria Math"/>
              </a:rPr>
              <a:t>ambient</a:t>
            </a:r>
            <a:r>
              <a:rPr lang="en-US" i="1" dirty="0" smtClean="0">
                <a:latin typeface="Cambria Math"/>
              </a:rPr>
              <a:t> = u</a:t>
            </a:r>
            <a:endParaRPr lang="en-US" i="1" dirty="0">
              <a:latin typeface="Cambria Math"/>
            </a:endParaRPr>
          </a:p>
        </p:txBody>
      </p:sp>
    </p:spTree>
    <p:extLst>
      <p:ext uri="{BB962C8B-B14F-4D97-AF65-F5344CB8AC3E}">
        <p14:creationId xmlns:p14="http://schemas.microsoft.com/office/powerpoint/2010/main" val="31145077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222451" y="2033546"/>
            <a:ext cx="6761770" cy="21599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4" descr="http://www.3dcadbrowser.com/th/1/43/4342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Liquid Flow Through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 Hole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 a Tank</a:t>
            </a:r>
          </a:p>
        </p:txBody>
      </p:sp>
      <p:sp>
        <p:nvSpPr>
          <p:cNvPr id="33" name="TextBox 32"/>
          <p:cNvSpPr txBox="1"/>
          <p:nvPr/>
        </p:nvSpPr>
        <p:spPr>
          <a:xfrm>
            <a:off x="5270577" y="2061491"/>
            <a:ext cx="6713644" cy="40011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Mass Flow of Liquid Through a Hole in a Tank </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p:cNvGrpSpPr/>
          <p:nvPr/>
        </p:nvGrpSpPr>
        <p:grpSpPr>
          <a:xfrm>
            <a:off x="2454572" y="4915143"/>
            <a:ext cx="3114910" cy="3555089"/>
            <a:chOff x="3850843" y="4450667"/>
            <a:chExt cx="3932314" cy="2444433"/>
          </a:xfrm>
        </p:grpSpPr>
        <p:sp>
          <p:nvSpPr>
            <p:cNvPr id="39" name="Arc 38"/>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0" name="Group 39"/>
            <p:cNvGrpSpPr/>
            <p:nvPr/>
          </p:nvGrpSpPr>
          <p:grpSpPr>
            <a:xfrm>
              <a:off x="4029425" y="4506832"/>
              <a:ext cx="3543069" cy="2388268"/>
              <a:chOff x="4196033" y="4356185"/>
              <a:chExt cx="3543069" cy="2388268"/>
            </a:xfrm>
          </p:grpSpPr>
          <p:sp>
            <p:nvSpPr>
              <p:cNvPr id="41" name="Arc 4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Arc 41"/>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mc:AlternateContent xmlns:mc="http://schemas.openxmlformats.org/markup-compatibility/2006" xmlns:a14="http://schemas.microsoft.com/office/drawing/2010/main">
        <mc:Choice Requires="a14">
          <p:sp>
            <p:nvSpPr>
              <p:cNvPr id="44" name="TextBox 43"/>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364305" y="4974742"/>
                <a:ext cx="1403397"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m:rPr>
                          <m:sty m:val="p"/>
                        </m:rPr>
                        <a:rPr lang="en-CA" sz="3200" i="1" smtClean="0">
                          <a:latin typeface="Cambria Math" panose="02040503050406030204" pitchFamily="18" charset="0"/>
                          <a:ea typeface="Cambria Math" panose="02040503050406030204" pitchFamily="18" charset="0"/>
                        </a:rPr>
                        <m:t>W</m:t>
                      </m:r>
                      <m:r>
                        <a:rPr lang="en-GB" sz="3200" b="0" i="1" baseline="-25000" smtClean="0">
                          <a:latin typeface="Cambria Math" panose="02040503050406030204" pitchFamily="18" charset="0"/>
                          <a:ea typeface="Cambria Math" panose="02040503050406030204" pitchFamily="18" charset="0"/>
                        </a:rPr>
                        <m:t>𝑠</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364305" y="4974742"/>
                <a:ext cx="1403397" cy="492443"/>
              </a:xfrm>
              <a:prstGeom prst="rect">
                <a:avLst/>
              </a:prstGeom>
              <a:blipFill rotWithShape="0">
                <a:blip r:embed="rId8"/>
                <a:stretch>
                  <a:fillRect b="-123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9"/>
                <a:stretch>
                  <a:fillRect/>
                </a:stretch>
              </a:blipFill>
            </p:spPr>
            <p:txBody>
              <a:bodyPr/>
              <a:lstStyle/>
              <a:p>
                <a:r>
                  <a:rPr lang="en-CA">
                    <a:noFill/>
                  </a:rPr>
                  <a:t> </a:t>
                </a:r>
              </a:p>
            </p:txBody>
          </p:sp>
        </mc:Fallback>
      </mc:AlternateContent>
      <p:cxnSp>
        <p:nvCxnSpPr>
          <p:cNvPr id="48" name="Straight Arrow Connector 47"/>
          <p:cNvCxnSpPr/>
          <p:nvPr/>
        </p:nvCxnSpPr>
        <p:spPr>
          <a:xfrm>
            <a:off x="3852020" y="3650401"/>
            <a:ext cx="0" cy="1227779"/>
          </a:xfrm>
          <a:prstGeom prst="straightConnector1">
            <a:avLst/>
          </a:prstGeom>
          <a:ln w="38100">
            <a:solidFill>
              <a:schemeClr val="bg1"/>
            </a:solidFill>
            <a:headEnd type="arrow"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3299889" y="3931878"/>
                <a:ext cx="694806"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ea typeface="Cambria Math" panose="02040503050406030204" pitchFamily="18" charset="0"/>
                        </a:rPr>
                        <m:t>h</m:t>
                      </m:r>
                      <m:r>
                        <a:rPr lang="en-GB" sz="3200" b="0" i="1" baseline="-25000" smtClean="0">
                          <a:solidFill>
                            <a:schemeClr val="bg1"/>
                          </a:solidFill>
                          <a:latin typeface="Cambria Math" panose="02040503050406030204" pitchFamily="18" charset="0"/>
                          <a:ea typeface="Cambria Math" panose="02040503050406030204" pitchFamily="18" charset="0"/>
                        </a:rPr>
                        <m:t>𝐿</m:t>
                      </m:r>
                    </m:oMath>
                  </m:oMathPara>
                </a14:m>
                <a:endParaRPr lang="en-CA"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3299889" y="3931878"/>
                <a:ext cx="694806" cy="584775"/>
              </a:xfrm>
              <a:prstGeom prst="rect">
                <a:avLst/>
              </a:prstGeom>
              <a:blipFill rotWithShape="0">
                <a:blip r:embed="rId11"/>
                <a:stretch>
                  <a:fillRect/>
                </a:stretch>
              </a:blipFill>
            </p:spPr>
            <p:txBody>
              <a:bodyPr/>
              <a:lstStyle/>
              <a:p>
                <a:r>
                  <a:rPr lang="en-CA">
                    <a:noFill/>
                  </a:rPr>
                  <a:t> </a:t>
                </a:r>
              </a:p>
            </p:txBody>
          </p:sp>
        </mc:Fallback>
      </mc:AlternateContent>
      <p:grpSp>
        <p:nvGrpSpPr>
          <p:cNvPr id="50" name="Group 49"/>
          <p:cNvGrpSpPr/>
          <p:nvPr/>
        </p:nvGrpSpPr>
        <p:grpSpPr>
          <a:xfrm>
            <a:off x="505136" y="2632922"/>
            <a:ext cx="3608780" cy="3552800"/>
            <a:chOff x="505136" y="2632922"/>
            <a:chExt cx="3608780" cy="3552800"/>
          </a:xfrm>
        </p:grpSpPr>
        <p:sp>
          <p:nvSpPr>
            <p:cNvPr id="51" name="Arc 50"/>
            <p:cNvSpPr/>
            <p:nvPr/>
          </p:nvSpPr>
          <p:spPr>
            <a:xfrm rot="5400000">
              <a:off x="1716065" y="1464517"/>
              <a:ext cx="1186921" cy="3523731"/>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Arc 51"/>
            <p:cNvSpPr/>
            <p:nvPr/>
          </p:nvSpPr>
          <p:spPr>
            <a:xfrm rot="5400000">
              <a:off x="1699479" y="3971596"/>
              <a:ext cx="1262494" cy="3165757"/>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53" name="Straight Connector 52"/>
            <p:cNvCxnSpPr>
              <a:endCxn id="52" idx="2"/>
            </p:cNvCxnSpPr>
            <p:nvPr/>
          </p:nvCxnSpPr>
          <p:spPr>
            <a:xfrm>
              <a:off x="505136" y="3293032"/>
              <a:ext cx="243044" cy="22485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959429" y="3293032"/>
              <a:ext cx="154487" cy="22485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a:xfrm>
            <a:off x="696262" y="2706117"/>
            <a:ext cx="3217343" cy="1126298"/>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 Pressurised in a Tank</a:t>
            </a: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1219199" y="4546600"/>
            <a:ext cx="1938867"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tank</a:t>
            </a:r>
            <a:r>
              <a:rPr lang="en-US" i="1" dirty="0" smtClean="0">
                <a:latin typeface="Cambria Math"/>
              </a:rPr>
              <a:t> = 0</a:t>
            </a:r>
            <a:endParaRPr lang="en-US" i="1" dirty="0">
              <a:latin typeface="Cambria Math"/>
            </a:endParaRPr>
          </a:p>
        </p:txBody>
      </p:sp>
      <p:sp>
        <p:nvSpPr>
          <p:cNvPr id="29" name="TextBox 28"/>
          <p:cNvSpPr txBox="1"/>
          <p:nvPr/>
        </p:nvSpPr>
        <p:spPr>
          <a:xfrm>
            <a:off x="1473200" y="5486400"/>
            <a:ext cx="1993900" cy="276999"/>
          </a:xfrm>
          <a:prstGeom prst="rect">
            <a:avLst/>
          </a:prstGeom>
          <a:noFill/>
        </p:spPr>
        <p:txBody>
          <a:bodyPr wrap="square" lIns="0" tIns="0" rIns="0" bIns="0" rtlCol="0">
            <a:spAutoFit/>
          </a:bodyPr>
          <a:lstStyle/>
          <a:p>
            <a:r>
              <a:rPr lang="en-US" i="1" dirty="0" err="1" smtClean="0">
                <a:latin typeface="Cambria Math"/>
              </a:rPr>
              <a:t>ρ</a:t>
            </a:r>
            <a:r>
              <a:rPr lang="en-US" i="1" dirty="0" smtClean="0">
                <a:latin typeface="Cambria Math"/>
              </a:rPr>
              <a:t> = </a:t>
            </a:r>
            <a:r>
              <a:rPr lang="en-US" i="1" dirty="0" err="1" smtClean="0">
                <a:latin typeface="Cambria Math"/>
              </a:rPr>
              <a:t>ρ</a:t>
            </a:r>
            <a:r>
              <a:rPr lang="en-US" i="1" baseline="-25000" dirty="0" err="1" smtClean="0">
                <a:latin typeface="Cambria Math"/>
              </a:rPr>
              <a:t>liquid</a:t>
            </a:r>
            <a:endParaRPr lang="en-US" i="1" baseline="-25000" dirty="0">
              <a:latin typeface="Cambria Math"/>
            </a:endParaRPr>
          </a:p>
        </p:txBody>
      </p:sp>
      <p:sp>
        <p:nvSpPr>
          <p:cNvPr id="4" name="TextBox 3"/>
          <p:cNvSpPr txBox="1"/>
          <p:nvPr/>
        </p:nvSpPr>
        <p:spPr>
          <a:xfrm>
            <a:off x="5689600" y="4470400"/>
            <a:ext cx="6235700" cy="1384995"/>
          </a:xfrm>
          <a:prstGeom prst="rect">
            <a:avLst/>
          </a:prstGeom>
          <a:noFill/>
        </p:spPr>
        <p:txBody>
          <a:bodyPr wrap="square" lIns="0" tIns="0" rIns="0" bIns="0" rtlCol="0">
            <a:spAutoFit/>
          </a:bodyPr>
          <a:lstStyle/>
          <a:p>
            <a:r>
              <a:rPr lang="en-US" i="1" dirty="0" smtClean="0">
                <a:latin typeface="Cambria Math"/>
              </a:rPr>
              <a:t>Where C</a:t>
            </a:r>
            <a:r>
              <a:rPr lang="en-US" i="1" baseline="-25000" dirty="0" smtClean="0">
                <a:latin typeface="Cambria Math"/>
              </a:rPr>
              <a:t>o</a:t>
            </a:r>
            <a:r>
              <a:rPr lang="en-US" i="1" dirty="0" smtClean="0">
                <a:latin typeface="Cambria Math"/>
              </a:rPr>
              <a:t> is the discharge coefficient (0.61)</a:t>
            </a:r>
          </a:p>
          <a:p>
            <a:endParaRPr lang="en-US" i="1" dirty="0">
              <a:latin typeface="Cambria Math"/>
            </a:endParaRPr>
          </a:p>
          <a:p>
            <a:r>
              <a:rPr lang="en-US" b="1" i="1" dirty="0" smtClean="0">
                <a:solidFill>
                  <a:srgbClr val="FF0000"/>
                </a:solidFill>
                <a:latin typeface="Cambria Math"/>
              </a:rPr>
              <a:t>Assume </a:t>
            </a:r>
            <a:r>
              <a:rPr lang="en-US" b="1" i="1" dirty="0" err="1" smtClean="0">
                <a:solidFill>
                  <a:srgbClr val="FF0000"/>
                </a:solidFill>
                <a:latin typeface="Cambria Math"/>
              </a:rPr>
              <a:t>Pg</a:t>
            </a:r>
            <a:r>
              <a:rPr lang="en-US" b="1" i="1" dirty="0" smtClean="0">
                <a:solidFill>
                  <a:srgbClr val="FF0000"/>
                </a:solidFill>
                <a:latin typeface="Cambria Math"/>
              </a:rPr>
              <a:t> on the liquid surface is constant, which is valid for</a:t>
            </a:r>
          </a:p>
          <a:p>
            <a:r>
              <a:rPr lang="en-US" b="1" i="1" dirty="0" smtClean="0">
                <a:solidFill>
                  <a:srgbClr val="FF0000"/>
                </a:solidFill>
                <a:latin typeface="Cambria Math"/>
              </a:rPr>
              <a:t>Vessels which are padded with an inert gas to prevent an internal explosion, or if the tank is vented to the atmosphere</a:t>
            </a:r>
            <a:endParaRPr lang="en-US" b="1" i="1" dirty="0">
              <a:solidFill>
                <a:srgbClr val="FF0000"/>
              </a:solidFill>
              <a:latin typeface="Cambria Math"/>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25746711"/>
              </p:ext>
            </p:extLst>
          </p:nvPr>
        </p:nvGraphicFramePr>
        <p:xfrm>
          <a:off x="5568950" y="2544762"/>
          <a:ext cx="4845050" cy="1429115"/>
        </p:xfrm>
        <a:graphic>
          <a:graphicData uri="http://schemas.openxmlformats.org/presentationml/2006/ole">
            <mc:AlternateContent xmlns:mc="http://schemas.openxmlformats.org/markup-compatibility/2006">
              <mc:Choice xmlns:v="urn:schemas-microsoft-com:vml" Requires="v">
                <p:oleObj spid="_x0000_s10290" name="Equation" r:id="rId12" imgW="1765300" imgH="520700" progId="Equation.3">
                  <p:embed/>
                </p:oleObj>
              </mc:Choice>
              <mc:Fallback>
                <p:oleObj name="Equation" r:id="rId12" imgW="1765300" imgH="520700" progId="Equation.3">
                  <p:embed/>
                  <p:pic>
                    <p:nvPicPr>
                      <p:cNvPr id="0" name=""/>
                      <p:cNvPicPr/>
                      <p:nvPr/>
                    </p:nvPicPr>
                    <p:blipFill>
                      <a:blip r:embed="rId13"/>
                      <a:stretch>
                        <a:fillRect/>
                      </a:stretch>
                    </p:blipFill>
                    <p:spPr>
                      <a:xfrm>
                        <a:off x="5568950" y="2544762"/>
                        <a:ext cx="4845050" cy="1429115"/>
                      </a:xfrm>
                      <a:prstGeom prst="rect">
                        <a:avLst/>
                      </a:prstGeom>
                    </p:spPr>
                  </p:pic>
                </p:oleObj>
              </mc:Fallback>
            </mc:AlternateContent>
          </a:graphicData>
        </a:graphic>
      </p:graphicFrame>
    </p:spTree>
    <p:extLst>
      <p:ext uri="{BB962C8B-B14F-4D97-AF65-F5344CB8AC3E}">
        <p14:creationId xmlns:p14="http://schemas.microsoft.com/office/powerpoint/2010/main" val="20974619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Evaporation from a Pool </a:t>
            </a:r>
          </a:p>
        </p:txBody>
      </p:sp>
      <p:pic>
        <p:nvPicPr>
          <p:cNvPr id="39" name="Picture 6" descr="http://www.newton.pt/userfiles/image/blog/analise-depositos-circulares-betao-grandes-dimensoes/cad-elementos-finitos.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 name="Picture 4" descr="http://www.3dcadbrowser.com/th/1/43/4342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5" name="Title 1"/>
          <p:cNvSpPr txBox="1">
            <a:spLocks/>
          </p:cNvSpPr>
          <p:nvPr/>
        </p:nvSpPr>
        <p:spPr>
          <a:xfrm>
            <a:off x="4746936" y="1763561"/>
            <a:ext cx="74196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Tahoma" panose="020B0604030504040204" pitchFamily="34" charset="0"/>
                <a:ea typeface="Tahoma" panose="020B0604030504040204" pitchFamily="34" charset="0"/>
                <a:cs typeface="Tahoma" panose="020B0604030504040204" pitchFamily="34" charset="0"/>
              </a:rPr>
              <a:t>The rate of evaporation from a pool depends on:</a:t>
            </a:r>
          </a:p>
          <a:p>
            <a:pPr marL="342900" indent="-342900" algn="l">
              <a:buFontTx/>
              <a:buChar char="-"/>
            </a:pPr>
            <a:r>
              <a:rPr lang="en-GB" sz="2000" dirty="0" smtClean="0">
                <a:latin typeface="Tahoma" panose="020B0604030504040204" pitchFamily="34" charset="0"/>
                <a:ea typeface="Tahoma" panose="020B0604030504040204" pitchFamily="34" charset="0"/>
                <a:cs typeface="Tahoma" panose="020B0604030504040204" pitchFamily="34" charset="0"/>
              </a:rPr>
              <a:t>The liquid’s properties</a:t>
            </a:r>
          </a:p>
          <a:p>
            <a:pPr marL="342900" indent="-342900" algn="l">
              <a:buFontTx/>
              <a:buChar char="-"/>
            </a:pPr>
            <a:r>
              <a:rPr lang="en-GB" sz="2000" dirty="0" smtClean="0">
                <a:latin typeface="Tahoma" panose="020B0604030504040204" pitchFamily="34" charset="0"/>
                <a:ea typeface="Tahoma" panose="020B0604030504040204" pitchFamily="34" charset="0"/>
                <a:cs typeface="Tahoma" panose="020B0604030504040204" pitchFamily="34" charset="0"/>
              </a:rPr>
              <a:t>The subsoil’s properties</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It is also key to note if the liquid is released into a </a:t>
            </a:r>
            <a:r>
              <a:rPr lang="en-GB" sz="2400" i="1" dirty="0" smtClean="0">
                <a:latin typeface="Tahoma" panose="020B0604030504040204" pitchFamily="34" charset="0"/>
                <a:ea typeface="Tahoma" panose="020B0604030504040204" pitchFamily="34" charset="0"/>
                <a:cs typeface="Tahoma" panose="020B0604030504040204" pitchFamily="34" charset="0"/>
              </a:rPr>
              <a:t>contained pool </a:t>
            </a:r>
            <a:r>
              <a:rPr lang="en-GB" sz="2400" dirty="0" smtClean="0">
                <a:latin typeface="Tahoma" panose="020B0604030504040204" pitchFamily="34" charset="0"/>
                <a:ea typeface="Tahoma" panose="020B0604030504040204" pitchFamily="34" charset="0"/>
                <a:cs typeface="Tahoma" panose="020B0604030504040204" pitchFamily="34" charset="0"/>
              </a:rPr>
              <a:t>or not. For contained pools, the pool height = volume spilled/cross sectional area of the containment structure.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If the release is not contained then it is called a </a:t>
            </a:r>
            <a:r>
              <a:rPr lang="en-GB" sz="2400" i="1" dirty="0" smtClean="0">
                <a:latin typeface="Tahoma" panose="020B0604030504040204" pitchFamily="34" charset="0"/>
                <a:ea typeface="Tahoma" panose="020B0604030504040204" pitchFamily="34" charset="0"/>
                <a:cs typeface="Tahoma" panose="020B0604030504040204" pitchFamily="34" charset="0"/>
              </a:rPr>
              <a:t>freely spreading pool</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US EPA Offsite Consequence Analysis Guide recommends a pool depth of 1 cm.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168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Evaporation from a Pool </a:t>
            </a:r>
          </a:p>
        </p:txBody>
      </p:sp>
      <p:pic>
        <p:nvPicPr>
          <p:cNvPr id="39" name="Picture 6" descr="http://www.newton.pt/userfiles/image/blog/analise-depositos-circulares-betao-grandes-dimensoes/cad-elementos-finitos.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 name="Picture 4" descr="http://www.3dcadbrowser.com/th/1/43/4342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5" name="Title 1"/>
          <p:cNvSpPr txBox="1">
            <a:spLocks/>
          </p:cNvSpPr>
          <p:nvPr/>
        </p:nvSpPr>
        <p:spPr>
          <a:xfrm>
            <a:off x="4746936" y="1763561"/>
            <a:ext cx="74196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latin typeface="Tahoma" panose="020B0604030504040204" pitchFamily="34" charset="0"/>
                <a:ea typeface="Tahoma" panose="020B0604030504040204" pitchFamily="34" charset="0"/>
                <a:cs typeface="Tahoma" panose="020B0604030504040204" pitchFamily="34" charset="0"/>
              </a:rPr>
              <a:t>Non-boiling Liquids</a:t>
            </a:r>
          </a:p>
          <a:p>
            <a:pPr algn="l"/>
            <a:r>
              <a:rPr lang="en-GB" sz="2400" dirty="0" smtClean="0">
                <a:latin typeface="Tahoma" panose="020B0604030504040204" pitchFamily="34" charset="0"/>
                <a:ea typeface="Tahoma" panose="020B0604030504040204" pitchFamily="34" charset="0"/>
                <a:cs typeface="Tahoma" panose="020B0604030504040204" pitchFamily="34" charset="0"/>
              </a:rPr>
              <a:t>The vapour above the pool is blown away by prevailing winds as a result of </a:t>
            </a:r>
            <a:r>
              <a:rPr lang="en-GB" sz="2400" i="1" dirty="0" smtClean="0">
                <a:latin typeface="Tahoma" panose="020B0604030504040204" pitchFamily="34" charset="0"/>
                <a:ea typeface="Tahoma" panose="020B0604030504040204" pitchFamily="34" charset="0"/>
                <a:cs typeface="Tahoma" panose="020B0604030504040204" pitchFamily="34" charset="0"/>
              </a:rPr>
              <a:t>vapour diffusion</a:t>
            </a:r>
            <a:r>
              <a:rPr lang="en-GB" sz="2400" dirty="0" smtClean="0">
                <a:latin typeface="Tahoma" panose="020B0604030504040204" pitchFamily="34" charset="0"/>
                <a:ea typeface="Tahoma" panose="020B0604030504040204" pitchFamily="34" charset="0"/>
                <a:cs typeface="Tahoma" panose="020B0604030504040204" pitchFamily="34" charset="0"/>
              </a:rPr>
              <a:t>. The amount of vapour removed through this process depends on: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partial vapour pressure of the liquid</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prevailing wind velocity</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The area of the pool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48401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76927" y="1584572"/>
            <a:ext cx="6707294" cy="2044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Evaporation from a Pool </a:t>
            </a:r>
          </a:p>
        </p:txBody>
      </p:sp>
      <p:sp>
        <p:nvSpPr>
          <p:cNvPr id="33" name="TextBox 32"/>
          <p:cNvSpPr txBox="1"/>
          <p:nvPr/>
        </p:nvSpPr>
        <p:spPr>
          <a:xfrm>
            <a:off x="5270577" y="1661436"/>
            <a:ext cx="6713644" cy="40011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Mass Flow of Liquid Evaporating from a Pool</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pic>
        <p:nvPicPr>
          <p:cNvPr id="39" name="Picture 6" descr="http://www.newton.pt/userfiles/image/blog/analise-depositos-circulares-betao-grandes-dimensoes/cad-elementos-finitos.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 name="Picture 4" descr="http://www.3dcadbrowser.com/th/1/43/43427.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graphicFrame>
        <p:nvGraphicFramePr>
          <p:cNvPr id="4" name="Object 3"/>
          <p:cNvGraphicFramePr>
            <a:graphicFrameLocks noChangeAspect="1"/>
          </p:cNvGraphicFramePr>
          <p:nvPr>
            <p:extLst>
              <p:ext uri="{D42A27DB-BD31-4B8C-83A1-F6EECF244321}">
                <p14:modId xmlns:p14="http://schemas.microsoft.com/office/powerpoint/2010/main" val="3647328600"/>
              </p:ext>
            </p:extLst>
          </p:nvPr>
        </p:nvGraphicFramePr>
        <p:xfrm>
          <a:off x="6115050" y="2271712"/>
          <a:ext cx="3041650" cy="1088591"/>
        </p:xfrm>
        <a:graphic>
          <a:graphicData uri="http://schemas.openxmlformats.org/presentationml/2006/ole">
            <mc:AlternateContent xmlns:mc="http://schemas.openxmlformats.org/markup-compatibility/2006">
              <mc:Choice xmlns:v="urn:schemas-microsoft-com:vml" Requires="v">
                <p:oleObj spid="_x0000_s11312" name="Equation" r:id="rId6" imgW="1206500" imgH="431800" progId="Equation.3">
                  <p:embed/>
                </p:oleObj>
              </mc:Choice>
              <mc:Fallback>
                <p:oleObj name="Equation" r:id="rId6" imgW="1206500" imgH="431800" progId="Equation.3">
                  <p:embed/>
                  <p:pic>
                    <p:nvPicPr>
                      <p:cNvPr id="0" name=""/>
                      <p:cNvPicPr/>
                      <p:nvPr/>
                    </p:nvPicPr>
                    <p:blipFill>
                      <a:blip r:embed="rId7"/>
                      <a:stretch>
                        <a:fillRect/>
                      </a:stretch>
                    </p:blipFill>
                    <p:spPr>
                      <a:xfrm>
                        <a:off x="6115050" y="2271712"/>
                        <a:ext cx="3041650" cy="1088591"/>
                      </a:xfrm>
                      <a:prstGeom prst="rect">
                        <a:avLst/>
                      </a:prstGeom>
                    </p:spPr>
                  </p:pic>
                </p:oleObj>
              </mc:Fallback>
            </mc:AlternateContent>
          </a:graphicData>
        </a:graphic>
      </p:graphicFrame>
      <p:sp>
        <p:nvSpPr>
          <p:cNvPr id="6" name="TextBox 5"/>
          <p:cNvSpPr txBox="1"/>
          <p:nvPr/>
        </p:nvSpPr>
        <p:spPr>
          <a:xfrm>
            <a:off x="5461000" y="3835400"/>
            <a:ext cx="5562600" cy="2769990"/>
          </a:xfrm>
          <a:prstGeom prst="rect">
            <a:avLst/>
          </a:prstGeom>
          <a:noFill/>
        </p:spPr>
        <p:txBody>
          <a:bodyPr wrap="square" lIns="0" tIns="0" rIns="0" bIns="0" rtlCol="0">
            <a:spAutoFit/>
          </a:bodyPr>
          <a:lstStyle/>
          <a:p>
            <a:r>
              <a:rPr lang="en-US" i="1" dirty="0" err="1" smtClean="0">
                <a:latin typeface="Cambria Math"/>
              </a:rPr>
              <a:t>Q</a:t>
            </a:r>
            <a:r>
              <a:rPr lang="en-US" i="1" baseline="-25000" dirty="0" err="1" smtClean="0">
                <a:latin typeface="Cambria Math"/>
              </a:rPr>
              <a:t>m</a:t>
            </a:r>
            <a:r>
              <a:rPr lang="en-US" i="1" dirty="0" smtClean="0">
                <a:latin typeface="Cambria Math"/>
              </a:rPr>
              <a:t> – Evaporation rate (kg/s)</a:t>
            </a:r>
          </a:p>
          <a:p>
            <a:r>
              <a:rPr lang="en-US" i="1" dirty="0" smtClean="0">
                <a:latin typeface="Cambria Math"/>
              </a:rPr>
              <a:t>MW – molecular weight (g/</a:t>
            </a:r>
            <a:r>
              <a:rPr lang="en-US" i="1" dirty="0" err="1" smtClean="0">
                <a:latin typeface="Cambria Math"/>
              </a:rPr>
              <a:t>mol</a:t>
            </a:r>
            <a:r>
              <a:rPr lang="en-US" i="1" dirty="0" smtClean="0">
                <a:latin typeface="Cambria Math"/>
              </a:rPr>
              <a:t>)</a:t>
            </a:r>
          </a:p>
          <a:p>
            <a:r>
              <a:rPr lang="en-US" i="1" dirty="0" smtClean="0">
                <a:latin typeface="Cambria Math"/>
              </a:rPr>
              <a:t>K – mass transfer coefficient (cm/s)</a:t>
            </a:r>
          </a:p>
          <a:p>
            <a:r>
              <a:rPr lang="en-US" i="1" dirty="0" smtClean="0">
                <a:latin typeface="Cambria Math"/>
              </a:rPr>
              <a:t>   [</a:t>
            </a:r>
            <a:r>
              <a:rPr lang="en-US" i="1" dirty="0" err="1" smtClean="0">
                <a:latin typeface="Cambria Math"/>
              </a:rPr>
              <a:t>ie</a:t>
            </a:r>
            <a:r>
              <a:rPr lang="en-US" i="1" dirty="0" smtClean="0">
                <a:latin typeface="Cambria Math"/>
              </a:rPr>
              <a:t>, if unknown use K = 0.83 (18.01/MW)</a:t>
            </a:r>
            <a:r>
              <a:rPr lang="en-US" i="1" baseline="30000" dirty="0" smtClean="0">
                <a:latin typeface="Cambria Math"/>
              </a:rPr>
              <a:t>0.333 </a:t>
            </a:r>
            <a:r>
              <a:rPr lang="en-US" i="1" dirty="0" smtClean="0">
                <a:latin typeface="Cambria Math"/>
              </a:rPr>
              <a:t>cm/s, which relates the mass transfer coefficient to that of water] </a:t>
            </a:r>
            <a:endParaRPr lang="en-US" i="1" dirty="0">
              <a:latin typeface="Cambria Math"/>
            </a:endParaRPr>
          </a:p>
          <a:p>
            <a:r>
              <a:rPr lang="en-US" i="1" dirty="0" smtClean="0">
                <a:latin typeface="Cambria Math"/>
              </a:rPr>
              <a:t>A – area of the pool (m</a:t>
            </a:r>
            <a:r>
              <a:rPr lang="en-US" i="1" baseline="30000" dirty="0" smtClean="0">
                <a:latin typeface="Cambria Math"/>
              </a:rPr>
              <a:t>2</a:t>
            </a:r>
            <a:r>
              <a:rPr lang="en-US" i="1" dirty="0" smtClean="0">
                <a:latin typeface="Cambria Math"/>
              </a:rPr>
              <a:t>)</a:t>
            </a:r>
          </a:p>
          <a:p>
            <a:r>
              <a:rPr lang="en-US" i="1" dirty="0" err="1" smtClean="0">
                <a:latin typeface="Cambria Math"/>
              </a:rPr>
              <a:t>P</a:t>
            </a:r>
            <a:r>
              <a:rPr lang="en-US" i="1" baseline="-25000" dirty="0" err="1" smtClean="0">
                <a:latin typeface="Cambria Math"/>
              </a:rPr>
              <a:t>sat</a:t>
            </a:r>
            <a:r>
              <a:rPr lang="en-US" i="1" dirty="0" smtClean="0">
                <a:latin typeface="Cambria Math"/>
              </a:rPr>
              <a:t> – saturation </a:t>
            </a:r>
            <a:r>
              <a:rPr lang="en-US" i="1" dirty="0" err="1" smtClean="0">
                <a:latin typeface="Cambria Math"/>
              </a:rPr>
              <a:t>vapour</a:t>
            </a:r>
            <a:r>
              <a:rPr lang="en-US" i="1" dirty="0" smtClean="0">
                <a:latin typeface="Cambria Math"/>
              </a:rPr>
              <a:t> pressure at </a:t>
            </a:r>
            <a:r>
              <a:rPr lang="en-US" i="1" dirty="0" err="1" smtClean="0">
                <a:latin typeface="Cambria Math"/>
              </a:rPr>
              <a:t>T</a:t>
            </a:r>
            <a:r>
              <a:rPr lang="en-US" i="1" baseline="-25000" dirty="0" err="1" smtClean="0">
                <a:latin typeface="Cambria Math"/>
              </a:rPr>
              <a:t>l</a:t>
            </a:r>
            <a:endParaRPr lang="en-US" i="1" baseline="-25000" dirty="0" smtClean="0">
              <a:latin typeface="Cambria Math"/>
            </a:endParaRPr>
          </a:p>
          <a:p>
            <a:r>
              <a:rPr lang="en-US" i="1" dirty="0" smtClean="0">
                <a:latin typeface="Cambria Math"/>
              </a:rPr>
              <a:t>R – ideal gas constant (J/</a:t>
            </a:r>
            <a:r>
              <a:rPr lang="en-US" i="1" dirty="0" err="1" smtClean="0">
                <a:latin typeface="Cambria Math"/>
              </a:rPr>
              <a:t>mol</a:t>
            </a:r>
            <a:r>
              <a:rPr lang="en-US" i="1" dirty="0" smtClean="0">
                <a:latin typeface="Cambria Math"/>
              </a:rPr>
              <a:t> K)</a:t>
            </a:r>
          </a:p>
          <a:p>
            <a:r>
              <a:rPr lang="en-US" i="1" dirty="0" err="1" smtClean="0">
                <a:latin typeface="Cambria Math"/>
              </a:rPr>
              <a:t>T</a:t>
            </a:r>
            <a:r>
              <a:rPr lang="en-US" i="1" baseline="-25000" dirty="0" err="1" smtClean="0">
                <a:latin typeface="Cambria Math"/>
              </a:rPr>
              <a:t>l</a:t>
            </a:r>
            <a:r>
              <a:rPr lang="en-US" i="1" dirty="0" smtClean="0">
                <a:latin typeface="Cambria Math"/>
              </a:rPr>
              <a:t> – liquid temperature</a:t>
            </a:r>
            <a:endParaRPr lang="en-US" i="1" dirty="0">
              <a:latin typeface="Cambria Math"/>
            </a:endParaRPr>
          </a:p>
        </p:txBody>
      </p:sp>
    </p:spTree>
    <p:extLst>
      <p:ext uri="{BB962C8B-B14F-4D97-AF65-F5344CB8AC3E}">
        <p14:creationId xmlns:p14="http://schemas.microsoft.com/office/powerpoint/2010/main" val="3432343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1850266" y="3129350"/>
            <a:ext cx="1579809"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Intrinsic Hazards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394097" y="3828477"/>
            <a:ext cx="152615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Event</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653569"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Undesirable Event</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836793"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452175"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Likelihood of Consequences</a:t>
            </a:r>
            <a:endParaRPr lang="en-CA"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430075" y="3489390"/>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299"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23258" y="269029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2779"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5179" y="269845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71876"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Explosion 1 12"/>
          <p:cNvSpPr/>
          <p:nvPr/>
        </p:nvSpPr>
        <p:spPr>
          <a:xfrm>
            <a:off x="2401795" y="3554367"/>
            <a:ext cx="1693574" cy="1416676"/>
          </a:xfrm>
          <a:prstGeom prst="irregularSeal1">
            <a:avLst/>
          </a:prstGeom>
          <a:solidFill>
            <a:srgbClr val="F3F7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Causes</a:t>
            </a:r>
            <a:endParaRPr lang="en-C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2877363" y="1969555"/>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latin typeface="Tahoma" panose="020B0604030504040204" pitchFamily="34" charset="0"/>
                <a:ea typeface="Tahoma" panose="020B0604030504040204" pitchFamily="34" charset="0"/>
                <a:cs typeface="Tahoma" panose="020B0604030504040204" pitchFamily="34" charset="0"/>
              </a:rPr>
              <a:t>Layers of Protection</a:t>
            </a:r>
            <a:endParaRPr lang="en-CA" sz="1800" b="1" dirty="0">
              <a:latin typeface="Tahoma" panose="020B0604030504040204" pitchFamily="34" charset="0"/>
              <a:ea typeface="Tahoma" panose="020B0604030504040204" pitchFamily="34" charset="0"/>
              <a:cs typeface="Tahoma" panose="020B0604030504040204" pitchFamily="34" charset="0"/>
            </a:endParaRPr>
          </a:p>
        </p:txBody>
      </p:sp>
      <p:cxnSp>
        <p:nvCxnSpPr>
          <p:cNvPr id="24" name="Straight Connector 23"/>
          <p:cNvCxnSpPr/>
          <p:nvPr/>
        </p:nvCxnSpPr>
        <p:spPr>
          <a:xfrm>
            <a:off x="6881610" y="269029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21131"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73531" y="269845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30228"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6135715" y="1969555"/>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latin typeface="Tahoma" panose="020B0604030504040204" pitchFamily="34" charset="0"/>
                <a:ea typeface="Tahoma" panose="020B0604030504040204" pitchFamily="34" charset="0"/>
                <a:cs typeface="Tahoma" panose="020B0604030504040204" pitchFamily="34" charset="0"/>
              </a:rPr>
              <a:t>Layers of Protection</a:t>
            </a:r>
            <a:endParaRPr lang="en-CA" sz="1800" b="1" dirty="0">
              <a:latin typeface="Tahoma" panose="020B0604030504040204" pitchFamily="34" charset="0"/>
              <a:ea typeface="Tahoma" panose="020B0604030504040204" pitchFamily="34" charset="0"/>
              <a:cs typeface="Tahoma" panose="020B0604030504040204" pitchFamily="34" charset="0"/>
            </a:endParaRPr>
          </a:p>
        </p:txBody>
      </p:sp>
      <p:sp>
        <p:nvSpPr>
          <p:cNvPr id="17" name="Arc 16"/>
          <p:cNvSpPr/>
          <p:nvPr/>
        </p:nvSpPr>
        <p:spPr>
          <a:xfrm rot="5400000" flipV="1">
            <a:off x="5156647"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Arc 28"/>
          <p:cNvSpPr/>
          <p:nvPr/>
        </p:nvSpPr>
        <p:spPr>
          <a:xfrm rot="5400000" flipV="1">
            <a:off x="8192562"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Title 1"/>
          <p:cNvSpPr txBox="1">
            <a:spLocks/>
          </p:cNvSpPr>
          <p:nvPr/>
        </p:nvSpPr>
        <p:spPr>
          <a:xfrm>
            <a:off x="6008330" y="5324034"/>
            <a:ext cx="2287487" cy="115403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i="1" dirty="0">
                <a:latin typeface="Tahoma" panose="020B0604030504040204" pitchFamily="34" charset="0"/>
                <a:ea typeface="Tahoma" panose="020B0604030504040204" pitchFamily="34" charset="0"/>
                <a:cs typeface="Tahoma" panose="020B0604030504040204" pitchFamily="34" charset="0"/>
              </a:rPr>
              <a:t>Preparedness, Mitigation, </a:t>
            </a:r>
          </a:p>
          <a:p>
            <a:r>
              <a:rPr lang="en-GB" sz="1800" b="1" i="1" dirty="0">
                <a:latin typeface="Tahoma" panose="020B0604030504040204" pitchFamily="34" charset="0"/>
                <a:ea typeface="Tahoma" panose="020B0604030504040204" pitchFamily="34" charset="0"/>
                <a:cs typeface="Tahoma" panose="020B0604030504040204" pitchFamily="34" charset="0"/>
              </a:rPr>
              <a:t>Land Use Planning, Response, Recovery</a:t>
            </a:r>
            <a:endParaRPr lang="en-CA" sz="1800" b="1" i="1" dirty="0">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3029763" y="5320601"/>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i="1" dirty="0">
                <a:latin typeface="Tahoma" panose="020B0604030504040204" pitchFamily="34" charset="0"/>
                <a:ea typeface="Tahoma" panose="020B0604030504040204" pitchFamily="34" charset="0"/>
                <a:cs typeface="Tahoma" panose="020B0604030504040204" pitchFamily="34" charset="0"/>
              </a:rPr>
              <a:t>Prevention</a:t>
            </a:r>
            <a:endParaRPr lang="en-CA" sz="1800" b="1" i="1"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1884615" y="1891369"/>
            <a:ext cx="8326185"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itle 1"/>
          <p:cNvSpPr txBox="1">
            <a:spLocks/>
          </p:cNvSpPr>
          <p:nvPr/>
        </p:nvSpPr>
        <p:spPr>
          <a:xfrm>
            <a:off x="1981201" y="1867831"/>
            <a:ext cx="94445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Risk</a:t>
            </a:r>
            <a:endParaRPr lang="en-CA"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188112" y="4213785"/>
            <a:ext cx="2724421" cy="646331"/>
          </a:xfrm>
          <a:prstGeom prst="rect">
            <a:avLst/>
          </a:prstGeom>
          <a:solidFill>
            <a:schemeClr val="bg1"/>
          </a:solidFill>
          <a:ln>
            <a:solidFill>
              <a:schemeClr val="tx1"/>
            </a:solidFill>
          </a:ln>
        </p:spPr>
        <p:txBody>
          <a:bodyPr wrap="square" rtlCol="0">
            <a:spAutoFit/>
          </a:bodyPr>
          <a:lstStyle/>
          <a:p>
            <a:r>
              <a:rPr lang="en-GB" b="1" i="1" dirty="0" smtClean="0">
                <a:latin typeface="Tahoma" panose="020B0604030504040204" pitchFamily="34" charset="0"/>
                <a:ea typeface="Tahoma" panose="020B0604030504040204" pitchFamily="34" charset="0"/>
                <a:cs typeface="Tahoma" panose="020B0604030504040204" pitchFamily="34" charset="0"/>
              </a:rPr>
              <a:t>Causes </a:t>
            </a:r>
            <a:r>
              <a:rPr lang="en-GB" i="1" dirty="0" smtClean="0">
                <a:latin typeface="Tahoma" panose="020B0604030504040204" pitchFamily="34" charset="0"/>
                <a:ea typeface="Tahoma" panose="020B0604030504040204" pitchFamily="34" charset="0"/>
                <a:cs typeface="Tahoma" panose="020B0604030504040204" pitchFamily="34" charset="0"/>
              </a:rPr>
              <a:t>are also known as Initiating Events.</a:t>
            </a:r>
            <a:endParaRPr lang="en-CA" i="1" dirty="0">
              <a:latin typeface="Tahoma" panose="020B0604030504040204" pitchFamily="34" charset="0"/>
              <a:ea typeface="Tahoma" panose="020B0604030504040204" pitchFamily="34" charset="0"/>
              <a:cs typeface="Tahoma" panose="020B0604030504040204" pitchFamily="34" charset="0"/>
            </a:endParaRPr>
          </a:p>
        </p:txBody>
      </p:sp>
      <p:sp>
        <p:nvSpPr>
          <p:cNvPr id="37"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 Definitions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7994379" y="1233520"/>
            <a:ext cx="4337321" cy="2031325"/>
          </a:xfrm>
          <a:prstGeom prst="rect">
            <a:avLst/>
          </a:prstGeom>
          <a:solidFill>
            <a:schemeClr val="bg1"/>
          </a:solidFill>
          <a:ln>
            <a:solidFill>
              <a:schemeClr val="tx1"/>
            </a:solidFill>
          </a:ln>
        </p:spPr>
        <p:txBody>
          <a:bodyPr wrap="square" rtlCol="0">
            <a:spAutoFit/>
          </a:bodyPr>
          <a:lstStyle/>
          <a:p>
            <a:r>
              <a:rPr lang="en-GB" b="1" i="1" dirty="0" smtClean="0">
                <a:latin typeface="Tahoma" panose="020B0604030504040204" pitchFamily="34" charset="0"/>
                <a:ea typeface="Tahoma" panose="020B0604030504040204" pitchFamily="34" charset="0"/>
                <a:cs typeface="Tahoma" panose="020B0604030504040204" pitchFamily="34" charset="0"/>
              </a:rPr>
              <a:t>Layers of Protection </a:t>
            </a:r>
            <a:r>
              <a:rPr lang="en-GB" i="1" dirty="0" smtClean="0">
                <a:latin typeface="Tahoma" panose="020B0604030504040204" pitchFamily="34" charset="0"/>
                <a:ea typeface="Tahoma" panose="020B0604030504040204" pitchFamily="34" charset="0"/>
                <a:cs typeface="Tahoma" panose="020B0604030504040204" pitchFamily="34" charset="0"/>
              </a:rPr>
              <a:t>are used to enhance the safe operation. Layers of Protection Analysis (LOPA) is used to determine if there are sufficient layers of protection for a predicted accident scenario.  Can the risk of this scenario be tolerated?</a:t>
            </a:r>
            <a:endParaRPr lang="en-CA"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27445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Burn from a Pool </a:t>
            </a:r>
          </a:p>
        </p:txBody>
      </p:sp>
      <p:sp>
        <p:nvSpPr>
          <p:cNvPr id="19" name="TextBox 18"/>
          <p:cNvSpPr txBox="1"/>
          <p:nvPr/>
        </p:nvSpPr>
        <p:spPr>
          <a:xfrm>
            <a:off x="5346925" y="2539460"/>
            <a:ext cx="6713644" cy="2246769"/>
          </a:xfrm>
          <a:prstGeom prst="rect">
            <a:avLst/>
          </a:prstGeom>
          <a:noFill/>
        </p:spPr>
        <p:txBody>
          <a:bodyPr wrap="square" rtlCol="0">
            <a:spAutoFit/>
          </a:bodyPr>
          <a:lstStyle/>
          <a:p>
            <a:pPr marL="0" lvl="1">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Let’s now assume that the liquid that drained into the dyke is flammable and is ignited. </a:t>
            </a:r>
          </a:p>
          <a:p>
            <a:pPr marL="0" lvl="1">
              <a:spcAft>
                <a:spcPts val="1200"/>
              </a:spcAft>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We can consider the burn rate of this flammable liquid from the pool.  </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6" descr="http://www.newton.pt/userfiles/image/blog/analise-depositos-circulares-betao-grandes-dimensoes/cad-elementos-finitos.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encrypted-tbn3.gstatic.com/images?q=tbn:ANd9GcQ0glGkG5zhAVnUdMOildwHb-8uz_k-ne7_D2qcI5oJQ_Vuu6U13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31"/>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 name="Picture 4" descr="http://www.3dcadbrowser.com/th/1/43/43427.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2229226" y="4745351"/>
            <a:ext cx="1395068" cy="1860308"/>
            <a:chOff x="3850843" y="4450667"/>
            <a:chExt cx="3932314" cy="2444433"/>
          </a:xfrm>
        </p:grpSpPr>
        <p:sp>
          <p:nvSpPr>
            <p:cNvPr id="40" name="Arc 39"/>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1" name="Group 40"/>
            <p:cNvGrpSpPr/>
            <p:nvPr/>
          </p:nvGrpSpPr>
          <p:grpSpPr>
            <a:xfrm>
              <a:off x="4029425" y="4506832"/>
              <a:ext cx="3543069" cy="2388268"/>
              <a:chOff x="4196033" y="4356185"/>
              <a:chExt cx="3543069" cy="2388268"/>
            </a:xfrm>
          </p:grpSpPr>
          <p:sp>
            <p:nvSpPr>
              <p:cNvPr id="42" name="Arc 41"/>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Tree>
    <p:extLst>
      <p:ext uri="{BB962C8B-B14F-4D97-AF65-F5344CB8AC3E}">
        <p14:creationId xmlns:p14="http://schemas.microsoft.com/office/powerpoint/2010/main" val="23290894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83266" y="2050722"/>
            <a:ext cx="6318184"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Burn Rate of a Flammable Liquid from a Pool</a:t>
            </a:r>
          </a:p>
        </p:txBody>
      </p:sp>
      <p:sp>
        <p:nvSpPr>
          <p:cNvPr id="14" name="TextBox 13"/>
          <p:cNvSpPr txBox="1"/>
          <p:nvPr/>
        </p:nvSpPr>
        <p:spPr>
          <a:xfrm>
            <a:off x="5099127" y="2061491"/>
            <a:ext cx="6713644" cy="461665"/>
          </a:xfrm>
          <a:prstGeom prst="rect">
            <a:avLst/>
          </a:prstGeom>
          <a:noFill/>
        </p:spPr>
        <p:txBody>
          <a:bodyPr wrap="square" rtlCol="0">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Liquid Burn Rate from a Pool [m/s]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6" descr="http://www.newton.pt/userfiles/image/blog/analise-depositos-circulares-betao-grandes-dimensoes/cad-elementos-finitos.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encrypted-tbn3.gstatic.com/images?q=tbn:ANd9GcQ0glGkG5zhAVnUdMOildwHb-8uz_k-ne7_D2qcI5oJQ_Vuu6U13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2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4" descr="http://www.3dcadbrowser.com/th/1/43/43427.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229226" y="4745351"/>
            <a:ext cx="1395068" cy="1860308"/>
            <a:chOff x="3850843" y="4450667"/>
            <a:chExt cx="3932314" cy="2444433"/>
          </a:xfrm>
        </p:grpSpPr>
        <p:sp>
          <p:nvSpPr>
            <p:cNvPr id="29" name="Arc 28"/>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0" name="Group 29"/>
            <p:cNvGrpSpPr/>
            <p:nvPr/>
          </p:nvGrpSpPr>
          <p:grpSpPr>
            <a:xfrm>
              <a:off x="4029425" y="4506832"/>
              <a:ext cx="3543069" cy="2388268"/>
              <a:chOff x="4196033" y="4356185"/>
              <a:chExt cx="3543069" cy="2388268"/>
            </a:xfrm>
          </p:grpSpPr>
          <p:sp>
            <p:nvSpPr>
              <p:cNvPr id="31" name="Arc 3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Arc 31"/>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3" name="TextBox 2"/>
          <p:cNvSpPr txBox="1"/>
          <p:nvPr/>
        </p:nvSpPr>
        <p:spPr>
          <a:xfrm>
            <a:off x="5613400" y="4216400"/>
            <a:ext cx="5422900" cy="1384995"/>
          </a:xfrm>
          <a:prstGeom prst="rect">
            <a:avLst/>
          </a:prstGeom>
          <a:noFill/>
        </p:spPr>
        <p:txBody>
          <a:bodyPr wrap="square" lIns="0" tIns="0" rIns="0" bIns="0" rtlCol="0">
            <a:spAutoFit/>
          </a:bodyPr>
          <a:lstStyle/>
          <a:p>
            <a:r>
              <a:rPr lang="en-US" i="1" dirty="0" err="1" smtClean="0">
                <a:latin typeface="Cambria Math"/>
              </a:rPr>
              <a:t>ΔH</a:t>
            </a:r>
            <a:r>
              <a:rPr lang="en-US" i="1" baseline="-25000" dirty="0" err="1" smtClean="0">
                <a:latin typeface="Cambria Math"/>
              </a:rPr>
              <a:t>comb</a:t>
            </a:r>
            <a:r>
              <a:rPr lang="en-US" i="1" dirty="0" smtClean="0">
                <a:latin typeface="Cambria Math"/>
              </a:rPr>
              <a:t> = Heat of combustion (kJ/kg)</a:t>
            </a:r>
          </a:p>
          <a:p>
            <a:r>
              <a:rPr lang="en-US" i="1" dirty="0" err="1" smtClean="0">
                <a:latin typeface="Cambria Math"/>
              </a:rPr>
              <a:t>Δh</a:t>
            </a:r>
            <a:r>
              <a:rPr lang="en-US" i="1" baseline="-25000" dirty="0" err="1" smtClean="0">
                <a:latin typeface="Cambria Math"/>
              </a:rPr>
              <a:t>vap</a:t>
            </a:r>
            <a:r>
              <a:rPr lang="en-US" i="1" dirty="0" smtClean="0">
                <a:latin typeface="Cambria Math"/>
              </a:rPr>
              <a:t> = Heat of </a:t>
            </a:r>
            <a:r>
              <a:rPr lang="en-US" i="1" dirty="0" err="1" smtClean="0">
                <a:latin typeface="Cambria Math"/>
              </a:rPr>
              <a:t>vapourization</a:t>
            </a:r>
            <a:r>
              <a:rPr lang="en-US" i="1" dirty="0" smtClean="0">
                <a:latin typeface="Cambria Math"/>
              </a:rPr>
              <a:t> (kJ/kg)</a:t>
            </a:r>
          </a:p>
          <a:p>
            <a:r>
              <a:rPr lang="en-US" i="1" dirty="0" err="1" smtClean="0">
                <a:latin typeface="Cambria Math"/>
              </a:rPr>
              <a:t>Cp</a:t>
            </a:r>
            <a:r>
              <a:rPr lang="en-US" i="1" dirty="0" smtClean="0">
                <a:latin typeface="Cambria Math"/>
              </a:rPr>
              <a:t> = heat capacity (kJ/kg K)</a:t>
            </a:r>
          </a:p>
          <a:p>
            <a:r>
              <a:rPr lang="en-US" i="1" dirty="0" smtClean="0">
                <a:latin typeface="Cambria Math"/>
              </a:rPr>
              <a:t>T</a:t>
            </a:r>
            <a:r>
              <a:rPr lang="en-US" i="1" baseline="-25000" dirty="0" smtClean="0">
                <a:latin typeface="Cambria Math"/>
              </a:rPr>
              <a:t>BP</a:t>
            </a:r>
            <a:r>
              <a:rPr lang="en-US" i="1" dirty="0" smtClean="0">
                <a:latin typeface="Cambria Math"/>
              </a:rPr>
              <a:t> = normal boiling point of the liquid (K)</a:t>
            </a:r>
          </a:p>
          <a:p>
            <a:r>
              <a:rPr lang="en-US" i="1" dirty="0" err="1" smtClean="0">
                <a:latin typeface="Cambria Math"/>
              </a:rPr>
              <a:t>T</a:t>
            </a:r>
            <a:r>
              <a:rPr lang="en-US" i="1" baseline="-25000" dirty="0" err="1" smtClean="0">
                <a:latin typeface="Cambria Math"/>
              </a:rPr>
              <a:t>l</a:t>
            </a:r>
            <a:r>
              <a:rPr lang="en-US" i="1" dirty="0" smtClean="0">
                <a:latin typeface="Cambria Math"/>
              </a:rPr>
              <a:t> = liquid temperature (K)</a:t>
            </a:r>
            <a:endParaRPr lang="en-US" i="1" dirty="0">
              <a:latin typeface="Cambria Math"/>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61537819"/>
              </p:ext>
            </p:extLst>
          </p:nvPr>
        </p:nvGraphicFramePr>
        <p:xfrm>
          <a:off x="6508750" y="2500313"/>
          <a:ext cx="3397250" cy="1270914"/>
        </p:xfrm>
        <a:graphic>
          <a:graphicData uri="http://schemas.openxmlformats.org/presentationml/2006/ole">
            <mc:AlternateContent xmlns:mc="http://schemas.openxmlformats.org/markup-compatibility/2006">
              <mc:Choice xmlns:v="urn:schemas-microsoft-com:vml" Requires="v">
                <p:oleObj spid="_x0000_s12336" name="Equation" r:id="rId8" imgW="1765300" imgH="660400" progId="Equation.3">
                  <p:embed/>
                </p:oleObj>
              </mc:Choice>
              <mc:Fallback>
                <p:oleObj name="Equation" r:id="rId8" imgW="1765300" imgH="660400" progId="Equation.3">
                  <p:embed/>
                  <p:pic>
                    <p:nvPicPr>
                      <p:cNvPr id="0" name=""/>
                      <p:cNvPicPr/>
                      <p:nvPr/>
                    </p:nvPicPr>
                    <p:blipFill>
                      <a:blip r:embed="rId9"/>
                      <a:stretch>
                        <a:fillRect/>
                      </a:stretch>
                    </p:blipFill>
                    <p:spPr>
                      <a:xfrm>
                        <a:off x="6508750" y="2500313"/>
                        <a:ext cx="3397250" cy="1270914"/>
                      </a:xfrm>
                      <a:prstGeom prst="rect">
                        <a:avLst/>
                      </a:prstGeom>
                    </p:spPr>
                  </p:pic>
                </p:oleObj>
              </mc:Fallback>
            </mc:AlternateContent>
          </a:graphicData>
        </a:graphic>
      </p:graphicFrame>
    </p:spTree>
    <p:extLst>
      <p:ext uri="{BB962C8B-B14F-4D97-AF65-F5344CB8AC3E}">
        <p14:creationId xmlns:p14="http://schemas.microsoft.com/office/powerpoint/2010/main" val="37606123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26123" y="4063779"/>
            <a:ext cx="6191101" cy="14016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326123" y="2050722"/>
            <a:ext cx="6191101"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Burn Rate of a Flammable Liquid from a Pool</a:t>
            </a:r>
          </a:p>
        </p:txBody>
      </p:sp>
      <p:sp>
        <p:nvSpPr>
          <p:cNvPr id="14" name="TextBox 13"/>
          <p:cNvSpPr txBox="1"/>
          <p:nvPr/>
        </p:nvSpPr>
        <p:spPr>
          <a:xfrm>
            <a:off x="5270577" y="2061491"/>
            <a:ext cx="6713644" cy="461665"/>
          </a:xfrm>
          <a:prstGeom prst="rect">
            <a:avLst/>
          </a:prstGeom>
          <a:noFill/>
        </p:spPr>
        <p:txBody>
          <a:bodyPr wrap="square" rtlCol="0">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Liquid Burn Rate from a Pool</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297921" y="4044113"/>
            <a:ext cx="6219303" cy="461665"/>
          </a:xfrm>
          <a:prstGeom prst="rect">
            <a:avLst/>
          </a:prstGeom>
          <a:noFill/>
        </p:spPr>
        <p:txBody>
          <a:bodyPr wrap="square" rtlCol="0">
            <a:spAutoFit/>
          </a:bodyPr>
          <a:lstStyle/>
          <a:p>
            <a:pPr marL="0" lvl="1" algn="ctr">
              <a:spcAft>
                <a:spcPts val="1200"/>
              </a:spcAft>
            </a:pP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Mass Burn Rate</a:t>
            </a:r>
            <a:endParaRPr lang="en-GB"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6" descr="http://www.newton.pt/userfiles/image/blog/analise-depositos-circulares-betao-grandes-dimensoes/cad-elementos-finitos.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encrypted-tbn3.gstatic.com/images?q=tbn:ANd9GcQ0glGkG5zhAVnUdMOildwHb-8uz_k-ne7_D2qcI5oJQ_Vuu6U13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4" descr="http://www.3dcadbrowser.com/th/1/43/43427.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2229226" y="4745351"/>
            <a:ext cx="1395068" cy="1860308"/>
            <a:chOff x="3850843" y="4450667"/>
            <a:chExt cx="3932314" cy="2444433"/>
          </a:xfrm>
        </p:grpSpPr>
        <p:sp>
          <p:nvSpPr>
            <p:cNvPr id="30" name="Arc 29"/>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1" name="Group 30"/>
            <p:cNvGrpSpPr/>
            <p:nvPr/>
          </p:nvGrpSpPr>
          <p:grpSpPr>
            <a:xfrm>
              <a:off x="4029425" y="4506832"/>
              <a:ext cx="3543069" cy="2388268"/>
              <a:chOff x="4196033" y="4356185"/>
              <a:chExt cx="3543069" cy="2388268"/>
            </a:xfrm>
          </p:grpSpPr>
          <p:sp>
            <p:nvSpPr>
              <p:cNvPr id="32" name="Arc 31"/>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Arc 32"/>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3961576422"/>
              </p:ext>
            </p:extLst>
          </p:nvPr>
        </p:nvGraphicFramePr>
        <p:xfrm>
          <a:off x="6508750" y="2500313"/>
          <a:ext cx="3397250" cy="1270914"/>
        </p:xfrm>
        <a:graphic>
          <a:graphicData uri="http://schemas.openxmlformats.org/presentationml/2006/ole">
            <mc:AlternateContent xmlns:mc="http://schemas.openxmlformats.org/markup-compatibility/2006">
              <mc:Choice xmlns:v="urn:schemas-microsoft-com:vml" Requires="v">
                <p:oleObj spid="_x0000_s13396" name="Equation" r:id="rId8" imgW="1765300" imgH="660400" progId="Equation.3">
                  <p:embed/>
                </p:oleObj>
              </mc:Choice>
              <mc:Fallback>
                <p:oleObj name="Equation" r:id="rId8" imgW="1765300" imgH="660400" progId="Equation.3">
                  <p:embed/>
                  <p:pic>
                    <p:nvPicPr>
                      <p:cNvPr id="0" name=""/>
                      <p:cNvPicPr/>
                      <p:nvPr/>
                    </p:nvPicPr>
                    <p:blipFill>
                      <a:blip r:embed="rId9"/>
                      <a:stretch>
                        <a:fillRect/>
                      </a:stretch>
                    </p:blipFill>
                    <p:spPr>
                      <a:xfrm>
                        <a:off x="6508750" y="2500313"/>
                        <a:ext cx="3397250" cy="127091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61267384"/>
              </p:ext>
            </p:extLst>
          </p:nvPr>
        </p:nvGraphicFramePr>
        <p:xfrm>
          <a:off x="6216649" y="4583112"/>
          <a:ext cx="4488653" cy="598487"/>
        </p:xfrm>
        <a:graphic>
          <a:graphicData uri="http://schemas.openxmlformats.org/presentationml/2006/ole">
            <mc:AlternateContent xmlns:mc="http://schemas.openxmlformats.org/markup-compatibility/2006">
              <mc:Choice xmlns:v="urn:schemas-microsoft-com:vml" Requires="v">
                <p:oleObj spid="_x0000_s13397" name="Equation" r:id="rId10" imgW="1714500" imgH="228600" progId="Equation.3">
                  <p:embed/>
                </p:oleObj>
              </mc:Choice>
              <mc:Fallback>
                <p:oleObj name="Equation" r:id="rId10" imgW="1714500" imgH="228600" progId="Equation.3">
                  <p:embed/>
                  <p:pic>
                    <p:nvPicPr>
                      <p:cNvPr id="0" name=""/>
                      <p:cNvPicPr/>
                      <p:nvPr/>
                    </p:nvPicPr>
                    <p:blipFill>
                      <a:blip r:embed="rId11"/>
                      <a:stretch>
                        <a:fillRect/>
                      </a:stretch>
                    </p:blipFill>
                    <p:spPr>
                      <a:xfrm>
                        <a:off x="6216649" y="4583112"/>
                        <a:ext cx="4488653" cy="598487"/>
                      </a:xfrm>
                      <a:prstGeom prst="rect">
                        <a:avLst/>
                      </a:prstGeom>
                    </p:spPr>
                  </p:pic>
                </p:oleObj>
              </mc:Fallback>
            </mc:AlternateContent>
          </a:graphicData>
        </a:graphic>
      </p:graphicFrame>
    </p:spTree>
    <p:extLst>
      <p:ext uri="{BB962C8B-B14F-4D97-AF65-F5344CB8AC3E}">
        <p14:creationId xmlns:p14="http://schemas.microsoft.com/office/powerpoint/2010/main" val="34209792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Generation of Toxic Combustion Products</a:t>
            </a:r>
          </a:p>
        </p:txBody>
      </p:sp>
      <p:sp>
        <p:nvSpPr>
          <p:cNvPr id="27" name="TextBox 26"/>
          <p:cNvSpPr txBox="1"/>
          <p:nvPr/>
        </p:nvSpPr>
        <p:spPr>
          <a:xfrm>
            <a:off x="4439303" y="1780674"/>
            <a:ext cx="7701730" cy="4247317"/>
          </a:xfrm>
          <a:prstGeom prst="rect">
            <a:avLst/>
          </a:prstGeom>
          <a:noFill/>
        </p:spPr>
        <p:txBody>
          <a:bodyPr wrap="square" rtlCol="0">
            <a:spAutoFit/>
          </a:bodyPr>
          <a:lstStyle/>
          <a:p>
            <a:pPr marL="342900" lvl="1" indent="-342900" algn="just">
              <a:spcAft>
                <a:spcPts val="1200"/>
              </a:spcAft>
              <a:buFont typeface="Arial" panose="020B0604020202020204" pitchFamily="34" charset="0"/>
              <a:buChar char="•"/>
            </a:pPr>
            <a:r>
              <a:rPr lang="en-GB" sz="2200" dirty="0" smtClean="0">
                <a:latin typeface="Tahoma" panose="020B0604030504040204" pitchFamily="34" charset="0"/>
                <a:ea typeface="Tahoma" panose="020B0604030504040204" pitchFamily="34" charset="0"/>
                <a:cs typeface="Tahoma" panose="020B0604030504040204" pitchFamily="34" charset="0"/>
              </a:rPr>
              <a:t>Industrial fires can release toxic substances. Generation is dependent on availability of combustion mixture and oxygen supply. </a:t>
            </a:r>
          </a:p>
          <a:p>
            <a:pPr marL="342900" lvl="1" indent="-342900" algn="just">
              <a:spcAft>
                <a:spcPts val="1200"/>
              </a:spcAft>
              <a:buFont typeface="Arial" panose="020B0604020202020204" pitchFamily="34" charset="0"/>
              <a:buChar char="•"/>
            </a:pPr>
            <a:r>
              <a:rPr lang="en-GB" sz="2200" dirty="0" smtClean="0">
                <a:latin typeface="Tahoma" panose="020B0604030504040204" pitchFamily="34" charset="0"/>
                <a:ea typeface="Tahoma" panose="020B0604030504040204" pitchFamily="34" charset="0"/>
                <a:cs typeface="Tahoma" panose="020B0604030504040204" pitchFamily="34" charset="0"/>
              </a:rPr>
              <a:t>Combustion temperature determines the products generated – more complete combustion occurs at higher temperatures</a:t>
            </a:r>
          </a:p>
          <a:p>
            <a:pPr marL="342900" lvl="1" indent="-342900" algn="just">
              <a:spcAft>
                <a:spcPts val="1200"/>
              </a:spcAft>
              <a:buFont typeface="Arial" panose="020B0604020202020204" pitchFamily="34" charset="0"/>
              <a:buChar char="•"/>
            </a:pPr>
            <a:r>
              <a:rPr lang="en-GB" sz="2200" dirty="0">
                <a:latin typeface="Tahoma" panose="020B0604030504040204" pitchFamily="34" charset="0"/>
                <a:ea typeface="Tahoma" panose="020B0604030504040204" pitchFamily="34" charset="0"/>
                <a:cs typeface="Tahoma" panose="020B0604030504040204" pitchFamily="34" charset="0"/>
              </a:rPr>
              <a:t>Toxic combustion products include:</a:t>
            </a:r>
          </a:p>
          <a:p>
            <a:pPr marL="342900" lvl="1" indent="-342900" algn="just">
              <a:spcAft>
                <a:spcPts val="1200"/>
              </a:spcAft>
              <a:buFont typeface="Arial" panose="020B0604020202020204" pitchFamily="34" charset="0"/>
              <a:buChar char="•"/>
            </a:pP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lgn="just">
              <a:spcAft>
                <a:spcPts val="1200"/>
              </a:spcAft>
              <a:buFont typeface="Arial" panose="020B0604020202020204" pitchFamily="34" charset="0"/>
              <a:buChar char="•"/>
            </a:pPr>
            <a:endParaRPr lang="en-GB"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50623508"/>
              </p:ext>
            </p:extLst>
          </p:nvPr>
        </p:nvGraphicFramePr>
        <p:xfrm>
          <a:off x="4921903" y="4559968"/>
          <a:ext cx="6116193" cy="2225040"/>
        </p:xfrm>
        <a:graphic>
          <a:graphicData uri="http://schemas.openxmlformats.org/drawingml/2006/table">
            <a:tbl>
              <a:tblPr firstRow="1" bandRow="1">
                <a:tableStyleId>{073A0DAA-6AF3-43AB-8588-CEC1D06C72B9}</a:tableStyleId>
              </a:tblPr>
              <a:tblGrid>
                <a:gridCol w="3794951"/>
                <a:gridCol w="2321242"/>
              </a:tblGrid>
              <a:tr h="370840">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Component</a:t>
                      </a:r>
                      <a:r>
                        <a:rPr lang="en-GB" sz="1600" baseline="0" dirty="0" smtClean="0">
                          <a:latin typeface="Tahoma" panose="020B0604030504040204" pitchFamily="34" charset="0"/>
                          <a:ea typeface="Tahoma" panose="020B0604030504040204" pitchFamily="34" charset="0"/>
                          <a:cs typeface="Tahoma" panose="020B0604030504040204" pitchFamily="34" charset="0"/>
                        </a:rPr>
                        <a:t> in Burned Material</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Combustion Product</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Halogen</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HCl</a:t>
                      </a:r>
                      <a:r>
                        <a:rPr lang="en-GB" sz="1600" dirty="0" smtClean="0">
                          <a:latin typeface="Tahoma" panose="020B0604030504040204" pitchFamily="34" charset="0"/>
                          <a:ea typeface="Tahoma" panose="020B0604030504040204" pitchFamily="34" charset="0"/>
                          <a:cs typeface="Tahoma" panose="020B0604030504040204" pitchFamily="34" charset="0"/>
                        </a:rPr>
                        <a:t>,</a:t>
                      </a:r>
                      <a:r>
                        <a:rPr lang="en-GB" sz="1600" baseline="0" dirty="0" smtClean="0">
                          <a:latin typeface="Tahoma" panose="020B0604030504040204" pitchFamily="34" charset="0"/>
                          <a:ea typeface="Tahoma" panose="020B0604030504040204" pitchFamily="34" charset="0"/>
                          <a:cs typeface="Tahoma" panose="020B0604030504040204" pitchFamily="34" charset="0"/>
                        </a:rPr>
                        <a:t> HF, 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baseline="0" dirty="0" smtClean="0">
                          <a:latin typeface="Tahoma" panose="020B0604030504040204" pitchFamily="34" charset="0"/>
                          <a:ea typeface="Tahoma" panose="020B0604030504040204" pitchFamily="34" charset="0"/>
                          <a:cs typeface="Tahoma" panose="020B0604030504040204" pitchFamily="34" charset="0"/>
                        </a:rPr>
                        <a:t>, COCl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Nitrogen</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NO</a:t>
                      </a:r>
                      <a:r>
                        <a:rPr lang="en-GB" sz="1600" baseline="-25000" dirty="0" smtClean="0">
                          <a:latin typeface="Tahoma" panose="020B0604030504040204" pitchFamily="34" charset="0"/>
                          <a:ea typeface="Tahoma" panose="020B0604030504040204" pitchFamily="34" charset="0"/>
                          <a:cs typeface="Tahoma" panose="020B0604030504040204" pitchFamily="34" charset="0"/>
                        </a:rPr>
                        <a:t>x</a:t>
                      </a:r>
                      <a:r>
                        <a:rPr lang="en-GB" sz="1600" dirty="0" smtClean="0">
                          <a:latin typeface="Tahoma" panose="020B0604030504040204" pitchFamily="34" charset="0"/>
                          <a:ea typeface="Tahoma" panose="020B0604030504040204" pitchFamily="34" charset="0"/>
                          <a:cs typeface="Tahoma" panose="020B0604030504040204" pitchFamily="34" charset="0"/>
                        </a:rPr>
                        <a:t>, HCN, NH</a:t>
                      </a:r>
                      <a:r>
                        <a:rPr lang="en-GB" sz="1600" baseline="-25000" dirty="0" smtClean="0">
                          <a:latin typeface="Tahoma" panose="020B0604030504040204" pitchFamily="34" charset="0"/>
                          <a:ea typeface="Tahoma" panose="020B0604030504040204" pitchFamily="34" charset="0"/>
                          <a:cs typeface="Tahoma" panose="020B0604030504040204" pitchFamily="34" charset="0"/>
                        </a:rPr>
                        <a:t>3</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Sulphur </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SO</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 H</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S, COS</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Cyanide </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HCN</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Polychlorinated aromatics and biphenyls</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HCl</a:t>
                      </a:r>
                      <a:r>
                        <a:rPr lang="en-GB" sz="1600" dirty="0" smtClean="0">
                          <a:latin typeface="Tahoma" panose="020B0604030504040204" pitchFamily="34" charset="0"/>
                          <a:ea typeface="Tahoma" panose="020B0604030504040204" pitchFamily="34" charset="0"/>
                          <a:cs typeface="Tahoma" panose="020B0604030504040204" pitchFamily="34" charset="0"/>
                        </a:rPr>
                        <a:t>, PCDD, PCDF, 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pic>
        <p:nvPicPr>
          <p:cNvPr id="11" name="Picture 6" descr="http://www.newton.pt/userfiles/image/blog/analise-depositos-circulares-betao-grandes-dimensoes/cad-elementos-finitos.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3.gstatic.com/images?q=tbn:ANd9GcQ0glGkG5zhAVnUdMOildwHb-8uz_k-ne7_D2qcI5oJQ_Vuu6U13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2366" l="4688" r="95313"/>
                    </a14:imgEffect>
                  </a14:imgLayer>
                </a14:imgProps>
              </a:ext>
              <a:ext uri="{28A0092B-C50C-407E-A947-70E740481C1C}">
                <a14:useLocalDpi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4" descr="http://www.3dcadbrowser.com/th/1/43/43427.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229226" y="4745351"/>
            <a:ext cx="1395068" cy="1860308"/>
            <a:chOff x="3850843" y="4450667"/>
            <a:chExt cx="3932314" cy="2444433"/>
          </a:xfrm>
        </p:grpSpPr>
        <p:sp>
          <p:nvSpPr>
            <p:cNvPr id="16" name="Arc 15"/>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7" name="Group 16"/>
            <p:cNvGrpSpPr/>
            <p:nvPr/>
          </p:nvGrpSpPr>
          <p:grpSpPr>
            <a:xfrm>
              <a:off x="4029425" y="4506832"/>
              <a:ext cx="3543069" cy="2388268"/>
              <a:chOff x="4196033" y="4356185"/>
              <a:chExt cx="3543069" cy="2388268"/>
            </a:xfrm>
          </p:grpSpPr>
          <p:sp>
            <p:nvSpPr>
              <p:cNvPr id="18" name="Arc 17"/>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Arc 18"/>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Tree>
    <p:extLst>
      <p:ext uri="{BB962C8B-B14F-4D97-AF65-F5344CB8AC3E}">
        <p14:creationId xmlns:p14="http://schemas.microsoft.com/office/powerpoint/2010/main" val="171764387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5136" y="1203090"/>
            <a:ext cx="114963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Damages Caused by the Release of Toxic Combustion Products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Toxic combustion products can adversely effect many types of people (employees, emergency responders, residents) and the environment (air, groundwater, soil).</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Based on past accidental releases, inhalation of toxic combustion products occurs in about 20% of cases. In about 25% of cases, evidence of environmental pollution has been noted. </a:t>
            </a:r>
          </a:p>
        </p:txBody>
      </p:sp>
      <p:sp>
        <p:nvSpPr>
          <p:cNvPr id="4" name="Slide Number Placeholder 1"/>
          <p:cNvSpPr>
            <a:spLocks noGrp="1"/>
          </p:cNvSpPr>
          <p:nvPr>
            <p:ph type="sldNum" sz="quarter" idx="13"/>
          </p:nvPr>
        </p:nvSpPr>
        <p:spPr>
          <a:xfrm>
            <a:off x="9321800" y="6470651"/>
            <a:ext cx="2844800" cy="365125"/>
          </a:xfrm>
        </p:spPr>
        <p:txBody>
          <a:bodyPr/>
          <a:lstStyle/>
          <a:p>
            <a:fld id="{BDC749C0-52F4-4700-8E1C-F72F3F73E153}" type="slidenum">
              <a:rPr lang="en-CA" smtClean="0">
                <a:latin typeface="Tahoma" panose="020B0604030504040204" pitchFamily="34" charset="0"/>
                <a:ea typeface="Tahoma" panose="020B0604030504040204" pitchFamily="34" charset="0"/>
                <a:cs typeface="Tahoma" panose="020B0604030504040204" pitchFamily="34" charset="0"/>
              </a:rPr>
              <a:t>64</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230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 Models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99301078"/>
              </p:ext>
            </p:extLst>
          </p:nvPr>
        </p:nvGraphicFramePr>
        <p:xfrm>
          <a:off x="889000" y="1884362"/>
          <a:ext cx="9727598" cy="4389437"/>
        </p:xfrm>
        <a:graphic>
          <a:graphicData uri="http://schemas.openxmlformats.org/presentationml/2006/ole">
            <mc:AlternateContent xmlns:mc="http://schemas.openxmlformats.org/markup-compatibility/2006">
              <mc:Choice xmlns:v="urn:schemas-microsoft-com:vml" Requires="v">
                <p:oleObj spid="_x0000_s32782" name="Document" r:id="rId3" imgW="6985000" imgH="3289300" progId="Word.Document.12">
                  <p:embed/>
                </p:oleObj>
              </mc:Choice>
              <mc:Fallback>
                <p:oleObj name="Document" r:id="rId3" imgW="6985000" imgH="3289300" progId="Word.Document.12">
                  <p:embed/>
                  <p:pic>
                    <p:nvPicPr>
                      <p:cNvPr id="0" name=""/>
                      <p:cNvPicPr/>
                      <p:nvPr/>
                    </p:nvPicPr>
                    <p:blipFill>
                      <a:blip r:embed="rId4"/>
                      <a:stretch>
                        <a:fillRect/>
                      </a:stretch>
                    </p:blipFill>
                    <p:spPr>
                      <a:xfrm>
                        <a:off x="889000" y="1884362"/>
                        <a:ext cx="9727598" cy="4389437"/>
                      </a:xfrm>
                      <a:prstGeom prst="rect">
                        <a:avLst/>
                      </a:prstGeom>
                    </p:spPr>
                  </p:pic>
                </p:oleObj>
              </mc:Fallback>
            </mc:AlternateContent>
          </a:graphicData>
        </a:graphic>
      </p:graphicFrame>
    </p:spTree>
    <p:extLst>
      <p:ext uri="{BB962C8B-B14F-4D97-AF65-F5344CB8AC3E}">
        <p14:creationId xmlns:p14="http://schemas.microsoft.com/office/powerpoint/2010/main" val="119676127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661464" cy="578826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Fundamentals of Transport and Dispersion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Hazardous material releases (from containment) can occur into/on: </a:t>
            </a:r>
          </a:p>
          <a:p>
            <a:pPr algn="l"/>
            <a:r>
              <a:rPr lang="en-GB" sz="2400" dirty="0" smtClean="0">
                <a:latin typeface="Tahoma" panose="020B0604030504040204" pitchFamily="34" charset="0"/>
                <a:ea typeface="Tahoma" panose="020B0604030504040204" pitchFamily="34" charset="0"/>
                <a:cs typeface="Tahoma" panose="020B0604030504040204" pitchFamily="34" charset="0"/>
              </a:rPr>
              <a:t>1. </a:t>
            </a:r>
            <a:r>
              <a:rPr lang="en-GB" sz="2400" i="1" dirty="0" smtClean="0">
                <a:latin typeface="Tahoma" panose="020B0604030504040204" pitchFamily="34" charset="0"/>
                <a:ea typeface="Tahoma" panose="020B0604030504040204" pitchFamily="34" charset="0"/>
                <a:cs typeface="Tahoma" panose="020B0604030504040204" pitchFamily="34" charset="0"/>
              </a:rPr>
              <a:t>Moving media </a:t>
            </a:r>
            <a:r>
              <a:rPr lang="en-GB" sz="2400" dirty="0" smtClean="0">
                <a:latin typeface="Tahoma" panose="020B0604030504040204" pitchFamily="34" charset="0"/>
                <a:ea typeface="Tahoma" panose="020B0604030504040204" pitchFamily="34" charset="0"/>
                <a:cs typeface="Tahoma" panose="020B0604030504040204" pitchFamily="34" charset="0"/>
              </a:rPr>
              <a:t>(water, air) </a:t>
            </a:r>
          </a:p>
          <a:p>
            <a:pPr algn="l"/>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Transport is dependent on speed of currents and turbulence level </a:t>
            </a:r>
          </a:p>
          <a:p>
            <a:pPr marL="342900" indent="-342900" algn="l">
              <a:buFontTx/>
              <a:buChar char="-"/>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2. </a:t>
            </a:r>
            <a:r>
              <a:rPr lang="en-GB" sz="2400" i="1" dirty="0" smtClean="0">
                <a:latin typeface="Tahoma" panose="020B0604030504040204" pitchFamily="34" charset="0"/>
                <a:ea typeface="Tahoma" panose="020B0604030504040204" pitchFamily="34" charset="0"/>
                <a:cs typeface="Tahoma" panose="020B0604030504040204" pitchFamily="34" charset="0"/>
              </a:rPr>
              <a:t>Stationary media </a:t>
            </a:r>
            <a:r>
              <a:rPr lang="en-GB" sz="2400" dirty="0" smtClean="0">
                <a:latin typeface="Tahoma" panose="020B0604030504040204" pitchFamily="34" charset="0"/>
                <a:ea typeface="Tahoma" panose="020B0604030504040204" pitchFamily="34" charset="0"/>
                <a:cs typeface="Tahoma" panose="020B0604030504040204" pitchFamily="34" charset="0"/>
              </a:rPr>
              <a:t>(soil)</a:t>
            </a:r>
          </a:p>
          <a:p>
            <a:pPr algn="l"/>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Release can be carried away by rain – potential surface water contamination</a:t>
            </a:r>
          </a:p>
          <a:p>
            <a:pPr algn="l"/>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Release can slowly diffuse through the soil for potential groundwater contamination.</a:t>
            </a:r>
          </a:p>
          <a:p>
            <a:pPr algn="l"/>
            <a:r>
              <a:rPr lang="en-GB" sz="2000" dirty="0" smtClean="0">
                <a:latin typeface="Tahoma" panose="020B0604030504040204" pitchFamily="34" charset="0"/>
                <a:ea typeface="Tahoma" panose="020B0604030504040204" pitchFamily="34" charset="0"/>
                <a:cs typeface="Tahoma" panose="020B0604030504040204" pitchFamily="34" charset="0"/>
              </a:rPr>
              <a:t>	- Diffusion in the soil mediates movement into groundwater</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i="1" dirty="0">
                <a:latin typeface="Tahoma" panose="020B0604030504040204" pitchFamily="34" charset="0"/>
                <a:ea typeface="Tahoma" panose="020B0604030504040204" pitchFamily="34" charset="0"/>
                <a:cs typeface="Tahoma" panose="020B0604030504040204" pitchFamily="34" charset="0"/>
              </a:rPr>
              <a:t>The hazardous material is the </a:t>
            </a:r>
            <a:r>
              <a:rPr lang="en-GB" sz="2400" i="1" dirty="0" err="1" smtClean="0">
                <a:latin typeface="Tahoma" panose="020B0604030504040204" pitchFamily="34" charset="0"/>
                <a:ea typeface="Tahoma" panose="020B0604030504040204" pitchFamily="34" charset="0"/>
                <a:cs typeface="Tahoma" panose="020B0604030504040204" pitchFamily="34" charset="0"/>
              </a:rPr>
              <a:t>contaminent</a:t>
            </a:r>
            <a:r>
              <a:rPr lang="en-GB" sz="2400" i="1" dirty="0" smtClean="0">
                <a:latin typeface="Tahoma" panose="020B0604030504040204" pitchFamily="34" charset="0"/>
                <a:ea typeface="Tahoma" panose="020B0604030504040204" pitchFamily="34" charset="0"/>
                <a:cs typeface="Tahoma" panose="020B0604030504040204" pitchFamily="34" charset="0"/>
              </a:rPr>
              <a:t> </a:t>
            </a:r>
          </a:p>
          <a:p>
            <a:r>
              <a:rPr lang="en-GB" sz="2400" i="1" dirty="0" smtClean="0">
                <a:latin typeface="Tahoma" panose="020B0604030504040204" pitchFamily="34" charset="0"/>
                <a:ea typeface="Tahoma" panose="020B0604030504040204" pitchFamily="34" charset="0"/>
                <a:cs typeface="Tahoma" panose="020B0604030504040204" pitchFamily="34" charset="0"/>
              </a:rPr>
              <a:t>and </a:t>
            </a:r>
            <a:r>
              <a:rPr lang="en-GB" sz="2400" i="1" dirty="0">
                <a:latin typeface="Tahoma" panose="020B0604030504040204" pitchFamily="34" charset="0"/>
                <a:ea typeface="Tahoma" panose="020B0604030504040204" pitchFamily="34" charset="0"/>
                <a:cs typeface="Tahoma" panose="020B0604030504040204" pitchFamily="34" charset="0"/>
              </a:rPr>
              <a:t>the moving media is the carrying medium.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Spread of the release in the environment can occur by </a:t>
            </a:r>
            <a:r>
              <a:rPr lang="en-GB" sz="2400" b="1" dirty="0" smtClean="0">
                <a:latin typeface="Tahoma" panose="020B0604030504040204" pitchFamily="34" charset="0"/>
                <a:ea typeface="Tahoma" panose="020B0604030504040204" pitchFamily="34" charset="0"/>
                <a:cs typeface="Tahoma" panose="020B0604030504040204" pitchFamily="34" charset="0"/>
              </a:rPr>
              <a:t>advection</a:t>
            </a:r>
            <a:r>
              <a:rPr lang="en-GB" sz="2400" dirty="0" smtClean="0">
                <a:latin typeface="Tahoma" panose="020B0604030504040204" pitchFamily="34" charset="0"/>
                <a:ea typeface="Tahoma" panose="020B0604030504040204" pitchFamily="34" charset="0"/>
                <a:cs typeface="Tahoma" panose="020B0604030504040204" pitchFamily="34" charset="0"/>
              </a:rPr>
              <a:t> (transport over large scale), </a:t>
            </a:r>
            <a:r>
              <a:rPr lang="en-GB" sz="2400" b="1" dirty="0" smtClean="0">
                <a:latin typeface="Tahoma" panose="020B0604030504040204" pitchFamily="34" charset="0"/>
                <a:ea typeface="Tahoma" panose="020B0604030504040204" pitchFamily="34" charset="0"/>
                <a:cs typeface="Tahoma" panose="020B0604030504040204" pitchFamily="34" charset="0"/>
              </a:rPr>
              <a:t>turbulence</a:t>
            </a:r>
            <a:r>
              <a:rPr lang="en-GB" sz="2400" dirty="0" smtClean="0">
                <a:latin typeface="Tahoma" panose="020B0604030504040204" pitchFamily="34" charset="0"/>
                <a:ea typeface="Tahoma" panose="020B0604030504040204" pitchFamily="34" charset="0"/>
                <a:cs typeface="Tahoma" panose="020B0604030504040204" pitchFamily="34" charset="0"/>
              </a:rPr>
              <a:t> (dispersion over small scale) or </a:t>
            </a:r>
            <a:r>
              <a:rPr lang="en-GB" sz="2400" b="1" dirty="0" smtClean="0">
                <a:latin typeface="Tahoma" panose="020B0604030504040204" pitchFamily="34" charset="0"/>
                <a:ea typeface="Tahoma" panose="020B0604030504040204" pitchFamily="34" charset="0"/>
                <a:cs typeface="Tahoma" panose="020B0604030504040204" pitchFamily="34" charset="0"/>
              </a:rPr>
              <a:t>diffusion</a:t>
            </a:r>
            <a:r>
              <a:rPr lang="en-GB" sz="2400" dirty="0" smtClean="0">
                <a:latin typeface="Tahoma" panose="020B0604030504040204" pitchFamily="34" charset="0"/>
                <a:ea typeface="Tahoma" panose="020B0604030504040204" pitchFamily="34" charset="0"/>
                <a:cs typeface="Tahoma" panose="020B0604030504040204" pitchFamily="34" charset="0"/>
              </a:rPr>
              <a:t>. Diffusion is negligible compared to other routes.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798945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Fundamentals of Transport and Dispersion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Releases into </a:t>
            </a:r>
            <a:r>
              <a:rPr lang="en-GB" sz="2400" b="1" dirty="0" smtClean="0">
                <a:latin typeface="Tahoma" panose="020B0604030504040204" pitchFamily="34" charset="0"/>
                <a:ea typeface="Tahoma" panose="020B0604030504040204" pitchFamily="34" charset="0"/>
                <a:cs typeface="Tahoma" panose="020B0604030504040204" pitchFamily="34" charset="0"/>
              </a:rPr>
              <a:t>Air</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Spread dependent on winds and turbulence </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Relative density to air is critical</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Contaminants can travel very large distances in a short time (km/h)</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Difficult to contain or mitigate after release</a:t>
            </a:r>
          </a:p>
          <a:p>
            <a:pPr algn="l"/>
            <a:endParaRPr lang="en-GB" sz="5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Releases on </a:t>
            </a:r>
            <a:r>
              <a:rPr lang="en-GB" sz="2400" b="1" dirty="0" smtClean="0">
                <a:latin typeface="Tahoma" panose="020B0604030504040204" pitchFamily="34" charset="0"/>
                <a:ea typeface="Tahoma" panose="020B0604030504040204" pitchFamily="34" charset="0"/>
                <a:cs typeface="Tahoma" panose="020B0604030504040204" pitchFamily="34" charset="0"/>
              </a:rPr>
              <a:t>Water</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Spread dependent on current speeds</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Miscibility/ solubility and evaporation is important</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Spill will be confined to the width of a small river – easy to estimate the spread of the release</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Spill likely not to reach sides of a large river </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Containment is possible after release</a:t>
            </a:r>
          </a:p>
          <a:p>
            <a:pPr algn="l"/>
            <a:endParaRPr lang="en-GB" sz="5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Releases on </a:t>
            </a:r>
            <a:r>
              <a:rPr lang="en-GB" sz="2400" b="1" dirty="0" smtClean="0">
                <a:latin typeface="Tahoma" panose="020B0604030504040204" pitchFamily="34" charset="0"/>
                <a:ea typeface="Tahoma" panose="020B0604030504040204" pitchFamily="34" charset="0"/>
                <a:cs typeface="Tahoma" panose="020B0604030504040204" pitchFamily="34" charset="0"/>
              </a:rPr>
              <a:t>Soil </a:t>
            </a:r>
          </a:p>
          <a:p>
            <a:pPr marL="285750" indent="-28575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Spread dependent on migration in soil </a:t>
            </a:r>
          </a:p>
          <a:p>
            <a:pPr marL="342900" indent="-342900" algn="l">
              <a:buFontTx/>
              <a:buChar char="-"/>
            </a:pPr>
            <a:r>
              <a:rPr lang="en-GB" sz="1800" dirty="0">
                <a:latin typeface="Tahoma" panose="020B0604030504040204" pitchFamily="34" charset="0"/>
                <a:ea typeface="Tahoma" panose="020B0604030504040204" pitchFamily="34" charset="0"/>
                <a:cs typeface="Tahoma" panose="020B0604030504040204" pitchFamily="34" charset="0"/>
              </a:rPr>
              <a:t>Miscibility/ solubility </a:t>
            </a:r>
            <a:r>
              <a:rPr lang="en-GB" sz="1800" dirty="0" smtClean="0">
                <a:latin typeface="Tahoma" panose="020B0604030504040204" pitchFamily="34" charset="0"/>
                <a:ea typeface="Tahoma" panose="020B0604030504040204" pitchFamily="34" charset="0"/>
                <a:cs typeface="Tahoma" panose="020B0604030504040204" pitchFamily="34" charset="0"/>
              </a:rPr>
              <a:t>and evaporation is </a:t>
            </a:r>
            <a:r>
              <a:rPr lang="en-GB" sz="1800" dirty="0">
                <a:latin typeface="Tahoma" panose="020B0604030504040204" pitchFamily="34" charset="0"/>
                <a:ea typeface="Tahoma" panose="020B0604030504040204" pitchFamily="34" charset="0"/>
                <a:cs typeface="Tahoma" panose="020B0604030504040204" pitchFamily="34" charset="0"/>
              </a:rPr>
              <a:t>important</a:t>
            </a:r>
          </a:p>
          <a:p>
            <a:pPr marL="342900" indent="-342900" algn="l">
              <a:buFontTx/>
              <a:buChar char="-"/>
            </a:pPr>
            <a:r>
              <a:rPr lang="en-GB" sz="1800" dirty="0" smtClean="0">
                <a:latin typeface="Tahoma" panose="020B0604030504040204" pitchFamily="34" charset="0"/>
                <a:ea typeface="Tahoma" panose="020B0604030504040204" pitchFamily="34" charset="0"/>
                <a:cs typeface="Tahoma" panose="020B0604030504040204" pitchFamily="34" charset="0"/>
              </a:rPr>
              <a:t>Contaminants travel VERY slowly [m/</a:t>
            </a:r>
            <a:r>
              <a:rPr lang="en-GB" sz="1800" dirty="0" err="1" smtClean="0">
                <a:latin typeface="Tahoma" panose="020B0604030504040204" pitchFamily="34" charset="0"/>
                <a:ea typeface="Tahoma" panose="020B0604030504040204" pitchFamily="34" charset="0"/>
                <a:cs typeface="Tahoma" panose="020B0604030504040204" pitchFamily="34" charset="0"/>
              </a:rPr>
              <a:t>yr</a:t>
            </a: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7088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Fundaments of Transport and Dispersion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3247043"/>
          </a:xfrm>
          <a:prstGeom prst="rect">
            <a:avLst/>
          </a:prstGeom>
          <a:noFill/>
        </p:spPr>
        <p:txBody>
          <a:bodyPr wrap="square" rtlCol="0">
            <a:spAutoFit/>
          </a:bodyPr>
          <a:lstStyle/>
          <a:p>
            <a:pPr marL="0" lvl="1">
              <a:spcAft>
                <a:spcPts val="1200"/>
              </a:spcAft>
            </a:pPr>
            <a:r>
              <a:rPr lang="en-CA" sz="2400" dirty="0" smtClean="0">
                <a:latin typeface="Tahoma" panose="020B0604030504040204" pitchFamily="34" charset="0"/>
                <a:ea typeface="Tahoma" panose="020B0604030504040204" pitchFamily="34" charset="0"/>
                <a:cs typeface="Tahoma" panose="020B0604030504040204" pitchFamily="34" charset="0"/>
              </a:rPr>
              <a:t>Dispersion </a:t>
            </a:r>
            <a:r>
              <a:rPr lang="en-CA" sz="2400" dirty="0">
                <a:latin typeface="Tahoma" panose="020B0604030504040204" pitchFamily="34" charset="0"/>
                <a:ea typeface="Tahoma" panose="020B0604030504040204" pitchFamily="34" charset="0"/>
                <a:cs typeface="Tahoma" panose="020B0604030504040204" pitchFamily="34" charset="0"/>
              </a:rPr>
              <a:t>models </a:t>
            </a:r>
            <a:r>
              <a:rPr lang="en-CA" sz="2400" dirty="0" smtClean="0">
                <a:latin typeface="Tahoma" panose="020B0604030504040204" pitchFamily="34" charset="0"/>
                <a:ea typeface="Tahoma" panose="020B0604030504040204" pitchFamily="34" charset="0"/>
                <a:cs typeface="Tahoma" panose="020B0604030504040204" pitchFamily="34" charset="0"/>
              </a:rPr>
              <a:t>must account for the density </a:t>
            </a:r>
            <a:r>
              <a:rPr lang="en-CA" sz="2400" dirty="0">
                <a:latin typeface="Tahoma" panose="020B0604030504040204" pitchFamily="34" charset="0"/>
                <a:ea typeface="Tahoma" panose="020B0604030504040204" pitchFamily="34" charset="0"/>
                <a:cs typeface="Tahoma" panose="020B0604030504040204" pitchFamily="34" charset="0"/>
              </a:rPr>
              <a:t>differences between the released substance and the medium into which it is released </a:t>
            </a:r>
          </a:p>
          <a:p>
            <a:pPr marL="800100" lvl="2" indent="-342900">
              <a:spcAft>
                <a:spcPts val="600"/>
              </a:spcAft>
              <a:buFont typeface="Arial" panose="020B0604020202020204" pitchFamily="34" charset="0"/>
              <a:buChar char="•"/>
            </a:pPr>
            <a:r>
              <a:rPr lang="en-CA" sz="2000" dirty="0" smtClean="0">
                <a:latin typeface="Tahoma" panose="020B0604030504040204" pitchFamily="34" charset="0"/>
                <a:ea typeface="Tahoma" panose="020B0604030504040204" pitchFamily="34" charset="0"/>
                <a:cs typeface="Tahoma" panose="020B0604030504040204" pitchFamily="34" charset="0"/>
              </a:rPr>
              <a:t>Oil </a:t>
            </a:r>
            <a:r>
              <a:rPr lang="en-CA" sz="2000" dirty="0">
                <a:latin typeface="Tahoma" panose="020B0604030504040204" pitchFamily="34" charset="0"/>
                <a:ea typeface="Tahoma" panose="020B0604030504040204" pitchFamily="34" charset="0"/>
                <a:cs typeface="Tahoma" panose="020B0604030504040204" pitchFamily="34" charset="0"/>
              </a:rPr>
              <a:t>spills on </a:t>
            </a:r>
            <a:r>
              <a:rPr lang="en-CA" sz="2000" dirty="0" smtClean="0">
                <a:latin typeface="Tahoma" panose="020B0604030504040204" pitchFamily="34" charset="0"/>
                <a:ea typeface="Tahoma" panose="020B0604030504040204" pitchFamily="34" charset="0"/>
                <a:cs typeface="Tahoma" panose="020B0604030504040204" pitchFamily="34" charset="0"/>
              </a:rPr>
              <a:t>water</a:t>
            </a:r>
          </a:p>
          <a:p>
            <a:pPr marL="800100" lvl="2" indent="-342900">
              <a:spcAft>
                <a:spcPts val="600"/>
              </a:spcAft>
              <a:buFont typeface="Arial" panose="020B0604020202020204" pitchFamily="34" charset="0"/>
              <a:buChar char="•"/>
            </a:pPr>
            <a:r>
              <a:rPr lang="en-CA" sz="2000" dirty="0" smtClean="0">
                <a:latin typeface="Tahoma" panose="020B0604030504040204" pitchFamily="34" charset="0"/>
                <a:ea typeface="Tahoma" panose="020B0604030504040204" pitchFamily="34" charset="0"/>
                <a:cs typeface="Tahoma" panose="020B0604030504040204" pitchFamily="34" charset="0"/>
              </a:rPr>
              <a:t>Heavy </a:t>
            </a:r>
            <a:r>
              <a:rPr lang="en-CA" sz="2000" dirty="0">
                <a:latin typeface="Tahoma" panose="020B0604030504040204" pitchFamily="34" charset="0"/>
                <a:ea typeface="Tahoma" panose="020B0604030504040204" pitchFamily="34" charset="0"/>
                <a:cs typeface="Tahoma" panose="020B0604030504040204" pitchFamily="34" charset="0"/>
              </a:rPr>
              <a:t>gas releases into the </a:t>
            </a:r>
            <a:r>
              <a:rPr lang="en-CA" sz="2000" dirty="0" smtClean="0">
                <a:latin typeface="Tahoma" panose="020B0604030504040204" pitchFamily="34" charset="0"/>
                <a:ea typeface="Tahoma" panose="020B0604030504040204" pitchFamily="34" charset="0"/>
                <a:cs typeface="Tahoma" panose="020B0604030504040204" pitchFamily="34" charset="0"/>
              </a:rPr>
              <a:t>atmosphere</a:t>
            </a:r>
          </a:p>
          <a:p>
            <a:pPr marL="457200" lvl="2">
              <a:spcAft>
                <a:spcPts val="600"/>
              </a:spcAft>
            </a:pPr>
            <a:endParaRPr lang="en-CA" sz="2000" dirty="0">
              <a:latin typeface="Tahoma" panose="020B0604030504040204" pitchFamily="34" charset="0"/>
              <a:ea typeface="Tahoma" panose="020B0604030504040204" pitchFamily="34" charset="0"/>
              <a:cs typeface="Tahoma" panose="020B0604030504040204" pitchFamily="34" charset="0"/>
            </a:endParaRPr>
          </a:p>
          <a:p>
            <a:r>
              <a:rPr lang="en-CA" sz="2400" dirty="0" smtClean="0">
                <a:latin typeface="Tahoma" panose="020B0604030504040204" pitchFamily="34" charset="0"/>
                <a:ea typeface="Tahoma" panose="020B0604030504040204" pitchFamily="34" charset="0"/>
                <a:cs typeface="Tahoma" panose="020B0604030504040204" pitchFamily="34" charset="0"/>
              </a:rPr>
              <a:t>Dispersion </a:t>
            </a:r>
            <a:r>
              <a:rPr lang="en-CA" sz="2400" dirty="0">
                <a:latin typeface="Tahoma" panose="020B0604030504040204" pitchFamily="34" charset="0"/>
                <a:ea typeface="Tahoma" panose="020B0604030504040204" pitchFamily="34" charset="0"/>
                <a:cs typeface="Tahoma" panose="020B0604030504040204" pitchFamily="34" charset="0"/>
              </a:rPr>
              <a:t>by nature is </a:t>
            </a:r>
            <a:r>
              <a:rPr lang="en-CA" sz="2400" dirty="0" smtClean="0">
                <a:latin typeface="Tahoma" panose="020B0604030504040204" pitchFamily="34" charset="0"/>
                <a:ea typeface="Tahoma" panose="020B0604030504040204" pitchFamily="34" charset="0"/>
                <a:cs typeface="Tahoma" panose="020B0604030504040204" pitchFamily="34" charset="0"/>
              </a:rPr>
              <a:t>directional - the </a:t>
            </a:r>
            <a:r>
              <a:rPr lang="en-CA" sz="2400" dirty="0">
                <a:latin typeface="Tahoma" panose="020B0604030504040204" pitchFamily="34" charset="0"/>
                <a:ea typeface="Tahoma" panose="020B0604030504040204" pitchFamily="34" charset="0"/>
                <a:cs typeface="Tahoma" panose="020B0604030504040204" pitchFamily="34" charset="0"/>
              </a:rPr>
              <a:t>released material will travel in the direction of the flow of the carrying medium.</a:t>
            </a:r>
          </a:p>
          <a:p>
            <a:endParaRPr lang="en-CA" sz="2400" dirty="0">
              <a:solidFill>
                <a:srgbClr val="173F7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18189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 Modelling - Atmospheric Dispersion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When modelling dispersion, a distinction should be made between </a:t>
            </a:r>
          </a:p>
          <a:p>
            <a:pPr marL="342900" indent="-342900" algn="l">
              <a:buFontTx/>
              <a:buChar char="-"/>
            </a:pPr>
            <a:r>
              <a:rPr lang="en-GB" sz="2400" dirty="0" smtClean="0">
                <a:latin typeface="Tahoma" panose="020B0604030504040204" pitchFamily="34" charset="0"/>
                <a:ea typeface="Tahoma" panose="020B0604030504040204" pitchFamily="34" charset="0"/>
                <a:cs typeface="Tahoma" panose="020B0604030504040204" pitchFamily="34" charset="0"/>
              </a:rPr>
              <a:t>Gases that are </a:t>
            </a:r>
            <a:r>
              <a:rPr lang="en-GB" sz="2400" i="1" dirty="0" smtClean="0">
                <a:latin typeface="Tahoma" panose="020B0604030504040204" pitchFamily="34" charset="0"/>
                <a:ea typeface="Tahoma" panose="020B0604030504040204" pitchFamily="34" charset="0"/>
                <a:cs typeface="Tahoma" panose="020B0604030504040204" pitchFamily="34" charset="0"/>
              </a:rPr>
              <a:t>lighter than air</a:t>
            </a:r>
            <a:r>
              <a:rPr lang="en-GB" sz="2400" dirty="0" smtClean="0">
                <a:latin typeface="Tahoma" panose="020B0604030504040204" pitchFamily="34" charset="0"/>
                <a:ea typeface="Tahoma" panose="020B0604030504040204" pitchFamily="34" charset="0"/>
                <a:cs typeface="Tahoma" panose="020B0604030504040204" pitchFamily="34" charset="0"/>
              </a:rPr>
              <a:t>, neutrally buoyant gases AND</a:t>
            </a:r>
          </a:p>
          <a:p>
            <a:pPr marL="342900" indent="-342900" algn="l">
              <a:buFontTx/>
              <a:buChar char="-"/>
            </a:pPr>
            <a:r>
              <a:rPr lang="en-GB" sz="2400" dirty="0" smtClean="0">
                <a:latin typeface="Tahoma" panose="020B0604030504040204" pitchFamily="34" charset="0"/>
                <a:ea typeface="Tahoma" panose="020B0604030504040204" pitchFamily="34" charset="0"/>
                <a:cs typeface="Tahoma" panose="020B0604030504040204" pitchFamily="34" charset="0"/>
              </a:rPr>
              <a:t>Gases that are </a:t>
            </a:r>
            <a:r>
              <a:rPr lang="en-GB" sz="2400" i="1" dirty="0" smtClean="0">
                <a:latin typeface="Tahoma" panose="020B0604030504040204" pitchFamily="34" charset="0"/>
                <a:ea typeface="Tahoma" panose="020B0604030504040204" pitchFamily="34" charset="0"/>
                <a:cs typeface="Tahoma" panose="020B0604030504040204" pitchFamily="34" charset="0"/>
              </a:rPr>
              <a:t>heavier than air</a:t>
            </a:r>
          </a:p>
          <a:p>
            <a:pPr marL="342900" indent="-342900" algn="l">
              <a:buFontTx/>
              <a:buChar char="-"/>
            </a:pP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By understanding hazardous material concentrations as a function of distance from the release location is important for estimating whether an explosive gas cloud could form or if injuries could be caused by elevated exposure to toxic gases.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Pollutant dispersion in the atmosphere results from the movement of air. The major driver in air movement is heat flux. </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8901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74471" y="29864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Content Placeholder 2"/>
          <p:cNvSpPr txBox="1">
            <a:spLocks/>
          </p:cNvSpPr>
          <p:nvPr/>
        </p:nvSpPr>
        <p:spPr>
          <a:xfrm>
            <a:off x="629178" y="1908968"/>
            <a:ext cx="11058525" cy="4441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8388" indent="-1068388">
              <a:buNone/>
            </a:pP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Risk </a:t>
            </a:r>
            <a:r>
              <a:rPr lang="en-GB" sz="2400" dirty="0">
                <a:latin typeface="Tahoma" panose="020B0604030504040204" pitchFamily="34" charset="0"/>
                <a:ea typeface="Tahoma" panose="020B0604030504040204" pitchFamily="34" charset="0"/>
                <a:cs typeface="Tahoma" panose="020B0604030504040204" pitchFamily="34" charset="0"/>
              </a:rPr>
              <a:t>– A </a:t>
            </a:r>
            <a:r>
              <a:rPr lang="en-GB" sz="2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measure</a:t>
            </a:r>
            <a:r>
              <a:rPr lang="en-GB" sz="2400" dirty="0">
                <a:latin typeface="Tahoma" panose="020B0604030504040204" pitchFamily="34" charset="0"/>
                <a:ea typeface="Tahoma" panose="020B0604030504040204" pitchFamily="34" charset="0"/>
                <a:cs typeface="Tahoma" panose="020B0604030504040204" pitchFamily="34" charset="0"/>
              </a:rPr>
              <a:t> of human injury, environmental damage or economic loss in terms of both the </a:t>
            </a:r>
            <a:r>
              <a:rPr lang="en-GB" sz="2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frequency </a:t>
            </a:r>
            <a:r>
              <a:rPr lang="en-GB" sz="2400" dirty="0" smtClean="0">
                <a:latin typeface="Tahoma" panose="020B0604030504040204" pitchFamily="34" charset="0"/>
                <a:ea typeface="Tahoma" panose="020B0604030504040204" pitchFamily="34" charset="0"/>
                <a:cs typeface="Tahoma" panose="020B0604030504040204" pitchFamily="34" charset="0"/>
              </a:rPr>
              <a:t>and </a:t>
            </a:r>
            <a:r>
              <a:rPr lang="en-GB" sz="2400" dirty="0">
                <a:latin typeface="Tahoma" panose="020B0604030504040204" pitchFamily="34" charset="0"/>
                <a:ea typeface="Tahoma" panose="020B0604030504040204" pitchFamily="34" charset="0"/>
                <a:cs typeface="Tahoma" panose="020B0604030504040204" pitchFamily="34" charset="0"/>
              </a:rPr>
              <a:t>the </a:t>
            </a:r>
            <a:r>
              <a:rPr lang="en-GB" sz="2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magnitude</a:t>
            </a:r>
            <a:r>
              <a:rPr lang="en-GB" sz="2400" dirty="0">
                <a:latin typeface="Tahoma" panose="020B0604030504040204" pitchFamily="34" charset="0"/>
                <a:ea typeface="Tahoma" panose="020B0604030504040204" pitchFamily="34" charset="0"/>
                <a:cs typeface="Tahoma" panose="020B0604030504040204" pitchFamily="34" charset="0"/>
              </a:rPr>
              <a:t> of the loss or injury</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4847" y="4254153"/>
            <a:ext cx="2056920" cy="1446550"/>
          </a:xfrm>
          <a:prstGeom prst="rect">
            <a:avLst/>
          </a:prstGeom>
          <a:solidFill>
            <a:schemeClr val="bg1"/>
          </a:solidFill>
          <a:ln>
            <a:noFill/>
          </a:ln>
        </p:spPr>
        <p:txBody>
          <a:bodyPr wrap="square" rtlCol="0">
            <a:spAutoFit/>
          </a:bodyPr>
          <a:lstStyle/>
          <a:p>
            <a:pPr algn="ctr"/>
            <a:r>
              <a:rPr lang="en-GB" sz="2800" b="1" i="1" dirty="0" smtClean="0">
                <a:latin typeface="Tahoma" panose="020B0604030504040204" pitchFamily="34" charset="0"/>
                <a:ea typeface="Tahoma" panose="020B0604030504040204" pitchFamily="34" charset="0"/>
                <a:cs typeface="Tahoma" panose="020B0604030504040204" pitchFamily="34" charset="0"/>
              </a:rPr>
              <a:t>R</a:t>
            </a:r>
            <a:r>
              <a:rPr lang="en-GB" sz="2800" b="1" i="1" baseline="-25000" dirty="0" smtClean="0">
                <a:latin typeface="Tahoma" panose="020B0604030504040204" pitchFamily="34" charset="0"/>
                <a:ea typeface="Tahoma" panose="020B0604030504040204" pitchFamily="34" charset="0"/>
                <a:cs typeface="Tahoma" panose="020B0604030504040204" pitchFamily="34" charset="0"/>
              </a:rPr>
              <a:t>h</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Risk from an </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223426" y="4489844"/>
            <a:ext cx="2669114" cy="707886"/>
          </a:xfrm>
          <a:prstGeom prst="rect">
            <a:avLst/>
          </a:prstGeom>
          <a:solidFill>
            <a:schemeClr val="bg1"/>
          </a:solidFill>
          <a:ln>
            <a:noFill/>
          </a:ln>
        </p:spPr>
        <p:txBody>
          <a:bodyPr wrap="square" rtlCol="0">
            <a:spAutoFit/>
          </a:bodyPr>
          <a:lstStyle/>
          <a:p>
            <a:pPr algn="ctr"/>
            <a:r>
              <a:rPr lang="en-GB" sz="2000" i="1" smtClean="0">
                <a:latin typeface="Tahoma" panose="020B0604030504040204" pitchFamily="34" charset="0"/>
                <a:ea typeface="Tahoma" panose="020B0604030504040204" pitchFamily="34" charset="0"/>
                <a:cs typeface="Tahoma" panose="020B0604030504040204" pitchFamily="34" charset="0"/>
              </a:rPr>
              <a:t>Consequence</a:t>
            </a:r>
            <a:r>
              <a:rPr lang="en-GB" sz="2000" i="1" baseline="-25000"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t>
            </a:r>
            <a:r>
              <a:rPr lang="en-GB" sz="2000" i="1" dirty="0" smtClean="0">
                <a:latin typeface="Tahoma" panose="020B0604030504040204" pitchFamily="34" charset="0"/>
                <a:ea typeface="Tahoma" panose="020B0604030504040204" pitchFamily="34" charset="0"/>
                <a:cs typeface="Tahoma" panose="020B0604030504040204" pitchFamily="34" charset="0"/>
              </a:rPr>
              <a:t> of 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8319425" y="4471085"/>
            <a:ext cx="2669114" cy="1015663"/>
          </a:xfrm>
          <a:prstGeom prst="rect">
            <a:avLst/>
          </a:prstGeom>
          <a:solidFill>
            <a:schemeClr val="bg1"/>
          </a:solidFill>
          <a:ln>
            <a:noFill/>
          </a:ln>
        </p:spPr>
        <p:txBody>
          <a:bodyPr wrap="square" rtlCol="0">
            <a:spAutoFit/>
          </a:bodyPr>
          <a:lstStyle/>
          <a:p>
            <a:pPr algn="ctr"/>
            <a:r>
              <a:rPr lang="en-GB" sz="2000" i="1" dirty="0" err="1" smtClean="0">
                <a:latin typeface="Tahoma" panose="020B0604030504040204" pitchFamily="34" charset="0"/>
                <a:ea typeface="Tahoma" panose="020B0604030504040204" pitchFamily="34" charset="0"/>
                <a:cs typeface="Tahoma" panose="020B0604030504040204" pitchFamily="34" charset="0"/>
              </a:rPr>
              <a:t>Frequency</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t>
            </a:r>
            <a:r>
              <a:rPr lang="en-GB" sz="2000" i="1" dirty="0" smtClean="0">
                <a:latin typeface="Tahoma" panose="020B0604030504040204" pitchFamily="34" charset="0"/>
                <a:ea typeface="Tahoma" panose="020B0604030504040204" pitchFamily="34" charset="0"/>
                <a:cs typeface="Tahoma" panose="020B0604030504040204" pitchFamily="34" charset="0"/>
              </a:rPr>
              <a:t> of consequence </a:t>
            </a:r>
            <a:r>
              <a:rPr lang="en-GB" sz="2000" i="1" dirty="0" err="1" smtClean="0">
                <a:latin typeface="Tahoma" panose="020B0604030504040204" pitchFamily="34" charset="0"/>
                <a:ea typeface="Tahoma" panose="020B0604030504040204" pitchFamily="34" charset="0"/>
                <a:cs typeface="Tahoma" panose="020B0604030504040204" pitchFamily="34" charset="0"/>
              </a:rPr>
              <a:t>i</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dirty="0">
                <a:latin typeface="Tahoma" panose="020B0604030504040204" pitchFamily="34" charset="0"/>
                <a:ea typeface="Tahoma" panose="020B0604030504040204" pitchFamily="34" charset="0"/>
                <a:cs typeface="Tahoma" panose="020B0604030504040204" pitchFamily="34" charset="0"/>
              </a:rPr>
              <a:t>from </a:t>
            </a:r>
            <a:r>
              <a:rPr lang="en-GB" sz="2000" i="1" dirty="0" smtClean="0">
                <a:latin typeface="Tahoma" panose="020B0604030504040204" pitchFamily="34" charset="0"/>
                <a:ea typeface="Tahoma" panose="020B0604030504040204" pitchFamily="34" charset="0"/>
                <a:cs typeface="Tahoma" panose="020B0604030504040204" pitchFamily="34" charset="0"/>
              </a:rPr>
              <a:t>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106249" y="5576206"/>
            <a:ext cx="8480000" cy="461665"/>
          </a:xfrm>
          <a:prstGeom prst="rect">
            <a:avLst/>
          </a:prstGeom>
          <a:solidFill>
            <a:schemeClr val="bg1"/>
          </a:solidFill>
          <a:ln>
            <a:noFill/>
          </a:ln>
        </p:spPr>
        <p:txBody>
          <a:bodyPr wrap="square" rtlCol="0">
            <a:spAutoFit/>
          </a:bodyPr>
          <a:lstStyle/>
          <a:p>
            <a:pPr algn="ctr"/>
            <a:r>
              <a:rPr lang="en-GB" sz="2400" i="1" dirty="0">
                <a:latin typeface="Tahoma" panose="020B0604030504040204" pitchFamily="34" charset="0"/>
                <a:ea typeface="Tahoma" panose="020B0604030504040204" pitchFamily="34" charset="0"/>
                <a:cs typeface="Tahoma" panose="020B0604030504040204" pitchFamily="34" charset="0"/>
              </a:rPr>
              <a:t>w</a:t>
            </a:r>
            <a:r>
              <a:rPr lang="en-GB" sz="2400" i="1" dirty="0" smtClean="0">
                <a:latin typeface="Tahoma" panose="020B0604030504040204" pitchFamily="34" charset="0"/>
                <a:ea typeface="Tahoma" panose="020B0604030504040204" pitchFamily="34" charset="0"/>
                <a:cs typeface="Tahoma" panose="020B0604030504040204" pitchFamily="34" charset="0"/>
              </a:rPr>
              <a:t>here </a:t>
            </a:r>
            <a:r>
              <a:rPr lang="en-GB" sz="2400" i="1" dirty="0" err="1" smtClean="0">
                <a:latin typeface="Tahoma" panose="020B0604030504040204" pitchFamily="34" charset="0"/>
                <a:ea typeface="Tahoma" panose="020B0604030504040204" pitchFamily="34" charset="0"/>
                <a:cs typeface="Tahoma" panose="020B0604030504040204" pitchFamily="34" charset="0"/>
              </a:rPr>
              <a:t>i</a:t>
            </a:r>
            <a:r>
              <a:rPr lang="en-GB" sz="2400" i="1" dirty="0" smtClean="0">
                <a:latin typeface="Tahoma" panose="020B0604030504040204" pitchFamily="34" charset="0"/>
                <a:ea typeface="Tahoma" panose="020B0604030504040204" pitchFamily="34" charset="0"/>
                <a:cs typeface="Tahoma" panose="020B0604030504040204" pitchFamily="34" charset="0"/>
              </a:rPr>
              <a:t> is each consequence</a:t>
            </a:r>
            <a:endParaRPr lang="en-CA" sz="2400" i="1" dirty="0">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6" y="1270825"/>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Risk </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96473544"/>
              </p:ext>
            </p:extLst>
          </p:nvPr>
        </p:nvGraphicFramePr>
        <p:xfrm>
          <a:off x="2003425" y="2760663"/>
          <a:ext cx="7762875" cy="1423987"/>
        </p:xfrm>
        <a:graphic>
          <a:graphicData uri="http://schemas.openxmlformats.org/presentationml/2006/ole">
            <mc:AlternateContent xmlns:mc="http://schemas.openxmlformats.org/markup-compatibility/2006">
              <mc:Choice xmlns:v="urn:schemas-microsoft-com:vml" Requires="v">
                <p:oleObj spid="_x0000_s1101" name="Equation" r:id="rId4" imgW="2489200" imgH="457200" progId="Equation.3">
                  <p:embed/>
                </p:oleObj>
              </mc:Choice>
              <mc:Fallback>
                <p:oleObj name="Equation" r:id="rId4" imgW="2489200" imgH="457200" progId="Equation.3">
                  <p:embed/>
                  <p:pic>
                    <p:nvPicPr>
                      <p:cNvPr id="0" name=""/>
                      <p:cNvPicPr/>
                      <p:nvPr/>
                    </p:nvPicPr>
                    <p:blipFill>
                      <a:blip r:embed="rId5"/>
                      <a:stretch>
                        <a:fillRect/>
                      </a:stretch>
                    </p:blipFill>
                    <p:spPr>
                      <a:xfrm>
                        <a:off x="2003425" y="2760663"/>
                        <a:ext cx="7762875" cy="1423987"/>
                      </a:xfrm>
                      <a:prstGeom prst="rect">
                        <a:avLst/>
                      </a:prstGeom>
                    </p:spPr>
                  </p:pic>
                </p:oleObj>
              </mc:Fallback>
            </mc:AlternateContent>
          </a:graphicData>
        </a:graphic>
      </p:graphicFrame>
    </p:spTree>
    <p:extLst>
      <p:ext uri="{BB962C8B-B14F-4D97-AF65-F5344CB8AC3E}">
        <p14:creationId xmlns:p14="http://schemas.microsoft.com/office/powerpoint/2010/main" val="11928405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Fundaments of Transport and Dispersion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2677656"/>
          </a:xfrm>
          <a:prstGeom prst="rect">
            <a:avLst/>
          </a:prstGeom>
          <a:noFill/>
        </p:spPr>
        <p:txBody>
          <a:bodyPr wrap="square" rtlCol="0">
            <a:spAutoFit/>
          </a:bodyPr>
          <a:lstStyle/>
          <a:p>
            <a:r>
              <a:rPr lang="en-CA" sz="2400" dirty="0" smtClean="0">
                <a:latin typeface="Tahoma" panose="020B0604030504040204" pitchFamily="34" charset="0"/>
                <a:ea typeface="Tahoma" panose="020B0604030504040204" pitchFamily="34" charset="0"/>
                <a:cs typeface="Tahoma" panose="020B0604030504040204" pitchFamily="34" charset="0"/>
              </a:rPr>
              <a:t>Releases </a:t>
            </a:r>
            <a:r>
              <a:rPr lang="en-CA" sz="2400" dirty="0">
                <a:latin typeface="Tahoma" panose="020B0604030504040204" pitchFamily="34" charset="0"/>
                <a:ea typeface="Tahoma" panose="020B0604030504040204" pitchFamily="34" charset="0"/>
                <a:cs typeface="Tahoma" panose="020B0604030504040204" pitchFamily="34" charset="0"/>
              </a:rPr>
              <a:t>into the </a:t>
            </a:r>
            <a:r>
              <a:rPr lang="en-CA" sz="2400" dirty="0" smtClean="0">
                <a:latin typeface="Tahoma" panose="020B0604030504040204" pitchFamily="34" charset="0"/>
                <a:ea typeface="Tahoma" panose="020B0604030504040204" pitchFamily="34" charset="0"/>
                <a:cs typeface="Tahoma" panose="020B0604030504040204" pitchFamily="34" charset="0"/>
              </a:rPr>
              <a:t>atmosphere are the most challenging to control, especially when there are frequent wind changes. Turbulent motions in the atmosphere can impose additional fluctuations in the concentration profile at a receptor. </a:t>
            </a:r>
          </a:p>
          <a:p>
            <a:pPr marL="342900" indent="-34290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smtClean="0">
                <a:latin typeface="Tahoma" panose="020B0604030504040204" pitchFamily="34" charset="0"/>
                <a:ea typeface="Tahoma" panose="020B0604030504040204" pitchFamily="34" charset="0"/>
                <a:cs typeface="Tahoma" panose="020B0604030504040204" pitchFamily="34" charset="0"/>
              </a:rPr>
              <a:t>Accidental releases of gases is particularly difficult. </a:t>
            </a:r>
            <a:r>
              <a:rPr lang="en-CA" sz="2400" dirty="0" smtClean="0">
                <a:latin typeface="Tahoma" panose="020B0604030504040204" pitchFamily="34" charset="0"/>
                <a:ea typeface="Tahoma" panose="020B0604030504040204" pitchFamily="34" charset="0"/>
                <a:cs typeface="Tahoma" panose="020B0604030504040204" pitchFamily="34" charset="0"/>
              </a:rPr>
              <a:t>These </a:t>
            </a:r>
            <a:r>
              <a:rPr lang="en-CA" sz="2400" dirty="0">
                <a:latin typeface="Tahoma" panose="020B0604030504040204" pitchFamily="34" charset="0"/>
                <a:ea typeface="Tahoma" panose="020B0604030504040204" pitchFamily="34" charset="0"/>
                <a:cs typeface="Tahoma" panose="020B0604030504040204" pitchFamily="34" charset="0"/>
              </a:rPr>
              <a:t>releases are often </a:t>
            </a:r>
            <a:r>
              <a:rPr lang="en-CA" sz="2400" dirty="0" smtClean="0">
                <a:latin typeface="Tahoma" panose="020B0604030504040204" pitchFamily="34" charset="0"/>
                <a:ea typeface="Tahoma" panose="020B0604030504040204" pitchFamily="34" charset="0"/>
                <a:cs typeface="Tahoma" panose="020B0604030504040204" pitchFamily="34" charset="0"/>
              </a:rPr>
              <a:t>violent and </a:t>
            </a:r>
            <a:r>
              <a:rPr lang="en-CA" sz="2400" i="1" dirty="0" smtClean="0">
                <a:latin typeface="Tahoma" panose="020B0604030504040204" pitchFamily="34" charset="0"/>
                <a:ea typeface="Tahoma" panose="020B0604030504040204" pitchFamily="34" charset="0"/>
                <a:cs typeface="Tahoma" panose="020B0604030504040204" pitchFamily="34" charset="0"/>
              </a:rPr>
              <a:t>unsteady</a:t>
            </a:r>
            <a:r>
              <a:rPr lang="en-CA" sz="2400" dirty="0" smtClean="0">
                <a:latin typeface="Tahoma" panose="020B0604030504040204" pitchFamily="34" charset="0"/>
                <a:ea typeface="Tahoma" panose="020B0604030504040204" pitchFamily="34" charset="0"/>
                <a:cs typeface="Tahoma" panose="020B0604030504040204" pitchFamily="34" charset="0"/>
              </a:rPr>
              <a:t>, </a:t>
            </a:r>
            <a:r>
              <a:rPr lang="en-CA" sz="2400" dirty="0">
                <a:latin typeface="Tahoma" panose="020B0604030504040204" pitchFamily="34" charset="0"/>
                <a:ea typeface="Tahoma" panose="020B0604030504040204" pitchFamily="34" charset="0"/>
                <a:cs typeface="Tahoma" panose="020B0604030504040204" pitchFamily="34" charset="0"/>
              </a:rPr>
              <a:t>resulting in rapid transient time variations of concentration levels at a receptor</a:t>
            </a:r>
            <a:r>
              <a:rPr lang="en-CA" sz="24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430904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3224464" y="2760245"/>
            <a:ext cx="5703020" cy="3375497"/>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41632" y="3284621"/>
                </a:lnTo>
                <a:lnTo>
                  <a:pt x="2225853" y="3284621"/>
                </a:lnTo>
                <a:lnTo>
                  <a:pt x="2273980" y="3188368"/>
                </a:lnTo>
                <a:lnTo>
                  <a:pt x="2322106" y="2995863"/>
                </a:lnTo>
                <a:lnTo>
                  <a:pt x="2370232" y="2827421"/>
                </a:lnTo>
                <a:lnTo>
                  <a:pt x="2394295" y="2683042"/>
                </a:lnTo>
                <a:lnTo>
                  <a:pt x="2394295" y="2490537"/>
                </a:lnTo>
                <a:lnTo>
                  <a:pt x="2430390" y="2358189"/>
                </a:lnTo>
                <a:lnTo>
                  <a:pt x="2466485" y="2322094"/>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3448050" y="3702418"/>
            <a:ext cx="5486400" cy="2412632"/>
          </a:xfrm>
          <a:custGeom>
            <a:avLst/>
            <a:gdLst>
              <a:gd name="connsiteX0" fmla="*/ 0 w 5486400"/>
              <a:gd name="connsiteY0" fmla="*/ 2412632 h 2412632"/>
              <a:gd name="connsiteX1" fmla="*/ 723900 w 5486400"/>
              <a:gd name="connsiteY1" fmla="*/ 2317382 h 2412632"/>
              <a:gd name="connsiteX2" fmla="*/ 1238250 w 5486400"/>
              <a:gd name="connsiteY2" fmla="*/ 2031632 h 2412632"/>
              <a:gd name="connsiteX3" fmla="*/ 1676400 w 5486400"/>
              <a:gd name="connsiteY3" fmla="*/ 1574432 h 2412632"/>
              <a:gd name="connsiteX4" fmla="*/ 1962150 w 5486400"/>
              <a:gd name="connsiteY4" fmla="*/ 1136282 h 2412632"/>
              <a:gd name="connsiteX5" fmla="*/ 2076450 w 5486400"/>
              <a:gd name="connsiteY5" fmla="*/ 793382 h 2412632"/>
              <a:gd name="connsiteX6" fmla="*/ 2228850 w 5486400"/>
              <a:gd name="connsiteY6" fmla="*/ 469532 h 2412632"/>
              <a:gd name="connsiteX7" fmla="*/ 2400300 w 5486400"/>
              <a:gd name="connsiteY7" fmla="*/ 240932 h 2412632"/>
              <a:gd name="connsiteX8" fmla="*/ 2533650 w 5486400"/>
              <a:gd name="connsiteY8" fmla="*/ 88532 h 2412632"/>
              <a:gd name="connsiteX9" fmla="*/ 2743200 w 5486400"/>
              <a:gd name="connsiteY9" fmla="*/ 31382 h 2412632"/>
              <a:gd name="connsiteX10" fmla="*/ 3028950 w 5486400"/>
              <a:gd name="connsiteY10" fmla="*/ 12332 h 2412632"/>
              <a:gd name="connsiteX11" fmla="*/ 3352800 w 5486400"/>
              <a:gd name="connsiteY11" fmla="*/ 221882 h 2412632"/>
              <a:gd name="connsiteX12" fmla="*/ 3771900 w 5486400"/>
              <a:gd name="connsiteY12" fmla="*/ 679082 h 2412632"/>
              <a:gd name="connsiteX13" fmla="*/ 4191000 w 5486400"/>
              <a:gd name="connsiteY13" fmla="*/ 1288682 h 2412632"/>
              <a:gd name="connsiteX14" fmla="*/ 4362450 w 5486400"/>
              <a:gd name="connsiteY14" fmla="*/ 1593482 h 2412632"/>
              <a:gd name="connsiteX15" fmla="*/ 4552950 w 5486400"/>
              <a:gd name="connsiteY15" fmla="*/ 1783982 h 2412632"/>
              <a:gd name="connsiteX16" fmla="*/ 4857750 w 5486400"/>
              <a:gd name="connsiteY16" fmla="*/ 2012582 h 2412632"/>
              <a:gd name="connsiteX17" fmla="*/ 5067300 w 5486400"/>
              <a:gd name="connsiteY17" fmla="*/ 2203082 h 2412632"/>
              <a:gd name="connsiteX18" fmla="*/ 5334000 w 5486400"/>
              <a:gd name="connsiteY18" fmla="*/ 2336432 h 2412632"/>
              <a:gd name="connsiteX19" fmla="*/ 5486400 w 5486400"/>
              <a:gd name="connsiteY19" fmla="*/ 2412632 h 24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6400" h="2412632">
                <a:moveTo>
                  <a:pt x="0" y="2412632"/>
                </a:moveTo>
                <a:cubicBezTo>
                  <a:pt x="258762" y="2396757"/>
                  <a:pt x="517525" y="2380882"/>
                  <a:pt x="723900" y="2317382"/>
                </a:cubicBezTo>
                <a:cubicBezTo>
                  <a:pt x="930275" y="2253882"/>
                  <a:pt x="1079500" y="2155457"/>
                  <a:pt x="1238250" y="2031632"/>
                </a:cubicBezTo>
                <a:cubicBezTo>
                  <a:pt x="1397000" y="1907807"/>
                  <a:pt x="1555750" y="1723657"/>
                  <a:pt x="1676400" y="1574432"/>
                </a:cubicBezTo>
                <a:cubicBezTo>
                  <a:pt x="1797050" y="1425207"/>
                  <a:pt x="1895475" y="1266457"/>
                  <a:pt x="1962150" y="1136282"/>
                </a:cubicBezTo>
                <a:cubicBezTo>
                  <a:pt x="2028825" y="1006107"/>
                  <a:pt x="2032000" y="904507"/>
                  <a:pt x="2076450" y="793382"/>
                </a:cubicBezTo>
                <a:cubicBezTo>
                  <a:pt x="2120900" y="682257"/>
                  <a:pt x="2174875" y="561607"/>
                  <a:pt x="2228850" y="469532"/>
                </a:cubicBezTo>
                <a:cubicBezTo>
                  <a:pt x="2282825" y="377457"/>
                  <a:pt x="2349500" y="304432"/>
                  <a:pt x="2400300" y="240932"/>
                </a:cubicBezTo>
                <a:cubicBezTo>
                  <a:pt x="2451100" y="177432"/>
                  <a:pt x="2476500" y="123457"/>
                  <a:pt x="2533650" y="88532"/>
                </a:cubicBezTo>
                <a:cubicBezTo>
                  <a:pt x="2590800" y="53607"/>
                  <a:pt x="2660650" y="44082"/>
                  <a:pt x="2743200" y="31382"/>
                </a:cubicBezTo>
                <a:cubicBezTo>
                  <a:pt x="2825750" y="18682"/>
                  <a:pt x="2927350" y="-19418"/>
                  <a:pt x="3028950" y="12332"/>
                </a:cubicBezTo>
                <a:cubicBezTo>
                  <a:pt x="3130550" y="44082"/>
                  <a:pt x="3228975" y="110757"/>
                  <a:pt x="3352800" y="221882"/>
                </a:cubicBezTo>
                <a:cubicBezTo>
                  <a:pt x="3476625" y="333007"/>
                  <a:pt x="3632200" y="501282"/>
                  <a:pt x="3771900" y="679082"/>
                </a:cubicBezTo>
                <a:cubicBezTo>
                  <a:pt x="3911600" y="856882"/>
                  <a:pt x="4092575" y="1136282"/>
                  <a:pt x="4191000" y="1288682"/>
                </a:cubicBezTo>
                <a:cubicBezTo>
                  <a:pt x="4289425" y="1441082"/>
                  <a:pt x="4302125" y="1510932"/>
                  <a:pt x="4362450" y="1593482"/>
                </a:cubicBezTo>
                <a:cubicBezTo>
                  <a:pt x="4422775" y="1676032"/>
                  <a:pt x="4470400" y="1714132"/>
                  <a:pt x="4552950" y="1783982"/>
                </a:cubicBezTo>
                <a:cubicBezTo>
                  <a:pt x="4635500" y="1853832"/>
                  <a:pt x="4772025" y="1942732"/>
                  <a:pt x="4857750" y="2012582"/>
                </a:cubicBezTo>
                <a:cubicBezTo>
                  <a:pt x="4943475" y="2082432"/>
                  <a:pt x="4987925" y="2149107"/>
                  <a:pt x="5067300" y="2203082"/>
                </a:cubicBezTo>
                <a:cubicBezTo>
                  <a:pt x="5146675" y="2257057"/>
                  <a:pt x="5334000" y="2336432"/>
                  <a:pt x="5334000" y="2336432"/>
                </a:cubicBezTo>
                <a:lnTo>
                  <a:pt x="5486400" y="2412632"/>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Concentration at a Receptor after an Unsteady Release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flipV="1">
            <a:off x="2645982" y="6115050"/>
            <a:ext cx="7677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45982" y="2369301"/>
            <a:ext cx="0" cy="3745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1298" y="3966228"/>
            <a:ext cx="2374368"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910715" y="1684770"/>
            <a:ext cx="6934200" cy="707886"/>
          </a:xfrm>
          <a:prstGeom prst="rect">
            <a:avLst/>
          </a:prstGeom>
          <a:noFill/>
        </p:spPr>
        <p:txBody>
          <a:bodyPr wrap="square" rtlCol="0">
            <a:spAutoFit/>
          </a:bodyPr>
          <a:lstStyle/>
          <a:p>
            <a:pPr algn="ctr"/>
            <a:r>
              <a:rPr lang="en-GB"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Exposure Duration at </a:t>
            </a:r>
          </a:p>
          <a:p>
            <a:pPr algn="ctr"/>
            <a:r>
              <a:rPr lang="en-GB"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Some Distance from the Release Location</a:t>
            </a:r>
            <a:endParaRPr lang="en-CA" sz="20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846275" y="4275021"/>
            <a:ext cx="1449436"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Average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p:cNvCxnSpPr/>
          <p:nvPr/>
        </p:nvCxnSpPr>
        <p:spPr>
          <a:xfrm flipH="1">
            <a:off x="7648575" y="4695825"/>
            <a:ext cx="666750" cy="15240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524750" y="3638550"/>
            <a:ext cx="1085851" cy="428625"/>
          </a:xfrm>
          <a:prstGeom prst="line">
            <a:avLst/>
          </a:prstGeom>
          <a:ln w="38100">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2691108" y="6198936"/>
            <a:ext cx="693420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Time From Release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3601573" y="2392656"/>
            <a:ext cx="5613859" cy="0"/>
          </a:xfrm>
          <a:prstGeom prst="straightConnector1">
            <a:avLst/>
          </a:prstGeom>
          <a:ln w="38100">
            <a:solidFill>
              <a:schemeClr val="bg1">
                <a:lumMod val="5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467350" y="2801658"/>
            <a:ext cx="0" cy="3348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15432" y="2133120"/>
            <a:ext cx="0" cy="3960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601573" y="2155050"/>
            <a:ext cx="0" cy="3960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24210" y="3213463"/>
            <a:ext cx="2438488" cy="461665"/>
          </a:xfrm>
          <a:prstGeom prst="rect">
            <a:avLst/>
          </a:prstGeom>
          <a:solidFill>
            <a:schemeClr val="bg1"/>
          </a:solid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Instantaneous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700951" y="3055707"/>
            <a:ext cx="2766399" cy="400110"/>
          </a:xfrm>
          <a:prstGeom prst="rect">
            <a:avLst/>
          </a:prstGeom>
          <a:solidFill>
            <a:schemeClr val="bg1"/>
          </a:solidFill>
        </p:spPr>
        <p:txBody>
          <a:bodyPr wrap="square" rtlCol="0">
            <a:spAutoFit/>
          </a:bodyPr>
          <a:lstStyle/>
          <a:p>
            <a:pPr algn="ctr"/>
            <a:r>
              <a:rPr lang="en-GB"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Duration of Release</a:t>
            </a:r>
            <a:endParaRPr lang="en-CA" sz="20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Arrow Connector 25"/>
          <p:cNvCxnSpPr/>
          <p:nvPr/>
        </p:nvCxnSpPr>
        <p:spPr>
          <a:xfrm>
            <a:off x="2691108" y="3444295"/>
            <a:ext cx="2776242" cy="0"/>
          </a:xfrm>
          <a:prstGeom prst="straightConnector1">
            <a:avLst/>
          </a:prstGeom>
          <a:ln w="38100">
            <a:solidFill>
              <a:schemeClr val="bg1">
                <a:lumMod val="5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610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Atmospheric Dispersion – Surface Heat Flux</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Surface heat flux determines the stability of the atmosphere: </a:t>
            </a:r>
            <a:r>
              <a:rPr lang="en-GB" sz="2400" b="1" dirty="0" smtClean="0">
                <a:latin typeface="Tahoma" panose="020B0604030504040204" pitchFamily="34" charset="0"/>
                <a:ea typeface="Tahoma" panose="020B0604030504040204" pitchFamily="34" charset="0"/>
                <a:cs typeface="Tahoma" panose="020B0604030504040204" pitchFamily="34" charset="0"/>
              </a:rPr>
              <a:t>stable</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b="1" dirty="0" smtClean="0">
                <a:latin typeface="Tahoma" panose="020B0604030504040204" pitchFamily="34" charset="0"/>
                <a:ea typeface="Tahoma" panose="020B0604030504040204" pitchFamily="34" charset="0"/>
                <a:cs typeface="Tahoma" panose="020B0604030504040204" pitchFamily="34" charset="0"/>
              </a:rPr>
              <a:t>unstable</a:t>
            </a:r>
            <a:r>
              <a:rPr lang="en-GB" sz="2400" dirty="0" smtClean="0">
                <a:latin typeface="Tahoma" panose="020B0604030504040204" pitchFamily="34" charset="0"/>
                <a:ea typeface="Tahoma" panose="020B0604030504040204" pitchFamily="34" charset="0"/>
                <a:cs typeface="Tahoma" panose="020B0604030504040204" pitchFamily="34" charset="0"/>
              </a:rPr>
              <a:t> or </a:t>
            </a:r>
            <a:r>
              <a:rPr lang="en-GB" sz="2400" b="1" dirty="0" smtClean="0">
                <a:latin typeface="Tahoma" panose="020B0604030504040204" pitchFamily="34" charset="0"/>
                <a:ea typeface="Tahoma" panose="020B0604030504040204" pitchFamily="34" charset="0"/>
                <a:cs typeface="Tahoma" panose="020B0604030504040204" pitchFamily="34" charset="0"/>
              </a:rPr>
              <a:t>neutral</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400" i="1" dirty="0" smtClean="0">
                <a:latin typeface="Tahoma" panose="020B0604030504040204" pitchFamily="34" charset="0"/>
                <a:ea typeface="Tahoma" panose="020B0604030504040204" pitchFamily="34" charset="0"/>
                <a:cs typeface="Tahoma" panose="020B0604030504040204" pitchFamily="34" charset="0"/>
              </a:rPr>
              <a:t>Positive Heat Flux 	</a:t>
            </a:r>
            <a:r>
              <a:rPr lang="en-GB" sz="2000" dirty="0" smtClean="0">
                <a:latin typeface="Tahoma" panose="020B0604030504040204" pitchFamily="34" charset="0"/>
                <a:ea typeface="Tahoma" panose="020B0604030504040204" pitchFamily="34" charset="0"/>
                <a:cs typeface="Tahoma" panose="020B0604030504040204" pitchFamily="34" charset="0"/>
              </a:rPr>
              <a:t>- Heat absorbed by the ground due to radiation from the sun</a:t>
            </a:r>
          </a:p>
          <a:p>
            <a:pPr algn="l">
              <a:tabLst>
                <a:tab pos="2609850" algn="l"/>
              </a:tabLst>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Air masses are heated by heat transfer from the ground</a:t>
            </a:r>
          </a:p>
          <a:p>
            <a:pPr algn="l">
              <a:tabLst>
                <a:tab pos="2609850" algn="l"/>
              </a:tabLst>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400" i="1" dirty="0" smtClean="0">
                <a:latin typeface="Tahoma" panose="020B0604030504040204" pitchFamily="34" charset="0"/>
                <a:ea typeface="Tahoma" panose="020B0604030504040204" pitchFamily="34" charset="0"/>
                <a:cs typeface="Tahoma" panose="020B0604030504040204" pitchFamily="34" charset="0"/>
              </a:rPr>
              <a:t>Negative Heat Flux 	</a:t>
            </a:r>
            <a:r>
              <a:rPr lang="en-GB" sz="2000" dirty="0" smtClean="0">
                <a:latin typeface="Tahoma" panose="020B0604030504040204" pitchFamily="34" charset="0"/>
                <a:ea typeface="Tahoma" panose="020B0604030504040204" pitchFamily="34" charset="0"/>
                <a:cs typeface="Tahoma" panose="020B0604030504040204" pitchFamily="34" charset="0"/>
              </a:rPr>
              <a:t>- Heat from ground is lost to space</a:t>
            </a:r>
          </a:p>
          <a:p>
            <a:pPr algn="l">
              <a:tabLst>
                <a:tab pos="2609850" algn="l"/>
              </a:tabLs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Air masses are cooled at the surface by heat transfer to the ground</a:t>
            </a:r>
          </a:p>
          <a:p>
            <a:pPr algn="l"/>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68804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Stable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Conditions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447800"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Ground</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1657350"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68764" y="2450417"/>
            <a:ext cx="2823209" cy="461665"/>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Free Atmosphere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4" name="Moon 13"/>
          <p:cNvSpPr/>
          <p:nvPr/>
        </p:nvSpPr>
        <p:spPr>
          <a:xfrm rot="1845595" flipH="1">
            <a:off x="9426240" y="1399806"/>
            <a:ext cx="908050" cy="1276350"/>
          </a:xfrm>
          <a:prstGeom prst="moon">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8885965" y="1511935"/>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5-Point Star 17"/>
          <p:cNvSpPr/>
          <p:nvPr/>
        </p:nvSpPr>
        <p:spPr>
          <a:xfrm>
            <a:off x="10346762" y="1506493"/>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5-Point Star 20"/>
          <p:cNvSpPr/>
          <p:nvPr/>
        </p:nvSpPr>
        <p:spPr>
          <a:xfrm>
            <a:off x="8576160" y="2223100"/>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p:cNvCxnSpPr/>
          <p:nvPr/>
        </p:nvCxnSpPr>
        <p:spPr>
          <a:xfrm flipH="1">
            <a:off x="8144537" y="3872602"/>
            <a:ext cx="0" cy="1944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7350" y="3829050"/>
            <a:ext cx="6667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75342" y="3360093"/>
            <a:ext cx="3236784" cy="461665"/>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Accumulation Layer</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8156432" y="4394158"/>
            <a:ext cx="1311578" cy="1200329"/>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Mixing </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Height</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100 m</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447799"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447799"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447799"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429424"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429424"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86574" y="4097220"/>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1486574" y="3665383"/>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86574" y="3360093"/>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39744" y="4097220"/>
            <a:ext cx="1196161" cy="830997"/>
          </a:xfrm>
          <a:prstGeom prst="rect">
            <a:avLst/>
          </a:prstGeom>
          <a:noFill/>
        </p:spPr>
        <p:txBody>
          <a:bodyPr wrap="non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Wind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Straight Connector 36"/>
          <p:cNvCxnSpPr/>
          <p:nvPr/>
        </p:nvCxnSpPr>
        <p:spPr>
          <a:xfrm flipH="1">
            <a:off x="3059524" y="2952751"/>
            <a:ext cx="1455240" cy="286385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flipV="1">
            <a:off x="3953686" y="2425743"/>
            <a:ext cx="561079" cy="52700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2888033" y="1840611"/>
            <a:ext cx="2185214" cy="461665"/>
          </a:xfrm>
          <a:prstGeom prst="rect">
            <a:avLst/>
          </a:prstGeom>
          <a:noFill/>
        </p:spPr>
        <p:txBody>
          <a:bodyPr wrap="none" rtlCol="0">
            <a:spAutoFit/>
          </a:bodyPr>
          <a:lstStyle/>
          <a:p>
            <a:r>
              <a:rPr lang="en-GB" sz="2400" b="1" dirty="0"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Temperature</a:t>
            </a:r>
            <a:endParaRPr lang="en-CA" sz="24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6" name="Straight Arrow Connector 45"/>
          <p:cNvCxnSpPr/>
          <p:nvPr/>
        </p:nvCxnSpPr>
        <p:spPr>
          <a:xfrm>
            <a:off x="3009945" y="2302276"/>
            <a:ext cx="1931576"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48" name="Freeform 47"/>
          <p:cNvSpPr/>
          <p:nvPr/>
        </p:nvSpPr>
        <p:spPr>
          <a:xfrm>
            <a:off x="6177378" y="44702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5935533" y="5257748"/>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4125159" y="525001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4749586" y="4031589"/>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4079403" y="4519102"/>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592577" y="4816711"/>
            <a:ext cx="2770453" cy="461665"/>
          </a:xfrm>
          <a:prstGeom prst="rect">
            <a:avLst/>
          </a:prstGeom>
          <a:noFill/>
        </p:spPr>
        <p:txBody>
          <a:bodyPr wrap="squar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Turbulent Layer</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9877424" y="2884321"/>
            <a:ext cx="2294373" cy="2800767"/>
          </a:xfrm>
          <a:prstGeom prst="rect">
            <a:avLst/>
          </a:prstGeom>
          <a:noFill/>
        </p:spPr>
        <p:txBody>
          <a:bodyPr wrap="square" lIns="0" rtlCol="0">
            <a:spAutoFit/>
          </a:bodyPr>
          <a:lstStyle/>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Heat fluxes range from -5 to -30 W/m</a:t>
            </a:r>
            <a:r>
              <a:rPr lang="en-GB" sz="1600" baseline="30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Occurs at night or with snow cover</a:t>
            </a: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Vertical movement is supressed</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Turbulence is caused by the wind</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078161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305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Stable Atmospheric Conditions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from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16200000">
            <a:off x="1227137" y="2972139"/>
            <a:ext cx="2223792"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Elevation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77624"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loud 38"/>
          <p:cNvSpPr/>
          <p:nvPr/>
        </p:nvSpPr>
        <p:spPr>
          <a:xfrm>
            <a:off x="4687711"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p:cNvSpPr/>
          <p:nvPr/>
        </p:nvSpPr>
        <p:spPr>
          <a:xfrm>
            <a:off x="5073692"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loud 40"/>
          <p:cNvSpPr/>
          <p:nvPr/>
        </p:nvSpPr>
        <p:spPr>
          <a:xfrm>
            <a:off x="5417020" y="179342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loud 41"/>
          <p:cNvSpPr/>
          <p:nvPr/>
        </p:nvSpPr>
        <p:spPr>
          <a:xfrm>
            <a:off x="5827107" y="179342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loud 42"/>
          <p:cNvSpPr/>
          <p:nvPr/>
        </p:nvSpPr>
        <p:spPr>
          <a:xfrm>
            <a:off x="6213088" y="179342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loud 43"/>
          <p:cNvSpPr/>
          <p:nvPr/>
        </p:nvSpPr>
        <p:spPr>
          <a:xfrm>
            <a:off x="6563606"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loud 44"/>
          <p:cNvSpPr/>
          <p:nvPr/>
        </p:nvSpPr>
        <p:spPr>
          <a:xfrm>
            <a:off x="6973693"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loud 45"/>
          <p:cNvSpPr/>
          <p:nvPr/>
        </p:nvSpPr>
        <p:spPr>
          <a:xfrm>
            <a:off x="7359674"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loud 46"/>
          <p:cNvSpPr/>
          <p:nvPr/>
        </p:nvSpPr>
        <p:spPr>
          <a:xfrm>
            <a:off x="7734298"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loud 47"/>
          <p:cNvSpPr/>
          <p:nvPr/>
        </p:nvSpPr>
        <p:spPr>
          <a:xfrm>
            <a:off x="8144385"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loud 48"/>
          <p:cNvSpPr/>
          <p:nvPr/>
        </p:nvSpPr>
        <p:spPr>
          <a:xfrm>
            <a:off x="8530366"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8" y="6643671"/>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9160411" y="1824662"/>
            <a:ext cx="2223792" cy="830997"/>
          </a:xfrm>
          <a:prstGeom prst="rect">
            <a:avLst/>
          </a:prstGeom>
          <a:noFill/>
        </p:spPr>
        <p:txBody>
          <a:bodyPr wrap="square" rtlCol="0">
            <a:spAutoFit/>
          </a:bodyPr>
          <a:lstStyle/>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Steady Winds</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2667000" y="5588593"/>
            <a:ext cx="7086600" cy="830997"/>
          </a:xfrm>
          <a:prstGeom prst="rect">
            <a:avLst/>
          </a:prstGeom>
          <a:noFill/>
        </p:spPr>
        <p:txBody>
          <a:bodyPr wrap="square" rtlCol="0">
            <a:spAutoFit/>
          </a:bodyPr>
          <a:lstStyle/>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Zero or Near Zero </a:t>
            </a:r>
          </a:p>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Ground Level Concentrations</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flipH="1">
            <a:off x="2711734" y="6591422"/>
            <a:ext cx="6644572"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012264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Stable Atmospheric Conditions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from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24209" y="1946422"/>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784101" y="2202500"/>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092811" y="248284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loud 38"/>
          <p:cNvSpPr/>
          <p:nvPr/>
        </p:nvSpPr>
        <p:spPr>
          <a:xfrm>
            <a:off x="4428896" y="271953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p:cNvSpPr/>
          <p:nvPr/>
        </p:nvSpPr>
        <p:spPr>
          <a:xfrm>
            <a:off x="4711326" y="304539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loud 40"/>
          <p:cNvSpPr/>
          <p:nvPr/>
        </p:nvSpPr>
        <p:spPr>
          <a:xfrm>
            <a:off x="5073691" y="329379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loud 41"/>
          <p:cNvSpPr/>
          <p:nvPr/>
        </p:nvSpPr>
        <p:spPr>
          <a:xfrm>
            <a:off x="5505457" y="3241549"/>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loud 42"/>
          <p:cNvSpPr/>
          <p:nvPr/>
        </p:nvSpPr>
        <p:spPr>
          <a:xfrm>
            <a:off x="5728880" y="3019270"/>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loud 43"/>
          <p:cNvSpPr/>
          <p:nvPr/>
        </p:nvSpPr>
        <p:spPr>
          <a:xfrm>
            <a:off x="6011310" y="276021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loud 44"/>
          <p:cNvSpPr/>
          <p:nvPr/>
        </p:nvSpPr>
        <p:spPr>
          <a:xfrm>
            <a:off x="6232019" y="242931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loud 45"/>
          <p:cNvSpPr/>
          <p:nvPr/>
        </p:nvSpPr>
        <p:spPr>
          <a:xfrm>
            <a:off x="6401592" y="217139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loud 46"/>
          <p:cNvSpPr/>
          <p:nvPr/>
        </p:nvSpPr>
        <p:spPr>
          <a:xfrm>
            <a:off x="6611110" y="187693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loud 47"/>
          <p:cNvSpPr/>
          <p:nvPr/>
        </p:nvSpPr>
        <p:spPr>
          <a:xfrm>
            <a:off x="7002308" y="184553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loud 48"/>
          <p:cNvSpPr/>
          <p:nvPr/>
        </p:nvSpPr>
        <p:spPr>
          <a:xfrm>
            <a:off x="7412401" y="192376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777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262019" y="1772182"/>
            <a:ext cx="2223792" cy="830997"/>
          </a:xfrm>
          <a:prstGeom prst="rect">
            <a:avLst/>
          </a:prstGeom>
          <a:noFill/>
        </p:spPr>
        <p:txBody>
          <a:bodyPr wrap="square" rtlCol="0">
            <a:spAutoFit/>
          </a:bodyPr>
          <a:lstStyle/>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Fluctuating Winds</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flipH="1">
            <a:off x="2711734" y="6591422"/>
            <a:ext cx="7416000"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
        <p:nvSpPr>
          <p:cNvPr id="31" name="Cloud 30"/>
          <p:cNvSpPr/>
          <p:nvPr/>
        </p:nvSpPr>
        <p:spPr>
          <a:xfrm>
            <a:off x="7661303" y="2147842"/>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loud 31"/>
          <p:cNvSpPr/>
          <p:nvPr/>
        </p:nvSpPr>
        <p:spPr>
          <a:xfrm>
            <a:off x="7970013" y="24281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loud 32"/>
          <p:cNvSpPr/>
          <p:nvPr/>
        </p:nvSpPr>
        <p:spPr>
          <a:xfrm>
            <a:off x="8306098" y="266487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loud 55"/>
          <p:cNvSpPr/>
          <p:nvPr/>
        </p:nvSpPr>
        <p:spPr>
          <a:xfrm>
            <a:off x="8588528" y="29907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loud 56"/>
          <p:cNvSpPr/>
          <p:nvPr/>
        </p:nvSpPr>
        <p:spPr>
          <a:xfrm>
            <a:off x="8950893" y="3239139"/>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Cloud 57"/>
          <p:cNvSpPr/>
          <p:nvPr/>
        </p:nvSpPr>
        <p:spPr>
          <a:xfrm>
            <a:off x="9313258" y="301244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Cloud 58"/>
          <p:cNvSpPr/>
          <p:nvPr/>
        </p:nvSpPr>
        <p:spPr>
          <a:xfrm>
            <a:off x="9540607" y="274805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5113085" y="5519305"/>
            <a:ext cx="755973" cy="1069676"/>
          </a:xfrm>
          <a:custGeom>
            <a:avLst/>
            <a:gdLst>
              <a:gd name="connsiteX0" fmla="*/ 0 w 569344"/>
              <a:gd name="connsiteY0" fmla="*/ 1052423 h 1069676"/>
              <a:gd name="connsiteX1" fmla="*/ 155276 w 569344"/>
              <a:gd name="connsiteY1" fmla="*/ 552091 h 1069676"/>
              <a:gd name="connsiteX2" fmla="*/ 258793 w 569344"/>
              <a:gd name="connsiteY2" fmla="*/ 241540 h 1069676"/>
              <a:gd name="connsiteX3" fmla="*/ 310551 w 569344"/>
              <a:gd name="connsiteY3" fmla="*/ 0 h 1069676"/>
              <a:gd name="connsiteX4" fmla="*/ 362310 w 569344"/>
              <a:gd name="connsiteY4" fmla="*/ 431321 h 1069676"/>
              <a:gd name="connsiteX5" fmla="*/ 396815 w 569344"/>
              <a:gd name="connsiteY5" fmla="*/ 603850 h 1069676"/>
              <a:gd name="connsiteX6" fmla="*/ 483079 w 569344"/>
              <a:gd name="connsiteY6" fmla="*/ 897148 h 1069676"/>
              <a:gd name="connsiteX7" fmla="*/ 569344 w 569344"/>
              <a:gd name="connsiteY7" fmla="*/ 1069676 h 1069676"/>
              <a:gd name="connsiteX8" fmla="*/ 0 w 569344"/>
              <a:gd name="connsiteY8" fmla="*/ 1052423 h 10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344" h="1069676">
                <a:moveTo>
                  <a:pt x="0" y="1052423"/>
                </a:moveTo>
                <a:lnTo>
                  <a:pt x="155276" y="552091"/>
                </a:lnTo>
                <a:lnTo>
                  <a:pt x="258793" y="241540"/>
                </a:lnTo>
                <a:lnTo>
                  <a:pt x="310551" y="0"/>
                </a:lnTo>
                <a:lnTo>
                  <a:pt x="362310" y="431321"/>
                </a:lnTo>
                <a:lnTo>
                  <a:pt x="396815" y="603850"/>
                </a:lnTo>
                <a:lnTo>
                  <a:pt x="483079" y="897148"/>
                </a:lnTo>
                <a:lnTo>
                  <a:pt x="569344" y="1069676"/>
                </a:lnTo>
                <a:lnTo>
                  <a:pt x="0" y="1052423"/>
                </a:lnTo>
                <a:close/>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reeform 60"/>
          <p:cNvSpPr/>
          <p:nvPr/>
        </p:nvSpPr>
        <p:spPr>
          <a:xfrm>
            <a:off x="8909308" y="5515489"/>
            <a:ext cx="755973" cy="1069676"/>
          </a:xfrm>
          <a:custGeom>
            <a:avLst/>
            <a:gdLst>
              <a:gd name="connsiteX0" fmla="*/ 0 w 569344"/>
              <a:gd name="connsiteY0" fmla="*/ 1052423 h 1069676"/>
              <a:gd name="connsiteX1" fmla="*/ 155276 w 569344"/>
              <a:gd name="connsiteY1" fmla="*/ 552091 h 1069676"/>
              <a:gd name="connsiteX2" fmla="*/ 258793 w 569344"/>
              <a:gd name="connsiteY2" fmla="*/ 241540 h 1069676"/>
              <a:gd name="connsiteX3" fmla="*/ 310551 w 569344"/>
              <a:gd name="connsiteY3" fmla="*/ 0 h 1069676"/>
              <a:gd name="connsiteX4" fmla="*/ 362310 w 569344"/>
              <a:gd name="connsiteY4" fmla="*/ 431321 h 1069676"/>
              <a:gd name="connsiteX5" fmla="*/ 396815 w 569344"/>
              <a:gd name="connsiteY5" fmla="*/ 603850 h 1069676"/>
              <a:gd name="connsiteX6" fmla="*/ 483079 w 569344"/>
              <a:gd name="connsiteY6" fmla="*/ 897148 h 1069676"/>
              <a:gd name="connsiteX7" fmla="*/ 569344 w 569344"/>
              <a:gd name="connsiteY7" fmla="*/ 1069676 h 1069676"/>
              <a:gd name="connsiteX8" fmla="*/ 0 w 569344"/>
              <a:gd name="connsiteY8" fmla="*/ 1052423 h 10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344" h="1069676">
                <a:moveTo>
                  <a:pt x="0" y="1052423"/>
                </a:moveTo>
                <a:lnTo>
                  <a:pt x="155276" y="552091"/>
                </a:lnTo>
                <a:lnTo>
                  <a:pt x="258793" y="241540"/>
                </a:lnTo>
                <a:lnTo>
                  <a:pt x="310551" y="0"/>
                </a:lnTo>
                <a:lnTo>
                  <a:pt x="362310" y="431321"/>
                </a:lnTo>
                <a:lnTo>
                  <a:pt x="396815" y="603850"/>
                </a:lnTo>
                <a:lnTo>
                  <a:pt x="483079" y="897148"/>
                </a:lnTo>
                <a:lnTo>
                  <a:pt x="569344" y="1069676"/>
                </a:lnTo>
                <a:lnTo>
                  <a:pt x="0" y="1052423"/>
                </a:lnTo>
                <a:close/>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TextBox 53"/>
          <p:cNvSpPr txBox="1"/>
          <p:nvPr/>
        </p:nvSpPr>
        <p:spPr>
          <a:xfrm rot="16200000">
            <a:off x="1227137" y="2972139"/>
            <a:ext cx="2223792"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Elevation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384989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Unstable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Conditions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981200"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Ground</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2190750"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02164" y="2450417"/>
            <a:ext cx="2823209" cy="461665"/>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Free Atmosphere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p:cNvCxnSpPr/>
          <p:nvPr/>
        </p:nvCxnSpPr>
        <p:spPr>
          <a:xfrm flipH="1">
            <a:off x="8677937" y="3527543"/>
            <a:ext cx="0" cy="2304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90750" y="3483991"/>
            <a:ext cx="6667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08742" y="3015034"/>
            <a:ext cx="3052439" cy="461665"/>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Entrainment Layer</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8689832" y="4394158"/>
            <a:ext cx="1350050" cy="1200329"/>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Mixing </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Height</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1500 m</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981199"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981199"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981199"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962824"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962824"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019974" y="4097220"/>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2019974" y="3665383"/>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2019974" y="3360093"/>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773144" y="4097220"/>
            <a:ext cx="1196161" cy="830997"/>
          </a:xfrm>
          <a:prstGeom prst="rect">
            <a:avLst/>
          </a:prstGeom>
          <a:noFill/>
        </p:spPr>
        <p:txBody>
          <a:bodyPr wrap="non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Wind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6285644" y="4020285"/>
            <a:ext cx="1130899" cy="830997"/>
          </a:xfrm>
          <a:prstGeom prst="rect">
            <a:avLst/>
          </a:prstGeom>
          <a:noFill/>
        </p:spPr>
        <p:txBody>
          <a:bodyPr wrap="squar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Mixed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Layer</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un 3"/>
          <p:cNvSpPr/>
          <p:nvPr/>
        </p:nvSpPr>
        <p:spPr>
          <a:xfrm>
            <a:off x="8608815" y="1476423"/>
            <a:ext cx="1539932" cy="1524000"/>
          </a:xfrm>
          <a:prstGeom prst="sun">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c 5"/>
          <p:cNvSpPr/>
          <p:nvPr/>
        </p:nvSpPr>
        <p:spPr>
          <a:xfrm>
            <a:off x="3505261"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Arc 38"/>
          <p:cNvSpPr/>
          <p:nvPr/>
        </p:nvSpPr>
        <p:spPr>
          <a:xfrm rot="10519229">
            <a:off x="3433117" y="3961691"/>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Arc 40"/>
          <p:cNvSpPr/>
          <p:nvPr/>
        </p:nvSpPr>
        <p:spPr>
          <a:xfrm rot="10519229">
            <a:off x="7962800"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Arc 41"/>
          <p:cNvSpPr/>
          <p:nvPr/>
        </p:nvSpPr>
        <p:spPr>
          <a:xfrm flipH="1">
            <a:off x="5479682"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 name="Straight Arrow Connector 7"/>
          <p:cNvCxnSpPr/>
          <p:nvPr/>
        </p:nvCxnSpPr>
        <p:spPr>
          <a:xfrm flipV="1">
            <a:off x="4968815" y="4263256"/>
            <a:ext cx="0" cy="938895"/>
          </a:xfrm>
          <a:prstGeom prst="straightConnector1">
            <a:avLst/>
          </a:prstGeom>
          <a:ln w="38100">
            <a:solidFill>
              <a:srgbClr val="224D8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3935662" y="3797341"/>
            <a:ext cx="1014981" cy="929696"/>
          </a:xfrm>
          <a:prstGeom prst="arc">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flipH="1">
            <a:off x="5043243" y="3656491"/>
            <a:ext cx="1014981" cy="929696"/>
          </a:xfrm>
          <a:prstGeom prst="arc">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Arc 43"/>
          <p:cNvSpPr/>
          <p:nvPr/>
        </p:nvSpPr>
        <p:spPr>
          <a:xfrm flipH="1">
            <a:off x="6004215" y="3565310"/>
            <a:ext cx="900890" cy="950905"/>
          </a:xfrm>
          <a:prstGeom prst="arc">
            <a:avLst>
              <a:gd name="adj1" fmla="val 10586589"/>
              <a:gd name="adj2" fmla="val 19240597"/>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Arc 46"/>
          <p:cNvSpPr/>
          <p:nvPr/>
        </p:nvSpPr>
        <p:spPr>
          <a:xfrm flipH="1">
            <a:off x="5606317" y="4348573"/>
            <a:ext cx="1296483" cy="1032558"/>
          </a:xfrm>
          <a:prstGeom prst="arc">
            <a:avLst>
              <a:gd name="adj1" fmla="val 6388297"/>
              <a:gd name="adj2" fmla="val 10565022"/>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4" name="TextBox 53"/>
          <p:cNvSpPr txBox="1"/>
          <p:nvPr/>
        </p:nvSpPr>
        <p:spPr>
          <a:xfrm>
            <a:off x="9939332" y="2884321"/>
            <a:ext cx="2232465" cy="3293209"/>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Heat fluxes range from 5 to </a:t>
            </a: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400 W/m</a:t>
            </a:r>
            <a:r>
              <a:rPr lang="en-GB" sz="1600" baseline="30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Occurs during the day or with little cloud cover</a:t>
            </a: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Vertical movement is enhanced</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Convective cell activity</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6722030" y="5489524"/>
            <a:ext cx="1770036" cy="369332"/>
          </a:xfrm>
          <a:prstGeom prst="rect">
            <a:avLst/>
          </a:prstGeom>
          <a:noFill/>
        </p:spPr>
        <p:txBody>
          <a:bodyPr wrap="none" rtlCol="0">
            <a:spAutoFit/>
          </a:bodyPr>
          <a:lstStyle/>
          <a:p>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Surface Layer</a:t>
            </a:r>
            <a:endParaRPr lang="en-CA"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6" name="Straight Connector 55"/>
          <p:cNvCxnSpPr/>
          <p:nvPr/>
        </p:nvCxnSpPr>
        <p:spPr>
          <a:xfrm>
            <a:off x="2369509" y="5529955"/>
            <a:ext cx="6228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0471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Unstable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Conditions </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from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28453" y="1707679"/>
            <a:ext cx="1012110" cy="87531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813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4588169" y="1777634"/>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loud 22"/>
          <p:cNvSpPr/>
          <p:nvPr/>
        </p:nvSpPr>
        <p:spPr>
          <a:xfrm>
            <a:off x="4894771" y="2158066"/>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Cloud 23"/>
          <p:cNvSpPr/>
          <p:nvPr/>
        </p:nvSpPr>
        <p:spPr>
          <a:xfrm>
            <a:off x="5244573" y="2743381"/>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Cloud 24"/>
          <p:cNvSpPr/>
          <p:nvPr/>
        </p:nvSpPr>
        <p:spPr>
          <a:xfrm>
            <a:off x="5953174" y="2743381"/>
            <a:ext cx="1774838" cy="1346278"/>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Cloud 25"/>
          <p:cNvSpPr/>
          <p:nvPr/>
        </p:nvSpPr>
        <p:spPr>
          <a:xfrm>
            <a:off x="6608893" y="1707679"/>
            <a:ext cx="1528229" cy="210250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Cloud 26"/>
          <p:cNvSpPr/>
          <p:nvPr/>
        </p:nvSpPr>
        <p:spPr>
          <a:xfrm>
            <a:off x="7421409" y="1653880"/>
            <a:ext cx="1599591" cy="172788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5658928" y="4834662"/>
            <a:ext cx="4880420" cy="1775137"/>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41632" y="3284621"/>
                </a:lnTo>
                <a:lnTo>
                  <a:pt x="2225853" y="3284621"/>
                </a:lnTo>
                <a:lnTo>
                  <a:pt x="2273980" y="3188368"/>
                </a:lnTo>
                <a:lnTo>
                  <a:pt x="2322106" y="2995863"/>
                </a:lnTo>
                <a:lnTo>
                  <a:pt x="2370232" y="2827421"/>
                </a:lnTo>
                <a:lnTo>
                  <a:pt x="2394295" y="2683042"/>
                </a:lnTo>
                <a:lnTo>
                  <a:pt x="2394295" y="2490537"/>
                </a:lnTo>
                <a:lnTo>
                  <a:pt x="2430390" y="2358189"/>
                </a:lnTo>
                <a:lnTo>
                  <a:pt x="2466485" y="2322094"/>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Cloud 29"/>
          <p:cNvSpPr/>
          <p:nvPr/>
        </p:nvSpPr>
        <p:spPr>
          <a:xfrm>
            <a:off x="8054664" y="2239195"/>
            <a:ext cx="1599591" cy="172788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Cloud 27"/>
          <p:cNvSpPr/>
          <p:nvPr/>
        </p:nvSpPr>
        <p:spPr>
          <a:xfrm>
            <a:off x="8963850" y="1899374"/>
            <a:ext cx="2643687" cy="230939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rot="16200000">
            <a:off x="1227137" y="2972139"/>
            <a:ext cx="2223792"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Elevation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32175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Neutral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Conditions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981200"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Ground</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2190750"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02164" y="2450417"/>
            <a:ext cx="2823209" cy="461665"/>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Free Atmosphere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p:cNvCxnSpPr/>
          <p:nvPr/>
        </p:nvCxnSpPr>
        <p:spPr>
          <a:xfrm flipH="1">
            <a:off x="8677937" y="3044471"/>
            <a:ext cx="0" cy="2772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89832" y="4394158"/>
            <a:ext cx="1311578" cy="1200329"/>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Mixing </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Height</a:t>
            </a:r>
          </a:p>
          <a:p>
            <a:r>
              <a:rPr lang="en-GB" sz="2400" b="1" dirty="0">
                <a:solidFill>
                  <a:srgbClr val="0070C0"/>
                </a:solidFill>
                <a:latin typeface="Tahoma" panose="020B0604030504040204" pitchFamily="34" charset="0"/>
                <a:ea typeface="Tahoma" panose="020B0604030504040204" pitchFamily="34" charset="0"/>
                <a:cs typeface="Tahoma" panose="020B0604030504040204" pitchFamily="34" charset="0"/>
              </a:rPr>
              <a:t>5</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00 m</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981199"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981199"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981199"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962824"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962824"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019974" y="4097220"/>
            <a:ext cx="108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2019974" y="3665383"/>
            <a:ext cx="12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2019974" y="3360093"/>
            <a:ext cx="14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773144" y="4097220"/>
            <a:ext cx="1196161" cy="830997"/>
          </a:xfrm>
          <a:prstGeom prst="rect">
            <a:avLst/>
          </a:prstGeom>
          <a:noFill/>
        </p:spPr>
        <p:txBody>
          <a:bodyPr wrap="non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Wind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Straight Connector 36"/>
          <p:cNvCxnSpPr/>
          <p:nvPr/>
        </p:nvCxnSpPr>
        <p:spPr>
          <a:xfrm flipH="1" flipV="1">
            <a:off x="3428114" y="2987111"/>
            <a:ext cx="1188000" cy="2844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flipV="1">
            <a:off x="3287016" y="2460308"/>
            <a:ext cx="144000" cy="53640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2932426" y="1840611"/>
            <a:ext cx="2185214" cy="461665"/>
          </a:xfrm>
          <a:prstGeom prst="rect">
            <a:avLst/>
          </a:prstGeom>
          <a:noFill/>
        </p:spPr>
        <p:txBody>
          <a:bodyPr wrap="none" rtlCol="0">
            <a:spAutoFit/>
          </a:bodyPr>
          <a:lstStyle/>
          <a:p>
            <a:r>
              <a:rPr lang="en-GB" sz="2400" b="1" dirty="0"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Temperature</a:t>
            </a:r>
            <a:endParaRPr lang="en-CA" sz="24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6" name="Straight Arrow Connector 45"/>
          <p:cNvCxnSpPr/>
          <p:nvPr/>
        </p:nvCxnSpPr>
        <p:spPr>
          <a:xfrm>
            <a:off x="3025763" y="2302276"/>
            <a:ext cx="1931576"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48" name="Freeform 47"/>
          <p:cNvSpPr/>
          <p:nvPr/>
        </p:nvSpPr>
        <p:spPr>
          <a:xfrm>
            <a:off x="6710778" y="44702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6468933" y="5257748"/>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4658559" y="525001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5282986" y="4031589"/>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4612803" y="4519102"/>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5125977" y="4816711"/>
            <a:ext cx="2770453" cy="461665"/>
          </a:xfrm>
          <a:prstGeom prst="rect">
            <a:avLst/>
          </a:prstGeom>
          <a:noFill/>
        </p:spPr>
        <p:txBody>
          <a:bodyPr wrap="square" rtlCol="0">
            <a:spAutoFit/>
          </a:bodyPr>
          <a:lstStyle/>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Turbulent Layer</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Cloud 3"/>
          <p:cNvSpPr/>
          <p:nvPr/>
        </p:nvSpPr>
        <p:spPr>
          <a:xfrm>
            <a:off x="8184659" y="1573778"/>
            <a:ext cx="1713059" cy="914400"/>
          </a:xfrm>
          <a:prstGeom prst="cloud">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9107494" y="1888552"/>
            <a:ext cx="1713059" cy="914400"/>
          </a:xfrm>
          <a:prstGeom prst="cloud">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6648628" y="351056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5588363" y="30584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4561384" y="3590405"/>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3697804" y="3066930"/>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p:cNvSpPr txBox="1"/>
          <p:nvPr/>
        </p:nvSpPr>
        <p:spPr>
          <a:xfrm>
            <a:off x="9939332" y="2884321"/>
            <a:ext cx="2286874" cy="3785652"/>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Occurs under cloudy or windy conditions</a:t>
            </a: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There is a well-mixed boundary layer.</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Vertical motions are not suppressed.</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Turbulence is caused by the wind</a:t>
            </a: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317150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Neutral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Conditions </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from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28453" y="1707679"/>
            <a:ext cx="1012110" cy="87531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813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4588169" y="1777634"/>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loud 31"/>
          <p:cNvSpPr/>
          <p:nvPr/>
        </p:nvSpPr>
        <p:spPr>
          <a:xfrm>
            <a:off x="5017966" y="1860345"/>
            <a:ext cx="1783406" cy="1495878"/>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loud 32"/>
          <p:cNvSpPr/>
          <p:nvPr/>
        </p:nvSpPr>
        <p:spPr>
          <a:xfrm>
            <a:off x="5624080" y="1874708"/>
            <a:ext cx="2139460" cy="1752097"/>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loud 55"/>
          <p:cNvSpPr/>
          <p:nvPr/>
        </p:nvSpPr>
        <p:spPr>
          <a:xfrm>
            <a:off x="6333862" y="1716478"/>
            <a:ext cx="2942734" cy="2336712"/>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loud 56"/>
          <p:cNvSpPr/>
          <p:nvPr/>
        </p:nvSpPr>
        <p:spPr>
          <a:xfrm>
            <a:off x="7114808" y="1618906"/>
            <a:ext cx="3756332" cy="2671813"/>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6693810" y="4933162"/>
            <a:ext cx="3909518" cy="1690815"/>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225853 w 5703020"/>
              <a:gd name="connsiteY65" fmla="*/ 3284621 h 3375497"/>
              <a:gd name="connsiteX66" fmla="*/ 2273980 w 5703020"/>
              <a:gd name="connsiteY66" fmla="*/ 3188368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225853 w 5703020"/>
              <a:gd name="connsiteY65" fmla="*/ 328462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18791 w 5703020"/>
              <a:gd name="connsiteY69" fmla="*/ 1856407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1875985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69127 w 5703020"/>
              <a:gd name="connsiteY70" fmla="*/ 2042776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1518583 h 3375497"/>
              <a:gd name="connsiteX69" fmla="*/ 2318791 w 5703020"/>
              <a:gd name="connsiteY69" fmla="*/ 1856407 h 3375497"/>
              <a:gd name="connsiteX70" fmla="*/ 2369127 w 5703020"/>
              <a:gd name="connsiteY70" fmla="*/ 2042776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18791 w 5703020"/>
              <a:gd name="connsiteY68" fmla="*/ 1856407 h 3375497"/>
              <a:gd name="connsiteX69" fmla="*/ 2369127 w 5703020"/>
              <a:gd name="connsiteY69" fmla="*/ 2042776 h 3375497"/>
              <a:gd name="connsiteX70" fmla="*/ 2430390 w 5703020"/>
              <a:gd name="connsiteY70" fmla="*/ 1875985 h 3375497"/>
              <a:gd name="connsiteX71" fmla="*/ 2441317 w 5703020"/>
              <a:gd name="connsiteY71" fmla="*/ 2046550 h 3375497"/>
              <a:gd name="connsiteX72" fmla="*/ 2514611 w 5703020"/>
              <a:gd name="connsiteY72" fmla="*/ 2286000 h 3375497"/>
              <a:gd name="connsiteX73" fmla="*/ 2538674 w 5703020"/>
              <a:gd name="connsiteY73" fmla="*/ 1961147 h 3375497"/>
              <a:gd name="connsiteX74" fmla="*/ 2598832 w 5703020"/>
              <a:gd name="connsiteY74" fmla="*/ 1925052 h 3375497"/>
              <a:gd name="connsiteX75" fmla="*/ 2634927 w 5703020"/>
              <a:gd name="connsiteY75" fmla="*/ 1768642 h 3375497"/>
              <a:gd name="connsiteX76" fmla="*/ 2622895 w 5703020"/>
              <a:gd name="connsiteY76" fmla="*/ 1612231 h 3375497"/>
              <a:gd name="connsiteX77" fmla="*/ 2646959 w 5703020"/>
              <a:gd name="connsiteY77" fmla="*/ 1503947 h 3375497"/>
              <a:gd name="connsiteX78" fmla="*/ 2671022 w 5703020"/>
              <a:gd name="connsiteY78" fmla="*/ 1431758 h 3375497"/>
              <a:gd name="connsiteX79" fmla="*/ 2671022 w 5703020"/>
              <a:gd name="connsiteY79" fmla="*/ 1323473 h 3375497"/>
              <a:gd name="connsiteX80" fmla="*/ 2671022 w 5703020"/>
              <a:gd name="connsiteY80" fmla="*/ 1251284 h 3375497"/>
              <a:gd name="connsiteX81" fmla="*/ 2671022 w 5703020"/>
              <a:gd name="connsiteY81" fmla="*/ 1143000 h 3375497"/>
              <a:gd name="connsiteX82" fmla="*/ 2695085 w 5703020"/>
              <a:gd name="connsiteY82" fmla="*/ 986589 h 3375497"/>
              <a:gd name="connsiteX83" fmla="*/ 2719148 w 5703020"/>
              <a:gd name="connsiteY83" fmla="*/ 902368 h 3375497"/>
              <a:gd name="connsiteX84" fmla="*/ 2791337 w 5703020"/>
              <a:gd name="connsiteY84" fmla="*/ 782052 h 3375497"/>
              <a:gd name="connsiteX85" fmla="*/ 2803369 w 5703020"/>
              <a:gd name="connsiteY85" fmla="*/ 673768 h 3375497"/>
              <a:gd name="connsiteX86" fmla="*/ 2803369 w 5703020"/>
              <a:gd name="connsiteY86" fmla="*/ 589547 h 3375497"/>
              <a:gd name="connsiteX87" fmla="*/ 2803369 w 5703020"/>
              <a:gd name="connsiteY87" fmla="*/ 589547 h 3375497"/>
              <a:gd name="connsiteX88" fmla="*/ 2899622 w 5703020"/>
              <a:gd name="connsiteY88" fmla="*/ 469231 h 3375497"/>
              <a:gd name="connsiteX89" fmla="*/ 2923685 w 5703020"/>
              <a:gd name="connsiteY89" fmla="*/ 372979 h 3375497"/>
              <a:gd name="connsiteX90" fmla="*/ 2935716 w 5703020"/>
              <a:gd name="connsiteY90" fmla="*/ 240631 h 3375497"/>
              <a:gd name="connsiteX91" fmla="*/ 2935716 w 5703020"/>
              <a:gd name="connsiteY91" fmla="*/ 156410 h 3375497"/>
              <a:gd name="connsiteX92" fmla="*/ 2983843 w 5703020"/>
              <a:gd name="connsiteY92" fmla="*/ 96252 h 3375497"/>
              <a:gd name="connsiteX93" fmla="*/ 3007906 w 5703020"/>
              <a:gd name="connsiteY93" fmla="*/ 12031 h 3375497"/>
              <a:gd name="connsiteX94" fmla="*/ 3031969 w 5703020"/>
              <a:gd name="connsiteY94" fmla="*/ 0 h 3375497"/>
              <a:gd name="connsiteX95" fmla="*/ 3080095 w 5703020"/>
              <a:gd name="connsiteY95" fmla="*/ 48126 h 3375497"/>
              <a:gd name="connsiteX96" fmla="*/ 3092127 w 5703020"/>
              <a:gd name="connsiteY96" fmla="*/ 156410 h 3375497"/>
              <a:gd name="connsiteX97" fmla="*/ 3092127 w 5703020"/>
              <a:gd name="connsiteY97" fmla="*/ 288758 h 3375497"/>
              <a:gd name="connsiteX98" fmla="*/ 3140253 w 5703020"/>
              <a:gd name="connsiteY98" fmla="*/ 385010 h 3375497"/>
              <a:gd name="connsiteX99" fmla="*/ 3140253 w 5703020"/>
              <a:gd name="connsiteY99" fmla="*/ 529389 h 3375497"/>
              <a:gd name="connsiteX100" fmla="*/ 3140253 w 5703020"/>
              <a:gd name="connsiteY100" fmla="*/ 649705 h 3375497"/>
              <a:gd name="connsiteX101" fmla="*/ 3152285 w 5703020"/>
              <a:gd name="connsiteY101" fmla="*/ 782052 h 3375497"/>
              <a:gd name="connsiteX102" fmla="*/ 3200411 w 5703020"/>
              <a:gd name="connsiteY102" fmla="*/ 854242 h 3375497"/>
              <a:gd name="connsiteX103" fmla="*/ 3236506 w 5703020"/>
              <a:gd name="connsiteY103" fmla="*/ 950494 h 3375497"/>
              <a:gd name="connsiteX104" fmla="*/ 3236506 w 5703020"/>
              <a:gd name="connsiteY104" fmla="*/ 1070810 h 3375497"/>
              <a:gd name="connsiteX105" fmla="*/ 3260569 w 5703020"/>
              <a:gd name="connsiteY105" fmla="*/ 1179094 h 3375497"/>
              <a:gd name="connsiteX106" fmla="*/ 3284632 w 5703020"/>
              <a:gd name="connsiteY106" fmla="*/ 1239252 h 3375497"/>
              <a:gd name="connsiteX107" fmla="*/ 3332759 w 5703020"/>
              <a:gd name="connsiteY107" fmla="*/ 1323473 h 3375497"/>
              <a:gd name="connsiteX108" fmla="*/ 3356822 w 5703020"/>
              <a:gd name="connsiteY108" fmla="*/ 1359568 h 3375497"/>
              <a:gd name="connsiteX109" fmla="*/ 3404948 w 5703020"/>
              <a:gd name="connsiteY109" fmla="*/ 1287379 h 3375497"/>
              <a:gd name="connsiteX110" fmla="*/ 3416980 w 5703020"/>
              <a:gd name="connsiteY110" fmla="*/ 1251284 h 3375497"/>
              <a:gd name="connsiteX111" fmla="*/ 3453074 w 5703020"/>
              <a:gd name="connsiteY111" fmla="*/ 1311442 h 3375497"/>
              <a:gd name="connsiteX112" fmla="*/ 3453074 w 5703020"/>
              <a:gd name="connsiteY112" fmla="*/ 1455821 h 3375497"/>
              <a:gd name="connsiteX113" fmla="*/ 3501201 w 5703020"/>
              <a:gd name="connsiteY113" fmla="*/ 1564105 h 3375497"/>
              <a:gd name="connsiteX114" fmla="*/ 3525264 w 5703020"/>
              <a:gd name="connsiteY114" fmla="*/ 1672389 h 3375497"/>
              <a:gd name="connsiteX115" fmla="*/ 3573390 w 5703020"/>
              <a:gd name="connsiteY115" fmla="*/ 1792705 h 3375497"/>
              <a:gd name="connsiteX116" fmla="*/ 3669643 w 5703020"/>
              <a:gd name="connsiteY116" fmla="*/ 1900989 h 3375497"/>
              <a:gd name="connsiteX117" fmla="*/ 3669643 w 5703020"/>
              <a:gd name="connsiteY117" fmla="*/ 1997242 h 3375497"/>
              <a:gd name="connsiteX118" fmla="*/ 3729801 w 5703020"/>
              <a:gd name="connsiteY118" fmla="*/ 1852863 h 3375497"/>
              <a:gd name="connsiteX119" fmla="*/ 3777927 w 5703020"/>
              <a:gd name="connsiteY119" fmla="*/ 1708484 h 3375497"/>
              <a:gd name="connsiteX120" fmla="*/ 3838085 w 5703020"/>
              <a:gd name="connsiteY120" fmla="*/ 1600200 h 3375497"/>
              <a:gd name="connsiteX121" fmla="*/ 3850116 w 5703020"/>
              <a:gd name="connsiteY121" fmla="*/ 1503947 h 3375497"/>
              <a:gd name="connsiteX122" fmla="*/ 3874180 w 5703020"/>
              <a:gd name="connsiteY122" fmla="*/ 1407694 h 3375497"/>
              <a:gd name="connsiteX123" fmla="*/ 3898243 w 5703020"/>
              <a:gd name="connsiteY123" fmla="*/ 1299410 h 3375497"/>
              <a:gd name="connsiteX124" fmla="*/ 3922306 w 5703020"/>
              <a:gd name="connsiteY124" fmla="*/ 1155031 h 3375497"/>
              <a:gd name="connsiteX125" fmla="*/ 3910274 w 5703020"/>
              <a:gd name="connsiteY125" fmla="*/ 1155031 h 3375497"/>
              <a:gd name="connsiteX126" fmla="*/ 3946369 w 5703020"/>
              <a:gd name="connsiteY126" fmla="*/ 1046747 h 3375497"/>
              <a:gd name="connsiteX127" fmla="*/ 3982465 w 5703020"/>
              <a:gd name="connsiteY127" fmla="*/ 830179 h 3375497"/>
              <a:gd name="connsiteX128" fmla="*/ 3982464 w 5703020"/>
              <a:gd name="connsiteY128" fmla="*/ 782052 h 3375497"/>
              <a:gd name="connsiteX129" fmla="*/ 3994494 w 5703020"/>
              <a:gd name="connsiteY129" fmla="*/ 721894 h 3375497"/>
              <a:gd name="connsiteX130" fmla="*/ 4018558 w 5703020"/>
              <a:gd name="connsiteY130" fmla="*/ 709863 h 3375497"/>
              <a:gd name="connsiteX131" fmla="*/ 4054652 w 5703020"/>
              <a:gd name="connsiteY131" fmla="*/ 1840832 h 3375497"/>
              <a:gd name="connsiteX132" fmla="*/ 4150905 w 5703020"/>
              <a:gd name="connsiteY132" fmla="*/ 1191126 h 3375497"/>
              <a:gd name="connsiteX133" fmla="*/ 4247157 w 5703020"/>
              <a:gd name="connsiteY133" fmla="*/ 1443789 h 3375497"/>
              <a:gd name="connsiteX134" fmla="*/ 4331378 w 5703020"/>
              <a:gd name="connsiteY134" fmla="*/ 2514600 h 3375497"/>
              <a:gd name="connsiteX135" fmla="*/ 4367472 w 5703020"/>
              <a:gd name="connsiteY135" fmla="*/ 2430378 h 3375497"/>
              <a:gd name="connsiteX136" fmla="*/ 4439660 w 5703020"/>
              <a:gd name="connsiteY136" fmla="*/ 2935705 h 3375497"/>
              <a:gd name="connsiteX137" fmla="*/ 4487787 w 5703020"/>
              <a:gd name="connsiteY137" fmla="*/ 2334126 h 3375497"/>
              <a:gd name="connsiteX138" fmla="*/ 4596070 w 5703020"/>
              <a:gd name="connsiteY138" fmla="*/ 2971800 h 3375497"/>
              <a:gd name="connsiteX139" fmla="*/ 4644196 w 5703020"/>
              <a:gd name="connsiteY139" fmla="*/ 3128210 h 3375497"/>
              <a:gd name="connsiteX140" fmla="*/ 4704354 w 5703020"/>
              <a:gd name="connsiteY140" fmla="*/ 2887579 h 3375497"/>
              <a:gd name="connsiteX141" fmla="*/ 4740447 w 5703020"/>
              <a:gd name="connsiteY141" fmla="*/ 2538663 h 3375497"/>
              <a:gd name="connsiteX142" fmla="*/ 4776542 w 5703020"/>
              <a:gd name="connsiteY142" fmla="*/ 2370221 h 3375497"/>
              <a:gd name="connsiteX143" fmla="*/ 4860762 w 5703020"/>
              <a:gd name="connsiteY143" fmla="*/ 2334126 h 3375497"/>
              <a:gd name="connsiteX144" fmla="*/ 4944981 w 5703020"/>
              <a:gd name="connsiteY144" fmla="*/ 2225843 h 3375497"/>
              <a:gd name="connsiteX145" fmla="*/ 5149519 w 5703020"/>
              <a:gd name="connsiteY145" fmla="*/ 3007894 h 3375497"/>
              <a:gd name="connsiteX146" fmla="*/ 5173583 w 5703020"/>
              <a:gd name="connsiteY146" fmla="*/ 2863516 h 3375497"/>
              <a:gd name="connsiteX147" fmla="*/ 5197645 w 5703020"/>
              <a:gd name="connsiteY147" fmla="*/ 3116179 h 3375497"/>
              <a:gd name="connsiteX148" fmla="*/ 5305929 w 5703020"/>
              <a:gd name="connsiteY148" fmla="*/ 3212431 h 3375497"/>
              <a:gd name="connsiteX149" fmla="*/ 5305928 w 5703020"/>
              <a:gd name="connsiteY149" fmla="*/ 3332746 h 3375497"/>
              <a:gd name="connsiteX150" fmla="*/ 5438276 w 5703020"/>
              <a:gd name="connsiteY150" fmla="*/ 3356810 h 3375497"/>
              <a:gd name="connsiteX151" fmla="*/ 5450306 w 5703020"/>
              <a:gd name="connsiteY151" fmla="*/ 3200400 h 3375497"/>
              <a:gd name="connsiteX152" fmla="*/ 5498433 w 5703020"/>
              <a:gd name="connsiteY152" fmla="*/ 3116178 h 3375497"/>
              <a:gd name="connsiteX153" fmla="*/ 5546556 w 5703020"/>
              <a:gd name="connsiteY153" fmla="*/ 3031958 h 3375497"/>
              <a:gd name="connsiteX154" fmla="*/ 5570622 w 5703020"/>
              <a:gd name="connsiteY154" fmla="*/ 3043989 h 3375497"/>
              <a:gd name="connsiteX155" fmla="*/ 5702968 w 5703020"/>
              <a:gd name="connsiteY155" fmla="*/ 3344778 h 3375497"/>
              <a:gd name="connsiteX156" fmla="*/ 0 w 5703020"/>
              <a:gd name="connsiteY156"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16465" y="1734682"/>
                </a:lnTo>
                <a:lnTo>
                  <a:pt x="2175517" y="1700241"/>
                </a:lnTo>
                <a:cubicBezTo>
                  <a:pt x="2174781" y="1656675"/>
                  <a:pt x="2174046" y="1613110"/>
                  <a:pt x="2173310" y="1569544"/>
                </a:cubicBezTo>
                <a:cubicBezTo>
                  <a:pt x="2172574" y="1115021"/>
                  <a:pt x="2272507" y="2279321"/>
                  <a:pt x="2271771" y="1824798"/>
                </a:cubicBezTo>
                <a:lnTo>
                  <a:pt x="2318791" y="1856407"/>
                </a:lnTo>
                <a:lnTo>
                  <a:pt x="2369127" y="2042776"/>
                </a:lnTo>
                <a:lnTo>
                  <a:pt x="2430390" y="1875985"/>
                </a:lnTo>
                <a:lnTo>
                  <a:pt x="2441317" y="2046550"/>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rot="16200000">
            <a:off x="1227137" y="2972139"/>
            <a:ext cx="2223792"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Elevation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26519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04309" y="2876712"/>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Content Placeholder 2"/>
          <p:cNvSpPr txBox="1">
            <a:spLocks/>
          </p:cNvSpPr>
          <p:nvPr/>
        </p:nvSpPr>
        <p:spPr>
          <a:xfrm>
            <a:off x="510646" y="1705768"/>
            <a:ext cx="11058525" cy="4441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8388" indent="-1068388">
              <a:buNone/>
            </a:pPr>
            <a:r>
              <a:rPr lang="en-GB" sz="2400" dirty="0" smtClean="0">
                <a:latin typeface="Tahoma" panose="020B0604030504040204" pitchFamily="34" charset="0"/>
                <a:ea typeface="Tahoma" panose="020B0604030504040204" pitchFamily="34" charset="0"/>
                <a:cs typeface="Tahoma" panose="020B0604030504040204" pitchFamily="34" charset="0"/>
              </a:rPr>
              <a:t>If more than one type of receptor can be impacted by an event, then the</a:t>
            </a:r>
          </a:p>
          <a:p>
            <a:pPr marL="1068388" indent="-1068388">
              <a:buNone/>
            </a:pPr>
            <a:r>
              <a:rPr lang="en-GB" sz="2400" dirty="0" smtClean="0">
                <a:latin typeface="Tahoma" panose="020B0604030504040204" pitchFamily="34" charset="0"/>
                <a:ea typeface="Tahoma" panose="020B0604030504040204" pitchFamily="34" charset="0"/>
                <a:cs typeface="Tahoma" panose="020B0604030504040204" pitchFamily="34" charset="0"/>
              </a:rPr>
              <a:t>total risk from an undesirable event can be calculated as:</a:t>
            </a: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849199" y="5576206"/>
            <a:ext cx="8480000" cy="830997"/>
          </a:xfrm>
          <a:prstGeom prst="rect">
            <a:avLst/>
          </a:prstGeom>
          <a:solidFill>
            <a:schemeClr val="bg1"/>
          </a:solidFill>
          <a:ln>
            <a:noFill/>
          </a:ln>
        </p:spPr>
        <p:txBody>
          <a:bodyPr wrap="square" rtlCol="0">
            <a:spAutoFit/>
          </a:bodyPr>
          <a:lstStyle/>
          <a:p>
            <a:pPr algn="ctr"/>
            <a:r>
              <a:rPr lang="en-GB" sz="2400" i="1" dirty="0">
                <a:latin typeface="Segoe UI" panose="020B0502040204020203" pitchFamily="34" charset="0"/>
                <a:ea typeface="Segoe UI" panose="020B0502040204020203" pitchFamily="34" charset="0"/>
                <a:cs typeface="Segoe UI" panose="020B0502040204020203" pitchFamily="34" charset="0"/>
              </a:rPr>
              <a:t>w</a:t>
            </a:r>
            <a:r>
              <a:rPr lang="en-GB" sz="2400" i="1" dirty="0" smtClean="0">
                <a:latin typeface="Segoe UI" panose="020B0502040204020203" pitchFamily="34" charset="0"/>
                <a:ea typeface="Segoe UI" panose="020B0502040204020203" pitchFamily="34" charset="0"/>
                <a:cs typeface="Segoe UI" panose="020B0502040204020203" pitchFamily="34" charset="0"/>
              </a:rPr>
              <a:t>here k is each receptor (</a:t>
            </a:r>
            <a:r>
              <a:rPr lang="en-GB" sz="2400" i="1" dirty="0" err="1" smtClean="0">
                <a:latin typeface="Segoe UI" panose="020B0502040204020203" pitchFamily="34" charset="0"/>
                <a:ea typeface="Segoe UI" panose="020B0502040204020203" pitchFamily="34" charset="0"/>
                <a:cs typeface="Segoe UI" panose="020B0502040204020203" pitchFamily="34" charset="0"/>
              </a:rPr>
              <a:t>ie</a:t>
            </a:r>
            <a:r>
              <a:rPr lang="en-GB" sz="2400" i="1" dirty="0" smtClean="0">
                <a:latin typeface="Segoe UI" panose="020B0502040204020203" pitchFamily="34" charset="0"/>
                <a:ea typeface="Segoe UI" panose="020B0502040204020203" pitchFamily="34" charset="0"/>
                <a:cs typeface="Segoe UI" panose="020B0502040204020203" pitchFamily="34" charset="0"/>
              </a:rPr>
              <a:t>. people, equipment, the environment, production)</a:t>
            </a:r>
            <a:endParaRPr lang="en-CA" sz="2400" i="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Quantifying Risk </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90980" y="3695353"/>
            <a:ext cx="2056920" cy="1446550"/>
          </a:xfrm>
          <a:prstGeom prst="rect">
            <a:avLst/>
          </a:prstGeom>
          <a:solidFill>
            <a:schemeClr val="bg1"/>
          </a:solidFill>
          <a:ln>
            <a:noFill/>
          </a:ln>
        </p:spPr>
        <p:txBody>
          <a:bodyPr wrap="square" rtlCol="0">
            <a:spAutoFit/>
          </a:bodyPr>
          <a:lstStyle/>
          <a:p>
            <a:pPr algn="ctr"/>
            <a:r>
              <a:rPr lang="en-GB" sz="2800" b="1" i="1" dirty="0" smtClean="0">
                <a:latin typeface="Tahoma" panose="020B0604030504040204" pitchFamily="34" charset="0"/>
                <a:ea typeface="Tahoma" panose="020B0604030504040204" pitchFamily="34" charset="0"/>
                <a:cs typeface="Tahoma" panose="020B0604030504040204" pitchFamily="34" charset="0"/>
              </a:rPr>
              <a:t>R</a:t>
            </a:r>
            <a:r>
              <a:rPr lang="en-GB" sz="2800" b="1" i="1" baseline="-25000" dirty="0" smtClean="0">
                <a:latin typeface="Tahoma" panose="020B0604030504040204" pitchFamily="34" charset="0"/>
                <a:ea typeface="Tahoma" panose="020B0604030504040204" pitchFamily="34" charset="0"/>
                <a:cs typeface="Tahoma" panose="020B0604030504040204" pitchFamily="34" charset="0"/>
              </a:rPr>
              <a:t>h</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Risk from an </a:t>
            </a:r>
          </a:p>
          <a:p>
            <a:pPr algn="ctr"/>
            <a:r>
              <a:rPr lang="en-GB" sz="2000" i="1" dirty="0" smtClean="0">
                <a:latin typeface="Tahoma" panose="020B0604030504040204" pitchFamily="34" charset="0"/>
                <a:ea typeface="Tahoma" panose="020B0604030504040204" pitchFamily="34" charset="0"/>
                <a:cs typeface="Tahoma" panose="020B0604030504040204" pitchFamily="34" charset="0"/>
              </a:rPr>
              <a:t>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257292" y="4049577"/>
            <a:ext cx="2669114" cy="707886"/>
          </a:xfrm>
          <a:prstGeom prst="rect">
            <a:avLst/>
          </a:prstGeom>
          <a:solidFill>
            <a:schemeClr val="bg1"/>
          </a:solidFill>
          <a:ln>
            <a:noFill/>
          </a:ln>
        </p:spPr>
        <p:txBody>
          <a:bodyPr wrap="square" rtlCol="0">
            <a:spAutoFit/>
          </a:bodyPr>
          <a:lstStyle/>
          <a:p>
            <a:pPr algn="ctr"/>
            <a:r>
              <a:rPr lang="en-GB" sz="2000" i="1" dirty="0" err="1" smtClean="0">
                <a:latin typeface="Tahoma" panose="020B0604030504040204" pitchFamily="34" charset="0"/>
                <a:ea typeface="Tahoma" panose="020B0604030504040204" pitchFamily="34" charset="0"/>
                <a:cs typeface="Tahoma" panose="020B0604030504040204" pitchFamily="34" charset="0"/>
              </a:rPr>
              <a:t>Consequence</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t>
            </a:r>
            <a:r>
              <a:rPr lang="en-GB" sz="2000" i="1" dirty="0" smtClean="0">
                <a:latin typeface="Tahoma" panose="020B0604030504040204" pitchFamily="34" charset="0"/>
                <a:ea typeface="Tahoma" panose="020B0604030504040204" pitchFamily="34" charset="0"/>
                <a:cs typeface="Tahoma" panose="020B0604030504040204" pitchFamily="34" charset="0"/>
              </a:rPr>
              <a:t> of undesirable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8251692" y="4064685"/>
            <a:ext cx="2669114" cy="1015663"/>
          </a:xfrm>
          <a:prstGeom prst="rect">
            <a:avLst/>
          </a:prstGeom>
          <a:solidFill>
            <a:schemeClr val="bg1"/>
          </a:solidFill>
          <a:ln>
            <a:noFill/>
          </a:ln>
        </p:spPr>
        <p:txBody>
          <a:bodyPr wrap="square" rtlCol="0">
            <a:spAutoFit/>
          </a:bodyPr>
          <a:lstStyle/>
          <a:p>
            <a:pPr algn="ctr"/>
            <a:r>
              <a:rPr lang="en-GB" sz="2000" i="1" dirty="0" err="1" smtClean="0">
                <a:latin typeface="Tahoma" panose="020B0604030504040204" pitchFamily="34" charset="0"/>
                <a:ea typeface="Tahoma" panose="020B0604030504040204" pitchFamily="34" charset="0"/>
                <a:cs typeface="Tahoma" panose="020B0604030504040204" pitchFamily="34" charset="0"/>
              </a:rPr>
              <a:t>Frequency</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t>
            </a:r>
            <a:r>
              <a:rPr lang="en-GB" sz="2000" i="1" dirty="0" smtClean="0">
                <a:latin typeface="Tahoma" panose="020B0604030504040204" pitchFamily="34" charset="0"/>
                <a:ea typeface="Tahoma" panose="020B0604030504040204" pitchFamily="34" charset="0"/>
                <a:cs typeface="Tahoma" panose="020B0604030504040204" pitchFamily="34" charset="0"/>
              </a:rPr>
              <a:t> of consequence </a:t>
            </a:r>
            <a:r>
              <a:rPr lang="en-GB" sz="2000" i="1" dirty="0" err="1" smtClean="0">
                <a:latin typeface="Tahoma" panose="020B0604030504040204" pitchFamily="34" charset="0"/>
                <a:ea typeface="Tahoma" panose="020B0604030504040204" pitchFamily="34" charset="0"/>
                <a:cs typeface="Tahoma" panose="020B0604030504040204" pitchFamily="34" charset="0"/>
              </a:rPr>
              <a:t>i</a:t>
            </a:r>
            <a:r>
              <a:rPr lang="en-GB" sz="2000" i="1" dirty="0" smtClean="0">
                <a:latin typeface="Tahoma" panose="020B0604030504040204" pitchFamily="34" charset="0"/>
                <a:ea typeface="Tahoma" panose="020B0604030504040204" pitchFamily="34" charset="0"/>
                <a:cs typeface="Tahoma" panose="020B0604030504040204" pitchFamily="34" charset="0"/>
              </a:rPr>
              <a:t>, from event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222300239"/>
              </p:ext>
            </p:extLst>
          </p:nvPr>
        </p:nvGraphicFramePr>
        <p:xfrm>
          <a:off x="1528763" y="2760663"/>
          <a:ext cx="8713787" cy="1423987"/>
        </p:xfrm>
        <a:graphic>
          <a:graphicData uri="http://schemas.openxmlformats.org/presentationml/2006/ole">
            <mc:AlternateContent xmlns:mc="http://schemas.openxmlformats.org/markup-compatibility/2006">
              <mc:Choice xmlns:v="urn:schemas-microsoft-com:vml" Requires="v">
                <p:oleObj spid="_x0000_s2121" name="Equation" r:id="rId4" imgW="2794000" imgH="457200" progId="Equation.3">
                  <p:embed/>
                </p:oleObj>
              </mc:Choice>
              <mc:Fallback>
                <p:oleObj name="Equation" r:id="rId4" imgW="2794000" imgH="457200" progId="Equation.3">
                  <p:embed/>
                  <p:pic>
                    <p:nvPicPr>
                      <p:cNvPr id="0" name=""/>
                      <p:cNvPicPr/>
                      <p:nvPr/>
                    </p:nvPicPr>
                    <p:blipFill>
                      <a:blip r:embed="rId5"/>
                      <a:stretch>
                        <a:fillRect/>
                      </a:stretch>
                    </p:blipFill>
                    <p:spPr>
                      <a:xfrm>
                        <a:off x="1528763" y="2760663"/>
                        <a:ext cx="8713787" cy="1423987"/>
                      </a:xfrm>
                      <a:prstGeom prst="rect">
                        <a:avLst/>
                      </a:prstGeom>
                    </p:spPr>
                  </p:pic>
                </p:oleObj>
              </mc:Fallback>
            </mc:AlternateContent>
          </a:graphicData>
        </a:graphic>
      </p:graphicFrame>
    </p:spTree>
    <p:extLst>
      <p:ext uri="{BB962C8B-B14F-4D97-AF65-F5344CB8AC3E}">
        <p14:creationId xmlns:p14="http://schemas.microsoft.com/office/powerpoint/2010/main" val="13832568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V="1">
            <a:off x="1324753" y="3442845"/>
            <a:ext cx="5474419" cy="3076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rot="5716057">
            <a:off x="4023497" y="2152112"/>
            <a:ext cx="1347685" cy="233996"/>
          </a:xfrm>
          <a:custGeom>
            <a:avLst/>
            <a:gdLst>
              <a:gd name="connsiteX0" fmla="*/ 0 w 2313469"/>
              <a:gd name="connsiteY0" fmla="*/ 657713 h 657713"/>
              <a:gd name="connsiteX1" fmla="*/ 414068 w 2313469"/>
              <a:gd name="connsiteY1" fmla="*/ 485185 h 657713"/>
              <a:gd name="connsiteX2" fmla="*/ 707366 w 2313469"/>
              <a:gd name="connsiteY2" fmla="*/ 260898 h 657713"/>
              <a:gd name="connsiteX3" fmla="*/ 931653 w 2313469"/>
              <a:gd name="connsiteY3" fmla="*/ 71117 h 657713"/>
              <a:gd name="connsiteX4" fmla="*/ 1259457 w 2313469"/>
              <a:gd name="connsiteY4" fmla="*/ 2106 h 657713"/>
              <a:gd name="connsiteX5" fmla="*/ 1587260 w 2313469"/>
              <a:gd name="connsiteY5" fmla="*/ 140129 h 657713"/>
              <a:gd name="connsiteX6" fmla="*/ 1759789 w 2313469"/>
              <a:gd name="connsiteY6" fmla="*/ 329910 h 657713"/>
              <a:gd name="connsiteX7" fmla="*/ 1966823 w 2313469"/>
              <a:gd name="connsiteY7" fmla="*/ 519691 h 657713"/>
              <a:gd name="connsiteX8" fmla="*/ 2208362 w 2313469"/>
              <a:gd name="connsiteY8" fmla="*/ 605955 h 657713"/>
              <a:gd name="connsiteX9" fmla="*/ 86264 w 2313469"/>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614" h="657713">
                <a:moveTo>
                  <a:pt x="0" y="657713"/>
                </a:moveTo>
                <a:cubicBezTo>
                  <a:pt x="148087" y="604517"/>
                  <a:pt x="296174" y="551321"/>
                  <a:pt x="414068" y="485185"/>
                </a:cubicBezTo>
                <a:cubicBezTo>
                  <a:pt x="531962" y="419049"/>
                  <a:pt x="621102" y="329909"/>
                  <a:pt x="707366" y="260898"/>
                </a:cubicBezTo>
                <a:cubicBezTo>
                  <a:pt x="793630" y="191887"/>
                  <a:pt x="839638" y="114249"/>
                  <a:pt x="931653" y="71117"/>
                </a:cubicBezTo>
                <a:cubicBezTo>
                  <a:pt x="1023668" y="27985"/>
                  <a:pt x="1150189" y="-9396"/>
                  <a:pt x="1259457" y="2106"/>
                </a:cubicBezTo>
                <a:cubicBezTo>
                  <a:pt x="1368725" y="13608"/>
                  <a:pt x="1503871" y="85495"/>
                  <a:pt x="1587260" y="140129"/>
                </a:cubicBezTo>
                <a:cubicBezTo>
                  <a:pt x="1670649" y="194763"/>
                  <a:pt x="1696529" y="266650"/>
                  <a:pt x="1759789" y="329910"/>
                </a:cubicBezTo>
                <a:cubicBezTo>
                  <a:pt x="1823050" y="393170"/>
                  <a:pt x="1889185" y="467933"/>
                  <a:pt x="1966823" y="519691"/>
                </a:cubicBezTo>
                <a:cubicBezTo>
                  <a:pt x="2044461" y="571450"/>
                  <a:pt x="2539042" y="654838"/>
                  <a:pt x="2225615" y="640461"/>
                </a:cubicBezTo>
                <a:cubicBezTo>
                  <a:pt x="1912188" y="626084"/>
                  <a:pt x="990600" y="633272"/>
                  <a:pt x="86264" y="640461"/>
                </a:cubicBezTo>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3019982" y="4870809"/>
            <a:ext cx="9146618" cy="1011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1325462" y="2065461"/>
            <a:ext cx="3778370" cy="2777706"/>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155276 w 3088257"/>
              <a:gd name="connsiteY1" fmla="*/ 2225615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2984740"/>
              <a:gd name="connsiteY0" fmla="*/ 2346385 h 2346385"/>
              <a:gd name="connsiteX1" fmla="*/ 51759 w 2984740"/>
              <a:gd name="connsiteY1" fmla="*/ 2225615 h 2346385"/>
              <a:gd name="connsiteX2" fmla="*/ 51759 w 2984740"/>
              <a:gd name="connsiteY2" fmla="*/ 2122098 h 2346385"/>
              <a:gd name="connsiteX3" fmla="*/ 207034 w 2984740"/>
              <a:gd name="connsiteY3" fmla="*/ 1949570 h 2346385"/>
              <a:gd name="connsiteX4" fmla="*/ 396815 w 2984740"/>
              <a:gd name="connsiteY4" fmla="*/ 1777042 h 2346385"/>
              <a:gd name="connsiteX5" fmla="*/ 1483744 w 2984740"/>
              <a:gd name="connsiteY5" fmla="*/ 1052423 h 2346385"/>
              <a:gd name="connsiteX6" fmla="*/ 2691442 w 2984740"/>
              <a:gd name="connsiteY6" fmla="*/ 241540 h 2346385"/>
              <a:gd name="connsiteX7" fmla="*/ 2984740 w 2984740"/>
              <a:gd name="connsiteY7" fmla="*/ 0 h 2346385"/>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69676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52423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52423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915065 w 3053751"/>
              <a:gd name="connsiteY5" fmla="*/ 845389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915065 w 3053751"/>
              <a:gd name="connsiteY5" fmla="*/ 845389 h 2363638"/>
              <a:gd name="connsiteX6" fmla="*/ 2829464 w 3053751"/>
              <a:gd name="connsiteY6" fmla="*/ 241540 h 2363638"/>
              <a:gd name="connsiteX7" fmla="*/ 3053751 w 3053751"/>
              <a:gd name="connsiteY7" fmla="*/ 0 h 2363638"/>
              <a:gd name="connsiteX0" fmla="*/ 0 w 3778370"/>
              <a:gd name="connsiteY0" fmla="*/ 2777706 h 2777706"/>
              <a:gd name="connsiteX1" fmla="*/ 51759 w 3778370"/>
              <a:gd name="connsiteY1" fmla="*/ 2656936 h 2777706"/>
              <a:gd name="connsiteX2" fmla="*/ 51759 w 3778370"/>
              <a:gd name="connsiteY2" fmla="*/ 2553419 h 2777706"/>
              <a:gd name="connsiteX3" fmla="*/ 207034 w 3778370"/>
              <a:gd name="connsiteY3" fmla="*/ 2380891 h 2777706"/>
              <a:gd name="connsiteX4" fmla="*/ 396815 w 3778370"/>
              <a:gd name="connsiteY4" fmla="*/ 2208363 h 2777706"/>
              <a:gd name="connsiteX5" fmla="*/ 1915065 w 3778370"/>
              <a:gd name="connsiteY5" fmla="*/ 1259457 h 2777706"/>
              <a:gd name="connsiteX6" fmla="*/ 2829464 w 3778370"/>
              <a:gd name="connsiteY6" fmla="*/ 655608 h 2777706"/>
              <a:gd name="connsiteX7" fmla="*/ 3778370 w 3778370"/>
              <a:gd name="connsiteY7" fmla="*/ 0 h 27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8370" h="2777706">
                <a:moveTo>
                  <a:pt x="0" y="2777706"/>
                </a:moveTo>
                <a:cubicBezTo>
                  <a:pt x="21566" y="2721634"/>
                  <a:pt x="43133" y="2694317"/>
                  <a:pt x="51759" y="2656936"/>
                </a:cubicBezTo>
                <a:cubicBezTo>
                  <a:pt x="60385" y="2619555"/>
                  <a:pt x="25880" y="2599427"/>
                  <a:pt x="51759" y="2553419"/>
                </a:cubicBezTo>
                <a:cubicBezTo>
                  <a:pt x="77638" y="2507412"/>
                  <a:pt x="149525" y="2438400"/>
                  <a:pt x="207034" y="2380891"/>
                </a:cubicBezTo>
                <a:cubicBezTo>
                  <a:pt x="264543" y="2323382"/>
                  <a:pt x="112143" y="2395269"/>
                  <a:pt x="396815" y="2208363"/>
                </a:cubicBezTo>
                <a:cubicBezTo>
                  <a:pt x="681487" y="2021457"/>
                  <a:pt x="1509624" y="1518249"/>
                  <a:pt x="1915065" y="1259457"/>
                </a:cubicBezTo>
                <a:cubicBezTo>
                  <a:pt x="2320506" y="1000665"/>
                  <a:pt x="2518913" y="865517"/>
                  <a:pt x="2829464" y="655608"/>
                </a:cubicBezTo>
                <a:cubicBezTo>
                  <a:pt x="3140015" y="445699"/>
                  <a:pt x="3756804" y="33068"/>
                  <a:pt x="377837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Plume Concentration - Gaussian Distribution Assumption</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Arrow Connector 25"/>
          <p:cNvCxnSpPr/>
          <p:nvPr/>
        </p:nvCxnSpPr>
        <p:spPr>
          <a:xfrm flipH="1" flipV="1">
            <a:off x="234552" y="5777963"/>
            <a:ext cx="1509478" cy="105781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90406" y="6412608"/>
            <a:ext cx="144000" cy="1080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1528030" y="6519537"/>
            <a:ext cx="216000" cy="144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344881" y="2910283"/>
            <a:ext cx="0" cy="36092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a:off x="1207080" y="4726031"/>
            <a:ext cx="289762" cy="1794042"/>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2854701" y="2755007"/>
            <a:ext cx="1136017" cy="620601"/>
            <a:chOff x="5917721" y="2111598"/>
            <a:chExt cx="1242204" cy="573092"/>
          </a:xfrm>
          <a:noFill/>
        </p:grpSpPr>
        <p:sp>
          <p:nvSpPr>
            <p:cNvPr id="18" name="Oval 17"/>
            <p:cNvSpPr/>
            <p:nvPr/>
          </p:nvSpPr>
          <p:spPr>
            <a:xfrm rot="1648460">
              <a:off x="5917721" y="2208362"/>
              <a:ext cx="1242204" cy="3795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1" name="Straight Connector 40"/>
            <p:cNvCxnSpPr>
              <a:stCxn id="18" idx="0"/>
              <a:endCxn id="18" idx="4"/>
            </p:cNvCxnSpPr>
            <p:nvPr/>
          </p:nvCxnSpPr>
          <p:spPr>
            <a:xfrm flipH="1">
              <a:off x="6451267" y="2229766"/>
              <a:ext cx="175112" cy="336755"/>
            </a:xfrm>
            <a:prstGeom prst="line">
              <a:avLst/>
            </a:prstGeom>
            <a:grpFill/>
          </p:spPr>
          <p:style>
            <a:lnRef idx="1">
              <a:schemeClr val="dk1"/>
            </a:lnRef>
            <a:fillRef idx="0">
              <a:schemeClr val="dk1"/>
            </a:fillRef>
            <a:effectRef idx="0">
              <a:schemeClr val="dk1"/>
            </a:effectRef>
            <a:fontRef idx="minor">
              <a:schemeClr val="tx1"/>
            </a:fontRef>
          </p:style>
        </p:cxnSp>
        <p:cxnSp>
          <p:nvCxnSpPr>
            <p:cNvPr id="42" name="Straight Connector 41"/>
            <p:cNvCxnSpPr>
              <a:stCxn id="18" idx="6"/>
              <a:endCxn id="18" idx="2"/>
            </p:cNvCxnSpPr>
            <p:nvPr/>
          </p:nvCxnSpPr>
          <p:spPr>
            <a:xfrm flipH="1" flipV="1">
              <a:off x="5987770" y="2111598"/>
              <a:ext cx="1102105" cy="573092"/>
            </a:xfrm>
            <a:prstGeom prst="line">
              <a:avLst/>
            </a:prstGeom>
            <a:grpFill/>
          </p:spPr>
          <p:style>
            <a:lnRef idx="1">
              <a:schemeClr val="dk1"/>
            </a:lnRef>
            <a:fillRef idx="0">
              <a:schemeClr val="dk1"/>
            </a:fillRef>
            <a:effectRef idx="0">
              <a:schemeClr val="dk1"/>
            </a:effectRef>
            <a:fontRef idx="minor">
              <a:schemeClr val="tx1"/>
            </a:fontRef>
          </p:style>
        </p:cxnSp>
      </p:grpSp>
      <p:sp>
        <p:nvSpPr>
          <p:cNvPr id="47" name="Freeform 46"/>
          <p:cNvSpPr/>
          <p:nvPr/>
        </p:nvSpPr>
        <p:spPr>
          <a:xfrm>
            <a:off x="1319885" y="1840608"/>
            <a:ext cx="2651413" cy="2871608"/>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346385 w 3088257"/>
              <a:gd name="connsiteY6" fmla="*/ 569344 h 2484408"/>
              <a:gd name="connsiteX7" fmla="*/ 3088257 w 3088257"/>
              <a:gd name="connsiteY7" fmla="*/ 0 h 2484408"/>
              <a:gd name="connsiteX0" fmla="*/ 0 w 2346385"/>
              <a:gd name="connsiteY0" fmla="*/ 1915064 h 1915064"/>
              <a:gd name="connsiteX1" fmla="*/ 69012 w 2346385"/>
              <a:gd name="connsiteY1" fmla="*/ 1742535 h 1915064"/>
              <a:gd name="connsiteX2" fmla="*/ 155276 w 2346385"/>
              <a:gd name="connsiteY2" fmla="*/ 1552754 h 1915064"/>
              <a:gd name="connsiteX3" fmla="*/ 310551 w 2346385"/>
              <a:gd name="connsiteY3" fmla="*/ 1380226 h 1915064"/>
              <a:gd name="connsiteX4" fmla="*/ 655607 w 2346385"/>
              <a:gd name="connsiteY4" fmla="*/ 1500997 h 1915064"/>
              <a:gd name="connsiteX5" fmla="*/ 1690778 w 2346385"/>
              <a:gd name="connsiteY5" fmla="*/ 569343 h 1915064"/>
              <a:gd name="connsiteX6" fmla="*/ 2346385 w 2346385"/>
              <a:gd name="connsiteY6" fmla="*/ 0 h 1915064"/>
              <a:gd name="connsiteX0" fmla="*/ 0 w 2415397"/>
              <a:gd name="connsiteY0" fmla="*/ 2018581 h 2018581"/>
              <a:gd name="connsiteX1" fmla="*/ 69012 w 2415397"/>
              <a:gd name="connsiteY1" fmla="*/ 1846052 h 2018581"/>
              <a:gd name="connsiteX2" fmla="*/ 155276 w 2415397"/>
              <a:gd name="connsiteY2" fmla="*/ 1656271 h 2018581"/>
              <a:gd name="connsiteX3" fmla="*/ 310551 w 2415397"/>
              <a:gd name="connsiteY3" fmla="*/ 1483743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018581"/>
              <a:gd name="connsiteX1" fmla="*/ 69012 w 2415397"/>
              <a:gd name="connsiteY1" fmla="*/ 1846052 h 2018581"/>
              <a:gd name="connsiteX2" fmla="*/ 155276 w 2415397"/>
              <a:gd name="connsiteY2" fmla="*/ 1656271 h 2018581"/>
              <a:gd name="connsiteX3" fmla="*/ 552090 w 2415397"/>
              <a:gd name="connsiteY3" fmla="*/ 1880558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105008"/>
              <a:gd name="connsiteX1" fmla="*/ 69012 w 2415397"/>
              <a:gd name="connsiteY1" fmla="*/ 1846052 h 2105008"/>
              <a:gd name="connsiteX2" fmla="*/ 483079 w 2415397"/>
              <a:gd name="connsiteY2" fmla="*/ 2104844 h 2105008"/>
              <a:gd name="connsiteX3" fmla="*/ 552090 w 2415397"/>
              <a:gd name="connsiteY3" fmla="*/ 1880558 h 2105008"/>
              <a:gd name="connsiteX4" fmla="*/ 655607 w 2415397"/>
              <a:gd name="connsiteY4" fmla="*/ 1604514 h 2105008"/>
              <a:gd name="connsiteX5" fmla="*/ 1690778 w 2415397"/>
              <a:gd name="connsiteY5" fmla="*/ 672860 h 2105008"/>
              <a:gd name="connsiteX6" fmla="*/ 2415397 w 2415397"/>
              <a:gd name="connsiteY6" fmla="*/ 0 h 2105008"/>
              <a:gd name="connsiteX0" fmla="*/ 0 w 2415397"/>
              <a:gd name="connsiteY0" fmla="*/ 2018581 h 2105033"/>
              <a:gd name="connsiteX1" fmla="*/ 69012 w 2415397"/>
              <a:gd name="connsiteY1" fmla="*/ 1846052 h 2105033"/>
              <a:gd name="connsiteX2" fmla="*/ 483079 w 2415397"/>
              <a:gd name="connsiteY2" fmla="*/ 2104844 h 2105033"/>
              <a:gd name="connsiteX3" fmla="*/ 552090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105033"/>
              <a:gd name="connsiteX1" fmla="*/ 69012 w 2415397"/>
              <a:gd name="connsiteY1" fmla="*/ 1846052 h 2105033"/>
              <a:gd name="connsiteX2" fmla="*/ 483079 w 2415397"/>
              <a:gd name="connsiteY2" fmla="*/ 2104844 h 2105033"/>
              <a:gd name="connsiteX3" fmla="*/ 603849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208475"/>
              <a:gd name="connsiteX1" fmla="*/ 69012 w 2415397"/>
              <a:gd name="connsiteY1" fmla="*/ 1846052 h 2208475"/>
              <a:gd name="connsiteX2" fmla="*/ 534837 w 2415397"/>
              <a:gd name="connsiteY2" fmla="*/ 2208361 h 2208475"/>
              <a:gd name="connsiteX3" fmla="*/ 603849 w 2415397"/>
              <a:gd name="connsiteY3" fmla="*/ 1880558 h 2208475"/>
              <a:gd name="connsiteX4" fmla="*/ 828136 w 2415397"/>
              <a:gd name="connsiteY4" fmla="*/ 1483744 h 2208475"/>
              <a:gd name="connsiteX5" fmla="*/ 1690778 w 2415397"/>
              <a:gd name="connsiteY5" fmla="*/ 672860 h 2208475"/>
              <a:gd name="connsiteX6" fmla="*/ 2415397 w 2415397"/>
              <a:gd name="connsiteY6" fmla="*/ 0 h 2208475"/>
              <a:gd name="connsiteX0" fmla="*/ 0 w 2415397"/>
              <a:gd name="connsiteY0" fmla="*/ 2018581 h 2210455"/>
              <a:gd name="connsiteX1" fmla="*/ 534837 w 2415397"/>
              <a:gd name="connsiteY1" fmla="*/ 2208361 h 2210455"/>
              <a:gd name="connsiteX2" fmla="*/ 603849 w 2415397"/>
              <a:gd name="connsiteY2" fmla="*/ 1880558 h 2210455"/>
              <a:gd name="connsiteX3" fmla="*/ 828136 w 2415397"/>
              <a:gd name="connsiteY3" fmla="*/ 1483744 h 2210455"/>
              <a:gd name="connsiteX4" fmla="*/ 1690778 w 2415397"/>
              <a:gd name="connsiteY4" fmla="*/ 672860 h 2210455"/>
              <a:gd name="connsiteX5" fmla="*/ 2415397 w 2415397"/>
              <a:gd name="connsiteY5" fmla="*/ 0 h 2210455"/>
              <a:gd name="connsiteX0" fmla="*/ 0 w 1880560"/>
              <a:gd name="connsiteY0" fmla="*/ 2208361 h 2208361"/>
              <a:gd name="connsiteX1" fmla="*/ 69012 w 1880560"/>
              <a:gd name="connsiteY1" fmla="*/ 1880558 h 2208361"/>
              <a:gd name="connsiteX2" fmla="*/ 293299 w 1880560"/>
              <a:gd name="connsiteY2" fmla="*/ 1483744 h 2208361"/>
              <a:gd name="connsiteX3" fmla="*/ 1155941 w 1880560"/>
              <a:gd name="connsiteY3" fmla="*/ 672860 h 2208361"/>
              <a:gd name="connsiteX4" fmla="*/ 1880560 w 1880560"/>
              <a:gd name="connsiteY4" fmla="*/ 0 h 2208361"/>
              <a:gd name="connsiteX0" fmla="*/ 0 w 1932675"/>
              <a:gd name="connsiteY0" fmla="*/ 2272235 h 2272235"/>
              <a:gd name="connsiteX1" fmla="*/ 69012 w 1932675"/>
              <a:gd name="connsiteY1" fmla="*/ 1944432 h 2272235"/>
              <a:gd name="connsiteX2" fmla="*/ 293299 w 1932675"/>
              <a:gd name="connsiteY2" fmla="*/ 1547618 h 2272235"/>
              <a:gd name="connsiteX3" fmla="*/ 1155941 w 1932675"/>
              <a:gd name="connsiteY3" fmla="*/ 736734 h 2272235"/>
              <a:gd name="connsiteX4" fmla="*/ 1880560 w 1932675"/>
              <a:gd name="connsiteY4" fmla="*/ 63874 h 2272235"/>
              <a:gd name="connsiteX5" fmla="*/ 1875035 w 1932675"/>
              <a:gd name="connsiteY5" fmla="*/ 21729 h 2272235"/>
              <a:gd name="connsiteX0" fmla="*/ 0 w 2651413"/>
              <a:gd name="connsiteY0" fmla="*/ 2871608 h 2871608"/>
              <a:gd name="connsiteX1" fmla="*/ 69012 w 2651413"/>
              <a:gd name="connsiteY1" fmla="*/ 2543805 h 2871608"/>
              <a:gd name="connsiteX2" fmla="*/ 293299 w 2651413"/>
              <a:gd name="connsiteY2" fmla="*/ 2146991 h 2871608"/>
              <a:gd name="connsiteX3" fmla="*/ 1155941 w 2651413"/>
              <a:gd name="connsiteY3" fmla="*/ 1336107 h 2871608"/>
              <a:gd name="connsiteX4" fmla="*/ 1880560 w 2651413"/>
              <a:gd name="connsiteY4" fmla="*/ 663247 h 2871608"/>
              <a:gd name="connsiteX5" fmla="*/ 2651412 w 2651413"/>
              <a:gd name="connsiteY5" fmla="*/ 0 h 287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1413" h="2871608">
                <a:moveTo>
                  <a:pt x="0" y="2871608"/>
                </a:moveTo>
                <a:cubicBezTo>
                  <a:pt x="100642" y="2848604"/>
                  <a:pt x="20129" y="2664575"/>
                  <a:pt x="69012" y="2543805"/>
                </a:cubicBezTo>
                <a:cubicBezTo>
                  <a:pt x="117895" y="2423036"/>
                  <a:pt x="112144" y="2348274"/>
                  <a:pt x="293299" y="2146991"/>
                </a:cubicBezTo>
                <a:cubicBezTo>
                  <a:pt x="474454" y="1945708"/>
                  <a:pt x="891398" y="1583398"/>
                  <a:pt x="1155941" y="1336107"/>
                </a:cubicBezTo>
                <a:cubicBezTo>
                  <a:pt x="1420484" y="1088816"/>
                  <a:pt x="1631315" y="885932"/>
                  <a:pt x="1880560" y="663247"/>
                </a:cubicBezTo>
                <a:cubicBezTo>
                  <a:pt x="2129805" y="440562"/>
                  <a:pt x="2652563" y="8780"/>
                  <a:pt x="26514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reeform 47"/>
          <p:cNvSpPr/>
          <p:nvPr/>
        </p:nvSpPr>
        <p:spPr>
          <a:xfrm>
            <a:off x="1278456" y="2671378"/>
            <a:ext cx="3847383" cy="2087590"/>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346385 w 3088257"/>
              <a:gd name="connsiteY6" fmla="*/ 569344 h 2484408"/>
              <a:gd name="connsiteX7" fmla="*/ 3088257 w 3088257"/>
              <a:gd name="connsiteY7" fmla="*/ 0 h 2484408"/>
              <a:gd name="connsiteX0" fmla="*/ 0 w 2346385"/>
              <a:gd name="connsiteY0" fmla="*/ 1915064 h 1915064"/>
              <a:gd name="connsiteX1" fmla="*/ 69012 w 2346385"/>
              <a:gd name="connsiteY1" fmla="*/ 1742535 h 1915064"/>
              <a:gd name="connsiteX2" fmla="*/ 155276 w 2346385"/>
              <a:gd name="connsiteY2" fmla="*/ 1552754 h 1915064"/>
              <a:gd name="connsiteX3" fmla="*/ 310551 w 2346385"/>
              <a:gd name="connsiteY3" fmla="*/ 1380226 h 1915064"/>
              <a:gd name="connsiteX4" fmla="*/ 655607 w 2346385"/>
              <a:gd name="connsiteY4" fmla="*/ 1500997 h 1915064"/>
              <a:gd name="connsiteX5" fmla="*/ 1690778 w 2346385"/>
              <a:gd name="connsiteY5" fmla="*/ 569343 h 1915064"/>
              <a:gd name="connsiteX6" fmla="*/ 2346385 w 2346385"/>
              <a:gd name="connsiteY6" fmla="*/ 0 h 1915064"/>
              <a:gd name="connsiteX0" fmla="*/ 0 w 2415397"/>
              <a:gd name="connsiteY0" fmla="*/ 2018581 h 2018581"/>
              <a:gd name="connsiteX1" fmla="*/ 69012 w 2415397"/>
              <a:gd name="connsiteY1" fmla="*/ 1846052 h 2018581"/>
              <a:gd name="connsiteX2" fmla="*/ 155276 w 2415397"/>
              <a:gd name="connsiteY2" fmla="*/ 1656271 h 2018581"/>
              <a:gd name="connsiteX3" fmla="*/ 310551 w 2415397"/>
              <a:gd name="connsiteY3" fmla="*/ 1483743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018581"/>
              <a:gd name="connsiteX1" fmla="*/ 69012 w 2415397"/>
              <a:gd name="connsiteY1" fmla="*/ 1846052 h 2018581"/>
              <a:gd name="connsiteX2" fmla="*/ 155276 w 2415397"/>
              <a:gd name="connsiteY2" fmla="*/ 1656271 h 2018581"/>
              <a:gd name="connsiteX3" fmla="*/ 552090 w 2415397"/>
              <a:gd name="connsiteY3" fmla="*/ 1880558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105008"/>
              <a:gd name="connsiteX1" fmla="*/ 69012 w 2415397"/>
              <a:gd name="connsiteY1" fmla="*/ 1846052 h 2105008"/>
              <a:gd name="connsiteX2" fmla="*/ 483079 w 2415397"/>
              <a:gd name="connsiteY2" fmla="*/ 2104844 h 2105008"/>
              <a:gd name="connsiteX3" fmla="*/ 552090 w 2415397"/>
              <a:gd name="connsiteY3" fmla="*/ 1880558 h 2105008"/>
              <a:gd name="connsiteX4" fmla="*/ 655607 w 2415397"/>
              <a:gd name="connsiteY4" fmla="*/ 1604514 h 2105008"/>
              <a:gd name="connsiteX5" fmla="*/ 1690778 w 2415397"/>
              <a:gd name="connsiteY5" fmla="*/ 672860 h 2105008"/>
              <a:gd name="connsiteX6" fmla="*/ 2415397 w 2415397"/>
              <a:gd name="connsiteY6" fmla="*/ 0 h 2105008"/>
              <a:gd name="connsiteX0" fmla="*/ 0 w 2415397"/>
              <a:gd name="connsiteY0" fmla="*/ 2018581 h 2105033"/>
              <a:gd name="connsiteX1" fmla="*/ 69012 w 2415397"/>
              <a:gd name="connsiteY1" fmla="*/ 1846052 h 2105033"/>
              <a:gd name="connsiteX2" fmla="*/ 483079 w 2415397"/>
              <a:gd name="connsiteY2" fmla="*/ 2104844 h 2105033"/>
              <a:gd name="connsiteX3" fmla="*/ 552090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105033"/>
              <a:gd name="connsiteX1" fmla="*/ 69012 w 2415397"/>
              <a:gd name="connsiteY1" fmla="*/ 1846052 h 2105033"/>
              <a:gd name="connsiteX2" fmla="*/ 483079 w 2415397"/>
              <a:gd name="connsiteY2" fmla="*/ 2104844 h 2105033"/>
              <a:gd name="connsiteX3" fmla="*/ 603849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208475"/>
              <a:gd name="connsiteX1" fmla="*/ 69012 w 2415397"/>
              <a:gd name="connsiteY1" fmla="*/ 1846052 h 2208475"/>
              <a:gd name="connsiteX2" fmla="*/ 534837 w 2415397"/>
              <a:gd name="connsiteY2" fmla="*/ 2208361 h 2208475"/>
              <a:gd name="connsiteX3" fmla="*/ 603849 w 2415397"/>
              <a:gd name="connsiteY3" fmla="*/ 1880558 h 2208475"/>
              <a:gd name="connsiteX4" fmla="*/ 828136 w 2415397"/>
              <a:gd name="connsiteY4" fmla="*/ 1483744 h 2208475"/>
              <a:gd name="connsiteX5" fmla="*/ 1690778 w 2415397"/>
              <a:gd name="connsiteY5" fmla="*/ 672860 h 2208475"/>
              <a:gd name="connsiteX6" fmla="*/ 2415397 w 2415397"/>
              <a:gd name="connsiteY6" fmla="*/ 0 h 2208475"/>
              <a:gd name="connsiteX0" fmla="*/ 0 w 2415397"/>
              <a:gd name="connsiteY0" fmla="*/ 2018581 h 2210455"/>
              <a:gd name="connsiteX1" fmla="*/ 534837 w 2415397"/>
              <a:gd name="connsiteY1" fmla="*/ 2208361 h 2210455"/>
              <a:gd name="connsiteX2" fmla="*/ 603849 w 2415397"/>
              <a:gd name="connsiteY2" fmla="*/ 1880558 h 2210455"/>
              <a:gd name="connsiteX3" fmla="*/ 828136 w 2415397"/>
              <a:gd name="connsiteY3" fmla="*/ 1483744 h 2210455"/>
              <a:gd name="connsiteX4" fmla="*/ 1690778 w 2415397"/>
              <a:gd name="connsiteY4" fmla="*/ 672860 h 2210455"/>
              <a:gd name="connsiteX5" fmla="*/ 2415397 w 2415397"/>
              <a:gd name="connsiteY5" fmla="*/ 0 h 2210455"/>
              <a:gd name="connsiteX0" fmla="*/ 0 w 1880560"/>
              <a:gd name="connsiteY0" fmla="*/ 2208361 h 2208361"/>
              <a:gd name="connsiteX1" fmla="*/ 69012 w 1880560"/>
              <a:gd name="connsiteY1" fmla="*/ 1880558 h 2208361"/>
              <a:gd name="connsiteX2" fmla="*/ 293299 w 1880560"/>
              <a:gd name="connsiteY2" fmla="*/ 1483744 h 2208361"/>
              <a:gd name="connsiteX3" fmla="*/ 1155941 w 1880560"/>
              <a:gd name="connsiteY3" fmla="*/ 672860 h 2208361"/>
              <a:gd name="connsiteX4" fmla="*/ 1880560 w 1880560"/>
              <a:gd name="connsiteY4" fmla="*/ 0 h 2208361"/>
              <a:gd name="connsiteX0" fmla="*/ 0 w 1880560"/>
              <a:gd name="connsiteY0" fmla="*/ 2208361 h 2208361"/>
              <a:gd name="connsiteX1" fmla="*/ 69012 w 1880560"/>
              <a:gd name="connsiteY1" fmla="*/ 1880558 h 2208361"/>
              <a:gd name="connsiteX2" fmla="*/ 293299 w 1880560"/>
              <a:gd name="connsiteY2" fmla="*/ 1483744 h 2208361"/>
              <a:gd name="connsiteX3" fmla="*/ 845390 w 1880560"/>
              <a:gd name="connsiteY3" fmla="*/ 690113 h 2208361"/>
              <a:gd name="connsiteX4" fmla="*/ 1880560 w 1880560"/>
              <a:gd name="connsiteY4" fmla="*/ 0 h 2208361"/>
              <a:gd name="connsiteX0" fmla="*/ 316888 w 2197448"/>
              <a:gd name="connsiteY0" fmla="*/ 2208361 h 2208361"/>
              <a:gd name="connsiteX1" fmla="*/ 385900 w 2197448"/>
              <a:gd name="connsiteY1" fmla="*/ 1880558 h 2208361"/>
              <a:gd name="connsiteX2" fmla="*/ 23591 w 2197448"/>
              <a:gd name="connsiteY2" fmla="*/ 1345721 h 2208361"/>
              <a:gd name="connsiteX3" fmla="*/ 1162278 w 2197448"/>
              <a:gd name="connsiteY3" fmla="*/ 690113 h 2208361"/>
              <a:gd name="connsiteX4" fmla="*/ 2197448 w 2197448"/>
              <a:gd name="connsiteY4" fmla="*/ 0 h 2208361"/>
              <a:gd name="connsiteX0" fmla="*/ 714637 w 2595197"/>
              <a:gd name="connsiteY0" fmla="*/ 2208361 h 2208361"/>
              <a:gd name="connsiteX1" fmla="*/ 7272 w 2595197"/>
              <a:gd name="connsiteY1" fmla="*/ 1604513 h 2208361"/>
              <a:gd name="connsiteX2" fmla="*/ 421340 w 2595197"/>
              <a:gd name="connsiteY2" fmla="*/ 1345721 h 2208361"/>
              <a:gd name="connsiteX3" fmla="*/ 1560027 w 2595197"/>
              <a:gd name="connsiteY3" fmla="*/ 690113 h 2208361"/>
              <a:gd name="connsiteX4" fmla="*/ 2595197 w 2595197"/>
              <a:gd name="connsiteY4" fmla="*/ 0 h 2208361"/>
              <a:gd name="connsiteX0" fmla="*/ 0 w 2984741"/>
              <a:gd name="connsiteY0" fmla="*/ 1656270 h 1656270"/>
              <a:gd name="connsiteX1" fmla="*/ 396816 w 2984741"/>
              <a:gd name="connsiteY1" fmla="*/ 1604513 h 1656270"/>
              <a:gd name="connsiteX2" fmla="*/ 810884 w 2984741"/>
              <a:gd name="connsiteY2" fmla="*/ 1345721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10884 w 2984741"/>
              <a:gd name="connsiteY2" fmla="*/ 1345721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62642 w 2984741"/>
              <a:gd name="connsiteY2" fmla="*/ 1138687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62642 w 2984741"/>
              <a:gd name="connsiteY2" fmla="*/ 1138687 h 1656270"/>
              <a:gd name="connsiteX3" fmla="*/ 1949571 w 2984741"/>
              <a:gd name="connsiteY3" fmla="*/ 621102 h 1656270"/>
              <a:gd name="connsiteX4" fmla="*/ 2984741 w 2984741"/>
              <a:gd name="connsiteY4" fmla="*/ 0 h 1656270"/>
              <a:gd name="connsiteX0" fmla="*/ 0 w 3019247"/>
              <a:gd name="connsiteY0" fmla="*/ 1656270 h 1656270"/>
              <a:gd name="connsiteX1" fmla="*/ 396816 w 3019247"/>
              <a:gd name="connsiteY1" fmla="*/ 1397479 h 1656270"/>
              <a:gd name="connsiteX2" fmla="*/ 897148 w 3019247"/>
              <a:gd name="connsiteY2" fmla="*/ 1138687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897148 w 3019247"/>
              <a:gd name="connsiteY2" fmla="*/ 1138687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948906 w 3019247"/>
              <a:gd name="connsiteY2" fmla="*/ 1052423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948906 w 3019247"/>
              <a:gd name="connsiteY2" fmla="*/ 1052423 h 1656270"/>
              <a:gd name="connsiteX3" fmla="*/ 2001330 w 3019247"/>
              <a:gd name="connsiteY3" fmla="*/ 569344 h 1656270"/>
              <a:gd name="connsiteX4" fmla="*/ 3019247 w 3019247"/>
              <a:gd name="connsiteY4" fmla="*/ 0 h 1656270"/>
              <a:gd name="connsiteX0" fmla="*/ 0 w 3071006"/>
              <a:gd name="connsiteY0" fmla="*/ 1673523 h 1673523"/>
              <a:gd name="connsiteX1" fmla="*/ 396816 w 3071006"/>
              <a:gd name="connsiteY1" fmla="*/ 1380226 h 1673523"/>
              <a:gd name="connsiteX2" fmla="*/ 948906 w 3071006"/>
              <a:gd name="connsiteY2" fmla="*/ 1069676 h 1673523"/>
              <a:gd name="connsiteX3" fmla="*/ 2001330 w 3071006"/>
              <a:gd name="connsiteY3" fmla="*/ 586597 h 1673523"/>
              <a:gd name="connsiteX4" fmla="*/ 3071006 w 3071006"/>
              <a:gd name="connsiteY4" fmla="*/ 0 h 1673523"/>
              <a:gd name="connsiteX0" fmla="*/ 0 w 3692107"/>
              <a:gd name="connsiteY0" fmla="*/ 2053085 h 2053085"/>
              <a:gd name="connsiteX1" fmla="*/ 396816 w 3692107"/>
              <a:gd name="connsiteY1" fmla="*/ 1759788 h 2053085"/>
              <a:gd name="connsiteX2" fmla="*/ 948906 w 3692107"/>
              <a:gd name="connsiteY2" fmla="*/ 1449238 h 2053085"/>
              <a:gd name="connsiteX3" fmla="*/ 2001330 w 3692107"/>
              <a:gd name="connsiteY3" fmla="*/ 966159 h 2053085"/>
              <a:gd name="connsiteX4" fmla="*/ 3692107 w 3692107"/>
              <a:gd name="connsiteY4" fmla="*/ 0 h 2053085"/>
              <a:gd name="connsiteX0" fmla="*/ 0 w 3692107"/>
              <a:gd name="connsiteY0" fmla="*/ 2053085 h 2053085"/>
              <a:gd name="connsiteX1" fmla="*/ 396816 w 3692107"/>
              <a:gd name="connsiteY1" fmla="*/ 1759788 h 2053085"/>
              <a:gd name="connsiteX2" fmla="*/ 948906 w 3692107"/>
              <a:gd name="connsiteY2" fmla="*/ 1449238 h 2053085"/>
              <a:gd name="connsiteX3" fmla="*/ 2001330 w 3692107"/>
              <a:gd name="connsiteY3" fmla="*/ 966159 h 2053085"/>
              <a:gd name="connsiteX4" fmla="*/ 3692107 w 3692107"/>
              <a:gd name="connsiteY4" fmla="*/ 0 h 2053085"/>
              <a:gd name="connsiteX0" fmla="*/ 0 w 3812877"/>
              <a:gd name="connsiteY0" fmla="*/ 2122096 h 2122096"/>
              <a:gd name="connsiteX1" fmla="*/ 396816 w 3812877"/>
              <a:gd name="connsiteY1" fmla="*/ 1828799 h 2122096"/>
              <a:gd name="connsiteX2" fmla="*/ 948906 w 3812877"/>
              <a:gd name="connsiteY2" fmla="*/ 1518249 h 2122096"/>
              <a:gd name="connsiteX3" fmla="*/ 2001330 w 3812877"/>
              <a:gd name="connsiteY3" fmla="*/ 1035170 h 2122096"/>
              <a:gd name="connsiteX4" fmla="*/ 3812877 w 3812877"/>
              <a:gd name="connsiteY4" fmla="*/ 0 h 2122096"/>
              <a:gd name="connsiteX0" fmla="*/ 0 w 3847383"/>
              <a:gd name="connsiteY0" fmla="*/ 2087590 h 2087590"/>
              <a:gd name="connsiteX1" fmla="*/ 396816 w 3847383"/>
              <a:gd name="connsiteY1" fmla="*/ 1794293 h 2087590"/>
              <a:gd name="connsiteX2" fmla="*/ 948906 w 3847383"/>
              <a:gd name="connsiteY2" fmla="*/ 1483743 h 2087590"/>
              <a:gd name="connsiteX3" fmla="*/ 2001330 w 3847383"/>
              <a:gd name="connsiteY3" fmla="*/ 1000664 h 2087590"/>
              <a:gd name="connsiteX4" fmla="*/ 3847383 w 3847383"/>
              <a:gd name="connsiteY4" fmla="*/ 0 h 208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383" h="2087590">
                <a:moveTo>
                  <a:pt x="0" y="2087590"/>
                </a:moveTo>
                <a:cubicBezTo>
                  <a:pt x="100642" y="2064586"/>
                  <a:pt x="238665" y="1894934"/>
                  <a:pt x="396816" y="1794293"/>
                </a:cubicBezTo>
                <a:cubicBezTo>
                  <a:pt x="554967" y="1693652"/>
                  <a:pt x="681487" y="1616014"/>
                  <a:pt x="948906" y="1483743"/>
                </a:cubicBezTo>
                <a:cubicBezTo>
                  <a:pt x="1216325" y="1351472"/>
                  <a:pt x="1518251" y="1247954"/>
                  <a:pt x="2001330" y="1000664"/>
                </a:cubicBezTo>
                <a:cubicBezTo>
                  <a:pt x="2484409" y="753374"/>
                  <a:pt x="3390183" y="276046"/>
                  <a:pt x="384738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p:cNvPicPr>
            <a:picLocks noChangeAspect="1"/>
          </p:cNvPicPr>
          <p:nvPr/>
        </p:nvPicPr>
        <p:blipFill>
          <a:blip r:embed="rId3"/>
          <a:stretch>
            <a:fillRect/>
          </a:stretch>
        </p:blipFill>
        <p:spPr>
          <a:xfrm>
            <a:off x="2167763" y="3441774"/>
            <a:ext cx="720754" cy="434002"/>
          </a:xfrm>
          <a:prstGeom prst="rect">
            <a:avLst/>
          </a:prstGeom>
        </p:spPr>
      </p:pic>
      <p:sp>
        <p:nvSpPr>
          <p:cNvPr id="60" name="TextBox 59"/>
          <p:cNvSpPr txBox="1"/>
          <p:nvPr/>
        </p:nvSpPr>
        <p:spPr>
          <a:xfrm>
            <a:off x="6501686" y="3298845"/>
            <a:ext cx="1119610" cy="461665"/>
          </a:xfrm>
          <a:prstGeom prst="rect">
            <a:avLst/>
          </a:prstGeom>
          <a:noFill/>
        </p:spPr>
        <p:txBody>
          <a:bodyPr wrap="square" rtlCol="0">
            <a:spAutoFit/>
          </a:bodyPr>
          <a:lstStyle/>
          <a:p>
            <a:pPr algn="ctr"/>
            <a:r>
              <a:rPr lang="en-GB" sz="2400" b="1" dirty="0" smtClean="0">
                <a:latin typeface="Segoe UI" panose="020B0502040204020203" pitchFamily="34" charset="0"/>
                <a:ea typeface="Segoe UI" panose="020B0502040204020203" pitchFamily="34" charset="0"/>
                <a:cs typeface="Segoe UI" panose="020B0502040204020203" pitchFamily="34" charset="0"/>
              </a:rPr>
              <a:t>x</a:t>
            </a:r>
            <a:endParaRPr lang="en-CA"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614796" y="2570315"/>
            <a:ext cx="111961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z</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331456" y="5311256"/>
            <a:ext cx="111961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y</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64" name="Straight Arrow Connector 63"/>
          <p:cNvCxnSpPr/>
          <p:nvPr/>
        </p:nvCxnSpPr>
        <p:spPr>
          <a:xfrm flipV="1">
            <a:off x="1744030" y="4720367"/>
            <a:ext cx="0" cy="1800000"/>
          </a:xfrm>
          <a:prstGeom prst="straightConnector1">
            <a:avLst/>
          </a:prstGeom>
          <a:ln>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385063" y="5286798"/>
            <a:ext cx="1119610" cy="461665"/>
          </a:xfrm>
          <a:prstGeom prst="rect">
            <a:avLst/>
          </a:prstGeom>
          <a:noFill/>
        </p:spPr>
        <p:txBody>
          <a:bodyPr wrap="square" rtlCol="0">
            <a:spAutoFit/>
          </a:bodyPr>
          <a:lstStyle/>
          <a:p>
            <a:pPr algn="ct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6" name="Straight Arrow Connector 65"/>
          <p:cNvCxnSpPr/>
          <p:nvPr/>
        </p:nvCxnSpPr>
        <p:spPr>
          <a:xfrm flipV="1">
            <a:off x="999282" y="4108367"/>
            <a:ext cx="0" cy="2412000"/>
          </a:xfrm>
          <a:prstGeom prst="straightConnector1">
            <a:avLst/>
          </a:prstGeom>
          <a:ln>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242305" y="5042270"/>
            <a:ext cx="1119610" cy="461665"/>
          </a:xfrm>
          <a:prstGeom prst="rect">
            <a:avLst/>
          </a:prstGeom>
          <a:noFill/>
        </p:spPr>
        <p:txBody>
          <a:bodyPr wrap="square" rtlCol="0">
            <a:spAutoFit/>
          </a:bodyPr>
          <a:lstStyle/>
          <a:p>
            <a:pPr algn="ct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8" name="Straight Arrow Connector 67"/>
          <p:cNvCxnSpPr/>
          <p:nvPr/>
        </p:nvCxnSpPr>
        <p:spPr>
          <a:xfrm flipV="1">
            <a:off x="2734281" y="3922984"/>
            <a:ext cx="1167674" cy="6598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2960430" y="4210979"/>
                <a:ext cx="1119610" cy="461665"/>
              </a:xfrm>
              <a:prstGeom prst="rect">
                <a:avLst/>
              </a:prstGeom>
              <a:noFill/>
            </p:spPr>
            <p:txBody>
              <a:bodyPr wrap="square" rtlCol="0">
                <a:spAutoFit/>
              </a:bodyPr>
              <a:lstStyle/>
              <a:p>
                <a:pPr algn="ctr"/>
                <a14:m>
                  <m:oMathPara xmlns="" xmlns:m="http://schemas.openxmlformats.org/officeDocument/2006/math">
                    <m:oMathParaPr>
                      <m:jc m:val="centerGroup"/>
                    </m:oMathParaPr>
                    <m:oMath xmlns:m="http://schemas.openxmlformats.org/officeDocument/2006/math">
                      <m:acc>
                        <m:accPr>
                          <m:chr m:val="̅"/>
                          <m:ctrlPr>
                            <a:rPr lang="en-GB"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ctrlPr>
                        </m:accPr>
                        <m:e>
                          <m:r>
                            <a:rPr lang="en-GB"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𝒖</m:t>
                          </m:r>
                        </m:e>
                      </m:acc>
                    </m:oMath>
                  </m:oMathPara>
                </a14:m>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2960430" y="4210979"/>
                <a:ext cx="1119610" cy="461665"/>
              </a:xfrm>
              <a:prstGeom prst="rect">
                <a:avLst/>
              </a:prstGeom>
              <a:blipFill rotWithShape="0">
                <a:blip r:embed="rId4"/>
                <a:stretch>
                  <a:fillRect r="-5464"/>
                </a:stretch>
              </a:blipFill>
            </p:spPr>
            <p:txBody>
              <a:bodyPr/>
              <a:lstStyle/>
              <a:p>
                <a:r>
                  <a:rPr lang="en-CA">
                    <a:noFill/>
                  </a:rPr>
                  <a:t> </a:t>
                </a:r>
              </a:p>
            </p:txBody>
          </p:sp>
        </mc:Fallback>
      </mc:AlternateContent>
      <p:sp>
        <p:nvSpPr>
          <p:cNvPr id="72" name="Freeform 71"/>
          <p:cNvSpPr/>
          <p:nvPr/>
        </p:nvSpPr>
        <p:spPr>
          <a:xfrm rot="1905192">
            <a:off x="3230568" y="2527134"/>
            <a:ext cx="1314617" cy="294573"/>
          </a:xfrm>
          <a:custGeom>
            <a:avLst/>
            <a:gdLst>
              <a:gd name="connsiteX0" fmla="*/ 0 w 2313469"/>
              <a:gd name="connsiteY0" fmla="*/ 657713 h 657713"/>
              <a:gd name="connsiteX1" fmla="*/ 414068 w 2313469"/>
              <a:gd name="connsiteY1" fmla="*/ 485185 h 657713"/>
              <a:gd name="connsiteX2" fmla="*/ 707366 w 2313469"/>
              <a:gd name="connsiteY2" fmla="*/ 260898 h 657713"/>
              <a:gd name="connsiteX3" fmla="*/ 931653 w 2313469"/>
              <a:gd name="connsiteY3" fmla="*/ 71117 h 657713"/>
              <a:gd name="connsiteX4" fmla="*/ 1259457 w 2313469"/>
              <a:gd name="connsiteY4" fmla="*/ 2106 h 657713"/>
              <a:gd name="connsiteX5" fmla="*/ 1587260 w 2313469"/>
              <a:gd name="connsiteY5" fmla="*/ 140129 h 657713"/>
              <a:gd name="connsiteX6" fmla="*/ 1759789 w 2313469"/>
              <a:gd name="connsiteY6" fmla="*/ 329910 h 657713"/>
              <a:gd name="connsiteX7" fmla="*/ 1966823 w 2313469"/>
              <a:gd name="connsiteY7" fmla="*/ 519691 h 657713"/>
              <a:gd name="connsiteX8" fmla="*/ 2208362 w 2313469"/>
              <a:gd name="connsiteY8" fmla="*/ 605955 h 657713"/>
              <a:gd name="connsiteX9" fmla="*/ 86264 w 2313469"/>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614" h="657713">
                <a:moveTo>
                  <a:pt x="0" y="657713"/>
                </a:moveTo>
                <a:cubicBezTo>
                  <a:pt x="148087" y="604517"/>
                  <a:pt x="296174" y="551321"/>
                  <a:pt x="414068" y="485185"/>
                </a:cubicBezTo>
                <a:cubicBezTo>
                  <a:pt x="531962" y="419049"/>
                  <a:pt x="621102" y="329909"/>
                  <a:pt x="707366" y="260898"/>
                </a:cubicBezTo>
                <a:cubicBezTo>
                  <a:pt x="793630" y="191887"/>
                  <a:pt x="839638" y="114249"/>
                  <a:pt x="931653" y="71117"/>
                </a:cubicBezTo>
                <a:cubicBezTo>
                  <a:pt x="1023668" y="27985"/>
                  <a:pt x="1150189" y="-9396"/>
                  <a:pt x="1259457" y="2106"/>
                </a:cubicBezTo>
                <a:cubicBezTo>
                  <a:pt x="1368725" y="13608"/>
                  <a:pt x="1503871" y="85495"/>
                  <a:pt x="1587260" y="140129"/>
                </a:cubicBezTo>
                <a:cubicBezTo>
                  <a:pt x="1670649" y="194763"/>
                  <a:pt x="1696529" y="266650"/>
                  <a:pt x="1759789" y="329910"/>
                </a:cubicBezTo>
                <a:cubicBezTo>
                  <a:pt x="1823050" y="393170"/>
                  <a:pt x="1889185" y="467933"/>
                  <a:pt x="1966823" y="519691"/>
                </a:cubicBezTo>
                <a:cubicBezTo>
                  <a:pt x="2044461" y="571450"/>
                  <a:pt x="2539042" y="654838"/>
                  <a:pt x="2225615" y="640461"/>
                </a:cubicBezTo>
                <a:cubicBezTo>
                  <a:pt x="1912188" y="626084"/>
                  <a:pt x="990600" y="633272"/>
                  <a:pt x="86264" y="640461"/>
                </a:cubicBezTo>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1331614" y="1944124"/>
            <a:ext cx="3588589" cy="2760453"/>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621766 w 3088257"/>
              <a:gd name="connsiteY5" fmla="*/ 1069676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621766 w 3088257"/>
              <a:gd name="connsiteY5" fmla="*/ 1069676 h 2484408"/>
              <a:gd name="connsiteX6" fmla="*/ 2812212 w 3088257"/>
              <a:gd name="connsiteY6" fmla="*/ 241540 h 2484408"/>
              <a:gd name="connsiteX7" fmla="*/ 3088257 w 3088257"/>
              <a:gd name="connsiteY7" fmla="*/ 0 h 2484408"/>
              <a:gd name="connsiteX0" fmla="*/ 0 w 3174521"/>
              <a:gd name="connsiteY0" fmla="*/ 2484408 h 2484408"/>
              <a:gd name="connsiteX1" fmla="*/ 69012 w 3174521"/>
              <a:gd name="connsiteY1" fmla="*/ 2311879 h 2484408"/>
              <a:gd name="connsiteX2" fmla="*/ 155276 w 3174521"/>
              <a:gd name="connsiteY2" fmla="*/ 2122098 h 2484408"/>
              <a:gd name="connsiteX3" fmla="*/ 310551 w 3174521"/>
              <a:gd name="connsiteY3" fmla="*/ 1949570 h 2484408"/>
              <a:gd name="connsiteX4" fmla="*/ 500332 w 3174521"/>
              <a:gd name="connsiteY4" fmla="*/ 1777042 h 2484408"/>
              <a:gd name="connsiteX5" fmla="*/ 1621766 w 3174521"/>
              <a:gd name="connsiteY5" fmla="*/ 1069676 h 2484408"/>
              <a:gd name="connsiteX6" fmla="*/ 2812212 w 3174521"/>
              <a:gd name="connsiteY6" fmla="*/ 241540 h 2484408"/>
              <a:gd name="connsiteX7" fmla="*/ 3174521 w 3174521"/>
              <a:gd name="connsiteY7" fmla="*/ 0 h 2484408"/>
              <a:gd name="connsiteX0" fmla="*/ 0 w 3588589"/>
              <a:gd name="connsiteY0" fmla="*/ 2760453 h 2760453"/>
              <a:gd name="connsiteX1" fmla="*/ 69012 w 3588589"/>
              <a:gd name="connsiteY1" fmla="*/ 2587924 h 2760453"/>
              <a:gd name="connsiteX2" fmla="*/ 155276 w 3588589"/>
              <a:gd name="connsiteY2" fmla="*/ 2398143 h 2760453"/>
              <a:gd name="connsiteX3" fmla="*/ 310551 w 3588589"/>
              <a:gd name="connsiteY3" fmla="*/ 2225615 h 2760453"/>
              <a:gd name="connsiteX4" fmla="*/ 500332 w 3588589"/>
              <a:gd name="connsiteY4" fmla="*/ 2053087 h 2760453"/>
              <a:gd name="connsiteX5" fmla="*/ 1621766 w 3588589"/>
              <a:gd name="connsiteY5" fmla="*/ 1345721 h 2760453"/>
              <a:gd name="connsiteX6" fmla="*/ 2812212 w 3588589"/>
              <a:gd name="connsiteY6" fmla="*/ 517585 h 2760453"/>
              <a:gd name="connsiteX7" fmla="*/ 3588589 w 3588589"/>
              <a:gd name="connsiteY7" fmla="*/ 0 h 2760453"/>
              <a:gd name="connsiteX0" fmla="*/ 0 w 3588589"/>
              <a:gd name="connsiteY0" fmla="*/ 2760453 h 2760453"/>
              <a:gd name="connsiteX1" fmla="*/ 69012 w 3588589"/>
              <a:gd name="connsiteY1" fmla="*/ 2587924 h 2760453"/>
              <a:gd name="connsiteX2" fmla="*/ 155276 w 3588589"/>
              <a:gd name="connsiteY2" fmla="*/ 2398143 h 2760453"/>
              <a:gd name="connsiteX3" fmla="*/ 310551 w 3588589"/>
              <a:gd name="connsiteY3" fmla="*/ 2225615 h 2760453"/>
              <a:gd name="connsiteX4" fmla="*/ 500332 w 3588589"/>
              <a:gd name="connsiteY4" fmla="*/ 2053087 h 2760453"/>
              <a:gd name="connsiteX5" fmla="*/ 1621766 w 3588589"/>
              <a:gd name="connsiteY5" fmla="*/ 1345721 h 2760453"/>
              <a:gd name="connsiteX6" fmla="*/ 2915729 w 3588589"/>
              <a:gd name="connsiteY6" fmla="*/ 465827 h 2760453"/>
              <a:gd name="connsiteX7" fmla="*/ 3588589 w 3588589"/>
              <a:gd name="connsiteY7"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8589" h="2760453">
                <a:moveTo>
                  <a:pt x="0" y="2760453"/>
                </a:moveTo>
                <a:cubicBezTo>
                  <a:pt x="21566" y="2704381"/>
                  <a:pt x="43133" y="2648309"/>
                  <a:pt x="69012" y="2587924"/>
                </a:cubicBezTo>
                <a:cubicBezTo>
                  <a:pt x="94891" y="2527539"/>
                  <a:pt x="115020" y="2458528"/>
                  <a:pt x="155276" y="2398143"/>
                </a:cubicBezTo>
                <a:cubicBezTo>
                  <a:pt x="195532" y="2337758"/>
                  <a:pt x="253042" y="2283124"/>
                  <a:pt x="310551" y="2225615"/>
                </a:cubicBezTo>
                <a:cubicBezTo>
                  <a:pt x="368060" y="2168106"/>
                  <a:pt x="281796" y="2199736"/>
                  <a:pt x="500332" y="2053087"/>
                </a:cubicBezTo>
                <a:cubicBezTo>
                  <a:pt x="718868" y="1906438"/>
                  <a:pt x="1219200" y="1610264"/>
                  <a:pt x="1621766" y="1345721"/>
                </a:cubicBezTo>
                <a:cubicBezTo>
                  <a:pt x="2024332" y="1081178"/>
                  <a:pt x="2587925" y="690114"/>
                  <a:pt x="2915729" y="465827"/>
                </a:cubicBezTo>
                <a:cubicBezTo>
                  <a:pt x="3243533" y="241540"/>
                  <a:pt x="3567023" y="33068"/>
                  <a:pt x="358858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76" name="TextBox 75"/>
              <p:cNvSpPr txBox="1"/>
              <p:nvPr/>
            </p:nvSpPr>
            <p:spPr>
              <a:xfrm>
                <a:off x="4782945" y="6198801"/>
                <a:ext cx="1417247" cy="30777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𝐻</m:t>
                      </m:r>
                      <m:r>
                        <a:rPr lang="en-CA" sz="2000" i="1" smtClean="0">
                          <a:latin typeface="Cambria Math" panose="02040503050406030204" pitchFamily="18" charset="0"/>
                        </a:rPr>
                        <m:t>=</m:t>
                      </m:r>
                      <m:r>
                        <a:rPr lang="en-GB" sz="2000" b="0" i="1" smtClean="0">
                          <a:latin typeface="Cambria Math" panose="02040503050406030204" pitchFamily="18" charset="0"/>
                        </a:rPr>
                        <m:t>h</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h</m:t>
                      </m:r>
                    </m:oMath>
                  </m:oMathPara>
                </a14:m>
                <a:endParaRPr lang="en-CA"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782945" y="6198801"/>
                <a:ext cx="1417247" cy="307777"/>
              </a:xfrm>
              <a:prstGeom prst="rect">
                <a:avLst/>
              </a:prstGeom>
              <a:blipFill rotWithShape="0">
                <a:blip r:embed="rId5"/>
                <a:stretch>
                  <a:fillRect l="-3017" r="-3017" b="-12000"/>
                </a:stretch>
              </a:blipFill>
            </p:spPr>
            <p:txBody>
              <a:bodyPr/>
              <a:lstStyle/>
              <a:p>
                <a:r>
                  <a:rPr lang="en-CA">
                    <a:noFill/>
                  </a:rPr>
                  <a:t> </a:t>
                </a:r>
              </a:p>
            </p:txBody>
          </p:sp>
        </mc:Fallback>
      </mc:AlternateContent>
      <p:sp>
        <p:nvSpPr>
          <p:cNvPr id="77" name="TextBox 76"/>
          <p:cNvSpPr txBox="1"/>
          <p:nvPr/>
        </p:nvSpPr>
        <p:spPr>
          <a:xfrm>
            <a:off x="3867248" y="6154180"/>
            <a:ext cx="879087" cy="400110"/>
          </a:xfrm>
          <a:prstGeom prst="rect">
            <a:avLst/>
          </a:prstGeom>
          <a:noFill/>
        </p:spPr>
        <p:txBody>
          <a:bodyPr wrap="none" rtlCol="0">
            <a:spAutoFit/>
          </a:bodyPr>
          <a:lstStyle/>
          <a:p>
            <a:r>
              <a:rPr lang="en-GB" sz="2000" dirty="0" smtClean="0">
                <a:latin typeface="Tahoma" panose="020B0604030504040204" pitchFamily="34" charset="0"/>
                <a:ea typeface="Tahoma" panose="020B0604030504040204" pitchFamily="34" charset="0"/>
                <a:cs typeface="Tahoma" panose="020B0604030504040204" pitchFamily="34" charset="0"/>
              </a:rPr>
              <a:t>where</a:t>
            </a:r>
            <a:endParaRPr lang="en-CA"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86430560"/>
              </p:ext>
            </p:extLst>
          </p:nvPr>
        </p:nvGraphicFramePr>
        <p:xfrm>
          <a:off x="3073400" y="4906963"/>
          <a:ext cx="8293100" cy="950672"/>
        </p:xfrm>
        <a:graphic>
          <a:graphicData uri="http://schemas.openxmlformats.org/presentationml/2006/ole">
            <mc:AlternateContent xmlns:mc="http://schemas.openxmlformats.org/markup-compatibility/2006">
              <mc:Choice xmlns:v="urn:schemas-microsoft-com:vml" Requires="v">
                <p:oleObj spid="_x0000_s14383" name="Equation" r:id="rId6" imgW="5207000" imgH="596900" progId="Equation.3">
                  <p:embed/>
                </p:oleObj>
              </mc:Choice>
              <mc:Fallback>
                <p:oleObj name="Equation" r:id="rId6" imgW="5207000" imgH="596900" progId="Equation.3">
                  <p:embed/>
                  <p:pic>
                    <p:nvPicPr>
                      <p:cNvPr id="0" name=""/>
                      <p:cNvPicPr/>
                      <p:nvPr/>
                    </p:nvPicPr>
                    <p:blipFill>
                      <a:blip r:embed="rId7"/>
                      <a:stretch>
                        <a:fillRect/>
                      </a:stretch>
                    </p:blipFill>
                    <p:spPr>
                      <a:xfrm>
                        <a:off x="3073400" y="4906963"/>
                        <a:ext cx="8293100" cy="950672"/>
                      </a:xfrm>
                      <a:prstGeom prst="rect">
                        <a:avLst/>
                      </a:prstGeom>
                    </p:spPr>
                  </p:pic>
                </p:oleObj>
              </mc:Fallback>
            </mc:AlternateContent>
          </a:graphicData>
        </a:graphic>
      </p:graphicFrame>
      <p:sp>
        <p:nvSpPr>
          <p:cNvPr id="4" name="TextBox 3"/>
          <p:cNvSpPr txBox="1"/>
          <p:nvPr/>
        </p:nvSpPr>
        <p:spPr>
          <a:xfrm>
            <a:off x="7251700" y="1981200"/>
            <a:ext cx="4521200" cy="1661994"/>
          </a:xfrm>
          <a:prstGeom prst="rect">
            <a:avLst/>
          </a:prstGeom>
          <a:noFill/>
        </p:spPr>
        <p:txBody>
          <a:bodyPr wrap="square" lIns="0" tIns="0" rIns="0" bIns="0" rtlCol="0">
            <a:spAutoFit/>
          </a:bodyPr>
          <a:lstStyle/>
          <a:p>
            <a:r>
              <a:rPr lang="en-US" i="1" dirty="0" smtClean="0">
                <a:latin typeface="Cambria Math"/>
              </a:rPr>
              <a:t>C(</a:t>
            </a:r>
            <a:r>
              <a:rPr lang="en-US" i="1" dirty="0" err="1" smtClean="0">
                <a:latin typeface="Cambria Math"/>
              </a:rPr>
              <a:t>x,y,z,H</a:t>
            </a:r>
            <a:r>
              <a:rPr lang="en-US" i="1" dirty="0" smtClean="0">
                <a:latin typeface="Cambria Math"/>
              </a:rPr>
              <a:t>) – average concentration (kg/m3) </a:t>
            </a:r>
          </a:p>
          <a:p>
            <a:r>
              <a:rPr lang="en-US" i="1" dirty="0" smtClean="0">
                <a:latin typeface="Cambria Math"/>
              </a:rPr>
              <a:t>G – release rate (kg/s)</a:t>
            </a:r>
          </a:p>
          <a:p>
            <a:r>
              <a:rPr lang="en-US" i="1" dirty="0" err="1" smtClean="0">
                <a:latin typeface="Cambria Math"/>
              </a:rPr>
              <a:t>σ</a:t>
            </a:r>
            <a:r>
              <a:rPr lang="en-US" i="1" baseline="-25000" dirty="0" err="1" smtClean="0">
                <a:latin typeface="Cambria Math"/>
              </a:rPr>
              <a:t>x</a:t>
            </a:r>
            <a:r>
              <a:rPr lang="en-US" i="1" dirty="0" smtClean="0">
                <a:latin typeface="Cambria Math"/>
              </a:rPr>
              <a:t>, </a:t>
            </a:r>
            <a:r>
              <a:rPr lang="en-US" i="1" dirty="0" err="1" smtClean="0">
                <a:latin typeface="Cambria Math"/>
              </a:rPr>
              <a:t>σ</a:t>
            </a:r>
            <a:r>
              <a:rPr lang="en-US" i="1" baseline="-25000" dirty="0" err="1" smtClean="0">
                <a:latin typeface="Cambria Math"/>
              </a:rPr>
              <a:t>y</a:t>
            </a:r>
            <a:r>
              <a:rPr lang="en-US" i="1" dirty="0" smtClean="0">
                <a:latin typeface="Cambria Math"/>
              </a:rPr>
              <a:t>, </a:t>
            </a:r>
            <a:r>
              <a:rPr lang="en-US" i="1" dirty="0" err="1" smtClean="0">
                <a:latin typeface="Cambria Math"/>
              </a:rPr>
              <a:t>σ</a:t>
            </a:r>
            <a:r>
              <a:rPr lang="en-US" i="1" baseline="-25000" dirty="0" err="1" smtClean="0">
                <a:latin typeface="Cambria Math"/>
              </a:rPr>
              <a:t>z</a:t>
            </a:r>
            <a:r>
              <a:rPr lang="en-US" i="1" dirty="0" smtClean="0">
                <a:latin typeface="Cambria Math"/>
              </a:rPr>
              <a:t> – dispersion coefficients </a:t>
            </a:r>
          </a:p>
          <a:p>
            <a:r>
              <a:rPr lang="en-US" i="1" dirty="0">
                <a:latin typeface="Cambria Math"/>
              </a:rPr>
              <a:t> </a:t>
            </a:r>
            <a:r>
              <a:rPr lang="en-US" i="1" dirty="0" smtClean="0">
                <a:latin typeface="Cambria Math"/>
              </a:rPr>
              <a:t>(x – downwind, y – crosswind, z – vertical)</a:t>
            </a:r>
          </a:p>
          <a:p>
            <a:r>
              <a:rPr lang="en-US" i="1" dirty="0" smtClean="0">
                <a:latin typeface="Cambria Math"/>
              </a:rPr>
              <a:t>U – wind speed (m/s)</a:t>
            </a:r>
          </a:p>
          <a:p>
            <a:r>
              <a:rPr lang="en-US" i="1" dirty="0" smtClean="0">
                <a:latin typeface="Cambria Math"/>
              </a:rPr>
              <a:t>H – height above ground of the release</a:t>
            </a:r>
            <a:endParaRPr lang="en-US" i="1" dirty="0">
              <a:latin typeface="Cambria Math"/>
            </a:endParaRPr>
          </a:p>
        </p:txBody>
      </p:sp>
    </p:spTree>
    <p:extLst>
      <p:ext uri="{BB962C8B-B14F-4D97-AF65-F5344CB8AC3E}">
        <p14:creationId xmlns:p14="http://schemas.microsoft.com/office/powerpoint/2010/main" val="160522282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Atmospheric Dispersion - Calculating Plume Height</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7546664" cy="400110"/>
          </a:xfrm>
          <a:prstGeom prst="rect">
            <a:avLst/>
          </a:prstGeom>
          <a:noFill/>
        </p:spPr>
        <p:txBody>
          <a:bodyPr wrap="square" rtlCol="0">
            <a:spAutoFit/>
          </a:bodyPr>
          <a:lstStyle/>
          <a:p>
            <a:pPr marL="342900" indent="-342900">
              <a:buAutoNum type="arabicPeriod"/>
            </a:pPr>
            <a:r>
              <a:rPr lang="en-GB" sz="2000" i="1" dirty="0" smtClean="0">
                <a:latin typeface="Tahoma" panose="020B0604030504040204" pitchFamily="34" charset="0"/>
                <a:ea typeface="Tahoma" panose="020B0604030504040204" pitchFamily="34" charset="0"/>
                <a:cs typeface="Tahoma" panose="020B0604030504040204" pitchFamily="34" charset="0"/>
              </a:rPr>
              <a:t>Determine the stability of the atmosphere (A, B, C, D, E, F)</a:t>
            </a:r>
          </a:p>
        </p:txBody>
      </p:sp>
      <p:graphicFrame>
        <p:nvGraphicFramePr>
          <p:cNvPr id="7" name="Table 6"/>
          <p:cNvGraphicFramePr>
            <a:graphicFrameLocks noGrp="1"/>
          </p:cNvGraphicFramePr>
          <p:nvPr>
            <p:extLst>
              <p:ext uri="{D42A27DB-BD31-4B8C-83A1-F6EECF244321}">
                <p14:modId xmlns:p14="http://schemas.microsoft.com/office/powerpoint/2010/main" val="4117336429"/>
              </p:ext>
            </p:extLst>
          </p:nvPr>
        </p:nvGraphicFramePr>
        <p:xfrm>
          <a:off x="1893977" y="3300731"/>
          <a:ext cx="8270499" cy="2966720"/>
        </p:xfrm>
        <a:graphic>
          <a:graphicData uri="http://schemas.openxmlformats.org/drawingml/2006/table">
            <a:tbl>
              <a:tblPr firstRow="1" bandRow="1">
                <a:tableStyleId>{5940675A-B579-460E-94D1-54222C63F5DA}</a:tableStyleId>
              </a:tblPr>
              <a:tblGrid>
                <a:gridCol w="1849886"/>
                <a:gridCol w="929069"/>
                <a:gridCol w="1284669"/>
                <a:gridCol w="863790"/>
                <a:gridCol w="1657160"/>
                <a:gridCol w="1685925"/>
              </a:tblGrid>
              <a:tr h="370840">
                <a:tc rowSpan="3">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Surface Wind Speed, </a:t>
                      </a:r>
                      <a:r>
                        <a:rPr lang="en-GB" sz="1600" b="1" i="1" dirty="0" smtClean="0">
                          <a:latin typeface="Tahoma" panose="020B0604030504040204" pitchFamily="34" charset="0"/>
                          <a:ea typeface="Tahoma" panose="020B0604030504040204" pitchFamily="34" charset="0"/>
                          <a:cs typeface="Tahoma" panose="020B0604030504040204" pitchFamily="34" charset="0"/>
                        </a:rPr>
                        <a:t>U</a:t>
                      </a:r>
                      <a:r>
                        <a:rPr lang="en-GB" sz="1600" b="1" dirty="0" smtClean="0">
                          <a:latin typeface="Tahoma" panose="020B0604030504040204" pitchFamily="34" charset="0"/>
                          <a:ea typeface="Tahoma" panose="020B0604030504040204" pitchFamily="34" charset="0"/>
                          <a:cs typeface="Tahoma" panose="020B0604030504040204" pitchFamily="34" charset="0"/>
                        </a:rPr>
                        <a:t> </a:t>
                      </a:r>
                    </a:p>
                    <a:p>
                      <a:pPr algn="ctr"/>
                      <a:r>
                        <a:rPr lang="en-GB" sz="1600" b="1" dirty="0" smtClean="0">
                          <a:latin typeface="Tahoma" panose="020B0604030504040204" pitchFamily="34" charset="0"/>
                          <a:ea typeface="Tahoma" panose="020B0604030504040204" pitchFamily="34" charset="0"/>
                          <a:cs typeface="Tahoma" panose="020B0604030504040204" pitchFamily="34" charset="0"/>
                        </a:rPr>
                        <a:t>[m/sec]</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gridSpan="3">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Day</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gridSpan="2">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Night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dirty="0"/>
                    </a:p>
                  </a:txBody>
                  <a:tcPr/>
                </a:tc>
              </a:tr>
              <a:tr h="370840">
                <a:tc vMerge="1">
                  <a:txBody>
                    <a:bodyPr/>
                    <a:lstStyle/>
                    <a:p>
                      <a:endParaRPr lang="en-CA" dirty="0"/>
                    </a:p>
                  </a:txBody>
                  <a:tcPr/>
                </a:tc>
                <a:tc gridSpan="3">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Incoming Solar Radiation</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rowSpan="2">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Thinly </a:t>
                      </a:r>
                    </a:p>
                    <a:p>
                      <a:pPr algn="ctr"/>
                      <a:r>
                        <a:rPr lang="en-GB" sz="1600" b="1" dirty="0" smtClean="0">
                          <a:latin typeface="Tahoma" panose="020B0604030504040204" pitchFamily="34" charset="0"/>
                          <a:ea typeface="Tahoma" panose="020B0604030504040204" pitchFamily="34" charset="0"/>
                          <a:cs typeface="Tahoma" panose="020B0604030504040204" pitchFamily="34" charset="0"/>
                        </a:rPr>
                        <a:t>Overcast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rowSpan="2">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Cloud </a:t>
                      </a:r>
                    </a:p>
                    <a:p>
                      <a:pPr algn="ctr"/>
                      <a:r>
                        <a:rPr lang="en-GB" sz="1600" b="1" dirty="0" smtClean="0">
                          <a:latin typeface="Tahoma" panose="020B0604030504040204" pitchFamily="34" charset="0"/>
                          <a:ea typeface="Tahoma" panose="020B0604030504040204" pitchFamily="34" charset="0"/>
                          <a:cs typeface="Tahoma" panose="020B0604030504040204" pitchFamily="34" charset="0"/>
                        </a:rPr>
                        <a:t>Coverage</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r>
              <a:tr h="370840">
                <a:tc vMerge="1">
                  <a:txBody>
                    <a:bodyPr/>
                    <a:lstStyle/>
                    <a:p>
                      <a:endParaRPr lang="en-CA" dirty="0"/>
                    </a:p>
                  </a:txBody>
                  <a:tcPr/>
                </a:tc>
                <a:tc>
                  <a:txBody>
                    <a:bodyPr/>
                    <a:lstStyle/>
                    <a:p>
                      <a:r>
                        <a:rPr lang="en-GB" sz="1600" b="1" dirty="0" smtClean="0">
                          <a:latin typeface="Tahoma" panose="020B0604030504040204" pitchFamily="34" charset="0"/>
                          <a:ea typeface="Tahoma" panose="020B0604030504040204" pitchFamily="34" charset="0"/>
                          <a:cs typeface="Tahoma" panose="020B0604030504040204" pitchFamily="34" charset="0"/>
                        </a:rPr>
                        <a:t>Strong</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Moderate</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Slight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vMerge="1">
                  <a:txBody>
                    <a:bodyPr/>
                    <a:lstStyle/>
                    <a:p>
                      <a:endParaRPr lang="en-CA" dirty="0"/>
                    </a:p>
                  </a:txBody>
                  <a:tcPr/>
                </a:tc>
                <a:tc vMerge="1">
                  <a:txBody>
                    <a:bodyPr/>
                    <a:lstStyle/>
                    <a:p>
                      <a:endParaRPr lang="en-CA" dirty="0"/>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&lt;2</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CA"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CA" sz="160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2-3</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F</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3-5</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5-6</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&gt;6</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12" name="Sun 11"/>
          <p:cNvSpPr/>
          <p:nvPr/>
        </p:nvSpPr>
        <p:spPr>
          <a:xfrm>
            <a:off x="4827788" y="2277719"/>
            <a:ext cx="969163" cy="899949"/>
          </a:xfrm>
          <a:prstGeom prst="sun">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Moon 12"/>
          <p:cNvSpPr/>
          <p:nvPr/>
        </p:nvSpPr>
        <p:spPr>
          <a:xfrm rot="1845595" flipH="1">
            <a:off x="8529777" y="2264906"/>
            <a:ext cx="683351" cy="962253"/>
          </a:xfrm>
          <a:prstGeom prst="moon">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5-Point Star 13"/>
          <p:cNvSpPr/>
          <p:nvPr/>
        </p:nvSpPr>
        <p:spPr>
          <a:xfrm>
            <a:off x="8106351" y="2126724"/>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9298416" y="2277719"/>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5-Point Star 15"/>
          <p:cNvSpPr/>
          <p:nvPr/>
        </p:nvSpPr>
        <p:spPr>
          <a:xfrm>
            <a:off x="7768214" y="2727693"/>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8067527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61332" y="5942943"/>
            <a:ext cx="9997131" cy="815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243550" y="3747744"/>
            <a:ext cx="5314913" cy="20855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5136" y="2221940"/>
            <a:ext cx="11126876" cy="9766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Dispersion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Plume Height</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05136" y="2226185"/>
            <a:ext cx="2423792" cy="707886"/>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Buoyancy Flux Parameter</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76780" y="2226185"/>
            <a:ext cx="2624520" cy="707886"/>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Momentum Flux</a:t>
            </a:r>
          </a:p>
          <a:p>
            <a:r>
              <a:rPr lang="en-GB" sz="2000" b="1" dirty="0" smtClean="0">
                <a:latin typeface="Tahoma" panose="020B0604030504040204" pitchFamily="34" charset="0"/>
                <a:ea typeface="Tahoma" panose="020B0604030504040204" pitchFamily="34" charset="0"/>
                <a:cs typeface="Tahoma" panose="020B0604030504040204" pitchFamily="34" charset="0"/>
              </a:rPr>
              <a:t>Parameter</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6254613" y="6060368"/>
            <a:ext cx="567784" cy="369332"/>
          </a:xfrm>
          <a:prstGeom prst="rect">
            <a:avLst/>
          </a:prstGeom>
        </p:spPr>
        <p:txBody>
          <a:bodyPr wrap="none">
            <a:sp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and</a:t>
            </a:r>
            <a:endParaRPr lang="en-CA"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3684994" y="6146096"/>
            <a:ext cx="798808" cy="369332"/>
          </a:xfrm>
          <a:prstGeom prst="rect">
            <a:avLst/>
          </a:prstGeom>
        </p:spPr>
        <p:txBody>
          <a:bodyPr wrap="none">
            <a:spAutoFit/>
          </a:bodyPr>
          <a:lstStyle/>
          <a:p>
            <a:r>
              <a:rPr lang="en-GB" i="1" dirty="0" smtClean="0">
                <a:latin typeface="Segoe UI" panose="020B0502040204020203" pitchFamily="34" charset="0"/>
                <a:ea typeface="Segoe UI" panose="020B0502040204020203" pitchFamily="34" charset="0"/>
                <a:cs typeface="Segoe UI" panose="020B0502040204020203" pitchFamily="34" charset="0"/>
              </a:rPr>
              <a:t>where</a:t>
            </a:r>
            <a:endParaRPr lang="en-CA" i="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062348337"/>
              </p:ext>
            </p:extLst>
          </p:nvPr>
        </p:nvGraphicFramePr>
        <p:xfrm>
          <a:off x="9244013" y="2322513"/>
          <a:ext cx="1679575" cy="779462"/>
        </p:xfrm>
        <a:graphic>
          <a:graphicData uri="http://schemas.openxmlformats.org/presentationml/2006/ole">
            <mc:AlternateContent xmlns:mc="http://schemas.openxmlformats.org/markup-compatibility/2006">
              <mc:Choice xmlns:v="urn:schemas-microsoft-com:vml" Requires="v">
                <p:oleObj spid="_x0000_s33853" name="Equation" r:id="rId4" imgW="1041400" imgH="482600" progId="Equation.3">
                  <p:embed/>
                </p:oleObj>
              </mc:Choice>
              <mc:Fallback>
                <p:oleObj name="Equation" r:id="rId4" imgW="1041400" imgH="482600" progId="Equation.3">
                  <p:embed/>
                  <p:pic>
                    <p:nvPicPr>
                      <p:cNvPr id="0" name=""/>
                      <p:cNvPicPr/>
                      <p:nvPr/>
                    </p:nvPicPr>
                    <p:blipFill>
                      <a:blip r:embed="rId5"/>
                      <a:stretch>
                        <a:fillRect/>
                      </a:stretch>
                    </p:blipFill>
                    <p:spPr>
                      <a:xfrm>
                        <a:off x="9244013" y="2322513"/>
                        <a:ext cx="1679575" cy="779462"/>
                      </a:xfrm>
                      <a:prstGeom prst="rect">
                        <a:avLst/>
                      </a:prstGeom>
                    </p:spPr>
                  </p:pic>
                </p:oleObj>
              </mc:Fallback>
            </mc:AlternateContent>
          </a:graphicData>
        </a:graphic>
      </p:graphicFrame>
      <p:sp>
        <p:nvSpPr>
          <p:cNvPr id="11" name="TextBox 10"/>
          <p:cNvSpPr txBox="1"/>
          <p:nvPr/>
        </p:nvSpPr>
        <p:spPr>
          <a:xfrm>
            <a:off x="812800" y="1955800"/>
            <a:ext cx="3281397" cy="276999"/>
          </a:xfrm>
          <a:prstGeom prst="rect">
            <a:avLst/>
          </a:prstGeom>
          <a:noFill/>
        </p:spPr>
        <p:txBody>
          <a:bodyPr wrap="none" lIns="0" tIns="0" rIns="0" bIns="0" rtlCol="0">
            <a:spAutoFit/>
          </a:bodyPr>
          <a:lstStyle/>
          <a:p>
            <a:r>
              <a:rPr lang="en-US" i="1" dirty="0" smtClean="0">
                <a:latin typeface="Cambria Math"/>
              </a:rPr>
              <a:t>2. Determine the Flux Parameter</a:t>
            </a:r>
            <a:endParaRPr lang="en-US" i="1" dirty="0">
              <a:latin typeface="Cambria Math"/>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95018389"/>
              </p:ext>
            </p:extLst>
          </p:nvPr>
        </p:nvGraphicFramePr>
        <p:xfrm>
          <a:off x="2868613" y="2284413"/>
          <a:ext cx="2111375" cy="779462"/>
        </p:xfrm>
        <a:graphic>
          <a:graphicData uri="http://schemas.openxmlformats.org/presentationml/2006/ole">
            <mc:AlternateContent xmlns:mc="http://schemas.openxmlformats.org/markup-compatibility/2006">
              <mc:Choice xmlns:v="urn:schemas-microsoft-com:vml" Requires="v">
                <p:oleObj spid="_x0000_s33854" name="Equation" r:id="rId6" imgW="1308100" imgH="482600" progId="Equation.3">
                  <p:embed/>
                </p:oleObj>
              </mc:Choice>
              <mc:Fallback>
                <p:oleObj name="Equation" r:id="rId6" imgW="1308100" imgH="482600" progId="Equation.3">
                  <p:embed/>
                  <p:pic>
                    <p:nvPicPr>
                      <p:cNvPr id="0" name=""/>
                      <p:cNvPicPr/>
                      <p:nvPr/>
                    </p:nvPicPr>
                    <p:blipFill>
                      <a:blip r:embed="rId7"/>
                      <a:stretch>
                        <a:fillRect/>
                      </a:stretch>
                    </p:blipFill>
                    <p:spPr>
                      <a:xfrm>
                        <a:off x="2868613" y="2284413"/>
                        <a:ext cx="2111375" cy="779462"/>
                      </a:xfrm>
                      <a:prstGeom prst="rect">
                        <a:avLst/>
                      </a:prstGeom>
                    </p:spPr>
                  </p:pic>
                </p:oleObj>
              </mc:Fallback>
            </mc:AlternateContent>
          </a:graphicData>
        </a:graphic>
      </p:graphicFrame>
      <p:sp>
        <p:nvSpPr>
          <p:cNvPr id="12" name="TextBox 11"/>
          <p:cNvSpPr txBox="1"/>
          <p:nvPr/>
        </p:nvSpPr>
        <p:spPr>
          <a:xfrm>
            <a:off x="965200" y="3581400"/>
            <a:ext cx="5293854" cy="276999"/>
          </a:xfrm>
          <a:prstGeom prst="rect">
            <a:avLst/>
          </a:prstGeom>
          <a:noFill/>
        </p:spPr>
        <p:txBody>
          <a:bodyPr wrap="none" lIns="0" tIns="0" rIns="0" bIns="0" rtlCol="0">
            <a:spAutoFit/>
          </a:bodyPr>
          <a:lstStyle/>
          <a:p>
            <a:r>
              <a:rPr lang="en-US" i="1" dirty="0" smtClean="0">
                <a:latin typeface="Cambria Math"/>
              </a:rPr>
              <a:t>3. For Buoyant Plumes, determine the flux parameter</a:t>
            </a:r>
            <a:endParaRPr lang="en-US" i="1" dirty="0">
              <a:latin typeface="Cambria Math"/>
            </a:endParaRPr>
          </a:p>
        </p:txBody>
      </p:sp>
      <p:sp>
        <p:nvSpPr>
          <p:cNvPr id="13" name="TextBox 12"/>
          <p:cNvSpPr txBox="1"/>
          <p:nvPr/>
        </p:nvSpPr>
        <p:spPr>
          <a:xfrm>
            <a:off x="1447800" y="4229100"/>
            <a:ext cx="3079306" cy="276999"/>
          </a:xfrm>
          <a:prstGeom prst="rect">
            <a:avLst/>
          </a:prstGeom>
          <a:noFill/>
        </p:spPr>
        <p:txBody>
          <a:bodyPr wrap="none" lIns="0" tIns="0" rIns="0" bIns="0" rtlCol="0">
            <a:spAutoFit/>
          </a:bodyPr>
          <a:lstStyle/>
          <a:p>
            <a:r>
              <a:rPr lang="en-US" i="1" dirty="0" smtClean="0">
                <a:latin typeface="Cambria Math"/>
              </a:rPr>
              <a:t>Unstable or neutral (A, B, C, D)</a:t>
            </a:r>
            <a:endParaRPr lang="en-US" i="1" dirty="0">
              <a:latin typeface="Cambria Math"/>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216525913"/>
              </p:ext>
            </p:extLst>
          </p:nvPr>
        </p:nvGraphicFramePr>
        <p:xfrm>
          <a:off x="5397500" y="3833812"/>
          <a:ext cx="4723120" cy="1868487"/>
        </p:xfrm>
        <a:graphic>
          <a:graphicData uri="http://schemas.openxmlformats.org/presentationml/2006/ole">
            <mc:AlternateContent xmlns:mc="http://schemas.openxmlformats.org/markup-compatibility/2006">
              <mc:Choice xmlns:v="urn:schemas-microsoft-com:vml" Requires="v">
                <p:oleObj spid="_x0000_s33855" name="Equation" r:id="rId8" imgW="2311400" imgH="914400" progId="Equation.3">
                  <p:embed/>
                </p:oleObj>
              </mc:Choice>
              <mc:Fallback>
                <p:oleObj name="Equation" r:id="rId8" imgW="2311400" imgH="914400" progId="Equation.3">
                  <p:embed/>
                  <p:pic>
                    <p:nvPicPr>
                      <p:cNvPr id="0" name=""/>
                      <p:cNvPicPr/>
                      <p:nvPr/>
                    </p:nvPicPr>
                    <p:blipFill>
                      <a:blip r:embed="rId9"/>
                      <a:stretch>
                        <a:fillRect/>
                      </a:stretch>
                    </p:blipFill>
                    <p:spPr>
                      <a:xfrm>
                        <a:off x="5397500" y="3833812"/>
                        <a:ext cx="4723120" cy="186848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01249683"/>
              </p:ext>
            </p:extLst>
          </p:nvPr>
        </p:nvGraphicFramePr>
        <p:xfrm>
          <a:off x="660399" y="6069012"/>
          <a:ext cx="2711447" cy="484187"/>
        </p:xfrm>
        <a:graphic>
          <a:graphicData uri="http://schemas.openxmlformats.org/presentationml/2006/ole">
            <mc:AlternateContent xmlns:mc="http://schemas.openxmlformats.org/markup-compatibility/2006">
              <mc:Choice xmlns:v="urn:schemas-microsoft-com:vml" Requires="v">
                <p:oleObj spid="_x0000_s33856" name="Equation" r:id="rId10" imgW="1422400" imgH="254000" progId="Equation.3">
                  <p:embed/>
                </p:oleObj>
              </mc:Choice>
              <mc:Fallback>
                <p:oleObj name="Equation" r:id="rId10" imgW="1422400" imgH="254000" progId="Equation.3">
                  <p:embed/>
                  <p:pic>
                    <p:nvPicPr>
                      <p:cNvPr id="0" name=""/>
                      <p:cNvPicPr/>
                      <p:nvPr/>
                    </p:nvPicPr>
                    <p:blipFill>
                      <a:blip r:embed="rId11"/>
                      <a:stretch>
                        <a:fillRect/>
                      </a:stretch>
                    </p:blipFill>
                    <p:spPr>
                      <a:xfrm>
                        <a:off x="660399" y="6069012"/>
                        <a:ext cx="2711447" cy="48418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99097391"/>
              </p:ext>
            </p:extLst>
          </p:nvPr>
        </p:nvGraphicFramePr>
        <p:xfrm>
          <a:off x="4476750" y="6030913"/>
          <a:ext cx="1263650" cy="704330"/>
        </p:xfrm>
        <a:graphic>
          <a:graphicData uri="http://schemas.openxmlformats.org/presentationml/2006/ole">
            <mc:AlternateContent xmlns:mc="http://schemas.openxmlformats.org/markup-compatibility/2006">
              <mc:Choice xmlns:v="urn:schemas-microsoft-com:vml" Requires="v">
                <p:oleObj spid="_x0000_s33857" name="Equation" r:id="rId12" imgW="774700" imgH="431800" progId="Equation.3">
                  <p:embed/>
                </p:oleObj>
              </mc:Choice>
              <mc:Fallback>
                <p:oleObj name="Equation" r:id="rId12" imgW="774700" imgH="431800" progId="Equation.3">
                  <p:embed/>
                  <p:pic>
                    <p:nvPicPr>
                      <p:cNvPr id="0" name=""/>
                      <p:cNvPicPr/>
                      <p:nvPr/>
                    </p:nvPicPr>
                    <p:blipFill>
                      <a:blip r:embed="rId13"/>
                      <a:stretch>
                        <a:fillRect/>
                      </a:stretch>
                    </p:blipFill>
                    <p:spPr>
                      <a:xfrm>
                        <a:off x="4476750" y="6030913"/>
                        <a:ext cx="1263650" cy="70433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85757620"/>
              </p:ext>
            </p:extLst>
          </p:nvPr>
        </p:nvGraphicFramePr>
        <p:xfrm>
          <a:off x="6794500" y="5986463"/>
          <a:ext cx="2768600" cy="729362"/>
        </p:xfrm>
        <a:graphic>
          <a:graphicData uri="http://schemas.openxmlformats.org/presentationml/2006/ole">
            <mc:AlternateContent xmlns:mc="http://schemas.openxmlformats.org/markup-compatibility/2006">
              <mc:Choice xmlns:v="urn:schemas-microsoft-com:vml" Requires="v">
                <p:oleObj spid="_x0000_s33858" name="Equation" r:id="rId14" imgW="2362200" imgH="622300" progId="Equation.3">
                  <p:embed/>
                </p:oleObj>
              </mc:Choice>
              <mc:Fallback>
                <p:oleObj name="Equation" r:id="rId14" imgW="2362200" imgH="622300" progId="Equation.3">
                  <p:embed/>
                  <p:pic>
                    <p:nvPicPr>
                      <p:cNvPr id="0" name=""/>
                      <p:cNvPicPr/>
                      <p:nvPr/>
                    </p:nvPicPr>
                    <p:blipFill>
                      <a:blip r:embed="rId15"/>
                      <a:stretch>
                        <a:fillRect/>
                      </a:stretch>
                    </p:blipFill>
                    <p:spPr>
                      <a:xfrm>
                        <a:off x="6794500" y="5986463"/>
                        <a:ext cx="2768600" cy="729362"/>
                      </a:xfrm>
                      <a:prstGeom prst="rect">
                        <a:avLst/>
                      </a:prstGeom>
                    </p:spPr>
                  </p:pic>
                </p:oleObj>
              </mc:Fallback>
            </mc:AlternateContent>
          </a:graphicData>
        </a:graphic>
      </p:graphicFrame>
    </p:spTree>
    <p:extLst>
      <p:ext uri="{BB962C8B-B14F-4D97-AF65-F5344CB8AC3E}">
        <p14:creationId xmlns:p14="http://schemas.microsoft.com/office/powerpoint/2010/main" val="63661866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Dispersion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Plume Height</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68867" y="1972733"/>
            <a:ext cx="8153400" cy="1661994"/>
          </a:xfrm>
          <a:prstGeom prst="rect">
            <a:avLst/>
          </a:prstGeom>
          <a:noFill/>
        </p:spPr>
        <p:txBody>
          <a:bodyPr wrap="square" lIns="0" tIns="0" rIns="0" bIns="0" rtlCol="0">
            <a:spAutoFit/>
          </a:bodyPr>
          <a:lstStyle/>
          <a:p>
            <a:r>
              <a:rPr lang="en-US" i="1" dirty="0" smtClean="0">
                <a:latin typeface="Cambria Math"/>
              </a:rPr>
              <a:t>4. Establish whether the plume is buoyancy or momentum dominated</a:t>
            </a:r>
          </a:p>
          <a:p>
            <a:endParaRPr lang="en-US" i="1" dirty="0">
              <a:latin typeface="Cambria Math"/>
            </a:endParaRPr>
          </a:p>
          <a:p>
            <a:r>
              <a:rPr lang="en-US" i="1" dirty="0" smtClean="0">
                <a:latin typeface="Cambria Math"/>
              </a:rPr>
              <a:t>If </a:t>
            </a:r>
            <a:r>
              <a:rPr lang="en-US" i="1" dirty="0" err="1" smtClean="0">
                <a:latin typeface="Cambria Math"/>
              </a:rPr>
              <a:t>T</a:t>
            </a:r>
            <a:r>
              <a:rPr lang="en-US" i="1" baseline="-25000" dirty="0" err="1" smtClean="0">
                <a:latin typeface="Cambria Math"/>
              </a:rPr>
              <a:t>s</a:t>
            </a:r>
            <a:r>
              <a:rPr lang="en-US" i="1" dirty="0" smtClean="0">
                <a:latin typeface="Cambria Math"/>
              </a:rPr>
              <a:t> – T</a:t>
            </a:r>
            <a:r>
              <a:rPr lang="en-US" i="1" baseline="-25000" dirty="0" smtClean="0">
                <a:latin typeface="Cambria Math"/>
              </a:rPr>
              <a:t>a</a:t>
            </a:r>
            <a:r>
              <a:rPr lang="en-US" i="1" dirty="0" smtClean="0">
                <a:latin typeface="Cambria Math"/>
              </a:rPr>
              <a:t> ≥ </a:t>
            </a:r>
            <a:r>
              <a:rPr lang="en-US" i="1" dirty="0" err="1" smtClean="0">
                <a:latin typeface="Cambria Math"/>
              </a:rPr>
              <a:t>ΔT</a:t>
            </a:r>
            <a:r>
              <a:rPr lang="en-US" i="1" baseline="-25000" dirty="0" err="1" smtClean="0">
                <a:latin typeface="Cambria Math"/>
              </a:rPr>
              <a:t>c</a:t>
            </a:r>
            <a:r>
              <a:rPr lang="en-US" i="1" dirty="0" smtClean="0">
                <a:latin typeface="Cambria Math"/>
              </a:rPr>
              <a:t>, then the plume is buoyancy dominated</a:t>
            </a:r>
          </a:p>
          <a:p>
            <a:endParaRPr lang="en-US" i="1" dirty="0">
              <a:latin typeface="Cambria Math"/>
            </a:endParaRPr>
          </a:p>
          <a:p>
            <a:r>
              <a:rPr lang="en-US" i="1" dirty="0">
                <a:latin typeface="Cambria Math"/>
              </a:rPr>
              <a:t>If </a:t>
            </a:r>
            <a:r>
              <a:rPr lang="en-US" i="1" dirty="0" err="1">
                <a:latin typeface="Cambria Math"/>
              </a:rPr>
              <a:t>T</a:t>
            </a:r>
            <a:r>
              <a:rPr lang="en-US" i="1" baseline="-25000" dirty="0" err="1">
                <a:latin typeface="Cambria Math"/>
              </a:rPr>
              <a:t>s</a:t>
            </a:r>
            <a:r>
              <a:rPr lang="en-US" i="1" dirty="0">
                <a:latin typeface="Cambria Math"/>
              </a:rPr>
              <a:t> – T</a:t>
            </a:r>
            <a:r>
              <a:rPr lang="en-US" i="1" baseline="-25000" dirty="0">
                <a:latin typeface="Cambria Math"/>
              </a:rPr>
              <a:t>a</a:t>
            </a:r>
            <a:r>
              <a:rPr lang="en-US" i="1" dirty="0">
                <a:latin typeface="Cambria Math"/>
              </a:rPr>
              <a:t> </a:t>
            </a:r>
            <a:r>
              <a:rPr lang="en-US" i="1" dirty="0" smtClean="0">
                <a:latin typeface="Cambria Math"/>
              </a:rPr>
              <a:t>≤ </a:t>
            </a:r>
            <a:r>
              <a:rPr lang="en-US" i="1" dirty="0" err="1">
                <a:latin typeface="Cambria Math"/>
              </a:rPr>
              <a:t>ΔT</a:t>
            </a:r>
            <a:r>
              <a:rPr lang="en-US" i="1" baseline="-25000" dirty="0" err="1">
                <a:latin typeface="Cambria Math"/>
              </a:rPr>
              <a:t>c</a:t>
            </a:r>
            <a:r>
              <a:rPr lang="en-US" i="1" dirty="0">
                <a:latin typeface="Cambria Math"/>
              </a:rPr>
              <a:t>, then the plume is buoyancy </a:t>
            </a:r>
            <a:r>
              <a:rPr lang="en-US" i="1" dirty="0" smtClean="0">
                <a:latin typeface="Cambria Math"/>
              </a:rPr>
              <a:t>dominated</a:t>
            </a:r>
          </a:p>
          <a:p>
            <a:endParaRPr lang="en-US" i="1" dirty="0">
              <a:latin typeface="Cambria Math"/>
            </a:endParaRPr>
          </a:p>
        </p:txBody>
      </p:sp>
      <p:sp>
        <p:nvSpPr>
          <p:cNvPr id="6" name="TextBox 5"/>
          <p:cNvSpPr txBox="1"/>
          <p:nvPr/>
        </p:nvSpPr>
        <p:spPr>
          <a:xfrm>
            <a:off x="1511300" y="3962400"/>
            <a:ext cx="4876800" cy="1384995"/>
          </a:xfrm>
          <a:prstGeom prst="rect">
            <a:avLst/>
          </a:prstGeom>
          <a:noFill/>
        </p:spPr>
        <p:txBody>
          <a:bodyPr wrap="square" lIns="0" tIns="0" rIns="0" bIns="0" rtlCol="0">
            <a:spAutoFit/>
          </a:bodyPr>
          <a:lstStyle/>
          <a:p>
            <a:r>
              <a:rPr lang="en-US" i="1" dirty="0" smtClean="0">
                <a:latin typeface="Cambria Math"/>
              </a:rPr>
              <a:t>For these equations</a:t>
            </a:r>
          </a:p>
          <a:p>
            <a:r>
              <a:rPr lang="en-US" i="1" dirty="0" smtClean="0">
                <a:latin typeface="Cambria Math"/>
              </a:rPr>
              <a:t>T</a:t>
            </a:r>
            <a:r>
              <a:rPr lang="en-US" i="1" baseline="-25000" dirty="0" smtClean="0">
                <a:latin typeface="Cambria Math"/>
              </a:rPr>
              <a:t>a</a:t>
            </a:r>
            <a:r>
              <a:rPr lang="en-US" i="1" dirty="0" smtClean="0">
                <a:latin typeface="Cambria Math"/>
              </a:rPr>
              <a:t> – ambient temperature (K)</a:t>
            </a:r>
          </a:p>
          <a:p>
            <a:r>
              <a:rPr lang="en-US" i="1" dirty="0" err="1" smtClean="0">
                <a:latin typeface="Cambria Math"/>
              </a:rPr>
              <a:t>T</a:t>
            </a:r>
            <a:r>
              <a:rPr lang="en-US" i="1" baseline="-25000" dirty="0" err="1" smtClean="0">
                <a:latin typeface="Cambria Math"/>
              </a:rPr>
              <a:t>s</a:t>
            </a:r>
            <a:r>
              <a:rPr lang="en-US" i="1" dirty="0" smtClean="0">
                <a:latin typeface="Cambria Math"/>
              </a:rPr>
              <a:t> – stack temperature (K)</a:t>
            </a:r>
          </a:p>
          <a:p>
            <a:r>
              <a:rPr lang="en-US" i="1" dirty="0">
                <a:latin typeface="Cambria Math"/>
              </a:rPr>
              <a:t>u</a:t>
            </a:r>
            <a:r>
              <a:rPr lang="en-US" i="1" baseline="-25000" dirty="0" smtClean="0">
                <a:latin typeface="Cambria Math"/>
              </a:rPr>
              <a:t>s</a:t>
            </a:r>
            <a:r>
              <a:rPr lang="en-US" i="1" dirty="0" smtClean="0">
                <a:latin typeface="Cambria Math"/>
              </a:rPr>
              <a:t> – stack exit velocity (m/s)</a:t>
            </a:r>
          </a:p>
          <a:p>
            <a:r>
              <a:rPr lang="en-US" i="1" dirty="0">
                <a:latin typeface="Cambria Math"/>
              </a:rPr>
              <a:t>d</a:t>
            </a:r>
            <a:r>
              <a:rPr lang="en-US" i="1" baseline="-25000" dirty="0" smtClean="0">
                <a:latin typeface="Cambria Math"/>
              </a:rPr>
              <a:t>s</a:t>
            </a:r>
            <a:r>
              <a:rPr lang="en-US" i="1" dirty="0" smtClean="0">
                <a:latin typeface="Cambria Math"/>
              </a:rPr>
              <a:t> – stack diameter (m)</a:t>
            </a:r>
            <a:endParaRPr lang="en-US" i="1" dirty="0">
              <a:latin typeface="Cambria Math"/>
            </a:endParaRPr>
          </a:p>
        </p:txBody>
      </p:sp>
    </p:spTree>
    <p:extLst>
      <p:ext uri="{BB962C8B-B14F-4D97-AF65-F5344CB8AC3E}">
        <p14:creationId xmlns:p14="http://schemas.microsoft.com/office/powerpoint/2010/main" val="101352889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654216" y="5593600"/>
            <a:ext cx="3354713" cy="8145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62643" y="5593600"/>
            <a:ext cx="3354713" cy="8145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654217" y="3242078"/>
            <a:ext cx="3354713" cy="226441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762643" y="3304590"/>
            <a:ext cx="3354713" cy="22019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Atmospheric Dispersion -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Plume Height</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4193649" cy="1015663"/>
          </a:xfrm>
          <a:prstGeom prst="rect">
            <a:avLst/>
          </a:prstGeom>
          <a:noFill/>
        </p:spPr>
        <p:txBody>
          <a:bodyPr wrap="none" rtlCol="0">
            <a:spAutoFit/>
          </a:bodyPr>
          <a:lstStyle/>
          <a:p>
            <a:r>
              <a:rPr lang="en-GB" sz="2000" i="1" dirty="0" smtClean="0">
                <a:latin typeface="Segoe UI" panose="020B0502040204020203" pitchFamily="34" charset="0"/>
                <a:ea typeface="Segoe UI" panose="020B0502040204020203" pitchFamily="34" charset="0"/>
                <a:cs typeface="Segoe UI" panose="020B0502040204020203" pitchFamily="34" charset="0"/>
              </a:rPr>
              <a:t>5.  Calculate the final plume rise, </a:t>
            </a:r>
            <a:r>
              <a:rPr lang="el-GR" sz="2000" i="1" dirty="0" smtClean="0">
                <a:latin typeface="Segoe UI" panose="020B0502040204020203" pitchFamily="34" charset="0"/>
                <a:ea typeface="Segoe UI" panose="020B0502040204020203" pitchFamily="34" charset="0"/>
                <a:cs typeface="Segoe UI" panose="020B0502040204020203" pitchFamily="34" charset="0"/>
              </a:rPr>
              <a:t>Δ</a:t>
            </a:r>
            <a:r>
              <a:rPr lang="en-GB" sz="2000" i="1" dirty="0" smtClean="0">
                <a:latin typeface="Segoe UI" panose="020B0502040204020203" pitchFamily="34" charset="0"/>
                <a:ea typeface="Segoe UI" panose="020B0502040204020203" pitchFamily="34" charset="0"/>
                <a:cs typeface="Segoe UI" panose="020B0502040204020203" pitchFamily="34" charset="0"/>
              </a:rPr>
              <a:t>h</a:t>
            </a: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i="1" dirty="0" smtClean="0">
                <a:latin typeface="Segoe UI" panose="020B0502040204020203" pitchFamily="34" charset="0"/>
                <a:ea typeface="Segoe UI" panose="020B0502040204020203" pitchFamily="34" charset="0"/>
                <a:cs typeface="Segoe UI" panose="020B0502040204020203" pitchFamily="34" charset="0"/>
              </a:rPr>
              <a:t> </a:t>
            </a:r>
          </a:p>
        </p:txBody>
      </p:sp>
      <p:sp>
        <p:nvSpPr>
          <p:cNvPr id="6" name="TextBox 5"/>
          <p:cNvSpPr txBox="1"/>
          <p:nvPr/>
        </p:nvSpPr>
        <p:spPr>
          <a:xfrm>
            <a:off x="315353" y="2662439"/>
            <a:ext cx="3670049" cy="400110"/>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Atmospheric Condition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762643" y="2662438"/>
            <a:ext cx="3670049" cy="400110"/>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Unstable and Neutral</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496550" y="2662438"/>
            <a:ext cx="3670049"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Stable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15352" y="3322292"/>
            <a:ext cx="3670049" cy="1661993"/>
          </a:xfrm>
          <a:prstGeom prst="rect">
            <a:avLst/>
          </a:prstGeom>
          <a:noFill/>
        </p:spPr>
        <p:txBody>
          <a:bodyPr wrap="square" rtlCol="0">
            <a:spAutoFit/>
          </a:bodyPr>
          <a:lstStyle/>
          <a:p>
            <a:r>
              <a:rPr lang="en-GB" b="1" i="1" dirty="0" smtClean="0">
                <a:latin typeface="Tahoma" panose="020B0604030504040204" pitchFamily="34" charset="0"/>
                <a:ea typeface="Tahoma" panose="020B0604030504040204" pitchFamily="34" charset="0"/>
                <a:cs typeface="Tahoma" panose="020B0604030504040204" pitchFamily="34" charset="0"/>
              </a:rPr>
              <a:t>Buoyancy Dominated Plume</a:t>
            </a:r>
          </a:p>
          <a:p>
            <a:r>
              <a:rPr lang="en-GB" sz="1600" i="1" dirty="0">
                <a:latin typeface="Tahoma" panose="020B0604030504040204" pitchFamily="34" charset="0"/>
                <a:ea typeface="Tahoma" panose="020B0604030504040204" pitchFamily="34" charset="0"/>
                <a:cs typeface="Tahoma" panose="020B0604030504040204" pitchFamily="34" charset="0"/>
              </a:rPr>
              <a:t>x</a:t>
            </a:r>
            <a:r>
              <a:rPr lang="en-GB" sz="1600" i="1" dirty="0" smtClean="0">
                <a:latin typeface="Tahoma" panose="020B0604030504040204" pitchFamily="34" charset="0"/>
                <a:ea typeface="Tahoma" panose="020B0604030504040204" pitchFamily="34" charset="0"/>
                <a:cs typeface="Tahoma" panose="020B0604030504040204" pitchFamily="34" charset="0"/>
              </a:rPr>
              <a:t>* = distance at which atmospheric turbulence starts to dominate air entrainment into the plume;</a:t>
            </a:r>
          </a:p>
          <a:p>
            <a:endParaRPr lang="en-GB" sz="400" i="1" dirty="0" smtClean="0">
              <a:latin typeface="Tahoma" panose="020B0604030504040204" pitchFamily="34" charset="0"/>
              <a:ea typeface="Tahoma" panose="020B0604030504040204" pitchFamily="34" charset="0"/>
              <a:cs typeface="Tahoma" panose="020B0604030504040204" pitchFamily="34" charset="0"/>
            </a:endParaRPr>
          </a:p>
          <a:p>
            <a:r>
              <a:rPr lang="en-GB" sz="1600" i="1" dirty="0" err="1">
                <a:latin typeface="Tahoma" panose="020B0604030504040204" pitchFamily="34" charset="0"/>
                <a:ea typeface="Tahoma" panose="020B0604030504040204" pitchFamily="34" charset="0"/>
                <a:cs typeface="Tahoma" panose="020B0604030504040204" pitchFamily="34" charset="0"/>
              </a:rPr>
              <a:t>x</a:t>
            </a:r>
            <a:r>
              <a:rPr lang="en-GB" sz="16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1600" i="1" dirty="0" smtClean="0">
                <a:latin typeface="Tahoma" panose="020B0604030504040204" pitchFamily="34" charset="0"/>
                <a:ea typeface="Tahoma" panose="020B0604030504040204" pitchFamily="34" charset="0"/>
                <a:cs typeface="Tahoma" panose="020B0604030504040204" pitchFamily="34" charset="0"/>
              </a:rPr>
              <a:t> = distance from stack release to final plume </a:t>
            </a:r>
            <a:r>
              <a:rPr lang="en-GB" sz="1600" i="1" dirty="0" smtClean="0">
                <a:latin typeface="Tahoma" panose="020B0604030504040204" pitchFamily="34" charset="0"/>
                <a:ea typeface="Tahoma" panose="020B0604030504040204" pitchFamily="34" charset="0"/>
                <a:cs typeface="Tahoma" panose="020B0604030504040204" pitchFamily="34" charset="0"/>
              </a:rPr>
              <a:t>rise (=3.5 x*)</a:t>
            </a:r>
            <a:endParaRPr lang="en-CA" sz="1600" i="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15352" y="5612375"/>
            <a:ext cx="3859833" cy="369332"/>
          </a:xfrm>
          <a:prstGeom prst="rect">
            <a:avLst/>
          </a:prstGeom>
          <a:noFill/>
        </p:spPr>
        <p:txBody>
          <a:bodyPr wrap="square" rtlCol="0">
            <a:spAutoFit/>
          </a:bodyPr>
          <a:lstStyle/>
          <a:p>
            <a:r>
              <a:rPr lang="en-GB" b="1" i="1" dirty="0" smtClean="0">
                <a:latin typeface="Tahoma" panose="020B0604030504040204" pitchFamily="34" charset="0"/>
                <a:ea typeface="Tahoma" panose="020B0604030504040204" pitchFamily="34" charset="0"/>
                <a:cs typeface="Tahoma" panose="020B0604030504040204" pitchFamily="34" charset="0"/>
              </a:rPr>
              <a:t>Momentum Dominated Plume</a:t>
            </a:r>
            <a:endParaRPr lang="en-CA" b="1"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37220668"/>
              </p:ext>
            </p:extLst>
          </p:nvPr>
        </p:nvGraphicFramePr>
        <p:xfrm>
          <a:off x="5530850" y="5573712"/>
          <a:ext cx="1392750" cy="776287"/>
        </p:xfrm>
        <a:graphic>
          <a:graphicData uri="http://schemas.openxmlformats.org/presentationml/2006/ole">
            <mc:AlternateContent xmlns:mc="http://schemas.openxmlformats.org/markup-compatibility/2006">
              <mc:Choice xmlns:v="urn:schemas-microsoft-com:vml" Requires="v">
                <p:oleObj spid="_x0000_s53279" name="Equation" r:id="rId4" imgW="774700" imgH="431800" progId="Equation.3">
                  <p:embed/>
                </p:oleObj>
              </mc:Choice>
              <mc:Fallback>
                <p:oleObj name="Equation" r:id="rId4" imgW="774700" imgH="431800" progId="Equation.3">
                  <p:embed/>
                  <p:pic>
                    <p:nvPicPr>
                      <p:cNvPr id="0" name=""/>
                      <p:cNvPicPr/>
                      <p:nvPr/>
                    </p:nvPicPr>
                    <p:blipFill>
                      <a:blip r:embed="rId5"/>
                      <a:stretch>
                        <a:fillRect/>
                      </a:stretch>
                    </p:blipFill>
                    <p:spPr>
                      <a:xfrm>
                        <a:off x="5530850" y="5573712"/>
                        <a:ext cx="1392750" cy="7762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38869518"/>
              </p:ext>
            </p:extLst>
          </p:nvPr>
        </p:nvGraphicFramePr>
        <p:xfrm>
          <a:off x="4826000" y="3377888"/>
          <a:ext cx="2527300" cy="2049498"/>
        </p:xfrm>
        <a:graphic>
          <a:graphicData uri="http://schemas.openxmlformats.org/presentationml/2006/ole">
            <mc:AlternateContent xmlns:mc="http://schemas.openxmlformats.org/markup-compatibility/2006">
              <mc:Choice xmlns:v="urn:schemas-microsoft-com:vml" Requires="v">
                <p:oleObj spid="_x0000_s53280" name="Equation" r:id="rId6" imgW="1308100" imgH="1447800" progId="Equation.3">
                  <p:embed/>
                </p:oleObj>
              </mc:Choice>
              <mc:Fallback>
                <p:oleObj name="Equation" r:id="rId6" imgW="1308100" imgH="1447800" progId="Equation.3">
                  <p:embed/>
                  <p:pic>
                    <p:nvPicPr>
                      <p:cNvPr id="0" name=""/>
                      <p:cNvPicPr/>
                      <p:nvPr/>
                    </p:nvPicPr>
                    <p:blipFill>
                      <a:blip r:embed="rId7"/>
                      <a:stretch>
                        <a:fillRect/>
                      </a:stretch>
                    </p:blipFill>
                    <p:spPr>
                      <a:xfrm>
                        <a:off x="4826000" y="3377888"/>
                        <a:ext cx="2527300" cy="204949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52571878"/>
              </p:ext>
            </p:extLst>
          </p:nvPr>
        </p:nvGraphicFramePr>
        <p:xfrm>
          <a:off x="9324975" y="5508625"/>
          <a:ext cx="2008188" cy="958850"/>
        </p:xfrm>
        <a:graphic>
          <a:graphicData uri="http://schemas.openxmlformats.org/presentationml/2006/ole">
            <mc:AlternateContent xmlns:mc="http://schemas.openxmlformats.org/markup-compatibility/2006">
              <mc:Choice xmlns:v="urn:schemas-microsoft-com:vml" Requires="v">
                <p:oleObj spid="_x0000_s53281" name="Equation" r:id="rId8" imgW="1117600" imgH="533400" progId="Equation.3">
                  <p:embed/>
                </p:oleObj>
              </mc:Choice>
              <mc:Fallback>
                <p:oleObj name="Equation" r:id="rId8" imgW="1117600" imgH="533400" progId="Equation.3">
                  <p:embed/>
                  <p:pic>
                    <p:nvPicPr>
                      <p:cNvPr id="0" name=""/>
                      <p:cNvPicPr/>
                      <p:nvPr/>
                    </p:nvPicPr>
                    <p:blipFill>
                      <a:blip r:embed="rId9"/>
                      <a:stretch>
                        <a:fillRect/>
                      </a:stretch>
                    </p:blipFill>
                    <p:spPr>
                      <a:xfrm>
                        <a:off x="9324975" y="5508625"/>
                        <a:ext cx="2008188" cy="9588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99660687"/>
              </p:ext>
            </p:extLst>
          </p:nvPr>
        </p:nvGraphicFramePr>
        <p:xfrm>
          <a:off x="9182100" y="3440113"/>
          <a:ext cx="2044700" cy="1681198"/>
        </p:xfrm>
        <a:graphic>
          <a:graphicData uri="http://schemas.openxmlformats.org/presentationml/2006/ole">
            <mc:AlternateContent xmlns:mc="http://schemas.openxmlformats.org/markup-compatibility/2006">
              <mc:Choice xmlns:v="urn:schemas-microsoft-com:vml" Requires="v">
                <p:oleObj spid="_x0000_s53282" name="Equation" r:id="rId10" imgW="1143000" imgH="939800" progId="Equation.3">
                  <p:embed/>
                </p:oleObj>
              </mc:Choice>
              <mc:Fallback>
                <p:oleObj name="Equation" r:id="rId10" imgW="1143000" imgH="939800" progId="Equation.3">
                  <p:embed/>
                  <p:pic>
                    <p:nvPicPr>
                      <p:cNvPr id="0" name=""/>
                      <p:cNvPicPr/>
                      <p:nvPr/>
                    </p:nvPicPr>
                    <p:blipFill>
                      <a:blip r:embed="rId11"/>
                      <a:stretch>
                        <a:fillRect/>
                      </a:stretch>
                    </p:blipFill>
                    <p:spPr>
                      <a:xfrm>
                        <a:off x="9182100" y="3440113"/>
                        <a:ext cx="2044700" cy="1681198"/>
                      </a:xfrm>
                      <a:prstGeom prst="rect">
                        <a:avLst/>
                      </a:prstGeom>
                    </p:spPr>
                  </p:pic>
                </p:oleObj>
              </mc:Fallback>
            </mc:AlternateContent>
          </a:graphicData>
        </a:graphic>
      </p:graphicFrame>
    </p:spTree>
    <p:extLst>
      <p:ext uri="{BB962C8B-B14F-4D97-AF65-F5344CB8AC3E}">
        <p14:creationId xmlns:p14="http://schemas.microsoft.com/office/powerpoint/2010/main" val="231873349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 Modelling - Heavy Gas Dispersion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11278547" cy="2308324"/>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Heavy gases are heavy by virtue of having </a:t>
            </a:r>
            <a:r>
              <a:rPr lang="en-GB" sz="2400" b="1" dirty="0" smtClean="0">
                <a:latin typeface="Tahoma" panose="020B0604030504040204" pitchFamily="34" charset="0"/>
                <a:ea typeface="Tahoma" panose="020B0604030504040204" pitchFamily="34" charset="0"/>
                <a:cs typeface="Tahoma" panose="020B0604030504040204" pitchFamily="34" charset="0"/>
              </a:rPr>
              <a:t>large molecular weight </a:t>
            </a:r>
            <a:r>
              <a:rPr lang="en-GB" sz="2400" dirty="0" smtClean="0">
                <a:latin typeface="Tahoma" panose="020B0604030504040204" pitchFamily="34" charset="0"/>
                <a:ea typeface="Tahoma" panose="020B0604030504040204" pitchFamily="34" charset="0"/>
                <a:cs typeface="Tahoma" panose="020B0604030504040204" pitchFamily="34" charset="0"/>
              </a:rPr>
              <a:t>relative to the surrounding atmosphere or by </a:t>
            </a:r>
            <a:r>
              <a:rPr lang="en-GB" sz="2400" b="1" dirty="0" smtClean="0">
                <a:latin typeface="Tahoma" panose="020B0604030504040204" pitchFamily="34" charset="0"/>
                <a:ea typeface="Tahoma" panose="020B0604030504040204" pitchFamily="34" charset="0"/>
                <a:cs typeface="Tahoma" panose="020B0604030504040204" pitchFamily="34" charset="0"/>
              </a:rPr>
              <a:t>being cold</a:t>
            </a:r>
            <a:r>
              <a:rPr lang="en-GB" sz="2400" dirty="0" smtClean="0">
                <a:latin typeface="Tahoma" panose="020B0604030504040204" pitchFamily="34" charset="0"/>
                <a:ea typeface="Tahoma" panose="020B0604030504040204" pitchFamily="34" charset="0"/>
                <a:cs typeface="Tahoma" panose="020B0604030504040204" pitchFamily="34" charset="0"/>
              </a:rPr>
              <a:t>. </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dirty="0" smtClean="0">
                <a:latin typeface="Tahoma" panose="020B0604030504040204" pitchFamily="34" charset="0"/>
                <a:ea typeface="Tahoma" panose="020B0604030504040204" pitchFamily="34" charset="0"/>
                <a:cs typeface="Tahoma" panose="020B0604030504040204" pitchFamily="34" charset="0"/>
              </a:rPr>
              <a:t>These gases have the potential to travel far distances without dispersing to ‘safe’ levels. </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i="1"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99258770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a:srcRect t="16033"/>
          <a:stretch/>
        </p:blipFill>
        <p:spPr>
          <a:xfrm>
            <a:off x="697103" y="2191327"/>
            <a:ext cx="7448550" cy="4115464"/>
          </a:xfrm>
          <a:prstGeom prst="rect">
            <a:avLst/>
          </a:prstGeom>
        </p:spPr>
      </p:pic>
      <p:sp>
        <p:nvSpPr>
          <p:cNvPr id="41" name="Rectangle 40"/>
          <p:cNvSpPr/>
          <p:nvPr/>
        </p:nvSpPr>
        <p:spPr>
          <a:xfrm>
            <a:off x="3495234" y="5606000"/>
            <a:ext cx="1448540" cy="29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Heavy Gas Dispersion – </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Release from Pressure-Liquefied Storage</a:t>
            </a:r>
            <a:endPar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5750311"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2556207" y="3583172"/>
            <a:ext cx="2166884" cy="1988379"/>
          </a:xfrm>
          <a:custGeom>
            <a:avLst/>
            <a:gdLst>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191386 w 2083981"/>
              <a:gd name="connsiteY40" fmla="*/ 669851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138223 w 2083981"/>
              <a:gd name="connsiteY39" fmla="*/ 1020726 h 1913861"/>
              <a:gd name="connsiteX40" fmla="*/ 191386 w 2083981"/>
              <a:gd name="connsiteY40" fmla="*/ 669851 h 1913861"/>
              <a:gd name="connsiteX41" fmla="*/ 10632 w 2083981"/>
              <a:gd name="connsiteY41" fmla="*/ 116959 h 1913861"/>
              <a:gd name="connsiteX0" fmla="*/ 35721 w 2087805"/>
              <a:gd name="connsiteY0" fmla="*/ 0 h 1913861"/>
              <a:gd name="connsiteX1" fmla="*/ 269638 w 2087805"/>
              <a:gd name="connsiteY1" fmla="*/ 42531 h 1913861"/>
              <a:gd name="connsiteX2" fmla="*/ 524819 w 2087805"/>
              <a:gd name="connsiteY2" fmla="*/ 53163 h 1913861"/>
              <a:gd name="connsiteX3" fmla="*/ 716205 w 2087805"/>
              <a:gd name="connsiteY3" fmla="*/ 148856 h 1913861"/>
              <a:gd name="connsiteX4" fmla="*/ 822531 w 2087805"/>
              <a:gd name="connsiteY4" fmla="*/ 170121 h 1913861"/>
              <a:gd name="connsiteX5" fmla="*/ 1024549 w 2087805"/>
              <a:gd name="connsiteY5" fmla="*/ 212652 h 1913861"/>
              <a:gd name="connsiteX6" fmla="*/ 1247833 w 2087805"/>
              <a:gd name="connsiteY6" fmla="*/ 276447 h 1913861"/>
              <a:gd name="connsiteX7" fmla="*/ 1332894 w 2087805"/>
              <a:gd name="connsiteY7" fmla="*/ 308345 h 1913861"/>
              <a:gd name="connsiteX8" fmla="*/ 1354159 w 2087805"/>
              <a:gd name="connsiteY8" fmla="*/ 340242 h 1913861"/>
              <a:gd name="connsiteX9" fmla="*/ 1386056 w 2087805"/>
              <a:gd name="connsiteY9" fmla="*/ 361507 h 1913861"/>
              <a:gd name="connsiteX10" fmla="*/ 1417954 w 2087805"/>
              <a:gd name="connsiteY10" fmla="*/ 393405 h 1913861"/>
              <a:gd name="connsiteX11" fmla="*/ 1428587 w 2087805"/>
              <a:gd name="connsiteY11" fmla="*/ 404038 h 1913861"/>
              <a:gd name="connsiteX12" fmla="*/ 1598708 w 2087805"/>
              <a:gd name="connsiteY12" fmla="*/ 489098 h 1913861"/>
              <a:gd name="connsiteX13" fmla="*/ 1630605 w 2087805"/>
              <a:gd name="connsiteY13" fmla="*/ 510363 h 1913861"/>
              <a:gd name="connsiteX14" fmla="*/ 1885787 w 2087805"/>
              <a:gd name="connsiteY14" fmla="*/ 808075 h 1913861"/>
              <a:gd name="connsiteX15" fmla="*/ 1928317 w 2087805"/>
              <a:gd name="connsiteY15" fmla="*/ 914400 h 1913861"/>
              <a:gd name="connsiteX16" fmla="*/ 1992112 w 2087805"/>
              <a:gd name="connsiteY16" fmla="*/ 1063256 h 1913861"/>
              <a:gd name="connsiteX17" fmla="*/ 2034642 w 2087805"/>
              <a:gd name="connsiteY17" fmla="*/ 1190847 h 1913861"/>
              <a:gd name="connsiteX18" fmla="*/ 2034642 w 2087805"/>
              <a:gd name="connsiteY18" fmla="*/ 1265275 h 1913861"/>
              <a:gd name="connsiteX19" fmla="*/ 2066540 w 2087805"/>
              <a:gd name="connsiteY19" fmla="*/ 1360968 h 1913861"/>
              <a:gd name="connsiteX20" fmla="*/ 2087805 w 2087805"/>
              <a:gd name="connsiteY20" fmla="*/ 1499191 h 1913861"/>
              <a:gd name="connsiteX21" fmla="*/ 1885787 w 2087805"/>
              <a:gd name="connsiteY21" fmla="*/ 1679945 h 1913861"/>
              <a:gd name="connsiteX22" fmla="*/ 1790094 w 2087805"/>
              <a:gd name="connsiteY22" fmla="*/ 1722475 h 1913861"/>
              <a:gd name="connsiteX23" fmla="*/ 1758196 w 2087805"/>
              <a:gd name="connsiteY23" fmla="*/ 1733107 h 1913861"/>
              <a:gd name="connsiteX24" fmla="*/ 1726298 w 2087805"/>
              <a:gd name="connsiteY24" fmla="*/ 1754372 h 1913861"/>
              <a:gd name="connsiteX25" fmla="*/ 1705033 w 2087805"/>
              <a:gd name="connsiteY25" fmla="*/ 1775638 h 1913861"/>
              <a:gd name="connsiteX26" fmla="*/ 1534912 w 2087805"/>
              <a:gd name="connsiteY26" fmla="*/ 1881963 h 1913861"/>
              <a:gd name="connsiteX27" fmla="*/ 1386056 w 2087805"/>
              <a:gd name="connsiteY27" fmla="*/ 1881963 h 1913861"/>
              <a:gd name="connsiteX28" fmla="*/ 1184038 w 2087805"/>
              <a:gd name="connsiteY28" fmla="*/ 1871331 h 1913861"/>
              <a:gd name="connsiteX29" fmla="*/ 971387 w 2087805"/>
              <a:gd name="connsiteY29" fmla="*/ 1871331 h 1913861"/>
              <a:gd name="connsiteX30" fmla="*/ 790633 w 2087805"/>
              <a:gd name="connsiteY30" fmla="*/ 1903228 h 1913861"/>
              <a:gd name="connsiteX31" fmla="*/ 641777 w 2087805"/>
              <a:gd name="connsiteY31" fmla="*/ 1913861 h 1913861"/>
              <a:gd name="connsiteX32" fmla="*/ 556717 w 2087805"/>
              <a:gd name="connsiteY32" fmla="*/ 1850065 h 1913861"/>
              <a:gd name="connsiteX33" fmla="*/ 259005 w 2087805"/>
              <a:gd name="connsiteY33" fmla="*/ 1871331 h 1913861"/>
              <a:gd name="connsiteX34" fmla="*/ 120782 w 2087805"/>
              <a:gd name="connsiteY34" fmla="*/ 1765005 h 1913861"/>
              <a:gd name="connsiteX35" fmla="*/ 56987 w 2087805"/>
              <a:gd name="connsiteY35" fmla="*/ 1679945 h 1913861"/>
              <a:gd name="connsiteX36" fmla="*/ 3824 w 2087805"/>
              <a:gd name="connsiteY36" fmla="*/ 1584252 h 1913861"/>
              <a:gd name="connsiteX37" fmla="*/ 35721 w 2087805"/>
              <a:gd name="connsiteY37" fmla="*/ 1477926 h 1913861"/>
              <a:gd name="connsiteX38" fmla="*/ 3824 w 2087805"/>
              <a:gd name="connsiteY38" fmla="*/ 1318437 h 1913861"/>
              <a:gd name="connsiteX39" fmla="*/ 142047 w 2087805"/>
              <a:gd name="connsiteY39" fmla="*/ 1020726 h 1913861"/>
              <a:gd name="connsiteX40" fmla="*/ 195210 w 2087805"/>
              <a:gd name="connsiteY40" fmla="*/ 669851 h 1913861"/>
              <a:gd name="connsiteX41" fmla="*/ 14456 w 2087805"/>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67558 w 2098646"/>
              <a:gd name="connsiteY32" fmla="*/ 1850065 h 1913861"/>
              <a:gd name="connsiteX33" fmla="*/ 269846 w 2098646"/>
              <a:gd name="connsiteY33" fmla="*/ 1871331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67558 w 2098646"/>
              <a:gd name="connsiteY32" fmla="*/ 1850065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46293 w 2098646"/>
              <a:gd name="connsiteY32" fmla="*/ 1903228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83976 w 2098646"/>
              <a:gd name="connsiteY13" fmla="*/ 520995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503223 w 2098646"/>
              <a:gd name="connsiteY10" fmla="*/ 393406 h 1913861"/>
              <a:gd name="connsiteX11" fmla="*/ 1609549 w 2098646"/>
              <a:gd name="connsiteY11" fmla="*/ 489098 h 1913861"/>
              <a:gd name="connsiteX12" fmla="*/ 1683976 w 2098646"/>
              <a:gd name="connsiteY12" fmla="*/ 520995 h 1913861"/>
              <a:gd name="connsiteX13" fmla="*/ 1896628 w 2098646"/>
              <a:gd name="connsiteY13" fmla="*/ 808075 h 1913861"/>
              <a:gd name="connsiteX14" fmla="*/ 1939158 w 2098646"/>
              <a:gd name="connsiteY14" fmla="*/ 914400 h 1913861"/>
              <a:gd name="connsiteX15" fmla="*/ 2002953 w 2098646"/>
              <a:gd name="connsiteY15" fmla="*/ 1063256 h 1913861"/>
              <a:gd name="connsiteX16" fmla="*/ 2045483 w 2098646"/>
              <a:gd name="connsiteY16" fmla="*/ 1190847 h 1913861"/>
              <a:gd name="connsiteX17" fmla="*/ 2045483 w 2098646"/>
              <a:gd name="connsiteY17" fmla="*/ 1265275 h 1913861"/>
              <a:gd name="connsiteX18" fmla="*/ 2077381 w 2098646"/>
              <a:gd name="connsiteY18" fmla="*/ 1360968 h 1913861"/>
              <a:gd name="connsiteX19" fmla="*/ 2098646 w 2098646"/>
              <a:gd name="connsiteY19" fmla="*/ 1499191 h 1913861"/>
              <a:gd name="connsiteX20" fmla="*/ 1896628 w 2098646"/>
              <a:gd name="connsiteY20" fmla="*/ 1679945 h 1913861"/>
              <a:gd name="connsiteX21" fmla="*/ 1800935 w 2098646"/>
              <a:gd name="connsiteY21" fmla="*/ 1722475 h 1913861"/>
              <a:gd name="connsiteX22" fmla="*/ 1769037 w 2098646"/>
              <a:gd name="connsiteY22" fmla="*/ 1733107 h 1913861"/>
              <a:gd name="connsiteX23" fmla="*/ 1737139 w 2098646"/>
              <a:gd name="connsiteY23" fmla="*/ 1754372 h 1913861"/>
              <a:gd name="connsiteX24" fmla="*/ 1715874 w 2098646"/>
              <a:gd name="connsiteY24" fmla="*/ 1775638 h 1913861"/>
              <a:gd name="connsiteX25" fmla="*/ 1545753 w 2098646"/>
              <a:gd name="connsiteY25" fmla="*/ 1881963 h 1913861"/>
              <a:gd name="connsiteX26" fmla="*/ 1396897 w 2098646"/>
              <a:gd name="connsiteY26" fmla="*/ 1881963 h 1913861"/>
              <a:gd name="connsiteX27" fmla="*/ 1194879 w 2098646"/>
              <a:gd name="connsiteY27" fmla="*/ 1871331 h 1913861"/>
              <a:gd name="connsiteX28" fmla="*/ 982228 w 2098646"/>
              <a:gd name="connsiteY28" fmla="*/ 1871331 h 1913861"/>
              <a:gd name="connsiteX29" fmla="*/ 801474 w 2098646"/>
              <a:gd name="connsiteY29" fmla="*/ 1903228 h 1913861"/>
              <a:gd name="connsiteX30" fmla="*/ 652618 w 2098646"/>
              <a:gd name="connsiteY30" fmla="*/ 1913861 h 1913861"/>
              <a:gd name="connsiteX31" fmla="*/ 546293 w 2098646"/>
              <a:gd name="connsiteY31" fmla="*/ 1903228 h 1913861"/>
              <a:gd name="connsiteX32" fmla="*/ 301743 w 2098646"/>
              <a:gd name="connsiteY32" fmla="*/ 1892596 h 1913861"/>
              <a:gd name="connsiteX33" fmla="*/ 131623 w 2098646"/>
              <a:gd name="connsiteY33" fmla="*/ 1765005 h 1913861"/>
              <a:gd name="connsiteX34" fmla="*/ 67828 w 2098646"/>
              <a:gd name="connsiteY34" fmla="*/ 1679945 h 1913861"/>
              <a:gd name="connsiteX35" fmla="*/ 14665 w 2098646"/>
              <a:gd name="connsiteY35" fmla="*/ 1584252 h 1913861"/>
              <a:gd name="connsiteX36" fmla="*/ 4032 w 2098646"/>
              <a:gd name="connsiteY36" fmla="*/ 1488559 h 1913861"/>
              <a:gd name="connsiteX37" fmla="*/ 14665 w 2098646"/>
              <a:gd name="connsiteY37" fmla="*/ 1318437 h 1913861"/>
              <a:gd name="connsiteX38" fmla="*/ 152888 w 2098646"/>
              <a:gd name="connsiteY38" fmla="*/ 1020726 h 1913861"/>
              <a:gd name="connsiteX39" fmla="*/ 206051 w 2098646"/>
              <a:gd name="connsiteY39" fmla="*/ 669851 h 1913861"/>
              <a:gd name="connsiteX40" fmla="*/ 25297 w 2098646"/>
              <a:gd name="connsiteY40"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902611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896628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84467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66884" h="1913861">
                <a:moveTo>
                  <a:pt x="46562" y="0"/>
                </a:moveTo>
                <a:lnTo>
                  <a:pt x="280479" y="42531"/>
                </a:lnTo>
                <a:lnTo>
                  <a:pt x="535660" y="95693"/>
                </a:lnTo>
                <a:lnTo>
                  <a:pt x="727046" y="148856"/>
                </a:lnTo>
                <a:cubicBezTo>
                  <a:pt x="762488" y="155944"/>
                  <a:pt x="789070" y="147084"/>
                  <a:pt x="854637" y="148856"/>
                </a:cubicBezTo>
                <a:cubicBezTo>
                  <a:pt x="920204" y="150628"/>
                  <a:pt x="1031846" y="155945"/>
                  <a:pt x="1120450" y="159489"/>
                </a:cubicBezTo>
                <a:lnTo>
                  <a:pt x="1301204" y="255182"/>
                </a:lnTo>
                <a:cubicBezTo>
                  <a:pt x="1329558" y="265815"/>
                  <a:pt x="1322470" y="295941"/>
                  <a:pt x="1343735" y="308345"/>
                </a:cubicBezTo>
                <a:cubicBezTo>
                  <a:pt x="1365000" y="320749"/>
                  <a:pt x="1402214" y="315432"/>
                  <a:pt x="1428795" y="329609"/>
                </a:cubicBezTo>
                <a:cubicBezTo>
                  <a:pt x="1455376" y="343786"/>
                  <a:pt x="1473097" y="366825"/>
                  <a:pt x="1503223" y="393406"/>
                </a:cubicBezTo>
                <a:cubicBezTo>
                  <a:pt x="1533349" y="419987"/>
                  <a:pt x="1503080" y="471353"/>
                  <a:pt x="1609549" y="489098"/>
                </a:cubicBezTo>
                <a:cubicBezTo>
                  <a:pt x="1644808" y="500852"/>
                  <a:pt x="1683976" y="499155"/>
                  <a:pt x="1683976" y="520995"/>
                </a:cubicBezTo>
                <a:lnTo>
                  <a:pt x="1896628" y="808075"/>
                </a:lnTo>
                <a:lnTo>
                  <a:pt x="1939158" y="914400"/>
                </a:lnTo>
                <a:lnTo>
                  <a:pt x="2002953" y="1063256"/>
                </a:lnTo>
                <a:lnTo>
                  <a:pt x="2045483" y="1190847"/>
                </a:lnTo>
                <a:lnTo>
                  <a:pt x="2045483" y="1265275"/>
                </a:lnTo>
                <a:lnTo>
                  <a:pt x="2131972" y="1360968"/>
                </a:lnTo>
                <a:lnTo>
                  <a:pt x="2166884" y="1551737"/>
                </a:lnTo>
                <a:lnTo>
                  <a:pt x="1923923" y="1679945"/>
                </a:lnTo>
                <a:cubicBezTo>
                  <a:pt x="1892025" y="1694122"/>
                  <a:pt x="1826749" y="1713615"/>
                  <a:pt x="1800935" y="1722475"/>
                </a:cubicBezTo>
                <a:cubicBezTo>
                  <a:pt x="1775121" y="1731335"/>
                  <a:pt x="1779062" y="1728095"/>
                  <a:pt x="1769037" y="1733107"/>
                </a:cubicBezTo>
                <a:cubicBezTo>
                  <a:pt x="1757607" y="1738822"/>
                  <a:pt x="1747118" y="1746389"/>
                  <a:pt x="1737139" y="1754372"/>
                </a:cubicBezTo>
                <a:cubicBezTo>
                  <a:pt x="1729311" y="1760634"/>
                  <a:pt x="1715874" y="1775638"/>
                  <a:pt x="1715874" y="1775638"/>
                </a:cubicBezTo>
                <a:lnTo>
                  <a:pt x="1545753" y="1881963"/>
                </a:lnTo>
                <a:lnTo>
                  <a:pt x="1396897" y="1881963"/>
                </a:lnTo>
                <a:lnTo>
                  <a:pt x="1194879" y="1897604"/>
                </a:lnTo>
                <a:lnTo>
                  <a:pt x="982228" y="1884467"/>
                </a:lnTo>
                <a:lnTo>
                  <a:pt x="801474" y="1903228"/>
                </a:lnTo>
                <a:lnTo>
                  <a:pt x="652618" y="1913861"/>
                </a:lnTo>
                <a:cubicBezTo>
                  <a:pt x="624265" y="1892596"/>
                  <a:pt x="617177" y="1873206"/>
                  <a:pt x="567558" y="1871331"/>
                </a:cubicBezTo>
                <a:cubicBezTo>
                  <a:pt x="517939" y="1869456"/>
                  <a:pt x="471865" y="1930900"/>
                  <a:pt x="354906" y="1902611"/>
                </a:cubicBezTo>
                <a:lnTo>
                  <a:pt x="131623" y="1830686"/>
                </a:lnTo>
                <a:lnTo>
                  <a:pt x="67828" y="1679945"/>
                </a:lnTo>
                <a:lnTo>
                  <a:pt x="14665" y="1584252"/>
                </a:lnTo>
                <a:lnTo>
                  <a:pt x="4032" y="1488559"/>
                </a:lnTo>
                <a:cubicBezTo>
                  <a:pt x="4032" y="1456661"/>
                  <a:pt x="-10144" y="1396409"/>
                  <a:pt x="14665" y="1318437"/>
                </a:cubicBezTo>
                <a:cubicBezTo>
                  <a:pt x="39474" y="1240465"/>
                  <a:pt x="120990" y="1128824"/>
                  <a:pt x="152888" y="1020726"/>
                </a:cubicBezTo>
                <a:cubicBezTo>
                  <a:pt x="184786" y="912628"/>
                  <a:pt x="188330" y="786809"/>
                  <a:pt x="206051" y="669851"/>
                </a:cubicBezTo>
                <a:lnTo>
                  <a:pt x="25297" y="116959"/>
                </a:lnTo>
              </a:path>
            </a:pathLst>
          </a:custGeom>
          <a:solidFill>
            <a:schemeClr val="accent1">
              <a:lumMod val="75000"/>
              <a:alpha val="9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620232" y="3761782"/>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836202" y="4414707"/>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763175" y="4147431"/>
            <a:ext cx="262116" cy="2621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104795" y="3923116"/>
            <a:ext cx="262818" cy="26281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401474" y="3924017"/>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173609" y="4334406"/>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747155" y="4793848"/>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836008" y="4100179"/>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431982" y="4313084"/>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796232" y="4375009"/>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105157" y="467470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378889" y="4622981"/>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133209" y="4496743"/>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756049" y="4743197"/>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087463" y="4787822"/>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962444" y="4970549"/>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522053" y="490937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259637" y="5176831"/>
            <a:ext cx="369331" cy="36933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3823730" y="5200868"/>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2763862" y="5108699"/>
            <a:ext cx="263358" cy="26335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44" b="89778" l="9778" r="89778"/>
                    </a14:imgEffect>
                  </a14:imgLayer>
                </a14:imgProps>
              </a:ext>
              <a:ext uri="{28A0092B-C50C-407E-A947-70E740481C1C}">
                <a14:useLocalDpi xmlns:a14="http://schemas.microsoft.com/office/drawing/2010/main" val="0"/>
              </a:ext>
            </a:extLst>
          </a:blip>
          <a:srcRect/>
          <a:stretch>
            <a:fillRect/>
          </a:stretch>
        </p:blipFill>
        <p:spPr bwMode="auto">
          <a:xfrm rot="19966464">
            <a:off x="4350091" y="4952178"/>
            <a:ext cx="263358" cy="263358"/>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a:endCxn id="52" idx="0"/>
          </p:cNvCxnSpPr>
          <p:nvPr/>
        </p:nvCxnSpPr>
        <p:spPr>
          <a:xfrm flipV="1">
            <a:off x="1858491" y="4435165"/>
            <a:ext cx="1077893" cy="13170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116162" y="5803848"/>
            <a:ext cx="2932213"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Evaporating Liquid Pool</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74" name="TextBox 73"/>
          <p:cNvSpPr txBox="1"/>
          <p:nvPr/>
        </p:nvSpPr>
        <p:spPr>
          <a:xfrm>
            <a:off x="187863" y="5773353"/>
            <a:ext cx="2664512"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Large Liquid Droplets</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75" name="TextBox 74"/>
          <p:cNvSpPr txBox="1"/>
          <p:nvPr/>
        </p:nvSpPr>
        <p:spPr>
          <a:xfrm>
            <a:off x="1183103" y="1822634"/>
            <a:ext cx="784189"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Wind</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76" name="Straight Arrow Connector 75"/>
          <p:cNvCxnSpPr/>
          <p:nvPr/>
        </p:nvCxnSpPr>
        <p:spPr>
          <a:xfrm flipV="1">
            <a:off x="211103" y="2007300"/>
            <a:ext cx="97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a:off x="2556207" y="3127985"/>
            <a:ext cx="5411403" cy="1865786"/>
          </a:xfrm>
          <a:custGeom>
            <a:avLst/>
            <a:gdLst>
              <a:gd name="connsiteX0" fmla="*/ 31897 w 5380074"/>
              <a:gd name="connsiteY0" fmla="*/ 414669 h 1786269"/>
              <a:gd name="connsiteX1" fmla="*/ 202018 w 5380074"/>
              <a:gd name="connsiteY1" fmla="*/ 393404 h 1786269"/>
              <a:gd name="connsiteX2" fmla="*/ 329609 w 5380074"/>
              <a:gd name="connsiteY2" fmla="*/ 340241 h 1786269"/>
              <a:gd name="connsiteX3" fmla="*/ 425302 w 5380074"/>
              <a:gd name="connsiteY3" fmla="*/ 329609 h 1786269"/>
              <a:gd name="connsiteX4" fmla="*/ 531628 w 5380074"/>
              <a:gd name="connsiteY4" fmla="*/ 255181 h 1786269"/>
              <a:gd name="connsiteX5" fmla="*/ 723014 w 5380074"/>
              <a:gd name="connsiteY5" fmla="*/ 148855 h 1786269"/>
              <a:gd name="connsiteX6" fmla="*/ 882502 w 5380074"/>
              <a:gd name="connsiteY6" fmla="*/ 63795 h 1786269"/>
              <a:gd name="connsiteX7" fmla="*/ 1063256 w 5380074"/>
              <a:gd name="connsiteY7" fmla="*/ 42530 h 1786269"/>
              <a:gd name="connsiteX8" fmla="*/ 1180214 w 5380074"/>
              <a:gd name="connsiteY8" fmla="*/ 42530 h 1786269"/>
              <a:gd name="connsiteX9" fmla="*/ 1392865 w 5380074"/>
              <a:gd name="connsiteY9" fmla="*/ 0 h 1786269"/>
              <a:gd name="connsiteX10" fmla="*/ 1509823 w 5380074"/>
              <a:gd name="connsiteY10" fmla="*/ 0 h 1786269"/>
              <a:gd name="connsiteX11" fmla="*/ 1690577 w 5380074"/>
              <a:gd name="connsiteY11" fmla="*/ 63795 h 1786269"/>
              <a:gd name="connsiteX12" fmla="*/ 1850065 w 5380074"/>
              <a:gd name="connsiteY12" fmla="*/ 63795 h 1786269"/>
              <a:gd name="connsiteX13" fmla="*/ 2115879 w 5380074"/>
              <a:gd name="connsiteY13" fmla="*/ 127590 h 1786269"/>
              <a:gd name="connsiteX14" fmla="*/ 2222204 w 5380074"/>
              <a:gd name="connsiteY14" fmla="*/ 148855 h 1786269"/>
              <a:gd name="connsiteX15" fmla="*/ 2360428 w 5380074"/>
              <a:gd name="connsiteY15" fmla="*/ 287079 h 1786269"/>
              <a:gd name="connsiteX16" fmla="*/ 2466753 w 5380074"/>
              <a:gd name="connsiteY16" fmla="*/ 308344 h 1786269"/>
              <a:gd name="connsiteX17" fmla="*/ 2658139 w 5380074"/>
              <a:gd name="connsiteY17" fmla="*/ 318976 h 1786269"/>
              <a:gd name="connsiteX18" fmla="*/ 2849525 w 5380074"/>
              <a:gd name="connsiteY18" fmla="*/ 361507 h 1786269"/>
              <a:gd name="connsiteX19" fmla="*/ 2977116 w 5380074"/>
              <a:gd name="connsiteY19" fmla="*/ 414669 h 1786269"/>
              <a:gd name="connsiteX20" fmla="*/ 3125972 w 5380074"/>
              <a:gd name="connsiteY20" fmla="*/ 478465 h 1786269"/>
              <a:gd name="connsiteX21" fmla="*/ 3455581 w 5380074"/>
              <a:gd name="connsiteY21" fmla="*/ 584790 h 1786269"/>
              <a:gd name="connsiteX22" fmla="*/ 3678865 w 5380074"/>
              <a:gd name="connsiteY22" fmla="*/ 627320 h 1786269"/>
              <a:gd name="connsiteX23" fmla="*/ 3880884 w 5380074"/>
              <a:gd name="connsiteY23" fmla="*/ 627320 h 1786269"/>
              <a:gd name="connsiteX24" fmla="*/ 4231758 w 5380074"/>
              <a:gd name="connsiteY24" fmla="*/ 680483 h 1786269"/>
              <a:gd name="connsiteX25" fmla="*/ 4444409 w 5380074"/>
              <a:gd name="connsiteY25" fmla="*/ 680483 h 1786269"/>
              <a:gd name="connsiteX26" fmla="*/ 4572000 w 5380074"/>
              <a:gd name="connsiteY26" fmla="*/ 712381 h 1786269"/>
              <a:gd name="connsiteX27" fmla="*/ 4774018 w 5380074"/>
              <a:gd name="connsiteY27" fmla="*/ 712381 h 1786269"/>
              <a:gd name="connsiteX28" fmla="*/ 4901609 w 5380074"/>
              <a:gd name="connsiteY28" fmla="*/ 744279 h 1786269"/>
              <a:gd name="connsiteX29" fmla="*/ 5018567 w 5380074"/>
              <a:gd name="connsiteY29" fmla="*/ 733646 h 1786269"/>
              <a:gd name="connsiteX30" fmla="*/ 5146158 w 5380074"/>
              <a:gd name="connsiteY30" fmla="*/ 701748 h 1786269"/>
              <a:gd name="connsiteX31" fmla="*/ 5295014 w 5380074"/>
              <a:gd name="connsiteY31" fmla="*/ 648586 h 1786269"/>
              <a:gd name="connsiteX32" fmla="*/ 5369442 w 5380074"/>
              <a:gd name="connsiteY32" fmla="*/ 606055 h 1786269"/>
              <a:gd name="connsiteX33" fmla="*/ 5380074 w 5380074"/>
              <a:gd name="connsiteY33" fmla="*/ 1775637 h 1786269"/>
              <a:gd name="connsiteX34" fmla="*/ 3423684 w 5380074"/>
              <a:gd name="connsiteY34" fmla="*/ 1786269 h 1786269"/>
              <a:gd name="connsiteX35" fmla="*/ 3317358 w 5380074"/>
              <a:gd name="connsiteY35" fmla="*/ 1701209 h 1786269"/>
              <a:gd name="connsiteX36" fmla="*/ 3200400 w 5380074"/>
              <a:gd name="connsiteY36" fmla="*/ 1616148 h 1786269"/>
              <a:gd name="connsiteX37" fmla="*/ 3040911 w 5380074"/>
              <a:gd name="connsiteY37" fmla="*/ 1499190 h 1786269"/>
              <a:gd name="connsiteX38" fmla="*/ 2966484 w 5380074"/>
              <a:gd name="connsiteY38" fmla="*/ 1488558 h 1786269"/>
              <a:gd name="connsiteX39" fmla="*/ 2849525 w 5380074"/>
              <a:gd name="connsiteY39" fmla="*/ 1382232 h 1786269"/>
              <a:gd name="connsiteX40" fmla="*/ 2732567 w 5380074"/>
              <a:gd name="connsiteY40" fmla="*/ 1297172 h 1786269"/>
              <a:gd name="connsiteX41" fmla="*/ 2615609 w 5380074"/>
              <a:gd name="connsiteY41" fmla="*/ 1244009 h 1786269"/>
              <a:gd name="connsiteX42" fmla="*/ 2488018 w 5380074"/>
              <a:gd name="connsiteY42" fmla="*/ 1222744 h 1786269"/>
              <a:gd name="connsiteX43" fmla="*/ 2392325 w 5380074"/>
              <a:gd name="connsiteY43" fmla="*/ 1158948 h 1786269"/>
              <a:gd name="connsiteX44" fmla="*/ 2392325 w 5380074"/>
              <a:gd name="connsiteY44" fmla="*/ 1158948 h 1786269"/>
              <a:gd name="connsiteX45" fmla="*/ 2317897 w 5380074"/>
              <a:gd name="connsiteY45" fmla="*/ 1095153 h 1786269"/>
              <a:gd name="connsiteX46" fmla="*/ 2232837 w 5380074"/>
              <a:gd name="connsiteY46" fmla="*/ 1052623 h 1786269"/>
              <a:gd name="connsiteX47" fmla="*/ 2126511 w 5380074"/>
              <a:gd name="connsiteY47" fmla="*/ 999460 h 1786269"/>
              <a:gd name="connsiteX48" fmla="*/ 1956391 w 5380074"/>
              <a:gd name="connsiteY48" fmla="*/ 903767 h 1786269"/>
              <a:gd name="connsiteX49" fmla="*/ 1786270 w 5380074"/>
              <a:gd name="connsiteY49" fmla="*/ 882502 h 1786269"/>
              <a:gd name="connsiteX50" fmla="*/ 1658679 w 5380074"/>
              <a:gd name="connsiteY50" fmla="*/ 882502 h 1786269"/>
              <a:gd name="connsiteX51" fmla="*/ 1531088 w 5380074"/>
              <a:gd name="connsiteY51" fmla="*/ 882502 h 1786269"/>
              <a:gd name="connsiteX52" fmla="*/ 1424763 w 5380074"/>
              <a:gd name="connsiteY52" fmla="*/ 861237 h 1786269"/>
              <a:gd name="connsiteX53" fmla="*/ 1329070 w 5380074"/>
              <a:gd name="connsiteY53" fmla="*/ 776176 h 1786269"/>
              <a:gd name="connsiteX54" fmla="*/ 1190846 w 5380074"/>
              <a:gd name="connsiteY54" fmla="*/ 712381 h 1786269"/>
              <a:gd name="connsiteX55" fmla="*/ 999460 w 5380074"/>
              <a:gd name="connsiteY55" fmla="*/ 637953 h 1786269"/>
              <a:gd name="connsiteX56" fmla="*/ 808074 w 5380074"/>
              <a:gd name="connsiteY56" fmla="*/ 584790 h 1786269"/>
              <a:gd name="connsiteX57" fmla="*/ 691116 w 5380074"/>
              <a:gd name="connsiteY57" fmla="*/ 584790 h 1786269"/>
              <a:gd name="connsiteX58" fmla="*/ 446567 w 5380074"/>
              <a:gd name="connsiteY58" fmla="*/ 531627 h 1786269"/>
              <a:gd name="connsiteX59" fmla="*/ 233916 w 5380074"/>
              <a:gd name="connsiteY59" fmla="*/ 499730 h 1786269"/>
              <a:gd name="connsiteX60" fmla="*/ 148856 w 5380074"/>
              <a:gd name="connsiteY60" fmla="*/ 499730 h 1786269"/>
              <a:gd name="connsiteX61" fmla="*/ 10632 w 5380074"/>
              <a:gd name="connsiteY61" fmla="*/ 510362 h 1786269"/>
              <a:gd name="connsiteX62" fmla="*/ 0 w 5380074"/>
              <a:gd name="connsiteY62" fmla="*/ 499730 h 1786269"/>
              <a:gd name="connsiteX63" fmla="*/ 31897 w 5380074"/>
              <a:gd name="connsiteY63" fmla="*/ 414669 h 1786269"/>
              <a:gd name="connsiteX0" fmla="*/ 31897 w 5380074"/>
              <a:gd name="connsiteY0" fmla="*/ 414669 h 1775637"/>
              <a:gd name="connsiteX1" fmla="*/ 202018 w 5380074"/>
              <a:gd name="connsiteY1" fmla="*/ 393404 h 1775637"/>
              <a:gd name="connsiteX2" fmla="*/ 329609 w 5380074"/>
              <a:gd name="connsiteY2" fmla="*/ 340241 h 1775637"/>
              <a:gd name="connsiteX3" fmla="*/ 425302 w 5380074"/>
              <a:gd name="connsiteY3" fmla="*/ 329609 h 1775637"/>
              <a:gd name="connsiteX4" fmla="*/ 531628 w 5380074"/>
              <a:gd name="connsiteY4" fmla="*/ 255181 h 1775637"/>
              <a:gd name="connsiteX5" fmla="*/ 723014 w 5380074"/>
              <a:gd name="connsiteY5" fmla="*/ 148855 h 1775637"/>
              <a:gd name="connsiteX6" fmla="*/ 882502 w 5380074"/>
              <a:gd name="connsiteY6" fmla="*/ 63795 h 1775637"/>
              <a:gd name="connsiteX7" fmla="*/ 1063256 w 5380074"/>
              <a:gd name="connsiteY7" fmla="*/ 42530 h 1775637"/>
              <a:gd name="connsiteX8" fmla="*/ 1180214 w 5380074"/>
              <a:gd name="connsiteY8" fmla="*/ 42530 h 1775637"/>
              <a:gd name="connsiteX9" fmla="*/ 1392865 w 5380074"/>
              <a:gd name="connsiteY9" fmla="*/ 0 h 1775637"/>
              <a:gd name="connsiteX10" fmla="*/ 1509823 w 5380074"/>
              <a:gd name="connsiteY10" fmla="*/ 0 h 1775637"/>
              <a:gd name="connsiteX11" fmla="*/ 1690577 w 5380074"/>
              <a:gd name="connsiteY11" fmla="*/ 63795 h 1775637"/>
              <a:gd name="connsiteX12" fmla="*/ 1850065 w 5380074"/>
              <a:gd name="connsiteY12" fmla="*/ 63795 h 1775637"/>
              <a:gd name="connsiteX13" fmla="*/ 2115879 w 5380074"/>
              <a:gd name="connsiteY13" fmla="*/ 127590 h 1775637"/>
              <a:gd name="connsiteX14" fmla="*/ 2222204 w 5380074"/>
              <a:gd name="connsiteY14" fmla="*/ 148855 h 1775637"/>
              <a:gd name="connsiteX15" fmla="*/ 2360428 w 5380074"/>
              <a:gd name="connsiteY15" fmla="*/ 287079 h 1775637"/>
              <a:gd name="connsiteX16" fmla="*/ 2466753 w 5380074"/>
              <a:gd name="connsiteY16" fmla="*/ 308344 h 1775637"/>
              <a:gd name="connsiteX17" fmla="*/ 2658139 w 5380074"/>
              <a:gd name="connsiteY17" fmla="*/ 318976 h 1775637"/>
              <a:gd name="connsiteX18" fmla="*/ 2849525 w 5380074"/>
              <a:gd name="connsiteY18" fmla="*/ 361507 h 1775637"/>
              <a:gd name="connsiteX19" fmla="*/ 2977116 w 5380074"/>
              <a:gd name="connsiteY19" fmla="*/ 414669 h 1775637"/>
              <a:gd name="connsiteX20" fmla="*/ 3125972 w 5380074"/>
              <a:gd name="connsiteY20" fmla="*/ 478465 h 1775637"/>
              <a:gd name="connsiteX21" fmla="*/ 3455581 w 5380074"/>
              <a:gd name="connsiteY21" fmla="*/ 584790 h 1775637"/>
              <a:gd name="connsiteX22" fmla="*/ 3678865 w 5380074"/>
              <a:gd name="connsiteY22" fmla="*/ 627320 h 1775637"/>
              <a:gd name="connsiteX23" fmla="*/ 3880884 w 5380074"/>
              <a:gd name="connsiteY23" fmla="*/ 627320 h 1775637"/>
              <a:gd name="connsiteX24" fmla="*/ 4231758 w 5380074"/>
              <a:gd name="connsiteY24" fmla="*/ 680483 h 1775637"/>
              <a:gd name="connsiteX25" fmla="*/ 4444409 w 5380074"/>
              <a:gd name="connsiteY25" fmla="*/ 680483 h 1775637"/>
              <a:gd name="connsiteX26" fmla="*/ 4572000 w 5380074"/>
              <a:gd name="connsiteY26" fmla="*/ 712381 h 1775637"/>
              <a:gd name="connsiteX27" fmla="*/ 4774018 w 5380074"/>
              <a:gd name="connsiteY27" fmla="*/ 712381 h 1775637"/>
              <a:gd name="connsiteX28" fmla="*/ 4901609 w 5380074"/>
              <a:gd name="connsiteY28" fmla="*/ 744279 h 1775637"/>
              <a:gd name="connsiteX29" fmla="*/ 5018567 w 5380074"/>
              <a:gd name="connsiteY29" fmla="*/ 733646 h 1775637"/>
              <a:gd name="connsiteX30" fmla="*/ 5146158 w 5380074"/>
              <a:gd name="connsiteY30" fmla="*/ 701748 h 1775637"/>
              <a:gd name="connsiteX31" fmla="*/ 5295014 w 5380074"/>
              <a:gd name="connsiteY31" fmla="*/ 648586 h 1775637"/>
              <a:gd name="connsiteX32" fmla="*/ 5369442 w 5380074"/>
              <a:gd name="connsiteY32" fmla="*/ 606055 h 1775637"/>
              <a:gd name="connsiteX33" fmla="*/ 5380074 w 5380074"/>
              <a:gd name="connsiteY33" fmla="*/ 1775637 h 1775637"/>
              <a:gd name="connsiteX34" fmla="*/ 3317358 w 5380074"/>
              <a:gd name="connsiteY34" fmla="*/ 1701209 h 1775637"/>
              <a:gd name="connsiteX35" fmla="*/ 3200400 w 5380074"/>
              <a:gd name="connsiteY35" fmla="*/ 1616148 h 1775637"/>
              <a:gd name="connsiteX36" fmla="*/ 3040911 w 5380074"/>
              <a:gd name="connsiteY36" fmla="*/ 1499190 h 1775637"/>
              <a:gd name="connsiteX37" fmla="*/ 2966484 w 5380074"/>
              <a:gd name="connsiteY37" fmla="*/ 1488558 h 1775637"/>
              <a:gd name="connsiteX38" fmla="*/ 2849525 w 5380074"/>
              <a:gd name="connsiteY38" fmla="*/ 1382232 h 1775637"/>
              <a:gd name="connsiteX39" fmla="*/ 2732567 w 5380074"/>
              <a:gd name="connsiteY39" fmla="*/ 1297172 h 1775637"/>
              <a:gd name="connsiteX40" fmla="*/ 2615609 w 5380074"/>
              <a:gd name="connsiteY40" fmla="*/ 1244009 h 1775637"/>
              <a:gd name="connsiteX41" fmla="*/ 2488018 w 5380074"/>
              <a:gd name="connsiteY41" fmla="*/ 1222744 h 1775637"/>
              <a:gd name="connsiteX42" fmla="*/ 2392325 w 5380074"/>
              <a:gd name="connsiteY42" fmla="*/ 1158948 h 1775637"/>
              <a:gd name="connsiteX43" fmla="*/ 2392325 w 5380074"/>
              <a:gd name="connsiteY43" fmla="*/ 1158948 h 1775637"/>
              <a:gd name="connsiteX44" fmla="*/ 2317897 w 5380074"/>
              <a:gd name="connsiteY44" fmla="*/ 1095153 h 1775637"/>
              <a:gd name="connsiteX45" fmla="*/ 2232837 w 5380074"/>
              <a:gd name="connsiteY45" fmla="*/ 1052623 h 1775637"/>
              <a:gd name="connsiteX46" fmla="*/ 2126511 w 5380074"/>
              <a:gd name="connsiteY46" fmla="*/ 999460 h 1775637"/>
              <a:gd name="connsiteX47" fmla="*/ 1956391 w 5380074"/>
              <a:gd name="connsiteY47" fmla="*/ 903767 h 1775637"/>
              <a:gd name="connsiteX48" fmla="*/ 1786270 w 5380074"/>
              <a:gd name="connsiteY48" fmla="*/ 882502 h 1775637"/>
              <a:gd name="connsiteX49" fmla="*/ 1658679 w 5380074"/>
              <a:gd name="connsiteY49" fmla="*/ 882502 h 1775637"/>
              <a:gd name="connsiteX50" fmla="*/ 1531088 w 5380074"/>
              <a:gd name="connsiteY50" fmla="*/ 882502 h 1775637"/>
              <a:gd name="connsiteX51" fmla="*/ 1424763 w 5380074"/>
              <a:gd name="connsiteY51" fmla="*/ 861237 h 1775637"/>
              <a:gd name="connsiteX52" fmla="*/ 1329070 w 5380074"/>
              <a:gd name="connsiteY52" fmla="*/ 776176 h 1775637"/>
              <a:gd name="connsiteX53" fmla="*/ 1190846 w 5380074"/>
              <a:gd name="connsiteY53" fmla="*/ 712381 h 1775637"/>
              <a:gd name="connsiteX54" fmla="*/ 999460 w 5380074"/>
              <a:gd name="connsiteY54" fmla="*/ 637953 h 1775637"/>
              <a:gd name="connsiteX55" fmla="*/ 808074 w 5380074"/>
              <a:gd name="connsiteY55" fmla="*/ 584790 h 1775637"/>
              <a:gd name="connsiteX56" fmla="*/ 691116 w 5380074"/>
              <a:gd name="connsiteY56" fmla="*/ 584790 h 1775637"/>
              <a:gd name="connsiteX57" fmla="*/ 446567 w 5380074"/>
              <a:gd name="connsiteY57" fmla="*/ 531627 h 1775637"/>
              <a:gd name="connsiteX58" fmla="*/ 233916 w 5380074"/>
              <a:gd name="connsiteY58" fmla="*/ 499730 h 1775637"/>
              <a:gd name="connsiteX59" fmla="*/ 148856 w 5380074"/>
              <a:gd name="connsiteY59" fmla="*/ 499730 h 1775637"/>
              <a:gd name="connsiteX60" fmla="*/ 10632 w 5380074"/>
              <a:gd name="connsiteY60" fmla="*/ 510362 h 1775637"/>
              <a:gd name="connsiteX61" fmla="*/ 0 w 5380074"/>
              <a:gd name="connsiteY61" fmla="*/ 499730 h 1775637"/>
              <a:gd name="connsiteX62" fmla="*/ 31897 w 5380074"/>
              <a:gd name="connsiteY62" fmla="*/ 414669 h 1775637"/>
              <a:gd name="connsiteX0" fmla="*/ 31897 w 5369492"/>
              <a:gd name="connsiteY0" fmla="*/ 414669 h 1717135"/>
              <a:gd name="connsiteX1" fmla="*/ 202018 w 5369492"/>
              <a:gd name="connsiteY1" fmla="*/ 393404 h 1717135"/>
              <a:gd name="connsiteX2" fmla="*/ 329609 w 5369492"/>
              <a:gd name="connsiteY2" fmla="*/ 340241 h 1717135"/>
              <a:gd name="connsiteX3" fmla="*/ 425302 w 5369492"/>
              <a:gd name="connsiteY3" fmla="*/ 329609 h 1717135"/>
              <a:gd name="connsiteX4" fmla="*/ 531628 w 5369492"/>
              <a:gd name="connsiteY4" fmla="*/ 255181 h 1717135"/>
              <a:gd name="connsiteX5" fmla="*/ 723014 w 5369492"/>
              <a:gd name="connsiteY5" fmla="*/ 148855 h 1717135"/>
              <a:gd name="connsiteX6" fmla="*/ 882502 w 5369492"/>
              <a:gd name="connsiteY6" fmla="*/ 63795 h 1717135"/>
              <a:gd name="connsiteX7" fmla="*/ 1063256 w 5369492"/>
              <a:gd name="connsiteY7" fmla="*/ 42530 h 1717135"/>
              <a:gd name="connsiteX8" fmla="*/ 1180214 w 5369492"/>
              <a:gd name="connsiteY8" fmla="*/ 42530 h 1717135"/>
              <a:gd name="connsiteX9" fmla="*/ 1392865 w 5369492"/>
              <a:gd name="connsiteY9" fmla="*/ 0 h 1717135"/>
              <a:gd name="connsiteX10" fmla="*/ 1509823 w 5369492"/>
              <a:gd name="connsiteY10" fmla="*/ 0 h 1717135"/>
              <a:gd name="connsiteX11" fmla="*/ 1690577 w 5369492"/>
              <a:gd name="connsiteY11" fmla="*/ 63795 h 1717135"/>
              <a:gd name="connsiteX12" fmla="*/ 1850065 w 5369492"/>
              <a:gd name="connsiteY12" fmla="*/ 63795 h 1717135"/>
              <a:gd name="connsiteX13" fmla="*/ 2115879 w 5369492"/>
              <a:gd name="connsiteY13" fmla="*/ 127590 h 1717135"/>
              <a:gd name="connsiteX14" fmla="*/ 2222204 w 5369492"/>
              <a:gd name="connsiteY14" fmla="*/ 148855 h 1717135"/>
              <a:gd name="connsiteX15" fmla="*/ 2360428 w 5369492"/>
              <a:gd name="connsiteY15" fmla="*/ 287079 h 1717135"/>
              <a:gd name="connsiteX16" fmla="*/ 2466753 w 5369492"/>
              <a:gd name="connsiteY16" fmla="*/ 308344 h 1717135"/>
              <a:gd name="connsiteX17" fmla="*/ 2658139 w 5369492"/>
              <a:gd name="connsiteY17" fmla="*/ 318976 h 1717135"/>
              <a:gd name="connsiteX18" fmla="*/ 2849525 w 5369492"/>
              <a:gd name="connsiteY18" fmla="*/ 361507 h 1717135"/>
              <a:gd name="connsiteX19" fmla="*/ 2977116 w 5369492"/>
              <a:gd name="connsiteY19" fmla="*/ 414669 h 1717135"/>
              <a:gd name="connsiteX20" fmla="*/ 3125972 w 5369492"/>
              <a:gd name="connsiteY20" fmla="*/ 478465 h 1717135"/>
              <a:gd name="connsiteX21" fmla="*/ 3455581 w 5369492"/>
              <a:gd name="connsiteY21" fmla="*/ 584790 h 1717135"/>
              <a:gd name="connsiteX22" fmla="*/ 3678865 w 5369492"/>
              <a:gd name="connsiteY22" fmla="*/ 627320 h 1717135"/>
              <a:gd name="connsiteX23" fmla="*/ 3880884 w 5369492"/>
              <a:gd name="connsiteY23" fmla="*/ 627320 h 1717135"/>
              <a:gd name="connsiteX24" fmla="*/ 4231758 w 5369492"/>
              <a:gd name="connsiteY24" fmla="*/ 680483 h 1717135"/>
              <a:gd name="connsiteX25" fmla="*/ 4444409 w 5369492"/>
              <a:gd name="connsiteY25" fmla="*/ 680483 h 1717135"/>
              <a:gd name="connsiteX26" fmla="*/ 4572000 w 5369492"/>
              <a:gd name="connsiteY26" fmla="*/ 712381 h 1717135"/>
              <a:gd name="connsiteX27" fmla="*/ 4774018 w 5369492"/>
              <a:gd name="connsiteY27" fmla="*/ 712381 h 1717135"/>
              <a:gd name="connsiteX28" fmla="*/ 4901609 w 5369492"/>
              <a:gd name="connsiteY28" fmla="*/ 744279 h 1717135"/>
              <a:gd name="connsiteX29" fmla="*/ 5018567 w 5369492"/>
              <a:gd name="connsiteY29" fmla="*/ 733646 h 1717135"/>
              <a:gd name="connsiteX30" fmla="*/ 5146158 w 5369492"/>
              <a:gd name="connsiteY30" fmla="*/ 701748 h 1717135"/>
              <a:gd name="connsiteX31" fmla="*/ 5295014 w 5369492"/>
              <a:gd name="connsiteY31" fmla="*/ 648586 h 1717135"/>
              <a:gd name="connsiteX32" fmla="*/ 5369442 w 5369492"/>
              <a:gd name="connsiteY32" fmla="*/ 606055 h 1717135"/>
              <a:gd name="connsiteX33" fmla="*/ 5369492 w 5369492"/>
              <a:gd name="connsiteY33" fmla="*/ 1717135 h 1717135"/>
              <a:gd name="connsiteX34" fmla="*/ 3317358 w 5369492"/>
              <a:gd name="connsiteY34" fmla="*/ 1701209 h 1717135"/>
              <a:gd name="connsiteX35" fmla="*/ 3200400 w 5369492"/>
              <a:gd name="connsiteY35" fmla="*/ 1616148 h 1717135"/>
              <a:gd name="connsiteX36" fmla="*/ 3040911 w 5369492"/>
              <a:gd name="connsiteY36" fmla="*/ 1499190 h 1717135"/>
              <a:gd name="connsiteX37" fmla="*/ 2966484 w 5369492"/>
              <a:gd name="connsiteY37" fmla="*/ 1488558 h 1717135"/>
              <a:gd name="connsiteX38" fmla="*/ 2849525 w 5369492"/>
              <a:gd name="connsiteY38" fmla="*/ 1382232 h 1717135"/>
              <a:gd name="connsiteX39" fmla="*/ 2732567 w 5369492"/>
              <a:gd name="connsiteY39" fmla="*/ 1297172 h 1717135"/>
              <a:gd name="connsiteX40" fmla="*/ 2615609 w 5369492"/>
              <a:gd name="connsiteY40" fmla="*/ 1244009 h 1717135"/>
              <a:gd name="connsiteX41" fmla="*/ 2488018 w 5369492"/>
              <a:gd name="connsiteY41" fmla="*/ 1222744 h 1717135"/>
              <a:gd name="connsiteX42" fmla="*/ 2392325 w 5369492"/>
              <a:gd name="connsiteY42" fmla="*/ 1158948 h 1717135"/>
              <a:gd name="connsiteX43" fmla="*/ 2392325 w 5369492"/>
              <a:gd name="connsiteY43" fmla="*/ 1158948 h 1717135"/>
              <a:gd name="connsiteX44" fmla="*/ 2317897 w 5369492"/>
              <a:gd name="connsiteY44" fmla="*/ 1095153 h 1717135"/>
              <a:gd name="connsiteX45" fmla="*/ 2232837 w 5369492"/>
              <a:gd name="connsiteY45" fmla="*/ 1052623 h 1717135"/>
              <a:gd name="connsiteX46" fmla="*/ 2126511 w 5369492"/>
              <a:gd name="connsiteY46" fmla="*/ 999460 h 1717135"/>
              <a:gd name="connsiteX47" fmla="*/ 1956391 w 5369492"/>
              <a:gd name="connsiteY47" fmla="*/ 903767 h 1717135"/>
              <a:gd name="connsiteX48" fmla="*/ 1786270 w 5369492"/>
              <a:gd name="connsiteY48" fmla="*/ 882502 h 1717135"/>
              <a:gd name="connsiteX49" fmla="*/ 1658679 w 5369492"/>
              <a:gd name="connsiteY49" fmla="*/ 882502 h 1717135"/>
              <a:gd name="connsiteX50" fmla="*/ 1531088 w 5369492"/>
              <a:gd name="connsiteY50" fmla="*/ 882502 h 1717135"/>
              <a:gd name="connsiteX51" fmla="*/ 1424763 w 5369492"/>
              <a:gd name="connsiteY51" fmla="*/ 861237 h 1717135"/>
              <a:gd name="connsiteX52" fmla="*/ 1329070 w 5369492"/>
              <a:gd name="connsiteY52" fmla="*/ 776176 h 1717135"/>
              <a:gd name="connsiteX53" fmla="*/ 1190846 w 5369492"/>
              <a:gd name="connsiteY53" fmla="*/ 712381 h 1717135"/>
              <a:gd name="connsiteX54" fmla="*/ 999460 w 5369492"/>
              <a:gd name="connsiteY54" fmla="*/ 637953 h 1717135"/>
              <a:gd name="connsiteX55" fmla="*/ 808074 w 5369492"/>
              <a:gd name="connsiteY55" fmla="*/ 584790 h 1717135"/>
              <a:gd name="connsiteX56" fmla="*/ 691116 w 5369492"/>
              <a:gd name="connsiteY56" fmla="*/ 584790 h 1717135"/>
              <a:gd name="connsiteX57" fmla="*/ 446567 w 5369492"/>
              <a:gd name="connsiteY57" fmla="*/ 531627 h 1717135"/>
              <a:gd name="connsiteX58" fmla="*/ 233916 w 5369492"/>
              <a:gd name="connsiteY58" fmla="*/ 499730 h 1717135"/>
              <a:gd name="connsiteX59" fmla="*/ 148856 w 5369492"/>
              <a:gd name="connsiteY59" fmla="*/ 499730 h 1717135"/>
              <a:gd name="connsiteX60" fmla="*/ 10632 w 5369492"/>
              <a:gd name="connsiteY60" fmla="*/ 510362 h 1717135"/>
              <a:gd name="connsiteX61" fmla="*/ 0 w 5369492"/>
              <a:gd name="connsiteY61" fmla="*/ 499730 h 1717135"/>
              <a:gd name="connsiteX62" fmla="*/ 31897 w 5369492"/>
              <a:gd name="connsiteY62" fmla="*/ 414669 h 1717135"/>
              <a:gd name="connsiteX0" fmla="*/ 31897 w 5369442"/>
              <a:gd name="connsiteY0" fmla="*/ 414669 h 1701209"/>
              <a:gd name="connsiteX1" fmla="*/ 202018 w 5369442"/>
              <a:gd name="connsiteY1" fmla="*/ 393404 h 1701209"/>
              <a:gd name="connsiteX2" fmla="*/ 329609 w 5369442"/>
              <a:gd name="connsiteY2" fmla="*/ 340241 h 1701209"/>
              <a:gd name="connsiteX3" fmla="*/ 425302 w 5369442"/>
              <a:gd name="connsiteY3" fmla="*/ 329609 h 1701209"/>
              <a:gd name="connsiteX4" fmla="*/ 531628 w 5369442"/>
              <a:gd name="connsiteY4" fmla="*/ 255181 h 1701209"/>
              <a:gd name="connsiteX5" fmla="*/ 723014 w 5369442"/>
              <a:gd name="connsiteY5" fmla="*/ 148855 h 1701209"/>
              <a:gd name="connsiteX6" fmla="*/ 882502 w 5369442"/>
              <a:gd name="connsiteY6" fmla="*/ 63795 h 1701209"/>
              <a:gd name="connsiteX7" fmla="*/ 1063256 w 5369442"/>
              <a:gd name="connsiteY7" fmla="*/ 42530 h 1701209"/>
              <a:gd name="connsiteX8" fmla="*/ 1180214 w 5369442"/>
              <a:gd name="connsiteY8" fmla="*/ 42530 h 1701209"/>
              <a:gd name="connsiteX9" fmla="*/ 1392865 w 5369442"/>
              <a:gd name="connsiteY9" fmla="*/ 0 h 1701209"/>
              <a:gd name="connsiteX10" fmla="*/ 1509823 w 5369442"/>
              <a:gd name="connsiteY10" fmla="*/ 0 h 1701209"/>
              <a:gd name="connsiteX11" fmla="*/ 1690577 w 5369442"/>
              <a:gd name="connsiteY11" fmla="*/ 63795 h 1701209"/>
              <a:gd name="connsiteX12" fmla="*/ 1850065 w 5369442"/>
              <a:gd name="connsiteY12" fmla="*/ 63795 h 1701209"/>
              <a:gd name="connsiteX13" fmla="*/ 2115879 w 5369442"/>
              <a:gd name="connsiteY13" fmla="*/ 127590 h 1701209"/>
              <a:gd name="connsiteX14" fmla="*/ 2222204 w 5369442"/>
              <a:gd name="connsiteY14" fmla="*/ 148855 h 1701209"/>
              <a:gd name="connsiteX15" fmla="*/ 2360428 w 5369442"/>
              <a:gd name="connsiteY15" fmla="*/ 287079 h 1701209"/>
              <a:gd name="connsiteX16" fmla="*/ 2466753 w 5369442"/>
              <a:gd name="connsiteY16" fmla="*/ 308344 h 1701209"/>
              <a:gd name="connsiteX17" fmla="*/ 2658139 w 5369442"/>
              <a:gd name="connsiteY17" fmla="*/ 318976 h 1701209"/>
              <a:gd name="connsiteX18" fmla="*/ 2849525 w 5369442"/>
              <a:gd name="connsiteY18" fmla="*/ 361507 h 1701209"/>
              <a:gd name="connsiteX19" fmla="*/ 2977116 w 5369442"/>
              <a:gd name="connsiteY19" fmla="*/ 414669 h 1701209"/>
              <a:gd name="connsiteX20" fmla="*/ 3125972 w 5369442"/>
              <a:gd name="connsiteY20" fmla="*/ 478465 h 1701209"/>
              <a:gd name="connsiteX21" fmla="*/ 3455581 w 5369442"/>
              <a:gd name="connsiteY21" fmla="*/ 584790 h 1701209"/>
              <a:gd name="connsiteX22" fmla="*/ 3678865 w 5369442"/>
              <a:gd name="connsiteY22" fmla="*/ 627320 h 1701209"/>
              <a:gd name="connsiteX23" fmla="*/ 3880884 w 5369442"/>
              <a:gd name="connsiteY23" fmla="*/ 627320 h 1701209"/>
              <a:gd name="connsiteX24" fmla="*/ 4231758 w 5369442"/>
              <a:gd name="connsiteY24" fmla="*/ 680483 h 1701209"/>
              <a:gd name="connsiteX25" fmla="*/ 4444409 w 5369442"/>
              <a:gd name="connsiteY25" fmla="*/ 680483 h 1701209"/>
              <a:gd name="connsiteX26" fmla="*/ 4572000 w 5369442"/>
              <a:gd name="connsiteY26" fmla="*/ 712381 h 1701209"/>
              <a:gd name="connsiteX27" fmla="*/ 4774018 w 5369442"/>
              <a:gd name="connsiteY27" fmla="*/ 712381 h 1701209"/>
              <a:gd name="connsiteX28" fmla="*/ 4901609 w 5369442"/>
              <a:gd name="connsiteY28" fmla="*/ 744279 h 1701209"/>
              <a:gd name="connsiteX29" fmla="*/ 5018567 w 5369442"/>
              <a:gd name="connsiteY29" fmla="*/ 733646 h 1701209"/>
              <a:gd name="connsiteX30" fmla="*/ 5146158 w 5369442"/>
              <a:gd name="connsiteY30" fmla="*/ 701748 h 1701209"/>
              <a:gd name="connsiteX31" fmla="*/ 5295014 w 5369442"/>
              <a:gd name="connsiteY31" fmla="*/ 648586 h 1701209"/>
              <a:gd name="connsiteX32" fmla="*/ 5369442 w 5369442"/>
              <a:gd name="connsiteY32" fmla="*/ 606055 h 1701209"/>
              <a:gd name="connsiteX33" fmla="*/ 5358909 w 5369442"/>
              <a:gd name="connsiteY33" fmla="*/ 1678134 h 1701209"/>
              <a:gd name="connsiteX34" fmla="*/ 3317358 w 5369442"/>
              <a:gd name="connsiteY34" fmla="*/ 1701209 h 1701209"/>
              <a:gd name="connsiteX35" fmla="*/ 3200400 w 5369442"/>
              <a:gd name="connsiteY35" fmla="*/ 1616148 h 1701209"/>
              <a:gd name="connsiteX36" fmla="*/ 3040911 w 5369442"/>
              <a:gd name="connsiteY36" fmla="*/ 1499190 h 1701209"/>
              <a:gd name="connsiteX37" fmla="*/ 2966484 w 5369442"/>
              <a:gd name="connsiteY37" fmla="*/ 1488558 h 1701209"/>
              <a:gd name="connsiteX38" fmla="*/ 2849525 w 5369442"/>
              <a:gd name="connsiteY38" fmla="*/ 1382232 h 1701209"/>
              <a:gd name="connsiteX39" fmla="*/ 2732567 w 5369442"/>
              <a:gd name="connsiteY39" fmla="*/ 1297172 h 1701209"/>
              <a:gd name="connsiteX40" fmla="*/ 2615609 w 5369442"/>
              <a:gd name="connsiteY40" fmla="*/ 1244009 h 1701209"/>
              <a:gd name="connsiteX41" fmla="*/ 2488018 w 5369442"/>
              <a:gd name="connsiteY41" fmla="*/ 1222744 h 1701209"/>
              <a:gd name="connsiteX42" fmla="*/ 2392325 w 5369442"/>
              <a:gd name="connsiteY42" fmla="*/ 1158948 h 1701209"/>
              <a:gd name="connsiteX43" fmla="*/ 2392325 w 5369442"/>
              <a:gd name="connsiteY43" fmla="*/ 1158948 h 1701209"/>
              <a:gd name="connsiteX44" fmla="*/ 2317897 w 5369442"/>
              <a:gd name="connsiteY44" fmla="*/ 1095153 h 1701209"/>
              <a:gd name="connsiteX45" fmla="*/ 2232837 w 5369442"/>
              <a:gd name="connsiteY45" fmla="*/ 1052623 h 1701209"/>
              <a:gd name="connsiteX46" fmla="*/ 2126511 w 5369442"/>
              <a:gd name="connsiteY46" fmla="*/ 999460 h 1701209"/>
              <a:gd name="connsiteX47" fmla="*/ 1956391 w 5369442"/>
              <a:gd name="connsiteY47" fmla="*/ 903767 h 1701209"/>
              <a:gd name="connsiteX48" fmla="*/ 1786270 w 5369442"/>
              <a:gd name="connsiteY48" fmla="*/ 882502 h 1701209"/>
              <a:gd name="connsiteX49" fmla="*/ 1658679 w 5369442"/>
              <a:gd name="connsiteY49" fmla="*/ 882502 h 1701209"/>
              <a:gd name="connsiteX50" fmla="*/ 1531088 w 5369442"/>
              <a:gd name="connsiteY50" fmla="*/ 882502 h 1701209"/>
              <a:gd name="connsiteX51" fmla="*/ 1424763 w 5369442"/>
              <a:gd name="connsiteY51" fmla="*/ 861237 h 1701209"/>
              <a:gd name="connsiteX52" fmla="*/ 1329070 w 5369442"/>
              <a:gd name="connsiteY52" fmla="*/ 776176 h 1701209"/>
              <a:gd name="connsiteX53" fmla="*/ 1190846 w 5369442"/>
              <a:gd name="connsiteY53" fmla="*/ 712381 h 1701209"/>
              <a:gd name="connsiteX54" fmla="*/ 999460 w 5369442"/>
              <a:gd name="connsiteY54" fmla="*/ 637953 h 1701209"/>
              <a:gd name="connsiteX55" fmla="*/ 808074 w 5369442"/>
              <a:gd name="connsiteY55" fmla="*/ 584790 h 1701209"/>
              <a:gd name="connsiteX56" fmla="*/ 691116 w 5369442"/>
              <a:gd name="connsiteY56" fmla="*/ 584790 h 1701209"/>
              <a:gd name="connsiteX57" fmla="*/ 446567 w 5369442"/>
              <a:gd name="connsiteY57" fmla="*/ 531627 h 1701209"/>
              <a:gd name="connsiteX58" fmla="*/ 233916 w 5369442"/>
              <a:gd name="connsiteY58" fmla="*/ 499730 h 1701209"/>
              <a:gd name="connsiteX59" fmla="*/ 148856 w 5369442"/>
              <a:gd name="connsiteY59" fmla="*/ 499730 h 1701209"/>
              <a:gd name="connsiteX60" fmla="*/ 10632 w 5369442"/>
              <a:gd name="connsiteY60" fmla="*/ 510362 h 1701209"/>
              <a:gd name="connsiteX61" fmla="*/ 0 w 5369442"/>
              <a:gd name="connsiteY61" fmla="*/ 499730 h 1701209"/>
              <a:gd name="connsiteX62" fmla="*/ 31897 w 5369442"/>
              <a:gd name="connsiteY62" fmla="*/ 414669 h 1701209"/>
              <a:gd name="connsiteX0" fmla="*/ 31897 w 5369442"/>
              <a:gd name="connsiteY0" fmla="*/ 414669 h 1681709"/>
              <a:gd name="connsiteX1" fmla="*/ 202018 w 5369442"/>
              <a:gd name="connsiteY1" fmla="*/ 393404 h 1681709"/>
              <a:gd name="connsiteX2" fmla="*/ 329609 w 5369442"/>
              <a:gd name="connsiteY2" fmla="*/ 340241 h 1681709"/>
              <a:gd name="connsiteX3" fmla="*/ 425302 w 5369442"/>
              <a:gd name="connsiteY3" fmla="*/ 329609 h 1681709"/>
              <a:gd name="connsiteX4" fmla="*/ 531628 w 5369442"/>
              <a:gd name="connsiteY4" fmla="*/ 255181 h 1681709"/>
              <a:gd name="connsiteX5" fmla="*/ 723014 w 5369442"/>
              <a:gd name="connsiteY5" fmla="*/ 148855 h 1681709"/>
              <a:gd name="connsiteX6" fmla="*/ 882502 w 5369442"/>
              <a:gd name="connsiteY6" fmla="*/ 63795 h 1681709"/>
              <a:gd name="connsiteX7" fmla="*/ 1063256 w 5369442"/>
              <a:gd name="connsiteY7" fmla="*/ 42530 h 1681709"/>
              <a:gd name="connsiteX8" fmla="*/ 1180214 w 5369442"/>
              <a:gd name="connsiteY8" fmla="*/ 42530 h 1681709"/>
              <a:gd name="connsiteX9" fmla="*/ 1392865 w 5369442"/>
              <a:gd name="connsiteY9" fmla="*/ 0 h 1681709"/>
              <a:gd name="connsiteX10" fmla="*/ 1509823 w 5369442"/>
              <a:gd name="connsiteY10" fmla="*/ 0 h 1681709"/>
              <a:gd name="connsiteX11" fmla="*/ 1690577 w 5369442"/>
              <a:gd name="connsiteY11" fmla="*/ 63795 h 1681709"/>
              <a:gd name="connsiteX12" fmla="*/ 1850065 w 5369442"/>
              <a:gd name="connsiteY12" fmla="*/ 63795 h 1681709"/>
              <a:gd name="connsiteX13" fmla="*/ 2115879 w 5369442"/>
              <a:gd name="connsiteY13" fmla="*/ 127590 h 1681709"/>
              <a:gd name="connsiteX14" fmla="*/ 2222204 w 5369442"/>
              <a:gd name="connsiteY14" fmla="*/ 148855 h 1681709"/>
              <a:gd name="connsiteX15" fmla="*/ 2360428 w 5369442"/>
              <a:gd name="connsiteY15" fmla="*/ 287079 h 1681709"/>
              <a:gd name="connsiteX16" fmla="*/ 2466753 w 5369442"/>
              <a:gd name="connsiteY16" fmla="*/ 308344 h 1681709"/>
              <a:gd name="connsiteX17" fmla="*/ 2658139 w 5369442"/>
              <a:gd name="connsiteY17" fmla="*/ 318976 h 1681709"/>
              <a:gd name="connsiteX18" fmla="*/ 2849525 w 5369442"/>
              <a:gd name="connsiteY18" fmla="*/ 361507 h 1681709"/>
              <a:gd name="connsiteX19" fmla="*/ 2977116 w 5369442"/>
              <a:gd name="connsiteY19" fmla="*/ 414669 h 1681709"/>
              <a:gd name="connsiteX20" fmla="*/ 3125972 w 5369442"/>
              <a:gd name="connsiteY20" fmla="*/ 478465 h 1681709"/>
              <a:gd name="connsiteX21" fmla="*/ 3455581 w 5369442"/>
              <a:gd name="connsiteY21" fmla="*/ 584790 h 1681709"/>
              <a:gd name="connsiteX22" fmla="*/ 3678865 w 5369442"/>
              <a:gd name="connsiteY22" fmla="*/ 627320 h 1681709"/>
              <a:gd name="connsiteX23" fmla="*/ 3880884 w 5369442"/>
              <a:gd name="connsiteY23" fmla="*/ 627320 h 1681709"/>
              <a:gd name="connsiteX24" fmla="*/ 4231758 w 5369442"/>
              <a:gd name="connsiteY24" fmla="*/ 680483 h 1681709"/>
              <a:gd name="connsiteX25" fmla="*/ 4444409 w 5369442"/>
              <a:gd name="connsiteY25" fmla="*/ 680483 h 1681709"/>
              <a:gd name="connsiteX26" fmla="*/ 4572000 w 5369442"/>
              <a:gd name="connsiteY26" fmla="*/ 712381 h 1681709"/>
              <a:gd name="connsiteX27" fmla="*/ 4774018 w 5369442"/>
              <a:gd name="connsiteY27" fmla="*/ 712381 h 1681709"/>
              <a:gd name="connsiteX28" fmla="*/ 4901609 w 5369442"/>
              <a:gd name="connsiteY28" fmla="*/ 744279 h 1681709"/>
              <a:gd name="connsiteX29" fmla="*/ 5018567 w 5369442"/>
              <a:gd name="connsiteY29" fmla="*/ 733646 h 1681709"/>
              <a:gd name="connsiteX30" fmla="*/ 5146158 w 5369442"/>
              <a:gd name="connsiteY30" fmla="*/ 701748 h 1681709"/>
              <a:gd name="connsiteX31" fmla="*/ 5295014 w 5369442"/>
              <a:gd name="connsiteY31" fmla="*/ 648586 h 1681709"/>
              <a:gd name="connsiteX32" fmla="*/ 5369442 w 5369442"/>
              <a:gd name="connsiteY32" fmla="*/ 606055 h 1681709"/>
              <a:gd name="connsiteX33" fmla="*/ 5358909 w 5369442"/>
              <a:gd name="connsiteY33" fmla="*/ 1678134 h 1681709"/>
              <a:gd name="connsiteX34" fmla="*/ 3317358 w 5369442"/>
              <a:gd name="connsiteY34" fmla="*/ 1681709 h 1681709"/>
              <a:gd name="connsiteX35" fmla="*/ 3200400 w 5369442"/>
              <a:gd name="connsiteY35" fmla="*/ 1616148 h 1681709"/>
              <a:gd name="connsiteX36" fmla="*/ 3040911 w 5369442"/>
              <a:gd name="connsiteY36" fmla="*/ 1499190 h 1681709"/>
              <a:gd name="connsiteX37" fmla="*/ 2966484 w 5369442"/>
              <a:gd name="connsiteY37" fmla="*/ 1488558 h 1681709"/>
              <a:gd name="connsiteX38" fmla="*/ 2849525 w 5369442"/>
              <a:gd name="connsiteY38" fmla="*/ 1382232 h 1681709"/>
              <a:gd name="connsiteX39" fmla="*/ 2732567 w 5369442"/>
              <a:gd name="connsiteY39" fmla="*/ 1297172 h 1681709"/>
              <a:gd name="connsiteX40" fmla="*/ 2615609 w 5369442"/>
              <a:gd name="connsiteY40" fmla="*/ 1244009 h 1681709"/>
              <a:gd name="connsiteX41" fmla="*/ 2488018 w 5369442"/>
              <a:gd name="connsiteY41" fmla="*/ 1222744 h 1681709"/>
              <a:gd name="connsiteX42" fmla="*/ 2392325 w 5369442"/>
              <a:gd name="connsiteY42" fmla="*/ 1158948 h 1681709"/>
              <a:gd name="connsiteX43" fmla="*/ 2392325 w 5369442"/>
              <a:gd name="connsiteY43" fmla="*/ 1158948 h 1681709"/>
              <a:gd name="connsiteX44" fmla="*/ 2317897 w 5369442"/>
              <a:gd name="connsiteY44" fmla="*/ 1095153 h 1681709"/>
              <a:gd name="connsiteX45" fmla="*/ 2232837 w 5369442"/>
              <a:gd name="connsiteY45" fmla="*/ 1052623 h 1681709"/>
              <a:gd name="connsiteX46" fmla="*/ 2126511 w 5369442"/>
              <a:gd name="connsiteY46" fmla="*/ 999460 h 1681709"/>
              <a:gd name="connsiteX47" fmla="*/ 1956391 w 5369442"/>
              <a:gd name="connsiteY47" fmla="*/ 903767 h 1681709"/>
              <a:gd name="connsiteX48" fmla="*/ 1786270 w 5369442"/>
              <a:gd name="connsiteY48" fmla="*/ 882502 h 1681709"/>
              <a:gd name="connsiteX49" fmla="*/ 1658679 w 5369442"/>
              <a:gd name="connsiteY49" fmla="*/ 882502 h 1681709"/>
              <a:gd name="connsiteX50" fmla="*/ 1531088 w 5369442"/>
              <a:gd name="connsiteY50" fmla="*/ 882502 h 1681709"/>
              <a:gd name="connsiteX51" fmla="*/ 1424763 w 5369442"/>
              <a:gd name="connsiteY51" fmla="*/ 861237 h 1681709"/>
              <a:gd name="connsiteX52" fmla="*/ 1329070 w 5369442"/>
              <a:gd name="connsiteY52" fmla="*/ 776176 h 1681709"/>
              <a:gd name="connsiteX53" fmla="*/ 1190846 w 5369442"/>
              <a:gd name="connsiteY53" fmla="*/ 712381 h 1681709"/>
              <a:gd name="connsiteX54" fmla="*/ 999460 w 5369442"/>
              <a:gd name="connsiteY54" fmla="*/ 637953 h 1681709"/>
              <a:gd name="connsiteX55" fmla="*/ 808074 w 5369442"/>
              <a:gd name="connsiteY55" fmla="*/ 584790 h 1681709"/>
              <a:gd name="connsiteX56" fmla="*/ 691116 w 5369442"/>
              <a:gd name="connsiteY56" fmla="*/ 584790 h 1681709"/>
              <a:gd name="connsiteX57" fmla="*/ 446567 w 5369442"/>
              <a:gd name="connsiteY57" fmla="*/ 531627 h 1681709"/>
              <a:gd name="connsiteX58" fmla="*/ 233916 w 5369442"/>
              <a:gd name="connsiteY58" fmla="*/ 499730 h 1681709"/>
              <a:gd name="connsiteX59" fmla="*/ 148856 w 5369442"/>
              <a:gd name="connsiteY59" fmla="*/ 499730 h 1681709"/>
              <a:gd name="connsiteX60" fmla="*/ 10632 w 5369442"/>
              <a:gd name="connsiteY60" fmla="*/ 510362 h 1681709"/>
              <a:gd name="connsiteX61" fmla="*/ 0 w 5369442"/>
              <a:gd name="connsiteY61" fmla="*/ 499730 h 1681709"/>
              <a:gd name="connsiteX62" fmla="*/ 31897 w 5369442"/>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86077" h="1681709">
                <a:moveTo>
                  <a:pt x="31897" y="414669"/>
                </a:moveTo>
                <a:lnTo>
                  <a:pt x="202018" y="393404"/>
                </a:lnTo>
                <a:lnTo>
                  <a:pt x="329609" y="340241"/>
                </a:lnTo>
                <a:lnTo>
                  <a:pt x="425302" y="329609"/>
                </a:lnTo>
                <a:lnTo>
                  <a:pt x="531628" y="255181"/>
                </a:lnTo>
                <a:lnTo>
                  <a:pt x="723014" y="148855"/>
                </a:lnTo>
                <a:lnTo>
                  <a:pt x="882502" y="63795"/>
                </a:lnTo>
                <a:lnTo>
                  <a:pt x="1063256" y="42530"/>
                </a:lnTo>
                <a:lnTo>
                  <a:pt x="1180214" y="42530"/>
                </a:lnTo>
                <a:lnTo>
                  <a:pt x="1392865" y="0"/>
                </a:lnTo>
                <a:lnTo>
                  <a:pt x="1509823" y="0"/>
                </a:lnTo>
                <a:lnTo>
                  <a:pt x="1690577" y="63795"/>
                </a:lnTo>
                <a:lnTo>
                  <a:pt x="1850065" y="63795"/>
                </a:lnTo>
                <a:lnTo>
                  <a:pt x="2115879" y="127590"/>
                </a:lnTo>
                <a:lnTo>
                  <a:pt x="2222204" y="148855"/>
                </a:lnTo>
                <a:lnTo>
                  <a:pt x="2360428" y="287079"/>
                </a:lnTo>
                <a:lnTo>
                  <a:pt x="2466753" y="308344"/>
                </a:lnTo>
                <a:lnTo>
                  <a:pt x="2658139" y="318976"/>
                </a:lnTo>
                <a:lnTo>
                  <a:pt x="2849525" y="361507"/>
                </a:lnTo>
                <a:lnTo>
                  <a:pt x="2977116" y="414669"/>
                </a:lnTo>
                <a:lnTo>
                  <a:pt x="3125972" y="478465"/>
                </a:lnTo>
                <a:lnTo>
                  <a:pt x="3455581" y="584790"/>
                </a:lnTo>
                <a:lnTo>
                  <a:pt x="3678865" y="627320"/>
                </a:lnTo>
                <a:lnTo>
                  <a:pt x="3880884" y="627320"/>
                </a:lnTo>
                <a:lnTo>
                  <a:pt x="4231758" y="680483"/>
                </a:lnTo>
                <a:lnTo>
                  <a:pt x="4444409" y="680483"/>
                </a:lnTo>
                <a:lnTo>
                  <a:pt x="4572000" y="712381"/>
                </a:lnTo>
                <a:lnTo>
                  <a:pt x="4774018" y="712381"/>
                </a:lnTo>
                <a:lnTo>
                  <a:pt x="4901609" y="744279"/>
                </a:lnTo>
                <a:lnTo>
                  <a:pt x="5018567" y="733646"/>
                </a:lnTo>
                <a:lnTo>
                  <a:pt x="5146158" y="701748"/>
                </a:lnTo>
                <a:lnTo>
                  <a:pt x="5295014" y="648586"/>
                </a:lnTo>
                <a:lnTo>
                  <a:pt x="5369442" y="606055"/>
                </a:lnTo>
                <a:cubicBezTo>
                  <a:pt x="5369459" y="976415"/>
                  <a:pt x="5386060" y="1307774"/>
                  <a:pt x="5386077" y="1678134"/>
                </a:cubicBezTo>
                <a:lnTo>
                  <a:pt x="3317358" y="1681709"/>
                </a:lnTo>
                <a:cubicBezTo>
                  <a:pt x="3278372" y="1659855"/>
                  <a:pt x="3246475" y="1646568"/>
                  <a:pt x="3200400" y="1616148"/>
                </a:cubicBezTo>
                <a:cubicBezTo>
                  <a:pt x="3154325" y="1585728"/>
                  <a:pt x="3094074" y="1538176"/>
                  <a:pt x="3040911" y="1499190"/>
                </a:cubicBezTo>
                <a:lnTo>
                  <a:pt x="2966484" y="1488558"/>
                </a:lnTo>
                <a:lnTo>
                  <a:pt x="2849525" y="1382232"/>
                </a:lnTo>
                <a:lnTo>
                  <a:pt x="2732567" y="1297172"/>
                </a:lnTo>
                <a:lnTo>
                  <a:pt x="2615609" y="1244009"/>
                </a:lnTo>
                <a:lnTo>
                  <a:pt x="2488018" y="1222744"/>
                </a:lnTo>
                <a:lnTo>
                  <a:pt x="2392325" y="1158948"/>
                </a:lnTo>
                <a:lnTo>
                  <a:pt x="2392325" y="1158948"/>
                </a:lnTo>
                <a:lnTo>
                  <a:pt x="2317897" y="1095153"/>
                </a:lnTo>
                <a:lnTo>
                  <a:pt x="2232837" y="1052623"/>
                </a:lnTo>
                <a:lnTo>
                  <a:pt x="2126511" y="999460"/>
                </a:lnTo>
                <a:lnTo>
                  <a:pt x="1956391" y="903767"/>
                </a:lnTo>
                <a:lnTo>
                  <a:pt x="1786270" y="882502"/>
                </a:lnTo>
                <a:lnTo>
                  <a:pt x="1658679" y="882502"/>
                </a:lnTo>
                <a:lnTo>
                  <a:pt x="1531088" y="882502"/>
                </a:lnTo>
                <a:lnTo>
                  <a:pt x="1424763" y="861237"/>
                </a:lnTo>
                <a:lnTo>
                  <a:pt x="1329070" y="776176"/>
                </a:lnTo>
                <a:lnTo>
                  <a:pt x="1190846" y="712381"/>
                </a:lnTo>
                <a:lnTo>
                  <a:pt x="999460" y="637953"/>
                </a:lnTo>
                <a:lnTo>
                  <a:pt x="808074" y="584790"/>
                </a:lnTo>
                <a:lnTo>
                  <a:pt x="691116" y="584790"/>
                </a:lnTo>
                <a:lnTo>
                  <a:pt x="446567" y="531627"/>
                </a:lnTo>
                <a:lnTo>
                  <a:pt x="233916" y="499730"/>
                </a:lnTo>
                <a:lnTo>
                  <a:pt x="148856" y="499730"/>
                </a:lnTo>
                <a:lnTo>
                  <a:pt x="10632" y="510362"/>
                </a:lnTo>
                <a:lnTo>
                  <a:pt x="0" y="499730"/>
                </a:lnTo>
                <a:lnTo>
                  <a:pt x="31897" y="414669"/>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8" name="Straight Arrow Connector 77"/>
          <p:cNvCxnSpPr/>
          <p:nvPr/>
        </p:nvCxnSpPr>
        <p:spPr>
          <a:xfrm flipH="1">
            <a:off x="6646787" y="3444077"/>
            <a:ext cx="10633" cy="5742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092050" y="3074745"/>
            <a:ext cx="3533340"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Two-phase Dense Gas Plume</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2990976" y="2696418"/>
            <a:ext cx="3381054"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Rapid Flash-off and Cooling</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81" name="Straight Arrow Connector 80"/>
          <p:cNvCxnSpPr>
            <a:stCxn id="80" idx="1"/>
            <a:endCxn id="77" idx="60"/>
          </p:cNvCxnSpPr>
          <p:nvPr/>
        </p:nvCxnSpPr>
        <p:spPr>
          <a:xfrm flipH="1">
            <a:off x="2566889" y="2881084"/>
            <a:ext cx="424087" cy="8131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3993743" y="5447404"/>
            <a:ext cx="550426" cy="3564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966094" y="2067435"/>
            <a:ext cx="2317593" cy="41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TextBox 85"/>
          <p:cNvSpPr txBox="1"/>
          <p:nvPr/>
        </p:nvSpPr>
        <p:spPr>
          <a:xfrm>
            <a:off x="8661400" y="2093130"/>
            <a:ext cx="3241946" cy="3170099"/>
          </a:xfrm>
          <a:prstGeom prst="rect">
            <a:avLst/>
          </a:prstGeom>
          <a:noFill/>
        </p:spPr>
        <p:txBody>
          <a:bodyPr wrap="square" rtlCol="0">
            <a:spAutoFit/>
          </a:bodyPr>
          <a:lstStyle/>
          <a:p>
            <a:r>
              <a:rPr lang="en-GB" sz="2000" dirty="0" smtClean="0">
                <a:latin typeface="Tahoma" panose="020B0604030504040204" pitchFamily="34" charset="0"/>
                <a:ea typeface="Tahoma" panose="020B0604030504040204" pitchFamily="34" charset="0"/>
                <a:cs typeface="Tahoma" panose="020B0604030504040204" pitchFamily="34" charset="0"/>
              </a:rPr>
              <a:t>If density of the gas is higher than air, the plume will spread radially because of gravity. This will result in a ‘gas pool’. </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A heavy gas may collect in low lying areas, such as sewers, which could hamper rescue operations. </a:t>
            </a:r>
          </a:p>
        </p:txBody>
      </p:sp>
    </p:spTree>
    <p:extLst>
      <p:ext uri="{BB962C8B-B14F-4D97-AF65-F5344CB8AC3E}">
        <p14:creationId xmlns:p14="http://schemas.microsoft.com/office/powerpoint/2010/main" val="292001064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2288" y="3857110"/>
            <a:ext cx="7990387" cy="11149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When is a Heavy Gas a “Heavy” Gas?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454336" y="1903009"/>
            <a:ext cx="11278547" cy="4647426"/>
          </a:xfrm>
          <a:prstGeom prst="rect">
            <a:avLst/>
          </a:prstGeom>
          <a:noFill/>
        </p:spPr>
        <p:txBody>
          <a:bodyPr wrap="square" rtlCol="0">
            <a:spAutoFit/>
          </a:bodyPr>
          <a:lstStyle/>
          <a:p>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 heavy gas may not exhibit the characteristics of typical heavy gas behaviour under all conditions. </a:t>
            </a: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establish if a release is behaving like a heavy gas, the release must first be characterised as a </a:t>
            </a:r>
            <a:r>
              <a:rPr lang="en-GB"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continuous</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a:t>
            </a:r>
            <a:r>
              <a:rPr lang="en-GB"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instantaneous</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release. </a:t>
            </a: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If r ≥ 2.5, then model as a continuous release</a:t>
            </a: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If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r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0.6, then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model as a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instantaneous release</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If 0.6 ≤ r ≤ 2.5, t</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hen try modelling both types and take the max concentration of the two</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p:cNvSpPr/>
          <p:nvPr/>
        </p:nvSpPr>
        <p:spPr>
          <a:xfrm>
            <a:off x="4651152" y="4161497"/>
            <a:ext cx="879087" cy="400110"/>
          </a:xfrm>
          <a:prstGeom prst="rect">
            <a:avLst/>
          </a:prstGeom>
        </p:spPr>
        <p:txBody>
          <a:bodyPr wrap="none">
            <a:spAutoFit/>
          </a:bodyPr>
          <a:lstStyle/>
          <a:p>
            <a:r>
              <a:rPr lang="en-GB" sz="2000" i="1" dirty="0" smtClean="0">
                <a:latin typeface="Tahoma" panose="020B0604030504040204" pitchFamily="34" charset="0"/>
                <a:ea typeface="Tahoma" panose="020B0604030504040204" pitchFamily="34" charset="0"/>
                <a:cs typeface="Tahoma" panose="020B0604030504040204" pitchFamily="34" charset="0"/>
              </a:rPr>
              <a:t>where</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5892777" y="4392135"/>
                <a:ext cx="3180422" cy="30777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𝑑𝑜𝑤𝑛𝑤𝑖𝑛𝑑</m:t>
                      </m:r>
                      <m:r>
                        <a:rPr lang="en-GB" sz="2000" b="0" i="1" smtClean="0">
                          <a:latin typeface="Cambria Math" panose="02040503050406030204" pitchFamily="18" charset="0"/>
                        </a:rPr>
                        <m:t> </m:t>
                      </m:r>
                      <m:r>
                        <a:rPr lang="en-GB" sz="2000" b="0" i="1" smtClean="0">
                          <a:latin typeface="Cambria Math" panose="02040503050406030204" pitchFamily="18" charset="0"/>
                        </a:rPr>
                        <m:t>𝑑𝑖𝑠𝑡𝑎𝑛𝑐𝑒</m:t>
                      </m:r>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𝑚</m:t>
                          </m:r>
                        </m:e>
                      </m:d>
                    </m:oMath>
                  </m:oMathPara>
                </a14:m>
                <a:endParaRPr lang="en-GB" sz="2000" b="0" dirty="0" smtClean="0"/>
              </a:p>
            </p:txBody>
          </p:sp>
        </mc:Choice>
        <mc:Fallback xmlns="">
          <p:sp>
            <p:nvSpPr>
              <p:cNvPr id="44" name="TextBox 43"/>
              <p:cNvSpPr txBox="1">
                <a:spLocks noRot="1" noChangeAspect="1" noMove="1" noResize="1" noEditPoints="1" noAdjustHandles="1" noChangeArrowheads="1" noChangeShapeType="1" noTextEdit="1"/>
              </p:cNvSpPr>
              <p:nvPr/>
            </p:nvSpPr>
            <p:spPr>
              <a:xfrm>
                <a:off x="5892777" y="4392135"/>
                <a:ext cx="3180422" cy="307777"/>
              </a:xfrm>
              <a:prstGeom prst="rect">
                <a:avLst/>
              </a:prstGeom>
              <a:blipFill rotWithShape="0">
                <a:blip r:embed="rId6"/>
                <a:stretch>
                  <a:fillRect l="-768" b="-5882"/>
                </a:stretch>
              </a:blipFill>
            </p:spPr>
            <p:txBody>
              <a:bodyPr/>
              <a:lstStyle/>
              <a:p>
                <a:r>
                  <a:rPr lang="en-CA">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691558167"/>
              </p:ext>
            </p:extLst>
          </p:nvPr>
        </p:nvGraphicFramePr>
        <p:xfrm>
          <a:off x="2501900" y="4043363"/>
          <a:ext cx="1206500" cy="813076"/>
        </p:xfrm>
        <a:graphic>
          <a:graphicData uri="http://schemas.openxmlformats.org/presentationml/2006/ole">
            <mc:AlternateContent xmlns:mc="http://schemas.openxmlformats.org/markup-compatibility/2006">
              <mc:Choice xmlns:v="urn:schemas-microsoft-com:vml" Requires="v">
                <p:oleObj spid="_x0000_s16429" name="Equation" r:id="rId7" imgW="584200" imgH="393700" progId="Equation.3">
                  <p:embed/>
                </p:oleObj>
              </mc:Choice>
              <mc:Fallback>
                <p:oleObj name="Equation" r:id="rId7" imgW="584200" imgH="393700" progId="Equation.3">
                  <p:embed/>
                  <p:pic>
                    <p:nvPicPr>
                      <p:cNvPr id="0" name=""/>
                      <p:cNvPicPr/>
                      <p:nvPr/>
                    </p:nvPicPr>
                    <p:blipFill>
                      <a:blip r:embed="rId8"/>
                      <a:stretch>
                        <a:fillRect/>
                      </a:stretch>
                    </p:blipFill>
                    <p:spPr>
                      <a:xfrm>
                        <a:off x="2501900" y="4043363"/>
                        <a:ext cx="1206500" cy="813076"/>
                      </a:xfrm>
                      <a:prstGeom prst="rect">
                        <a:avLst/>
                      </a:prstGeom>
                    </p:spPr>
                  </p:pic>
                </p:oleObj>
              </mc:Fallback>
            </mc:AlternateContent>
          </a:graphicData>
        </a:graphic>
      </p:graphicFrame>
      <p:sp>
        <p:nvSpPr>
          <p:cNvPr id="7" name="TextBox 6"/>
          <p:cNvSpPr txBox="1"/>
          <p:nvPr/>
        </p:nvSpPr>
        <p:spPr>
          <a:xfrm>
            <a:off x="5969000" y="4025900"/>
            <a:ext cx="3543300" cy="276999"/>
          </a:xfrm>
          <a:prstGeom prst="rect">
            <a:avLst/>
          </a:prstGeom>
          <a:noFill/>
        </p:spPr>
        <p:txBody>
          <a:bodyPr wrap="square" lIns="0" tIns="0" rIns="0" bIns="0" rtlCol="0">
            <a:spAutoFit/>
          </a:bodyPr>
          <a:lstStyle/>
          <a:p>
            <a:r>
              <a:rPr lang="en-US" i="1" dirty="0" smtClean="0">
                <a:latin typeface="Cambria Math"/>
              </a:rPr>
              <a:t>R</a:t>
            </a:r>
            <a:r>
              <a:rPr lang="en-US" i="1" baseline="-25000" dirty="0" smtClean="0">
                <a:latin typeface="Cambria Math"/>
              </a:rPr>
              <a:t>d</a:t>
            </a:r>
            <a:r>
              <a:rPr lang="en-US" i="1" dirty="0" smtClean="0">
                <a:latin typeface="Cambria Math"/>
              </a:rPr>
              <a:t> = release duration </a:t>
            </a:r>
            <a:r>
              <a:rPr lang="en-US" i="1" dirty="0">
                <a:latin typeface="Cambria Math"/>
              </a:rPr>
              <a:t>[</a:t>
            </a:r>
            <a:r>
              <a:rPr lang="en-US" i="1" dirty="0" smtClean="0">
                <a:latin typeface="Cambria Math"/>
              </a:rPr>
              <a:t>seconds]</a:t>
            </a:r>
            <a:endParaRPr lang="en-US" i="1" dirty="0">
              <a:latin typeface="Cambria Math"/>
            </a:endParaRPr>
          </a:p>
        </p:txBody>
      </p:sp>
    </p:spTree>
    <p:extLst>
      <p:ext uri="{BB962C8B-B14F-4D97-AF65-F5344CB8AC3E}">
        <p14:creationId xmlns:p14="http://schemas.microsoft.com/office/powerpoint/2010/main" val="315034503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6496" y="4816461"/>
            <a:ext cx="11498645" cy="12772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05136" y="3383650"/>
            <a:ext cx="11498645"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50528" y="2431544"/>
            <a:ext cx="7482230" cy="8894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When is a Heavy Gas a “Heavy” Gas?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505136" y="1877609"/>
            <a:ext cx="11278547" cy="4893647"/>
          </a:xfrm>
          <a:prstGeom prst="rect">
            <a:avLst/>
          </a:prstGeom>
          <a:noFill/>
        </p:spPr>
        <p:txBody>
          <a:bodyPr wrap="square" rtlCol="0">
            <a:spAutoFit/>
          </a:bodyPr>
          <a:lstStyle/>
          <a:p>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Calculate the non-dimensional density difference:</a:t>
            </a: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For a </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continuous</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release, if: </a:t>
            </a: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For a </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instantaneous</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release: </a:t>
            </a:r>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Then, the release will exhibit heavy gas behaviour at the source. </a:t>
            </a:r>
          </a:p>
        </p:txBody>
      </p:sp>
      <p:sp>
        <p:nvSpPr>
          <p:cNvPr id="10" name="Rectangle 9"/>
          <p:cNvSpPr/>
          <p:nvPr/>
        </p:nvSpPr>
        <p:spPr>
          <a:xfrm>
            <a:off x="3946079" y="2697013"/>
            <a:ext cx="879087" cy="400110"/>
          </a:xfrm>
          <a:prstGeom prst="rect">
            <a:avLst/>
          </a:prstGeom>
        </p:spPr>
        <p:txBody>
          <a:bodyPr wrap="none">
            <a:spAutoFit/>
          </a:bodyPr>
          <a:lstStyle/>
          <a:p>
            <a:r>
              <a:rPr lang="en-GB" sz="2000" i="1" dirty="0" smtClean="0">
                <a:latin typeface="Tahoma" panose="020B0604030504040204" pitchFamily="34" charset="0"/>
                <a:ea typeface="Tahoma" panose="020B0604030504040204" pitchFamily="34" charset="0"/>
                <a:cs typeface="Tahoma" panose="020B0604030504040204" pitchFamily="34" charset="0"/>
              </a:rPr>
              <a:t>where</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388126" y="3642422"/>
            <a:ext cx="879087" cy="400110"/>
          </a:xfrm>
          <a:prstGeom prst="rect">
            <a:avLst/>
          </a:prstGeom>
        </p:spPr>
        <p:txBody>
          <a:bodyPr wrap="none">
            <a:spAutoFit/>
          </a:bodyPr>
          <a:lstStyle/>
          <a:p>
            <a:r>
              <a:rPr lang="en-GB" sz="2000" i="1" dirty="0" smtClean="0">
                <a:latin typeface="Tahoma" panose="020B0604030504040204" pitchFamily="34" charset="0"/>
                <a:ea typeface="Tahoma" panose="020B0604030504040204" pitchFamily="34" charset="0"/>
                <a:cs typeface="Tahoma" panose="020B0604030504040204" pitchFamily="34" charset="0"/>
              </a:rPr>
              <a:t>where</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482670" y="5305427"/>
            <a:ext cx="879087" cy="400110"/>
          </a:xfrm>
          <a:prstGeom prst="rect">
            <a:avLst/>
          </a:prstGeom>
        </p:spPr>
        <p:txBody>
          <a:bodyPr wrap="none">
            <a:spAutoFit/>
          </a:bodyPr>
          <a:lstStyle/>
          <a:p>
            <a:r>
              <a:rPr lang="en-GB" sz="2000" i="1" dirty="0" smtClean="0">
                <a:latin typeface="Tahoma" panose="020B0604030504040204" pitchFamily="34" charset="0"/>
                <a:ea typeface="Tahoma" panose="020B0604030504040204" pitchFamily="34" charset="0"/>
                <a:cs typeface="Tahoma" panose="020B0604030504040204" pitchFamily="34" charset="0"/>
              </a:rPr>
              <a:t>where</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473700" y="2730500"/>
            <a:ext cx="2628900" cy="276999"/>
          </a:xfrm>
          <a:prstGeom prst="rect">
            <a:avLst/>
          </a:prstGeom>
          <a:noFill/>
        </p:spPr>
        <p:txBody>
          <a:bodyPr wrap="square" lIns="0" tIns="0" rIns="0" bIns="0" rtlCol="0">
            <a:spAutoFit/>
          </a:bodyPr>
          <a:lstStyle/>
          <a:p>
            <a:r>
              <a:rPr lang="en-US" i="1" dirty="0" err="1" smtClean="0">
                <a:latin typeface="Cambria Math"/>
              </a:rPr>
              <a:t>ρ</a:t>
            </a:r>
            <a:r>
              <a:rPr lang="en-US" i="1" baseline="-25000" dirty="0" err="1" smtClean="0">
                <a:latin typeface="Cambria Math"/>
              </a:rPr>
              <a:t>o</a:t>
            </a:r>
            <a:r>
              <a:rPr lang="en-US" i="1" dirty="0" smtClean="0">
                <a:latin typeface="Cambria Math"/>
              </a:rPr>
              <a:t> = initial gas density </a:t>
            </a:r>
            <a:endParaRPr lang="en-US" i="1" dirty="0">
              <a:latin typeface="Cambria Math"/>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62412353"/>
              </p:ext>
            </p:extLst>
          </p:nvPr>
        </p:nvGraphicFramePr>
        <p:xfrm>
          <a:off x="1282700" y="2538413"/>
          <a:ext cx="1536700" cy="695174"/>
        </p:xfrm>
        <a:graphic>
          <a:graphicData uri="http://schemas.openxmlformats.org/presentationml/2006/ole">
            <mc:AlternateContent xmlns:mc="http://schemas.openxmlformats.org/markup-compatibility/2006">
              <mc:Choice xmlns:v="urn:schemas-microsoft-com:vml" Requires="v">
                <p:oleObj spid="_x0000_s17582" name="Equation" r:id="rId4" imgW="1066800" imgH="482600" progId="Equation.3">
                  <p:embed/>
                </p:oleObj>
              </mc:Choice>
              <mc:Fallback>
                <p:oleObj name="Equation" r:id="rId4" imgW="1066800" imgH="482600" progId="Equation.3">
                  <p:embed/>
                  <p:pic>
                    <p:nvPicPr>
                      <p:cNvPr id="0" name=""/>
                      <p:cNvPicPr/>
                      <p:nvPr/>
                    </p:nvPicPr>
                    <p:blipFill>
                      <a:blip r:embed="rId5"/>
                      <a:stretch>
                        <a:fillRect/>
                      </a:stretch>
                    </p:blipFill>
                    <p:spPr>
                      <a:xfrm>
                        <a:off x="1282700" y="2538413"/>
                        <a:ext cx="1536700" cy="69517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5750458"/>
              </p:ext>
            </p:extLst>
          </p:nvPr>
        </p:nvGraphicFramePr>
        <p:xfrm>
          <a:off x="1543050" y="3783012"/>
          <a:ext cx="1733550" cy="858193"/>
        </p:xfrm>
        <a:graphic>
          <a:graphicData uri="http://schemas.openxmlformats.org/presentationml/2006/ole">
            <mc:AlternateContent xmlns:mc="http://schemas.openxmlformats.org/markup-compatibility/2006">
              <mc:Choice xmlns:v="urn:schemas-microsoft-com:vml" Requires="v">
                <p:oleObj spid="_x0000_s17583" name="Equation" r:id="rId6" imgW="1282700" imgH="635000" progId="Equation.3">
                  <p:embed/>
                </p:oleObj>
              </mc:Choice>
              <mc:Fallback>
                <p:oleObj name="Equation" r:id="rId6" imgW="1282700" imgH="635000" progId="Equation.3">
                  <p:embed/>
                  <p:pic>
                    <p:nvPicPr>
                      <p:cNvPr id="0" name=""/>
                      <p:cNvPicPr/>
                      <p:nvPr/>
                    </p:nvPicPr>
                    <p:blipFill>
                      <a:blip r:embed="rId7"/>
                      <a:stretch>
                        <a:fillRect/>
                      </a:stretch>
                    </p:blipFill>
                    <p:spPr>
                      <a:xfrm>
                        <a:off x="1543050" y="3783012"/>
                        <a:ext cx="1733550" cy="85819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2453544"/>
              </p:ext>
            </p:extLst>
          </p:nvPr>
        </p:nvGraphicFramePr>
        <p:xfrm>
          <a:off x="7308850" y="3459163"/>
          <a:ext cx="3422650" cy="915987"/>
        </p:xfrm>
        <a:graphic>
          <a:graphicData uri="http://schemas.openxmlformats.org/presentationml/2006/ole">
            <mc:AlternateContent xmlns:mc="http://schemas.openxmlformats.org/markup-compatibility/2006">
              <mc:Choice xmlns:v="urn:schemas-microsoft-com:vml" Requires="v">
                <p:oleObj spid="_x0000_s17584" name="Equation" r:id="rId8" imgW="2705100" imgH="723900" progId="Equation.3">
                  <p:embed/>
                </p:oleObj>
              </mc:Choice>
              <mc:Fallback>
                <p:oleObj name="Equation" r:id="rId8" imgW="2705100" imgH="723900" progId="Equation.3">
                  <p:embed/>
                  <p:pic>
                    <p:nvPicPr>
                      <p:cNvPr id="0" name=""/>
                      <p:cNvPicPr/>
                      <p:nvPr/>
                    </p:nvPicPr>
                    <p:blipFill>
                      <a:blip r:embed="rId9"/>
                      <a:stretch>
                        <a:fillRect/>
                      </a:stretch>
                    </p:blipFill>
                    <p:spPr>
                      <a:xfrm>
                        <a:off x="7308850" y="3459163"/>
                        <a:ext cx="3422650" cy="9159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71664572"/>
              </p:ext>
            </p:extLst>
          </p:nvPr>
        </p:nvGraphicFramePr>
        <p:xfrm>
          <a:off x="1641475" y="5257800"/>
          <a:ext cx="1509713" cy="703263"/>
        </p:xfrm>
        <a:graphic>
          <a:graphicData uri="http://schemas.openxmlformats.org/presentationml/2006/ole">
            <mc:AlternateContent xmlns:mc="http://schemas.openxmlformats.org/markup-compatibility/2006">
              <mc:Choice xmlns:v="urn:schemas-microsoft-com:vml" Requires="v">
                <p:oleObj spid="_x0000_s17585" name="Equation" r:id="rId10" imgW="1117600" imgH="520700" progId="Equation.3">
                  <p:embed/>
                </p:oleObj>
              </mc:Choice>
              <mc:Fallback>
                <p:oleObj name="Equation" r:id="rId10" imgW="1117600" imgH="520700" progId="Equation.3">
                  <p:embed/>
                  <p:pic>
                    <p:nvPicPr>
                      <p:cNvPr id="0" name=""/>
                      <p:cNvPicPr/>
                      <p:nvPr/>
                    </p:nvPicPr>
                    <p:blipFill>
                      <a:blip r:embed="rId11"/>
                      <a:stretch>
                        <a:fillRect/>
                      </a:stretch>
                    </p:blipFill>
                    <p:spPr>
                      <a:xfrm>
                        <a:off x="1641475" y="5257800"/>
                        <a:ext cx="1509713" cy="7032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10225679"/>
              </p:ext>
            </p:extLst>
          </p:nvPr>
        </p:nvGraphicFramePr>
        <p:xfrm>
          <a:off x="7667625" y="5275263"/>
          <a:ext cx="2603500" cy="304800"/>
        </p:xfrm>
        <a:graphic>
          <a:graphicData uri="http://schemas.openxmlformats.org/presentationml/2006/ole">
            <mc:AlternateContent xmlns:mc="http://schemas.openxmlformats.org/markup-compatibility/2006">
              <mc:Choice xmlns:v="urn:schemas-microsoft-com:vml" Requires="v">
                <p:oleObj spid="_x0000_s17586" name="Equation" r:id="rId12" imgW="2057400" imgH="241300" progId="Equation.3">
                  <p:embed/>
                </p:oleObj>
              </mc:Choice>
              <mc:Fallback>
                <p:oleObj name="Equation" r:id="rId12" imgW="2057400" imgH="241300" progId="Equation.3">
                  <p:embed/>
                  <p:pic>
                    <p:nvPicPr>
                      <p:cNvPr id="0" name=""/>
                      <p:cNvPicPr/>
                      <p:nvPr/>
                    </p:nvPicPr>
                    <p:blipFill>
                      <a:blip r:embed="rId13"/>
                      <a:stretch>
                        <a:fillRect/>
                      </a:stretch>
                    </p:blipFill>
                    <p:spPr>
                      <a:xfrm>
                        <a:off x="7667625" y="5275263"/>
                        <a:ext cx="2603500" cy="304800"/>
                      </a:xfrm>
                      <a:prstGeom prst="rect">
                        <a:avLst/>
                      </a:prstGeom>
                    </p:spPr>
                  </p:pic>
                </p:oleObj>
              </mc:Fallback>
            </mc:AlternateContent>
          </a:graphicData>
        </a:graphic>
      </p:graphicFrame>
    </p:spTree>
    <p:extLst>
      <p:ext uri="{BB962C8B-B14F-4D97-AF65-F5344CB8AC3E}">
        <p14:creationId xmlns:p14="http://schemas.microsoft.com/office/powerpoint/2010/main" val="208900381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Heavy Gas Concentration (</a:t>
            </a:r>
            <a:r>
              <a:rPr lang="en-GB" sz="28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GB" sz="2800" b="1" i="1" baseline="-25000" dirty="0" smtClean="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ome Distance </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505136" y="1877609"/>
            <a:ext cx="11278547" cy="3108543"/>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Initial Concentration (volume fraction), </a:t>
            </a:r>
            <a:r>
              <a:rPr lang="en-GB" sz="2400" i="1" dirty="0" smtClean="0">
                <a:latin typeface="Tahoma" panose="020B0604030504040204" pitchFamily="34" charset="0"/>
                <a:ea typeface="Tahoma" panose="020B0604030504040204" pitchFamily="34" charset="0"/>
                <a:cs typeface="Tahoma" panose="020B0604030504040204" pitchFamily="34" charset="0"/>
              </a:rPr>
              <a:t>C</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o</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dirty="0" smtClean="0">
                <a:latin typeface="Tahoma" panose="020B0604030504040204" pitchFamily="34" charset="0"/>
                <a:ea typeface="Tahoma" panose="020B0604030504040204" pitchFamily="34" charset="0"/>
                <a:cs typeface="Tahoma" panose="020B0604030504040204" pitchFamily="34" charset="0"/>
              </a:rPr>
              <a:t>Given Concentration </a:t>
            </a:r>
            <a:r>
              <a:rPr lang="en-GB" sz="2400" dirty="0">
                <a:latin typeface="Tahoma" panose="020B0604030504040204" pitchFamily="34" charset="0"/>
                <a:ea typeface="Tahoma" panose="020B0604030504040204" pitchFamily="34" charset="0"/>
                <a:cs typeface="Tahoma" panose="020B0604030504040204" pitchFamily="34" charset="0"/>
              </a:rPr>
              <a:t>(volume fraction), </a:t>
            </a:r>
            <a:r>
              <a:rPr lang="en-GB" sz="2400" i="1" dirty="0" smtClean="0">
                <a:latin typeface="Tahoma" panose="020B0604030504040204" pitchFamily="34" charset="0"/>
                <a:ea typeface="Tahoma" panose="020B0604030504040204" pitchFamily="34" charset="0"/>
                <a:cs typeface="Tahoma" panose="020B0604030504040204" pitchFamily="34" charset="0"/>
              </a:rPr>
              <a:t>C</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m </a:t>
            </a:r>
            <a:r>
              <a:rPr lang="en-GB" sz="2400" dirty="0" smtClean="0">
                <a:latin typeface="Tahoma" panose="020B0604030504040204" pitchFamily="34" charset="0"/>
                <a:ea typeface="Tahoma" panose="020B0604030504040204" pitchFamily="34" charset="0"/>
                <a:cs typeface="Tahoma" panose="020B0604030504040204" pitchFamily="34" charset="0"/>
              </a:rPr>
              <a:t>, at some downwind distance, x </a:t>
            </a:r>
            <a:endParaRPr lang="en-GB" sz="2400" i="1" dirty="0">
              <a:latin typeface="Tahoma" panose="020B0604030504040204" pitchFamily="34" charset="0"/>
              <a:ea typeface="Tahoma" panose="020B0604030504040204" pitchFamily="34" charset="0"/>
              <a:cs typeface="Tahoma" panose="020B0604030504040204" pitchFamily="34" charset="0"/>
            </a:endParaRP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Procedure for determining concentration: </a:t>
            </a:r>
          </a:p>
          <a:p>
            <a:pPr marL="457200" indent="-457200">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Calculate C</a:t>
            </a:r>
            <a:r>
              <a:rPr lang="en-GB" sz="2000" baseline="-25000" dirty="0" smtClean="0">
                <a:latin typeface="Tahoma" panose="020B0604030504040204" pitchFamily="34" charset="0"/>
                <a:ea typeface="Tahoma" panose="020B0604030504040204" pitchFamily="34" charset="0"/>
                <a:cs typeface="Tahoma" panose="020B0604030504040204" pitchFamily="34" charset="0"/>
              </a:rPr>
              <a:t>m</a:t>
            </a:r>
            <a:r>
              <a:rPr lang="en-GB" sz="2000" dirty="0" smtClean="0">
                <a:latin typeface="Tahoma" panose="020B0604030504040204" pitchFamily="34" charset="0"/>
                <a:ea typeface="Tahoma" panose="020B0604030504040204" pitchFamily="34" charset="0"/>
                <a:cs typeface="Tahoma" panose="020B0604030504040204" pitchFamily="34" charset="0"/>
              </a:rPr>
              <a:t>/ C</a:t>
            </a:r>
            <a:r>
              <a:rPr lang="en-GB" sz="2000" baseline="-25000" dirty="0" smtClean="0">
                <a:latin typeface="Tahoma" panose="020B0604030504040204" pitchFamily="34" charset="0"/>
                <a:ea typeface="Tahoma" panose="020B0604030504040204" pitchFamily="34" charset="0"/>
                <a:cs typeface="Tahoma" panose="020B0604030504040204" pitchFamily="34" charset="0"/>
              </a:rPr>
              <a:t>o</a:t>
            </a:r>
          </a:p>
          <a:p>
            <a:pPr marL="457200" indent="-457200">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Calculate the appropriate non-dimensional x-axis parameter, the chart at this x-axis value</a:t>
            </a:r>
          </a:p>
          <a:p>
            <a:pPr marL="457200" indent="-457200">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Read the y-axis parameter value</a:t>
            </a:r>
          </a:p>
          <a:p>
            <a:pPr marL="457200" indent="-457200">
              <a:buAutoNum type="arabicPeriod"/>
            </a:pPr>
            <a:r>
              <a:rPr lang="en-GB" sz="2000" dirty="0" smtClean="0">
                <a:latin typeface="Tahoma" panose="020B0604030504040204" pitchFamily="34" charset="0"/>
                <a:ea typeface="Tahoma" panose="020B0604030504040204" pitchFamily="34" charset="0"/>
                <a:cs typeface="Tahoma" panose="020B0604030504040204" pitchFamily="34" charset="0"/>
              </a:rPr>
              <a:t>Calculate the downwind distance, x</a:t>
            </a:r>
          </a:p>
        </p:txBody>
      </p:sp>
    </p:spTree>
    <p:extLst>
      <p:ext uri="{BB962C8B-B14F-4D97-AF65-F5344CB8AC3E}">
        <p14:creationId xmlns:p14="http://schemas.microsoft.com/office/powerpoint/2010/main" val="2489820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506413" y="5750570"/>
            <a:ext cx="15194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Event Location</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latin typeface="Tahoma" panose="020B0604030504040204" pitchFamily="34" charset="0"/>
                <a:ea typeface="Tahoma" panose="020B0604030504040204" pitchFamily="34" charset="0"/>
                <a:cs typeface="Tahoma" panose="020B0604030504040204" pitchFamily="34" charset="0"/>
              </a:rPr>
              <a:t>Distance from Event,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1032933" y="2399672"/>
            <a:ext cx="305684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a:latin typeface="Tahoma" panose="020B0604030504040204" pitchFamily="34" charset="0"/>
                <a:ea typeface="Tahoma" panose="020B0604030504040204" pitchFamily="34" charset="0"/>
                <a:cs typeface="Tahoma" panose="020B0604030504040204" pitchFamily="34" charset="0"/>
              </a:rPr>
              <a:t>Probability of </a:t>
            </a:r>
          </a:p>
          <a:p>
            <a:pPr algn="r"/>
            <a:r>
              <a:rPr lang="en-GB" sz="2000" b="1" dirty="0">
                <a:latin typeface="Tahoma" panose="020B0604030504040204" pitchFamily="34" charset="0"/>
                <a:ea typeface="Tahoma" panose="020B0604030504040204" pitchFamily="34" charset="0"/>
                <a:cs typeface="Tahoma" panose="020B0604030504040204" pitchFamily="34" charset="0"/>
              </a:rPr>
              <a:t>t</a:t>
            </a:r>
            <a:r>
              <a:rPr lang="en-GB" sz="2000" b="1" dirty="0" smtClean="0">
                <a:latin typeface="Tahoma" panose="020B0604030504040204" pitchFamily="34" charset="0"/>
                <a:ea typeface="Tahoma" panose="020B0604030504040204" pitchFamily="34" charset="0"/>
                <a:cs typeface="Tahoma" panose="020B0604030504040204" pitchFamily="34" charset="0"/>
              </a:rPr>
              <a:t>he consequence, </a:t>
            </a:r>
            <a:r>
              <a:rPr lang="en-GB" sz="2000" b="1" dirty="0" err="1">
                <a:latin typeface="Tahoma" panose="020B0604030504040204" pitchFamily="34" charset="0"/>
                <a:ea typeface="Tahoma" panose="020B0604030504040204" pitchFamily="34" charset="0"/>
                <a:cs typeface="Tahoma" panose="020B0604030504040204" pitchFamily="34" charset="0"/>
              </a:rPr>
              <a:t>P</a:t>
            </a:r>
            <a:r>
              <a:rPr lang="en-GB" sz="2000" b="1" baseline="-25000" dirty="0" err="1">
                <a:latin typeface="Tahoma" panose="020B0604030504040204" pitchFamily="34" charset="0"/>
                <a:ea typeface="Tahoma" panose="020B0604030504040204" pitchFamily="34" charset="0"/>
                <a:cs typeface="Tahoma" panose="020B0604030504040204" pitchFamily="34" charset="0"/>
              </a:rPr>
              <a:t>d</a:t>
            </a:r>
            <a:r>
              <a:rPr lang="en-GB" sz="2000" b="1" dirty="0">
                <a:latin typeface="Tahoma" panose="020B0604030504040204" pitchFamily="34" charset="0"/>
                <a:ea typeface="Tahoma" panose="020B0604030504040204" pitchFamily="34" charset="0"/>
                <a:cs typeface="Tahoma" panose="020B0604030504040204" pitchFamily="34" charset="0"/>
              </a:rPr>
              <a:t> </a:t>
            </a:r>
          </a:p>
          <a:p>
            <a:pPr algn="r"/>
            <a:r>
              <a:rPr lang="en-GB" sz="2000" b="1" dirty="0">
                <a:latin typeface="Tahoma" panose="020B0604030504040204" pitchFamily="34" charset="0"/>
                <a:ea typeface="Tahoma" panose="020B0604030504040204" pitchFamily="34" charset="0"/>
                <a:cs typeface="Tahoma" panose="020B0604030504040204" pitchFamily="34" charset="0"/>
              </a:rPr>
              <a:t>(death, damage) </a:t>
            </a:r>
          </a:p>
          <a:p>
            <a:pPr algn="r"/>
            <a:r>
              <a:rPr lang="en-GB" sz="2000" b="1" dirty="0">
                <a:latin typeface="Tahoma" panose="020B0604030504040204" pitchFamily="34" charset="0"/>
                <a:ea typeface="Tahoma" panose="020B0604030504040204" pitchFamily="34" charset="0"/>
                <a:cs typeface="Tahoma" panose="020B0604030504040204" pitchFamily="34" charset="0"/>
              </a:rPr>
              <a:t>of an event  </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https://encrypted-tbn3.gstatic.com/images?q=tbn:ANd9GcT_FEMSqHFP6HcHLJaRfiGrDZKCZRXg4J9MLP4rcBVkygcQMc1u-w"/>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7140414" y="2733433"/>
            <a:ext cx="4645851"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P</a:t>
            </a:r>
            <a:r>
              <a:rPr lang="en-GB" sz="2000" baseline="-25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d,h</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(x) = Conditional probability of consequence (death, injury, building or equipment damage) for event h at distance x from the event location.</a:t>
            </a:r>
            <a:endPar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4747147" y="14364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Locational Consequence – </a:t>
            </a:r>
            <a:r>
              <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rPr>
              <a:t>Outdoor IMMOVEABLE receptor that is maximally exposed</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endParaRPr lang="en-GB"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Types of Consequences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299159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Heavy Gas Concentration (</a:t>
            </a:r>
            <a:r>
              <a:rPr lang="en-GB" sz="28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GB" sz="2800" b="1" i="1" baseline="-25000" dirty="0" smtClean="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ome Distance, x </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42240" t="17969" r="18009" b="11022"/>
          <a:stretch/>
        </p:blipFill>
        <p:spPr>
          <a:xfrm>
            <a:off x="6144409" y="2310084"/>
            <a:ext cx="4528354" cy="4547916"/>
          </a:xfrm>
          <a:prstGeom prst="rect">
            <a:avLst/>
          </a:prstGeom>
        </p:spPr>
      </p:pic>
      <p:pic>
        <p:nvPicPr>
          <p:cNvPr id="4" name="Picture 3"/>
          <p:cNvPicPr>
            <a:picLocks noChangeAspect="1"/>
          </p:cNvPicPr>
          <p:nvPr/>
        </p:nvPicPr>
        <p:blipFill rotWithShape="1">
          <a:blip r:embed="rId4"/>
          <a:srcRect l="42899" t="19772" r="17459" b="8399"/>
          <a:stretch/>
        </p:blipFill>
        <p:spPr>
          <a:xfrm>
            <a:off x="575859" y="2188639"/>
            <a:ext cx="4583412" cy="4669361"/>
          </a:xfrm>
          <a:prstGeom prst="rect">
            <a:avLst/>
          </a:prstGeom>
        </p:spPr>
      </p:pic>
      <p:sp>
        <p:nvSpPr>
          <p:cNvPr id="40" name="TextBox 39"/>
          <p:cNvSpPr txBox="1"/>
          <p:nvPr/>
        </p:nvSpPr>
        <p:spPr>
          <a:xfrm>
            <a:off x="2385072" y="2155451"/>
            <a:ext cx="3038164" cy="400110"/>
          </a:xfrm>
          <a:prstGeom prst="rect">
            <a:avLst/>
          </a:prstGeom>
          <a:solidFill>
            <a:schemeClr val="bg1"/>
          </a:solid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Continuous Release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8408585" y="2155451"/>
            <a:ext cx="3521477" cy="400110"/>
          </a:xfrm>
          <a:prstGeom prst="rect">
            <a:avLst/>
          </a:prstGeom>
          <a:solidFill>
            <a:schemeClr val="bg1"/>
          </a:solid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Instantaneous Release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793474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39773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Summary of Hazard Models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A hazardous release can be released into moving (air, water) or stationary (soil) media.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Atmospheric releases are of greatest concern due to the challenges in containing the release. These releases can occur into a stable, unstable or neutral atmosphere. The plume of the hazardous material release will differ for each.</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Heavy gases released into the atmosphere are also of concern.  Heavy gas behaviour, however, confines dispersion. When estimating downwind concentrations of heavy gas release, it is important to note if the release is continuous or instantaneous.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734718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 Models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73377117"/>
              </p:ext>
            </p:extLst>
          </p:nvPr>
        </p:nvGraphicFramePr>
        <p:xfrm>
          <a:off x="889000" y="1884362"/>
          <a:ext cx="9944100" cy="4487130"/>
        </p:xfrm>
        <a:graphic>
          <a:graphicData uri="http://schemas.openxmlformats.org/presentationml/2006/ole">
            <mc:AlternateContent xmlns:mc="http://schemas.openxmlformats.org/markup-compatibility/2006">
              <mc:Choice xmlns:v="urn:schemas-microsoft-com:vml" Requires="v">
                <p:oleObj spid="_x0000_s54279" name="Document" r:id="rId3" imgW="6985000" imgH="3289300" progId="Word.Document.12">
                  <p:embed/>
                </p:oleObj>
              </mc:Choice>
              <mc:Fallback>
                <p:oleObj name="Document" r:id="rId3" imgW="6985000" imgH="3289300" progId="Word.Document.12">
                  <p:embed/>
                  <p:pic>
                    <p:nvPicPr>
                      <p:cNvPr id="0" name=""/>
                      <p:cNvPicPr/>
                      <p:nvPr/>
                    </p:nvPicPr>
                    <p:blipFill>
                      <a:blip r:embed="rId4"/>
                      <a:stretch>
                        <a:fillRect/>
                      </a:stretch>
                    </p:blipFill>
                    <p:spPr>
                      <a:xfrm>
                        <a:off x="889000" y="1884362"/>
                        <a:ext cx="9944100" cy="4487130"/>
                      </a:xfrm>
                      <a:prstGeom prst="rect">
                        <a:avLst/>
                      </a:prstGeom>
                    </p:spPr>
                  </p:pic>
                </p:oleObj>
              </mc:Fallback>
            </mc:AlternateContent>
          </a:graphicData>
        </a:graphic>
      </p:graphicFrame>
    </p:spTree>
    <p:extLst>
      <p:ext uri="{BB962C8B-B14F-4D97-AF65-F5344CB8AC3E}">
        <p14:creationId xmlns:p14="http://schemas.microsoft.com/office/powerpoint/2010/main" val="410326551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661464" cy="5654909"/>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the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of a Hazardous Material Release</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Consequence severity </a:t>
            </a:r>
            <a:r>
              <a:rPr lang="en-GB" sz="2400" dirty="0" smtClean="0">
                <a:latin typeface="Tahoma" panose="020B0604030504040204" pitchFamily="34" charset="0"/>
                <a:ea typeface="Tahoma" panose="020B0604030504040204" pitchFamily="34" charset="0"/>
                <a:cs typeface="Tahoma" panose="020B0604030504040204" pitchFamily="34" charset="0"/>
              </a:rPr>
              <a:t>or potential damage, can be calculated at receptor </a:t>
            </a:r>
            <a:r>
              <a:rPr lang="en-GB" sz="2400" dirty="0" smtClean="0">
                <a:latin typeface="Tahoma" panose="020B0604030504040204" pitchFamily="34" charset="0"/>
                <a:ea typeface="Tahoma" panose="020B0604030504040204" pitchFamily="34" charset="0"/>
                <a:cs typeface="Tahoma" panose="020B0604030504040204" pitchFamily="34" charset="0"/>
              </a:rPr>
              <a:t>locations</a:t>
            </a:r>
            <a:r>
              <a:rPr lang="en-GB" sz="2400" dirty="0" smtClean="0">
                <a:latin typeface="Tahoma" panose="020B0604030504040204" pitchFamily="34" charset="0"/>
                <a:ea typeface="Tahoma" panose="020B0604030504040204" pitchFamily="34" charset="0"/>
                <a:cs typeface="Tahoma" panose="020B0604030504040204" pitchFamily="34" charset="0"/>
              </a:rPr>
              <a:t>. Recall that receptors can be differentiated between </a:t>
            </a:r>
            <a:r>
              <a:rPr lang="en-GB" sz="2400" b="1" i="1" dirty="0" smtClean="0">
                <a:latin typeface="Tahoma" panose="020B0604030504040204" pitchFamily="34" charset="0"/>
                <a:ea typeface="Tahoma" panose="020B0604030504040204" pitchFamily="34" charset="0"/>
                <a:cs typeface="Tahoma" panose="020B0604030504040204" pitchFamily="34" charset="0"/>
              </a:rPr>
              <a:t>individual</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and </a:t>
            </a:r>
            <a:r>
              <a:rPr lang="en-GB" sz="2400" b="1" i="1" dirty="0" smtClean="0">
                <a:latin typeface="Tahoma" panose="020B0604030504040204" pitchFamily="34" charset="0"/>
                <a:ea typeface="Tahoma" panose="020B0604030504040204" pitchFamily="34" charset="0"/>
                <a:cs typeface="Tahoma" panose="020B0604030504040204" pitchFamily="34" charset="0"/>
              </a:rPr>
              <a:t>societal</a:t>
            </a:r>
            <a:r>
              <a:rPr lang="en-GB" sz="2400" dirty="0" smtClean="0">
                <a:latin typeface="Tahoma" panose="020B0604030504040204" pitchFamily="34" charset="0"/>
                <a:ea typeface="Tahoma" panose="020B0604030504040204" pitchFamily="34" charset="0"/>
                <a:cs typeface="Tahoma" panose="020B0604030504040204" pitchFamily="34" charset="0"/>
              </a:rPr>
              <a:t> consequences.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INDIVIDUAL CONSEQUENCES</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Expressed in terms of a </a:t>
            </a:r>
            <a:r>
              <a:rPr lang="en-GB" sz="2400" b="1" dirty="0" smtClean="0">
                <a:latin typeface="Tahoma" panose="020B0604030504040204" pitchFamily="34" charset="0"/>
                <a:ea typeface="Tahoma" panose="020B0604030504040204" pitchFamily="34" charset="0"/>
                <a:cs typeface="Tahoma" panose="020B0604030504040204" pitchFamily="34" charset="0"/>
              </a:rPr>
              <a:t>hazard or potential damage at a given receptor </a:t>
            </a:r>
            <a:r>
              <a:rPr lang="en-GB" sz="2400" b="1" dirty="0" smtClean="0">
                <a:latin typeface="Tahoma" panose="020B0604030504040204" pitchFamily="34" charset="0"/>
                <a:ea typeface="Tahoma" panose="020B0604030504040204" pitchFamily="34" charset="0"/>
                <a:cs typeface="Tahoma" panose="020B0604030504040204" pitchFamily="34" charset="0"/>
              </a:rPr>
              <a:t>at a given location </a:t>
            </a:r>
            <a:r>
              <a:rPr lang="en-GB" sz="2400" dirty="0" smtClean="0">
                <a:latin typeface="Tahoma" panose="020B0604030504040204" pitchFamily="34" charset="0"/>
                <a:ea typeface="Tahoma" panose="020B0604030504040204" pitchFamily="34" charset="0"/>
                <a:cs typeface="Tahoma" panose="020B0604030504040204" pitchFamily="34" charset="0"/>
              </a:rPr>
              <a:t>in relation to the location of the undesirable event. </a:t>
            </a:r>
          </a:p>
          <a:p>
            <a:pPr algn="l">
              <a:tabLst>
                <a:tab pos="528638" algn="l"/>
              </a:tabLst>
            </a:pP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Human receptor – </a:t>
            </a:r>
            <a:r>
              <a:rPr lang="en-GB" sz="2400" dirty="0" smtClean="0">
                <a:latin typeface="Tahoma" panose="020B0604030504040204" pitchFamily="34" charset="0"/>
                <a:ea typeface="Tahoma" panose="020B0604030504040204" pitchFamily="34" charset="0"/>
                <a:cs typeface="Tahoma" panose="020B0604030504040204" pitchFamily="34" charset="0"/>
              </a:rPr>
              <a:t>consequence of </a:t>
            </a:r>
            <a:r>
              <a:rPr lang="en-GB" sz="2400" dirty="0" smtClean="0">
                <a:latin typeface="Tahoma" panose="020B0604030504040204" pitchFamily="34" charset="0"/>
                <a:ea typeface="Tahoma" panose="020B0604030504040204" pitchFamily="34" charset="0"/>
                <a:cs typeface="Tahoma" panose="020B0604030504040204" pitchFamily="34" charset="0"/>
              </a:rPr>
              <a:t>hazard exposure </a:t>
            </a:r>
            <a:r>
              <a:rPr lang="en-GB" sz="2400" dirty="0" smtClean="0">
                <a:latin typeface="Tahoma" panose="020B0604030504040204" pitchFamily="34" charset="0"/>
                <a:ea typeface="Tahoma" panose="020B0604030504040204" pitchFamily="34" charset="0"/>
                <a:cs typeface="Tahoma" panose="020B0604030504040204" pitchFamily="34" charset="0"/>
              </a:rPr>
              <a:t>= fatality, injury, etc. </a:t>
            </a: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      Building receptor </a:t>
            </a:r>
            <a:r>
              <a:rPr lang="en-GB" sz="2400" dirty="0" smtClean="0">
                <a:latin typeface="Tahoma" panose="020B0604030504040204" pitchFamily="34" charset="0"/>
                <a:ea typeface="Tahoma" panose="020B0604030504040204" pitchFamily="34" charset="0"/>
                <a:cs typeface="Tahoma" panose="020B0604030504040204" pitchFamily="34" charset="0"/>
              </a:rPr>
              <a:t>– consequence of </a:t>
            </a:r>
            <a:r>
              <a:rPr lang="en-GB" sz="2400" dirty="0" smtClean="0">
                <a:latin typeface="Tahoma" panose="020B0604030504040204" pitchFamily="34" charset="0"/>
                <a:ea typeface="Tahoma" panose="020B0604030504040204" pitchFamily="34" charset="0"/>
                <a:cs typeface="Tahoma" panose="020B0604030504040204" pitchFamily="34" charset="0"/>
              </a:rPr>
              <a:t>hazard exposure </a:t>
            </a:r>
            <a:r>
              <a:rPr lang="en-GB" sz="2400" dirty="0" smtClean="0">
                <a:latin typeface="Tahoma" panose="020B0604030504040204" pitchFamily="34" charset="0"/>
                <a:ea typeface="Tahoma" panose="020B0604030504040204" pitchFamily="34" charset="0"/>
                <a:cs typeface="Tahoma" panose="020B0604030504040204" pitchFamily="34" charset="0"/>
              </a:rPr>
              <a:t>= destruction, glass breakage, etc.</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SOCIETAL CONSEQUENCES</a:t>
            </a:r>
            <a:endParaRPr lang="en-GB" sz="2400" b="1"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Expressed </a:t>
            </a:r>
            <a:r>
              <a:rPr lang="en-GB" sz="2400" dirty="0" smtClean="0">
                <a:latin typeface="Tahoma" panose="020B0604030504040204" pitchFamily="34" charset="0"/>
                <a:ea typeface="Tahoma" panose="020B0604030504040204" pitchFamily="34" charset="0"/>
                <a:cs typeface="Tahoma" panose="020B0604030504040204" pitchFamily="34" charset="0"/>
              </a:rPr>
              <a:t>as an </a:t>
            </a:r>
            <a:r>
              <a:rPr lang="en-GB" sz="2400" b="1" dirty="0" smtClean="0">
                <a:latin typeface="Tahoma" panose="020B0604030504040204" pitchFamily="34" charset="0"/>
                <a:ea typeface="Tahoma" panose="020B0604030504040204" pitchFamily="34" charset="0"/>
                <a:cs typeface="Tahoma" panose="020B0604030504040204" pitchFamily="34" charset="0"/>
              </a:rPr>
              <a:t>aggregate of all the individual </a:t>
            </a:r>
            <a:r>
              <a:rPr lang="en-GB" sz="2400" dirty="0" smtClean="0">
                <a:latin typeface="Tahoma" panose="020B0604030504040204" pitchFamily="34" charset="0"/>
                <a:ea typeface="Tahoma" panose="020B0604030504040204" pitchFamily="34" charset="0"/>
                <a:cs typeface="Tahoma" panose="020B0604030504040204" pitchFamily="34" charset="0"/>
              </a:rPr>
              <a:t>consequences for an event. </a:t>
            </a:r>
            <a:endParaRPr lang="en-GB" sz="2400" dirty="0">
              <a:latin typeface="Tahoma" panose="020B0604030504040204" pitchFamily="34" charset="0"/>
              <a:ea typeface="Tahoma" panose="020B0604030504040204" pitchFamily="34" charset="0"/>
              <a:cs typeface="Tahoma" panose="020B0604030504040204" pitchFamily="34" charset="0"/>
            </a:endParaRPr>
          </a:p>
          <a:p>
            <a:pPr algn="l">
              <a:tabLst>
                <a:tab pos="528638" algn="l"/>
              </a:tabLs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Add up all the individual receptors </a:t>
            </a:r>
            <a:r>
              <a:rPr lang="en-GB" sz="2400" i="1" dirty="0" smtClean="0">
                <a:latin typeface="Tahoma" panose="020B0604030504040204" pitchFamily="34" charset="0"/>
                <a:ea typeface="Tahoma" panose="020B0604030504040204" pitchFamily="34" charset="0"/>
                <a:cs typeface="Tahoma" panose="020B0604030504040204" pitchFamily="34" charset="0"/>
              </a:rPr>
              <a:t>consequences (</a:t>
            </a:r>
            <a:r>
              <a:rPr lang="en-GB" sz="2400" i="1" dirty="0" smtClean="0">
                <a:latin typeface="Tahoma" panose="020B0604030504040204" pitchFamily="34" charset="0"/>
                <a:ea typeface="Tahoma" panose="020B0604030504040204" pitchFamily="34" charset="0"/>
                <a:cs typeface="Tahoma" panose="020B0604030504040204" pitchFamily="34" charset="0"/>
              </a:rPr>
              <a:t>human, building, equipment) for total </a:t>
            </a:r>
            <a:r>
              <a:rPr lang="en-GB" sz="2400" i="1" dirty="0" smtClean="0">
                <a:latin typeface="Tahoma" panose="020B0604030504040204" pitchFamily="34" charset="0"/>
                <a:ea typeface="Tahoma" panose="020B0604030504040204" pitchFamily="34" charset="0"/>
                <a:cs typeface="Tahoma" panose="020B0604030504040204" pitchFamily="34" charset="0"/>
              </a:rPr>
              <a:t>  	exposed </a:t>
            </a:r>
            <a:r>
              <a:rPr lang="en-GB" sz="2400" i="1" dirty="0" smtClean="0">
                <a:latin typeface="Tahoma" panose="020B0604030504040204" pitchFamily="34" charset="0"/>
                <a:ea typeface="Tahoma" panose="020B0604030504040204" pitchFamily="34" charset="0"/>
                <a:cs typeface="Tahoma" panose="020B0604030504040204" pitchFamily="34" charset="0"/>
              </a:rPr>
              <a:t>area.</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579434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 the EFFECT of a Hazardous Material Release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Receptors can be influenced by hazardous material through various transport media, including atmospheric dispersion, groundwater contamination, soil erosion, etc.  </a:t>
            </a:r>
            <a:r>
              <a:rPr lang="en-GB" sz="2400" i="1" dirty="0" smtClean="0">
                <a:latin typeface="Tahoma" panose="020B0604030504040204" pitchFamily="34" charset="0"/>
                <a:ea typeface="Tahoma" panose="020B0604030504040204" pitchFamily="34" charset="0"/>
                <a:cs typeface="Tahoma" panose="020B0604030504040204" pitchFamily="34" charset="0"/>
              </a:rPr>
              <a:t>Atmospheric transport is the most important in risk assessments.</a:t>
            </a:r>
          </a:p>
          <a:p>
            <a:pPr algn="l"/>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Hazard </a:t>
            </a:r>
            <a:r>
              <a:rPr lang="en-GB" sz="2400" dirty="0" smtClean="0">
                <a:latin typeface="Tahoma" panose="020B0604030504040204" pitchFamily="34" charset="0"/>
                <a:ea typeface="Tahoma" panose="020B0604030504040204" pitchFamily="34" charset="0"/>
                <a:cs typeface="Tahoma" panose="020B0604030504040204" pitchFamily="34" charset="0"/>
              </a:rPr>
              <a:t>effect</a:t>
            </a:r>
            <a:r>
              <a:rPr lang="en-GB" sz="2400" dirty="0" smtClean="0">
                <a:latin typeface="Tahoma" panose="020B0604030504040204" pitchFamily="34" charset="0"/>
                <a:ea typeface="Tahoma" panose="020B0604030504040204" pitchFamily="34" charset="0"/>
                <a:cs typeface="Tahoma" panose="020B0604030504040204" pitchFamily="34" charset="0"/>
              </a:rPr>
              <a:t>s </a:t>
            </a:r>
            <a:r>
              <a:rPr lang="en-GB" sz="2400" dirty="0" smtClean="0">
                <a:latin typeface="Tahoma" panose="020B0604030504040204" pitchFamily="34" charset="0"/>
                <a:ea typeface="Tahoma" panose="020B0604030504040204" pitchFamily="34" charset="0"/>
                <a:cs typeface="Tahoma" panose="020B0604030504040204" pitchFamily="34" charset="0"/>
              </a:rPr>
              <a:t>for materials are:</a:t>
            </a:r>
          </a:p>
          <a:p>
            <a:pPr algn="l"/>
            <a:endParaRPr lang="en-GB" sz="11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CONCENTRATION (C) </a:t>
            </a:r>
            <a:r>
              <a:rPr lang="en-GB" sz="2400" dirty="0" smtClean="0">
                <a:latin typeface="Tahoma" panose="020B0604030504040204" pitchFamily="34" charset="0"/>
                <a:ea typeface="Tahoma" panose="020B0604030504040204" pitchFamily="34" charset="0"/>
                <a:cs typeface="Tahoma" panose="020B0604030504040204" pitchFamily="34" charset="0"/>
              </a:rPr>
              <a:t>– used for toxic and carcinogenic materials and materials 				with systemic effects.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THERMAL RADIATION (I) </a:t>
            </a:r>
            <a:r>
              <a:rPr lang="en-GB" sz="2400" dirty="0" smtClean="0">
                <a:latin typeface="Tahoma" panose="020B0604030504040204" pitchFamily="34" charset="0"/>
                <a:ea typeface="Tahoma" panose="020B0604030504040204" pitchFamily="34" charset="0"/>
                <a:cs typeface="Tahoma" panose="020B0604030504040204" pitchFamily="34" charset="0"/>
              </a:rPr>
              <a:t>– used for flammable materials.</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OVERPRESSURE (P</a:t>
            </a:r>
            <a:r>
              <a:rPr lang="en-GB" sz="2400" b="1" baseline="-25000" dirty="0" smtClean="0">
                <a:latin typeface="Tahoma" panose="020B0604030504040204" pitchFamily="34" charset="0"/>
                <a:ea typeface="Tahoma" panose="020B0604030504040204" pitchFamily="34" charset="0"/>
                <a:cs typeface="Tahoma" panose="020B0604030504040204" pitchFamily="34" charset="0"/>
              </a:rPr>
              <a:t>0</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used for </a:t>
            </a:r>
            <a:r>
              <a:rPr lang="en-GB" sz="2400" dirty="0" smtClean="0">
                <a:latin typeface="Tahoma" panose="020B0604030504040204" pitchFamily="34" charset="0"/>
                <a:ea typeface="Tahoma" panose="020B0604030504040204" pitchFamily="34" charset="0"/>
                <a:cs typeface="Tahoma" panose="020B0604030504040204" pitchFamily="34" charset="0"/>
              </a:rPr>
              <a:t>determining blast </a:t>
            </a:r>
            <a:r>
              <a:rPr lang="en-GB" sz="2400" dirty="0" smtClean="0">
                <a:latin typeface="Tahoma" panose="020B0604030504040204" pitchFamily="34" charset="0"/>
                <a:ea typeface="Tahoma" panose="020B0604030504040204" pitchFamily="34" charset="0"/>
                <a:cs typeface="Tahoma" panose="020B0604030504040204" pitchFamily="34" charset="0"/>
              </a:rPr>
              <a:t>wave </a:t>
            </a:r>
            <a:r>
              <a:rPr lang="en-GB" sz="2400" dirty="0" smtClean="0">
                <a:latin typeface="Tahoma" panose="020B0604030504040204" pitchFamily="34" charset="0"/>
                <a:ea typeface="Tahoma" panose="020B0604030504040204" pitchFamily="34" charset="0"/>
                <a:cs typeface="Tahoma" panose="020B0604030504040204" pitchFamily="34" charset="0"/>
              </a:rPr>
              <a:t>consequences </a:t>
            </a:r>
            <a:r>
              <a:rPr lang="en-GB" sz="2400" dirty="0" smtClean="0">
                <a:latin typeface="Tahoma" panose="020B0604030504040204" pitchFamily="34" charset="0"/>
                <a:ea typeface="Tahoma" panose="020B0604030504040204" pitchFamily="34" charset="0"/>
                <a:cs typeface="Tahoma" panose="020B0604030504040204" pitchFamily="34" charset="0"/>
              </a:rPr>
              <a:t>such as deaths from lung </a:t>
            </a:r>
            <a:r>
              <a:rPr lang="en-GB" sz="2400" dirty="0" smtClean="0">
                <a:latin typeface="Tahoma" panose="020B0604030504040204" pitchFamily="34" charset="0"/>
                <a:ea typeface="Tahoma" panose="020B0604030504040204" pitchFamily="34" charset="0"/>
                <a:cs typeface="Tahoma" panose="020B0604030504040204" pitchFamily="34" charset="0"/>
              </a:rPr>
              <a:t>haemorrhage </a:t>
            </a:r>
            <a:r>
              <a:rPr lang="en-GB" sz="2400" dirty="0" smtClean="0">
                <a:latin typeface="Tahoma" panose="020B0604030504040204" pitchFamily="34" charset="0"/>
                <a:ea typeface="Tahoma" panose="020B0604030504040204" pitchFamily="34" charset="0"/>
                <a:cs typeface="Tahoma" panose="020B0604030504040204" pitchFamily="34" charset="0"/>
              </a:rPr>
              <a:t>or injuries from eardrum rupture.</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016758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Hazardous Material Dose Curve and Response</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The response induced by exposure to hazardous materials/conditions (heat, pressure, radiation, impact, sound, chemicals) can be characterised by a </a:t>
            </a:r>
            <a:r>
              <a:rPr lang="en-GB" sz="2800" b="1" dirty="0" smtClean="0">
                <a:latin typeface="Tahoma" panose="020B0604030504040204" pitchFamily="34" charset="0"/>
                <a:ea typeface="Tahoma" panose="020B0604030504040204" pitchFamily="34" charset="0"/>
                <a:cs typeface="Tahoma" panose="020B0604030504040204" pitchFamily="34" charset="0"/>
              </a:rPr>
              <a:t>dose-response curve</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A dose-response curve for a SINGLE exposure can be described with the probability unit (or </a:t>
            </a:r>
            <a:r>
              <a:rPr lang="en-GB" sz="2800" b="1" dirty="0" smtClean="0">
                <a:latin typeface="Tahoma" panose="020B0604030504040204" pitchFamily="34" charset="0"/>
                <a:ea typeface="Tahoma" panose="020B0604030504040204" pitchFamily="34" charset="0"/>
                <a:cs typeface="Tahoma" panose="020B0604030504040204" pitchFamily="34" charset="0"/>
              </a:rPr>
              <a:t>PROBIT, Y</a:t>
            </a:r>
            <a:r>
              <a:rPr lang="en-GB" sz="28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1635028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Method for Estimating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Level</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PROBIT equations are available for a specific health </a:t>
            </a:r>
            <a:r>
              <a:rPr lang="en-GB" sz="2800" dirty="0" smtClean="0">
                <a:latin typeface="Tahoma" panose="020B0604030504040204" pitchFamily="34" charset="0"/>
                <a:ea typeface="Tahoma" panose="020B0604030504040204" pitchFamily="34" charset="0"/>
                <a:cs typeface="Tahoma" panose="020B0604030504040204" pitchFamily="34" charset="0"/>
              </a:rPr>
              <a:t>consequences </a:t>
            </a:r>
            <a:r>
              <a:rPr lang="en-GB" sz="2800" dirty="0" smtClean="0">
                <a:latin typeface="Tahoma" panose="020B0604030504040204" pitchFamily="34" charset="0"/>
                <a:ea typeface="Tahoma" panose="020B0604030504040204" pitchFamily="34" charset="0"/>
                <a:cs typeface="Tahoma" panose="020B0604030504040204" pitchFamily="34" charset="0"/>
              </a:rPr>
              <a:t>as a function of exposure.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These equations were developed </a:t>
            </a:r>
            <a:r>
              <a:rPr lang="en-GB" sz="2800" dirty="0" smtClean="0">
                <a:latin typeface="Tahoma" panose="020B0604030504040204" pitchFamily="34" charset="0"/>
                <a:ea typeface="Tahoma" panose="020B0604030504040204" pitchFamily="34" charset="0"/>
                <a:cs typeface="Tahoma" panose="020B0604030504040204" pitchFamily="34" charset="0"/>
              </a:rPr>
              <a:t>primarily </a:t>
            </a:r>
            <a:r>
              <a:rPr lang="en-GB" sz="2800" dirty="0" smtClean="0">
                <a:latin typeface="Tahoma" panose="020B0604030504040204" pitchFamily="34" charset="0"/>
                <a:ea typeface="Tahoma" panose="020B0604030504040204" pitchFamily="34" charset="0"/>
                <a:cs typeface="Tahoma" panose="020B0604030504040204" pitchFamily="34" charset="0"/>
              </a:rPr>
              <a:t>using animal toxicity data. It is important to acknowledge that when animal population are used for toxicity testing, the </a:t>
            </a:r>
            <a:r>
              <a:rPr lang="en-GB" sz="2800" dirty="0" smtClean="0">
                <a:latin typeface="Tahoma" panose="020B0604030504040204" pitchFamily="34" charset="0"/>
                <a:ea typeface="Tahoma" panose="020B0604030504040204" pitchFamily="34" charset="0"/>
                <a:cs typeface="Tahoma" panose="020B0604030504040204" pitchFamily="34" charset="0"/>
              </a:rPr>
              <a:t>population </a:t>
            </a:r>
            <a:r>
              <a:rPr lang="en-GB" sz="2800" dirty="0" smtClean="0">
                <a:latin typeface="Tahoma" panose="020B0604030504040204" pitchFamily="34" charset="0"/>
                <a:ea typeface="Tahoma" panose="020B0604030504040204" pitchFamily="34" charset="0"/>
                <a:cs typeface="Tahoma" panose="020B0604030504040204" pitchFamily="34" charset="0"/>
              </a:rPr>
              <a:t>is typically genetically homogeneous – this is unlike human population exposed during </a:t>
            </a:r>
            <a:r>
              <a:rPr lang="en-GB" sz="2800" dirty="0" smtClean="0">
                <a:latin typeface="Tahoma" panose="020B0604030504040204" pitchFamily="34" charset="0"/>
                <a:ea typeface="Tahoma" panose="020B0604030504040204" pitchFamily="34" charset="0"/>
                <a:cs typeface="Tahoma" panose="020B0604030504040204" pitchFamily="34" charset="0"/>
              </a:rPr>
              <a:t>a chemical accident</a:t>
            </a:r>
            <a:r>
              <a:rPr lang="en-GB" sz="2800" dirty="0" smtClean="0">
                <a:latin typeface="Tahoma" panose="020B0604030504040204" pitchFamily="34" charset="0"/>
                <a:ea typeface="Tahoma" panose="020B0604030504040204" pitchFamily="34" charset="0"/>
                <a:cs typeface="Tahoma" panose="020B0604030504040204" pitchFamily="34" charset="0"/>
              </a:rPr>
              <a:t>.  This is a source of uncertainty when using PROBIT equations.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373361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Method for Estimating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Level</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We need to gather the following information to estimate </a:t>
            </a:r>
            <a:r>
              <a:rPr lang="en-GB" sz="2800" dirty="0" smtClean="0">
                <a:latin typeface="Tahoma" panose="020B0604030504040204" pitchFamily="34" charset="0"/>
                <a:ea typeface="Tahoma" panose="020B0604030504040204" pitchFamily="34" charset="0"/>
                <a:cs typeface="Tahoma" panose="020B0604030504040204" pitchFamily="34" charset="0"/>
              </a:rPr>
              <a:t>consequence</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en-GB" sz="2800" dirty="0" smtClean="0">
                <a:latin typeface="Tahoma" panose="020B0604030504040204" pitchFamily="34" charset="0"/>
                <a:ea typeface="Tahoma" panose="020B0604030504040204" pitchFamily="34" charset="0"/>
                <a:cs typeface="Tahoma" panose="020B0604030504040204" pitchFamily="34" charset="0"/>
              </a:rPr>
              <a:t>level with the PROBIT method: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The quantity of material released</a:t>
            </a:r>
          </a:p>
          <a:p>
            <a:pPr marL="457200" indent="-457200" algn="l">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The hazard level at the receptor’s location </a:t>
            </a:r>
          </a:p>
          <a:p>
            <a:pPr marL="914400" lvl="1" indent="-457200">
              <a:buFont typeface="Courier New" panose="02070309020205020404" pitchFamily="49" charset="0"/>
              <a:buChar char="o"/>
            </a:pPr>
            <a:r>
              <a:rPr lang="en-GB" sz="2400" i="1" dirty="0" smtClean="0">
                <a:latin typeface="Tahoma" panose="020B0604030504040204" pitchFamily="34" charset="0"/>
                <a:ea typeface="Tahoma" panose="020B0604030504040204" pitchFamily="34" charset="0"/>
                <a:cs typeface="Tahoma" panose="020B0604030504040204" pitchFamily="34" charset="0"/>
              </a:rPr>
              <a:t>Concentration (C) for a toxic cloud or plume</a:t>
            </a:r>
          </a:p>
          <a:p>
            <a:pPr marL="914400" lvl="1" indent="-457200">
              <a:buFont typeface="Courier New" panose="02070309020205020404" pitchFamily="49" charset="0"/>
              <a:buChar char="o"/>
            </a:pPr>
            <a:r>
              <a:rPr lang="en-GB" sz="2400" i="1" dirty="0" smtClean="0">
                <a:latin typeface="Tahoma" panose="020B0604030504040204" pitchFamily="34" charset="0"/>
                <a:ea typeface="Tahoma" panose="020B0604030504040204" pitchFamily="34" charset="0"/>
                <a:cs typeface="Tahoma" panose="020B0604030504040204" pitchFamily="34" charset="0"/>
              </a:rPr>
              <a:t>Thermal Radiation Intensity (I) for a fire</a:t>
            </a:r>
          </a:p>
          <a:p>
            <a:pPr marL="914400" lvl="1" indent="-457200">
              <a:buFont typeface="Courier New" panose="02070309020205020404" pitchFamily="49" charset="0"/>
              <a:buChar char="o"/>
            </a:pPr>
            <a:r>
              <a:rPr lang="en-GB" sz="2400" i="1" dirty="0" smtClean="0">
                <a:latin typeface="Tahoma" panose="020B0604030504040204" pitchFamily="34" charset="0"/>
                <a:ea typeface="Tahoma" panose="020B0604030504040204" pitchFamily="34" charset="0"/>
                <a:cs typeface="Tahoma" panose="020B0604030504040204" pitchFamily="34" charset="0"/>
              </a:rPr>
              <a:t>Overpressure (P</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0</a:t>
            </a:r>
            <a:r>
              <a:rPr lang="en-GB" sz="2400" i="1" dirty="0" smtClean="0">
                <a:latin typeface="Tahoma" panose="020B0604030504040204" pitchFamily="34" charset="0"/>
                <a:ea typeface="Tahoma" panose="020B0604030504040204" pitchFamily="34" charset="0"/>
                <a:cs typeface="Tahoma" panose="020B0604030504040204" pitchFamily="34" charset="0"/>
              </a:rPr>
              <a:t>) for an explosion</a:t>
            </a:r>
          </a:p>
          <a:p>
            <a:pPr lvl="1"/>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The duration of the exposure of the receptor to the hazard</a:t>
            </a:r>
          </a:p>
          <a:p>
            <a:pPr marL="457200" indent="-457200" algn="l">
              <a:buFont typeface="Arial" panose="020B0604020202020204" pitchFamily="34" charset="0"/>
              <a:buChar char="•"/>
            </a:pPr>
            <a:r>
              <a:rPr lang="en-GB" sz="2800" dirty="0" smtClean="0">
                <a:latin typeface="Tahoma" panose="020B0604030504040204" pitchFamily="34" charset="0"/>
                <a:ea typeface="Tahoma" panose="020B0604030504040204" pitchFamily="34" charset="0"/>
                <a:cs typeface="Tahoma" panose="020B0604030504040204" pitchFamily="34" charset="0"/>
              </a:rPr>
              <a:t>The route of exposure of the receptor to the hazard</a:t>
            </a:r>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249276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52897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Method for Estimating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Level</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This method is suitable for:</a:t>
            </a: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Many types of chemical and release types (short or long term). </a:t>
            </a: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Estimating the variation of responses from different members of the population (adults, children, seniors).</a:t>
            </a: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Determining </a:t>
            </a:r>
            <a:r>
              <a:rPr lang="en-GB" sz="2400" dirty="0" smtClean="0">
                <a:latin typeface="Tahoma" panose="020B0604030504040204" pitchFamily="34" charset="0"/>
                <a:ea typeface="Tahoma" panose="020B0604030504040204" pitchFamily="34" charset="0"/>
                <a:cs typeface="Tahoma" panose="020B0604030504040204" pitchFamily="34" charset="0"/>
              </a:rPr>
              <a:t>consequence</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level for time varying concentrations and radiation intensities.</a:t>
            </a: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Events </a:t>
            </a:r>
            <a:r>
              <a:rPr lang="en-GB" sz="2400" dirty="0" smtClean="0">
                <a:latin typeface="Tahoma" panose="020B0604030504040204" pitchFamily="34" charset="0"/>
                <a:ea typeface="Tahoma" panose="020B0604030504040204" pitchFamily="34" charset="0"/>
                <a:cs typeface="Tahoma" panose="020B0604030504040204" pitchFamily="34" charset="0"/>
              </a:rPr>
              <a:t>where </a:t>
            </a:r>
            <a:r>
              <a:rPr lang="en-GB" sz="2400" dirty="0" smtClean="0">
                <a:latin typeface="Tahoma" panose="020B0604030504040204" pitchFamily="34" charset="0"/>
                <a:ea typeface="Tahoma" panose="020B0604030504040204" pitchFamily="34" charset="0"/>
                <a:cs typeface="Tahoma" panose="020B0604030504040204" pitchFamily="34" charset="0"/>
              </a:rPr>
              <a:t>a number of different chemical releases have occurred.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466563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6175" y="2646888"/>
            <a:ext cx="3943350"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420927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PROBITS for Various Hazardous Material Exposures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PROBIT can be calculated as</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Where </a:t>
            </a:r>
            <a:r>
              <a:rPr lang="en-GB" sz="2800" i="1" dirty="0" smtClean="0">
                <a:latin typeface="Tahoma" panose="020B0604030504040204" pitchFamily="34" charset="0"/>
                <a:ea typeface="Tahoma" panose="020B0604030504040204" pitchFamily="34" charset="0"/>
                <a:cs typeface="Tahoma" panose="020B0604030504040204" pitchFamily="34" charset="0"/>
              </a:rPr>
              <a:t>k</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1</a:t>
            </a:r>
            <a:r>
              <a:rPr lang="en-GB" sz="2800" dirty="0" smtClean="0">
                <a:latin typeface="Tahoma" panose="020B0604030504040204" pitchFamily="34" charset="0"/>
                <a:ea typeface="Tahoma" panose="020B0604030504040204" pitchFamily="34" charset="0"/>
                <a:cs typeface="Tahoma" panose="020B0604030504040204" pitchFamily="34" charset="0"/>
              </a:rPr>
              <a:t> and </a:t>
            </a:r>
            <a:r>
              <a:rPr lang="en-GB" sz="2800" i="1" dirty="0" smtClean="0">
                <a:latin typeface="Tahoma" panose="020B0604030504040204" pitchFamily="34" charset="0"/>
                <a:ea typeface="Tahoma" panose="020B0604030504040204" pitchFamily="34" charset="0"/>
                <a:cs typeface="Tahoma" panose="020B0604030504040204" pitchFamily="34" charset="0"/>
              </a:rPr>
              <a:t>k</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2</a:t>
            </a:r>
            <a:r>
              <a:rPr lang="en-GB" sz="2800" dirty="0" smtClean="0">
                <a:latin typeface="Tahoma" panose="020B0604030504040204" pitchFamily="34" charset="0"/>
                <a:ea typeface="Tahoma" panose="020B0604030504040204" pitchFamily="34" charset="0"/>
                <a:cs typeface="Tahoma" panose="020B0604030504040204" pitchFamily="34" charset="0"/>
              </a:rPr>
              <a:t> are PROBIT parameters and V is the causative variable that is representative of the magnitude of the exposure.</a:t>
            </a:r>
          </a:p>
        </p:txBody>
      </p:sp>
      <p:sp>
        <p:nvSpPr>
          <p:cNvPr id="6" name="Rectangle 5"/>
          <p:cNvSpPr/>
          <p:nvPr/>
        </p:nvSpPr>
        <p:spPr>
          <a:xfrm>
            <a:off x="7031333" y="3256018"/>
            <a:ext cx="437839" cy="4025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95482426"/>
              </p:ext>
            </p:extLst>
          </p:nvPr>
        </p:nvGraphicFramePr>
        <p:xfrm>
          <a:off x="4179290" y="2971800"/>
          <a:ext cx="2577110" cy="557213"/>
        </p:xfrm>
        <a:graphic>
          <a:graphicData uri="http://schemas.openxmlformats.org/presentationml/2006/ole">
            <mc:AlternateContent xmlns:mc="http://schemas.openxmlformats.org/markup-compatibility/2006">
              <mc:Choice xmlns:v="urn:schemas-microsoft-com:vml" Requires="v">
                <p:oleObj spid="_x0000_s18472" name="Equation" r:id="rId3" imgW="939800" imgH="203200" progId="Equation.3">
                  <p:embed/>
                </p:oleObj>
              </mc:Choice>
              <mc:Fallback>
                <p:oleObj name="Equation" r:id="rId3" imgW="939800" imgH="203200" progId="Equation.3">
                  <p:embed/>
                  <p:pic>
                    <p:nvPicPr>
                      <p:cNvPr id="0" name=""/>
                      <p:cNvPicPr/>
                      <p:nvPr/>
                    </p:nvPicPr>
                    <p:blipFill>
                      <a:blip r:embed="rId4"/>
                      <a:stretch>
                        <a:fillRect/>
                      </a:stretch>
                    </p:blipFill>
                    <p:spPr>
                      <a:xfrm>
                        <a:off x="4179290" y="2971800"/>
                        <a:ext cx="2577110" cy="557213"/>
                      </a:xfrm>
                      <a:prstGeom prst="rect">
                        <a:avLst/>
                      </a:prstGeom>
                    </p:spPr>
                  </p:pic>
                </p:oleObj>
              </mc:Fallback>
            </mc:AlternateContent>
          </a:graphicData>
        </a:graphic>
      </p:graphicFrame>
    </p:spTree>
    <p:extLst>
      <p:ext uri="{BB962C8B-B14F-4D97-AF65-F5344CB8AC3E}">
        <p14:creationId xmlns:p14="http://schemas.microsoft.com/office/powerpoint/2010/main" val="21319938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defRPr i="1">
            <a:latin typeface="Cambria Math"/>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28152</TotalTime>
  <Words>11629</Words>
  <Application>Microsoft Macintosh PowerPoint</Application>
  <PresentationFormat>Custom</PresentationFormat>
  <Paragraphs>2491</Paragraphs>
  <Slides>189</Slides>
  <Notes>25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189</vt:i4>
      </vt:variant>
    </vt:vector>
  </HeadingPairs>
  <TitlesOfParts>
    <vt:vector size="193" baseType="lpstr">
      <vt:lpstr>Office Theme</vt:lpstr>
      <vt:lpstr>Equation</vt:lpstr>
      <vt:lpstr>Document</vt:lpstr>
      <vt:lpstr>Microsoft Equation</vt:lpstr>
      <vt:lpstr>Chemical Process Quantitative Risk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Godri Pollitt</dc:creator>
  <cp:lastModifiedBy>Graeme Norval</cp:lastModifiedBy>
  <cp:revision>504</cp:revision>
  <dcterms:created xsi:type="dcterms:W3CDTF">2014-05-14T17:48:37Z</dcterms:created>
  <dcterms:modified xsi:type="dcterms:W3CDTF">2015-04-07T16:08:15Z</dcterms:modified>
</cp:coreProperties>
</file>