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bookmarkIdSeed="2">
  <p:sldMasterIdLst>
    <p:sldMasterId id="2147483840" r:id="rId1"/>
  </p:sldMasterIdLst>
  <p:notesMasterIdLst>
    <p:notesMasterId r:id="rId190"/>
  </p:notesMasterIdLst>
  <p:handoutMasterIdLst>
    <p:handoutMasterId r:id="rId191"/>
  </p:handoutMasterIdLst>
  <p:sldIdLst>
    <p:sldId id="256" r:id="rId2"/>
    <p:sldId id="264" r:id="rId3"/>
    <p:sldId id="545" r:id="rId4"/>
    <p:sldId id="546" r:id="rId5"/>
    <p:sldId id="547" r:id="rId6"/>
    <p:sldId id="286" r:id="rId7"/>
    <p:sldId id="565" r:id="rId8"/>
    <p:sldId id="468" r:id="rId9"/>
    <p:sldId id="304" r:id="rId10"/>
    <p:sldId id="303" r:id="rId11"/>
    <p:sldId id="291" r:id="rId12"/>
    <p:sldId id="292" r:id="rId13"/>
    <p:sldId id="287" r:id="rId14"/>
    <p:sldId id="329" r:id="rId15"/>
    <p:sldId id="288" r:id="rId16"/>
    <p:sldId id="310" r:id="rId17"/>
    <p:sldId id="330" r:id="rId18"/>
    <p:sldId id="311" r:id="rId19"/>
    <p:sldId id="289" r:id="rId20"/>
    <p:sldId id="313" r:id="rId21"/>
    <p:sldId id="312" r:id="rId22"/>
    <p:sldId id="290" r:id="rId23"/>
    <p:sldId id="314" r:id="rId24"/>
    <p:sldId id="316" r:id="rId25"/>
    <p:sldId id="315" r:id="rId26"/>
    <p:sldId id="317" r:id="rId27"/>
    <p:sldId id="293" r:id="rId28"/>
    <p:sldId id="319" r:id="rId29"/>
    <p:sldId id="318" r:id="rId30"/>
    <p:sldId id="296" r:id="rId31"/>
    <p:sldId id="422" r:id="rId32"/>
    <p:sldId id="421" r:id="rId33"/>
    <p:sldId id="564" r:id="rId34"/>
    <p:sldId id="320" r:id="rId35"/>
    <p:sldId id="463" r:id="rId36"/>
    <p:sldId id="333" r:id="rId37"/>
    <p:sldId id="334" r:id="rId38"/>
    <p:sldId id="335" r:id="rId39"/>
    <p:sldId id="337" r:id="rId40"/>
    <p:sldId id="386" r:id="rId41"/>
    <p:sldId id="389" r:id="rId42"/>
    <p:sldId id="338" r:id="rId43"/>
    <p:sldId id="339" r:id="rId44"/>
    <p:sldId id="442" r:id="rId45"/>
    <p:sldId id="340" r:id="rId46"/>
    <p:sldId id="387" r:id="rId47"/>
    <p:sldId id="341" r:id="rId48"/>
    <p:sldId id="388" r:id="rId49"/>
    <p:sldId id="342" r:id="rId50"/>
    <p:sldId id="390" r:id="rId51"/>
    <p:sldId id="343" r:id="rId52"/>
    <p:sldId id="469" r:id="rId53"/>
    <p:sldId id="394" r:id="rId54"/>
    <p:sldId id="391" r:id="rId55"/>
    <p:sldId id="407" r:id="rId56"/>
    <p:sldId id="410" r:id="rId57"/>
    <p:sldId id="411" r:id="rId58"/>
    <p:sldId id="392" r:id="rId59"/>
    <p:sldId id="403" r:id="rId60"/>
    <p:sldId id="405" r:id="rId61"/>
    <p:sldId id="404" r:id="rId62"/>
    <p:sldId id="406" r:id="rId63"/>
    <p:sldId id="393" r:id="rId64"/>
    <p:sldId id="397" r:id="rId65"/>
    <p:sldId id="396" r:id="rId66"/>
    <p:sldId id="398" r:id="rId67"/>
    <p:sldId id="399" r:id="rId68"/>
    <p:sldId id="401" r:id="rId69"/>
    <p:sldId id="402" r:id="rId70"/>
    <p:sldId id="400" r:id="rId71"/>
    <p:sldId id="360" r:id="rId72"/>
    <p:sldId id="361" r:id="rId73"/>
    <p:sldId id="412" r:id="rId74"/>
    <p:sldId id="432" r:id="rId75"/>
    <p:sldId id="362" r:id="rId76"/>
    <p:sldId id="441" r:id="rId77"/>
    <p:sldId id="414" r:id="rId78"/>
    <p:sldId id="413" r:id="rId79"/>
    <p:sldId id="440" r:id="rId80"/>
    <p:sldId id="363" r:id="rId81"/>
    <p:sldId id="416" r:id="rId82"/>
    <p:sldId id="417" r:id="rId83"/>
    <p:sldId id="428" r:id="rId84"/>
    <p:sldId id="418" r:id="rId85"/>
    <p:sldId id="423" r:id="rId86"/>
    <p:sldId id="438" r:id="rId87"/>
    <p:sldId id="439" r:id="rId88"/>
    <p:sldId id="424" r:id="rId89"/>
    <p:sldId id="505" r:id="rId90"/>
    <p:sldId id="436" r:id="rId91"/>
    <p:sldId id="443" r:id="rId92"/>
    <p:sldId id="458" r:id="rId93"/>
    <p:sldId id="459" r:id="rId94"/>
    <p:sldId id="445" r:id="rId95"/>
    <p:sldId id="452" r:id="rId96"/>
    <p:sldId id="453" r:id="rId97"/>
    <p:sldId id="464" r:id="rId98"/>
    <p:sldId id="450" r:id="rId99"/>
    <p:sldId id="449" r:id="rId100"/>
    <p:sldId id="451" r:id="rId101"/>
    <p:sldId id="504" r:id="rId102"/>
    <p:sldId id="566" r:id="rId103"/>
    <p:sldId id="503" r:id="rId104"/>
    <p:sldId id="567" r:id="rId105"/>
    <p:sldId id="455" r:id="rId106"/>
    <p:sldId id="456" r:id="rId107"/>
    <p:sldId id="457" r:id="rId108"/>
    <p:sldId id="454" r:id="rId109"/>
    <p:sldId id="446" r:id="rId110"/>
    <p:sldId id="461" r:id="rId111"/>
    <p:sldId id="437" r:id="rId112"/>
    <p:sldId id="465" r:id="rId113"/>
    <p:sldId id="471" r:id="rId114"/>
    <p:sldId id="502" r:id="rId115"/>
    <p:sldId id="508" r:id="rId116"/>
    <p:sldId id="509" r:id="rId117"/>
    <p:sldId id="472" r:id="rId118"/>
    <p:sldId id="473" r:id="rId119"/>
    <p:sldId id="474" r:id="rId120"/>
    <p:sldId id="475" r:id="rId121"/>
    <p:sldId id="476" r:id="rId122"/>
    <p:sldId id="477" r:id="rId123"/>
    <p:sldId id="478" r:id="rId124"/>
    <p:sldId id="479" r:id="rId125"/>
    <p:sldId id="480" r:id="rId126"/>
    <p:sldId id="481" r:id="rId127"/>
    <p:sldId id="482" r:id="rId128"/>
    <p:sldId id="483" r:id="rId129"/>
    <p:sldId id="484" r:id="rId130"/>
    <p:sldId id="485" r:id="rId131"/>
    <p:sldId id="486" r:id="rId132"/>
    <p:sldId id="487" r:id="rId133"/>
    <p:sldId id="488" r:id="rId134"/>
    <p:sldId id="489" r:id="rId135"/>
    <p:sldId id="517" r:id="rId136"/>
    <p:sldId id="519" r:id="rId137"/>
    <p:sldId id="520" r:id="rId138"/>
    <p:sldId id="518" r:id="rId139"/>
    <p:sldId id="490" r:id="rId140"/>
    <p:sldId id="521" r:id="rId141"/>
    <p:sldId id="523" r:id="rId142"/>
    <p:sldId id="522" r:id="rId143"/>
    <p:sldId id="491" r:id="rId144"/>
    <p:sldId id="524" r:id="rId145"/>
    <p:sldId id="525" r:id="rId146"/>
    <p:sldId id="526" r:id="rId147"/>
    <p:sldId id="527" r:id="rId148"/>
    <p:sldId id="492" r:id="rId149"/>
    <p:sldId id="532" r:id="rId150"/>
    <p:sldId id="533" r:id="rId151"/>
    <p:sldId id="535" r:id="rId152"/>
    <p:sldId id="534" r:id="rId153"/>
    <p:sldId id="493" r:id="rId154"/>
    <p:sldId id="536" r:id="rId155"/>
    <p:sldId id="538" r:id="rId156"/>
    <p:sldId id="537" r:id="rId157"/>
    <p:sldId id="494" r:id="rId158"/>
    <p:sldId id="528" r:id="rId159"/>
    <p:sldId id="542" r:id="rId160"/>
    <p:sldId id="531" r:id="rId161"/>
    <p:sldId id="530" r:id="rId162"/>
    <p:sldId id="529" r:id="rId163"/>
    <p:sldId id="544" r:id="rId164"/>
    <p:sldId id="540" r:id="rId165"/>
    <p:sldId id="541" r:id="rId166"/>
    <p:sldId id="495" r:id="rId167"/>
    <p:sldId id="466" r:id="rId168"/>
    <p:sldId id="539" r:id="rId169"/>
    <p:sldId id="511" r:id="rId170"/>
    <p:sldId id="512" r:id="rId171"/>
    <p:sldId id="543" r:id="rId172"/>
    <p:sldId id="513" r:id="rId173"/>
    <p:sldId id="548" r:id="rId174"/>
    <p:sldId id="552" r:id="rId175"/>
    <p:sldId id="549" r:id="rId176"/>
    <p:sldId id="550" r:id="rId177"/>
    <p:sldId id="551" r:id="rId178"/>
    <p:sldId id="514" r:id="rId179"/>
    <p:sldId id="553" r:id="rId180"/>
    <p:sldId id="554" r:id="rId181"/>
    <p:sldId id="555" r:id="rId182"/>
    <p:sldId id="556" r:id="rId183"/>
    <p:sldId id="515" r:id="rId184"/>
    <p:sldId id="559" r:id="rId185"/>
    <p:sldId id="557" r:id="rId186"/>
    <p:sldId id="558" r:id="rId187"/>
    <p:sldId id="561" r:id="rId188"/>
    <p:sldId id="516" r:id="rId189"/>
  </p:sldIdLst>
  <p:sldSz cx="9144000" cy="6858000" type="screen4x3"/>
  <p:notesSz cx="6858000" cy="9144000"/>
  <p:custDataLst>
    <p:tags r:id="rId19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06BF0C-038B-4521-9B28-2126AD0D69BD}">
          <p14:sldIdLst>
            <p14:sldId id="256"/>
          </p14:sldIdLst>
        </p14:section>
        <p14:section name="Introduction" id="{9EC180CC-7173-4098-8CB3-ADD72FFD80A8}">
          <p14:sldIdLst>
            <p14:sldId id="264"/>
            <p14:sldId id="545"/>
            <p14:sldId id="546"/>
            <p14:sldId id="547"/>
            <p14:sldId id="286"/>
            <p14:sldId id="565"/>
            <p14:sldId id="468"/>
            <p14:sldId id="304"/>
            <p14:sldId id="303"/>
            <p14:sldId id="291"/>
            <p14:sldId id="292"/>
            <p14:sldId id="287"/>
            <p14:sldId id="329"/>
            <p14:sldId id="288"/>
            <p14:sldId id="310"/>
            <p14:sldId id="330"/>
            <p14:sldId id="311"/>
            <p14:sldId id="289"/>
            <p14:sldId id="313"/>
            <p14:sldId id="312"/>
            <p14:sldId id="290"/>
            <p14:sldId id="314"/>
            <p14:sldId id="316"/>
            <p14:sldId id="315"/>
            <p14:sldId id="317"/>
            <p14:sldId id="293"/>
            <p14:sldId id="319"/>
            <p14:sldId id="318"/>
            <p14:sldId id="296"/>
            <p14:sldId id="422"/>
            <p14:sldId id="421"/>
            <p14:sldId id="564"/>
            <p14:sldId id="320"/>
            <p14:sldId id="463"/>
            <p14:sldId id="333"/>
            <p14:sldId id="334"/>
            <p14:sldId id="335"/>
          </p14:sldIdLst>
        </p14:section>
        <p14:section name="Safety Culture" id="{19808972-42CA-4D9E-91C7-EEC2343991E2}">
          <p14:sldIdLst>
            <p14:sldId id="337"/>
            <p14:sldId id="386"/>
            <p14:sldId id="389"/>
            <p14:sldId id="338"/>
            <p14:sldId id="339"/>
            <p14:sldId id="442"/>
            <p14:sldId id="340"/>
            <p14:sldId id="387"/>
            <p14:sldId id="341"/>
            <p14:sldId id="388"/>
            <p14:sldId id="342"/>
            <p14:sldId id="390"/>
            <p14:sldId id="343"/>
            <p14:sldId id="469"/>
            <p14:sldId id="394"/>
            <p14:sldId id="391"/>
            <p14:sldId id="407"/>
            <p14:sldId id="410"/>
            <p14:sldId id="411"/>
            <p14:sldId id="392"/>
            <p14:sldId id="403"/>
            <p14:sldId id="405"/>
            <p14:sldId id="404"/>
            <p14:sldId id="406"/>
            <p14:sldId id="393"/>
            <p14:sldId id="397"/>
            <p14:sldId id="396"/>
            <p14:sldId id="398"/>
            <p14:sldId id="399"/>
            <p14:sldId id="401"/>
            <p14:sldId id="402"/>
            <p14:sldId id="400"/>
            <p14:sldId id="360"/>
          </p14:sldIdLst>
        </p14:section>
        <p14:section name="Hazard Assessment" id="{75A96CCF-8067-4071-81AF-139072B06697}">
          <p14:sldIdLst>
            <p14:sldId id="361"/>
            <p14:sldId id="412"/>
            <p14:sldId id="432"/>
            <p14:sldId id="362"/>
            <p14:sldId id="441"/>
            <p14:sldId id="414"/>
            <p14:sldId id="413"/>
            <p14:sldId id="440"/>
            <p14:sldId id="363"/>
            <p14:sldId id="416"/>
            <p14:sldId id="417"/>
            <p14:sldId id="428"/>
            <p14:sldId id="418"/>
            <p14:sldId id="423"/>
            <p14:sldId id="438"/>
            <p14:sldId id="439"/>
            <p14:sldId id="424"/>
            <p14:sldId id="505"/>
            <p14:sldId id="436"/>
            <p14:sldId id="443"/>
            <p14:sldId id="458"/>
            <p14:sldId id="459"/>
            <p14:sldId id="445"/>
            <p14:sldId id="452"/>
            <p14:sldId id="453"/>
            <p14:sldId id="464"/>
            <p14:sldId id="450"/>
            <p14:sldId id="449"/>
            <p14:sldId id="451"/>
            <p14:sldId id="504"/>
            <p14:sldId id="566"/>
            <p14:sldId id="503"/>
            <p14:sldId id="567"/>
            <p14:sldId id="455"/>
            <p14:sldId id="456"/>
            <p14:sldId id="457"/>
            <p14:sldId id="454"/>
            <p14:sldId id="446"/>
            <p14:sldId id="461"/>
            <p14:sldId id="437"/>
          </p14:sldIdLst>
        </p14:section>
        <p14:section name="Risk Management" id="{9D8A174F-7AC8-42FF-82F6-774A0C7DF16E}">
          <p14:sldIdLst>
            <p14:sldId id="465"/>
            <p14:sldId id="471"/>
            <p14:sldId id="502"/>
            <p14:sldId id="508"/>
            <p14:sldId id="509"/>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517"/>
            <p14:sldId id="519"/>
            <p14:sldId id="520"/>
            <p14:sldId id="518"/>
            <p14:sldId id="490"/>
            <p14:sldId id="521"/>
            <p14:sldId id="523"/>
            <p14:sldId id="522"/>
            <p14:sldId id="491"/>
            <p14:sldId id="524"/>
            <p14:sldId id="525"/>
            <p14:sldId id="526"/>
            <p14:sldId id="527"/>
            <p14:sldId id="492"/>
            <p14:sldId id="532"/>
            <p14:sldId id="533"/>
            <p14:sldId id="535"/>
            <p14:sldId id="534"/>
            <p14:sldId id="493"/>
            <p14:sldId id="536"/>
            <p14:sldId id="538"/>
            <p14:sldId id="537"/>
            <p14:sldId id="494"/>
            <p14:sldId id="528"/>
            <p14:sldId id="542"/>
            <p14:sldId id="531"/>
            <p14:sldId id="530"/>
            <p14:sldId id="529"/>
            <p14:sldId id="544"/>
            <p14:sldId id="540"/>
            <p14:sldId id="541"/>
            <p14:sldId id="495"/>
          </p14:sldIdLst>
        </p14:section>
        <p14:section name="Enhancing PSM" id="{EEB0C060-7794-48D5-AB66-EA789C86AF0E}">
          <p14:sldIdLst>
            <p14:sldId id="466"/>
            <p14:sldId id="539"/>
            <p14:sldId id="511"/>
            <p14:sldId id="512"/>
            <p14:sldId id="543"/>
            <p14:sldId id="513"/>
            <p14:sldId id="548"/>
            <p14:sldId id="552"/>
            <p14:sldId id="549"/>
            <p14:sldId id="550"/>
            <p14:sldId id="551"/>
            <p14:sldId id="514"/>
            <p14:sldId id="553"/>
            <p14:sldId id="554"/>
            <p14:sldId id="555"/>
            <p14:sldId id="556"/>
            <p14:sldId id="515"/>
            <p14:sldId id="559"/>
            <p14:sldId id="557"/>
            <p14:sldId id="558"/>
            <p14:sldId id="561"/>
            <p14:sldId id="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e Orr" initials="VO" lastIdx="38" clrIdx="0">
    <p:extLst/>
  </p:cmAuthor>
  <p:cmAuthor id="2" name="Stumpf, Mark L" initials="MLS"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2121"/>
    <a:srgbClr val="DCF8F5"/>
    <a:srgbClr val="FEDAE3"/>
    <a:srgbClr val="FEC2D0"/>
    <a:srgbClr val="CDF3FF"/>
    <a:srgbClr val="B7EEFF"/>
    <a:srgbClr val="FF5D5D"/>
    <a:srgbClr val="FFD5D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165" autoAdjust="0"/>
    <p:restoredTop sz="88264" autoAdjust="0"/>
  </p:normalViewPr>
  <p:slideViewPr>
    <p:cSldViewPr snapToGrid="0">
      <p:cViewPr varScale="1">
        <p:scale>
          <a:sx n="107" d="100"/>
          <a:sy n="107" d="100"/>
        </p:scale>
        <p:origin x="1332" y="108"/>
      </p:cViewPr>
      <p:guideLst>
        <p:guide orient="horz" pos="2160"/>
        <p:guide pos="2880"/>
      </p:guideLst>
    </p:cSldViewPr>
  </p:slideViewPr>
  <p:outlineViewPr>
    <p:cViewPr>
      <p:scale>
        <a:sx n="33" d="100"/>
        <a:sy n="33" d="100"/>
      </p:scale>
      <p:origin x="0" y="-3787"/>
    </p:cViewPr>
  </p:outlineViewPr>
  <p:notesTextViewPr>
    <p:cViewPr>
      <p:scale>
        <a:sx n="1" d="1"/>
        <a:sy n="1" d="1"/>
      </p:scale>
      <p:origin x="0" y="0"/>
    </p:cViewPr>
  </p:notesTextViewPr>
  <p:sorterViewPr>
    <p:cViewPr>
      <p:scale>
        <a:sx n="100" d="100"/>
        <a:sy n="100" d="100"/>
      </p:scale>
      <p:origin x="0" y="-2796"/>
    </p:cViewPr>
  </p:sorterViewPr>
  <p:notesViewPr>
    <p:cSldViewPr snapToGrid="0">
      <p:cViewPr varScale="1">
        <p:scale>
          <a:sx n="64" d="100"/>
          <a:sy n="64" d="100"/>
        </p:scale>
        <p:origin x="1579" y="8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handoutMaster" Target="handoutMasters/handoutMaster1.xml"/><Relationship Id="rId196"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gs" Target="tags/tag1.xml"/><Relationship Id="rId19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0670F2-7AFF-41EE-98F9-F1FB3F4E7488}" type="datetimeFigureOut">
              <a:rPr lang="en-CA" smtClean="0"/>
              <a:pPr/>
              <a:t>2014-10-16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1996DE-5D59-437F-A079-34CA2201CF2C}" type="slidenum">
              <a:rPr lang="en-CA" smtClean="0"/>
              <a:pPr/>
              <a:t>‹#›</a:t>
            </a:fld>
            <a:endParaRPr lang="en-CA"/>
          </a:p>
        </p:txBody>
      </p:sp>
    </p:spTree>
    <p:extLst>
      <p:ext uri="{BB962C8B-B14F-4D97-AF65-F5344CB8AC3E}">
        <p14:creationId xmlns:p14="http://schemas.microsoft.com/office/powerpoint/2010/main" val="223303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3D867-2C3E-431D-A9AF-2AA5F4E4F9F7}" type="datetimeFigureOut">
              <a:rPr lang="en-CA" smtClean="0"/>
              <a:pPr/>
              <a:t>2014-10-16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B365E-6358-4B31-9853-859A46DE686F}" type="slidenum">
              <a:rPr lang="en-CA" smtClean="0"/>
              <a:pPr/>
              <a:t>‹#›</a:t>
            </a:fld>
            <a:endParaRPr lang="en-CA"/>
          </a:p>
        </p:txBody>
      </p:sp>
    </p:spTree>
    <p:extLst>
      <p:ext uri="{BB962C8B-B14F-4D97-AF65-F5344CB8AC3E}">
        <p14:creationId xmlns:p14="http://schemas.microsoft.com/office/powerpoint/2010/main" val="115401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3" Type="http://schemas.openxmlformats.org/officeDocument/2006/relationships/hyperlink" Target="http://prestowrites.wordpress.com/" TargetMode="External"/><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en.memory-alpha.org/wiki/Locutus_of_Borg"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a:t>
            </a:fld>
            <a:endParaRPr lang="en-CA"/>
          </a:p>
        </p:txBody>
      </p:sp>
    </p:spTree>
    <p:extLst>
      <p:ext uri="{BB962C8B-B14F-4D97-AF65-F5344CB8AC3E}">
        <p14:creationId xmlns:p14="http://schemas.microsoft.com/office/powerpoint/2010/main" val="472628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PSM is a subset of </a:t>
            </a:r>
            <a:r>
              <a:rPr lang="en-CA" sz="1200" b="1" i="1" kern="1200" dirty="0" smtClean="0">
                <a:solidFill>
                  <a:schemeClr val="tx1"/>
                </a:solidFill>
                <a:effectLst/>
                <a:latin typeface="+mn-lt"/>
                <a:ea typeface="+mn-ea"/>
                <a:cs typeface="+mn-cs"/>
              </a:rPr>
              <a:t>systems safety engineering</a:t>
            </a:r>
            <a:r>
              <a:rPr lang="en-CA" sz="1200" kern="1200" dirty="0" smtClean="0">
                <a:solidFill>
                  <a:schemeClr val="tx1"/>
                </a:solidFill>
                <a:effectLst/>
                <a:latin typeface="+mn-lt"/>
                <a:ea typeface="+mn-ea"/>
                <a:cs typeface="+mn-cs"/>
              </a:rPr>
              <a:t> (SSE) and involves a combination of a safe engineering design, operational safety, and management principles as demonstrated in </a:t>
            </a:r>
            <a:r>
              <a:rPr lang="en-CA" sz="1200" b="1" kern="1200" dirty="0" smtClean="0">
                <a:solidFill>
                  <a:schemeClr val="tx1"/>
                </a:solidFill>
                <a:effectLst/>
                <a:latin typeface="+mn-lt"/>
                <a:ea typeface="+mn-ea"/>
                <a:cs typeface="+mn-cs"/>
              </a:rPr>
              <a:t>Figure</a:t>
            </a:r>
            <a:r>
              <a:rPr lang="en-CA" sz="1200" kern="1200" dirty="0" smtClean="0">
                <a:solidFill>
                  <a:schemeClr val="tx1"/>
                </a:solidFill>
                <a:effectLst/>
                <a:latin typeface="+mn-lt"/>
                <a:ea typeface="+mn-ea"/>
                <a:cs typeface="+mn-cs"/>
              </a:rPr>
              <a:t>. Other industries that handle high hazardous chemicals such as the transportation industry are governed by their own regulations and guidelines. These industries may also using very similar </a:t>
            </a:r>
            <a:r>
              <a:rPr lang="en-CA" sz="1200" i="1" kern="1200" dirty="0" smtClean="0">
                <a:solidFill>
                  <a:schemeClr val="tx1"/>
                </a:solidFill>
                <a:effectLst/>
                <a:latin typeface="+mn-lt"/>
                <a:ea typeface="+mn-ea"/>
                <a:cs typeface="+mn-cs"/>
              </a:rPr>
              <a:t>safety management systems</a:t>
            </a:r>
            <a:r>
              <a:rPr lang="en-CA" sz="1200" kern="1200" dirty="0" smtClean="0">
                <a:solidFill>
                  <a:schemeClr val="tx1"/>
                </a:solidFill>
                <a:effectLst/>
                <a:latin typeface="+mn-lt"/>
                <a:ea typeface="+mn-ea"/>
                <a:cs typeface="+mn-cs"/>
              </a:rPr>
              <a:t> to approach complex projects such as the aviation industry and the nuclear industry. Thus, risked based process safety management is applicable to many engineering disciplines.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11</a:t>
            </a:fld>
            <a:endParaRPr lang="en-CA"/>
          </a:p>
        </p:txBody>
      </p:sp>
    </p:spTree>
    <p:extLst>
      <p:ext uri="{BB962C8B-B14F-4D97-AF65-F5344CB8AC3E}">
        <p14:creationId xmlns:p14="http://schemas.microsoft.com/office/powerpoint/2010/main" val="11490408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Just a special case</a:t>
            </a:r>
            <a:r>
              <a:rPr lang="en-CA" baseline="0" dirty="0" smtClean="0"/>
              <a:t> which causes other process hazards that is highly relevant to chemical engineers.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102</a:t>
            </a:fld>
            <a:endParaRPr lang="en-CA"/>
          </a:p>
        </p:txBody>
      </p:sp>
    </p:spTree>
    <p:extLst>
      <p:ext uri="{BB962C8B-B14F-4D97-AF65-F5344CB8AC3E}">
        <p14:creationId xmlns:p14="http://schemas.microsoft.com/office/powerpoint/2010/main" val="8119401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103</a:t>
            </a:fld>
            <a:endParaRPr lang="en-CA"/>
          </a:p>
        </p:txBody>
      </p:sp>
    </p:spTree>
    <p:extLst>
      <p:ext uri="{BB962C8B-B14F-4D97-AF65-F5344CB8AC3E}">
        <p14:creationId xmlns:p14="http://schemas.microsoft.com/office/powerpoint/2010/main" val="16300022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Management made</a:t>
            </a:r>
            <a:r>
              <a:rPr lang="en-CA" baseline="0" dirty="0" smtClean="0"/>
              <a:t> decisions that affect all levels of the organization and so they must have the correct information to make the correct choice.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104</a:t>
            </a:fld>
            <a:endParaRPr lang="en-CA"/>
          </a:p>
        </p:txBody>
      </p:sp>
    </p:spTree>
    <p:extLst>
      <p:ext uri="{BB962C8B-B14F-4D97-AF65-F5344CB8AC3E}">
        <p14:creationId xmlns:p14="http://schemas.microsoft.com/office/powerpoint/2010/main" val="23244548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105</a:t>
            </a:fld>
            <a:endParaRPr lang="en-CA"/>
          </a:p>
        </p:txBody>
      </p:sp>
    </p:spTree>
    <p:extLst>
      <p:ext uri="{BB962C8B-B14F-4D97-AF65-F5344CB8AC3E}">
        <p14:creationId xmlns:p14="http://schemas.microsoft.com/office/powerpoint/2010/main" val="215660651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106</a:t>
            </a:fld>
            <a:endParaRPr lang="en-CA"/>
          </a:p>
        </p:txBody>
      </p:sp>
    </p:spTree>
    <p:extLst>
      <p:ext uri="{BB962C8B-B14F-4D97-AF65-F5344CB8AC3E}">
        <p14:creationId xmlns:p14="http://schemas.microsoft.com/office/powerpoint/2010/main" val="2353505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107</a:t>
            </a:fld>
            <a:endParaRPr lang="en-CA"/>
          </a:p>
        </p:txBody>
      </p:sp>
    </p:spTree>
    <p:extLst>
      <p:ext uri="{BB962C8B-B14F-4D97-AF65-F5344CB8AC3E}">
        <p14:creationId xmlns:p14="http://schemas.microsoft.com/office/powerpoint/2010/main" val="9472379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Management made</a:t>
            </a:r>
            <a:r>
              <a:rPr lang="en-CA" baseline="0" dirty="0" smtClean="0"/>
              <a:t> decisions that affect all levels of the organization and so they must have the correct information to make the correct choice.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108</a:t>
            </a:fld>
            <a:endParaRPr lang="en-CA"/>
          </a:p>
        </p:txBody>
      </p:sp>
    </p:spTree>
    <p:extLst>
      <p:ext uri="{BB962C8B-B14F-4D97-AF65-F5344CB8AC3E}">
        <p14:creationId xmlns:p14="http://schemas.microsoft.com/office/powerpoint/2010/main" val="19154843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Anti</a:t>
            </a:r>
            <a:r>
              <a:rPr lang="en-CA" baseline="0" dirty="0" smtClean="0"/>
              <a:t> missile units are expensive, and you probably don’t need to invest in them unless your under immanent threat of a bombing. But someone may have a different opinion on the likelihood of that event. It is difficult to quantify such low probability risks. Who is correct?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109</a:t>
            </a:fld>
            <a:endParaRPr lang="en-CA"/>
          </a:p>
        </p:txBody>
      </p:sp>
    </p:spTree>
    <p:extLst>
      <p:ext uri="{BB962C8B-B14F-4D97-AF65-F5344CB8AC3E}">
        <p14:creationId xmlns:p14="http://schemas.microsoft.com/office/powerpoint/2010/main" val="40906311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110</a:t>
            </a:fld>
            <a:endParaRPr lang="en-CA"/>
          </a:p>
        </p:txBody>
      </p:sp>
    </p:spTree>
    <p:extLst>
      <p:ext uri="{BB962C8B-B14F-4D97-AF65-F5344CB8AC3E}">
        <p14:creationId xmlns:p14="http://schemas.microsoft.com/office/powerpoint/2010/main" val="42718045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111</a:t>
            </a:fld>
            <a:endParaRPr lang="en-CA"/>
          </a:p>
        </p:txBody>
      </p:sp>
    </p:spTree>
    <p:extLst>
      <p:ext uri="{BB962C8B-B14F-4D97-AF65-F5344CB8AC3E}">
        <p14:creationId xmlns:p14="http://schemas.microsoft.com/office/powerpoint/2010/main" val="926431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PSM is meant to provide a systematic method of dealing with process warning signs and is not meant to replace traditional process safety elements. A properly functioning PSM system should consistently and effectively manage the process hazards throughout the entire process lifetime. Particular care must be taken for the management of change as well as developing an appropriate workforce culture. A well designed and implemented system can prevent the system from being circumvented or used in a perfunctory manner which may lull management into a sense of complacency (Center for Chemical Process Safety, 2008).  Therefore, it must work in conjunction with existing standards of process safety, environmental compliance, product quality, Responsible Care commitments (Chemistry Industry Association of Canada, 2013), as well as occupational health and safety (OH&amp;S) requirements (Government of Canada, 2013). This table clarifies the differences between OH&amp;S and process safety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12</a:t>
            </a:fld>
            <a:endParaRPr lang="en-CA"/>
          </a:p>
        </p:txBody>
      </p:sp>
    </p:spTree>
    <p:extLst>
      <p:ext uri="{BB962C8B-B14F-4D97-AF65-F5344CB8AC3E}">
        <p14:creationId xmlns:p14="http://schemas.microsoft.com/office/powerpoint/2010/main" val="211071197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112</a:t>
            </a:fld>
            <a:endParaRPr lang="en-CA"/>
          </a:p>
        </p:txBody>
      </p:sp>
    </p:spTree>
    <p:extLst>
      <p:ext uri="{BB962C8B-B14F-4D97-AF65-F5344CB8AC3E}">
        <p14:creationId xmlns:p14="http://schemas.microsoft.com/office/powerpoint/2010/main" val="416930220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113</a:t>
            </a:fld>
            <a:endParaRPr lang="en-CA"/>
          </a:p>
        </p:txBody>
      </p:sp>
    </p:spTree>
    <p:extLst>
      <p:ext uri="{BB962C8B-B14F-4D97-AF65-F5344CB8AC3E}">
        <p14:creationId xmlns:p14="http://schemas.microsoft.com/office/powerpoint/2010/main" val="36256160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Intensification</a:t>
            </a:r>
            <a:r>
              <a:rPr lang="en-CA" baseline="0" dirty="0" smtClean="0"/>
              <a:t> can lower operating costs by reducing the required facility size and construction costs or lower equipment costs for storing chemicals, etc.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114</a:t>
            </a:fld>
            <a:endParaRPr lang="en-CA"/>
          </a:p>
        </p:txBody>
      </p:sp>
    </p:spTree>
    <p:extLst>
      <p:ext uri="{BB962C8B-B14F-4D97-AF65-F5344CB8AC3E}">
        <p14:creationId xmlns:p14="http://schemas.microsoft.com/office/powerpoint/2010/main" val="19645308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115</a:t>
            </a:fld>
            <a:endParaRPr lang="en-CA"/>
          </a:p>
        </p:txBody>
      </p:sp>
    </p:spTree>
    <p:extLst>
      <p:ext uri="{BB962C8B-B14F-4D97-AF65-F5344CB8AC3E}">
        <p14:creationId xmlns:p14="http://schemas.microsoft.com/office/powerpoint/2010/main" val="329867631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Moral of the story: We</a:t>
            </a:r>
            <a:r>
              <a:rPr lang="en-CA" baseline="0" dirty="0" smtClean="0"/>
              <a:t> can choose not to build or operate a process (like the first man) and we will not have to take any risks, but we will also lose the benefits. We can try to assess the risks of the process (like the second man) and try only to operate the safest possible process, but we can never be completely sure that our assessment is correct. Assessments also take time and money. But whenever possible, we should try to be like the third man. The best course of action is to the take the risk, building the process but be proactive and minimize the risks during the design stage (inherently safer design).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116</a:t>
            </a:fld>
            <a:endParaRPr lang="en-CA"/>
          </a:p>
        </p:txBody>
      </p:sp>
    </p:spTree>
    <p:extLst>
      <p:ext uri="{BB962C8B-B14F-4D97-AF65-F5344CB8AC3E}">
        <p14:creationId xmlns:p14="http://schemas.microsoft.com/office/powerpoint/2010/main" val="144283628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117</a:t>
            </a:fld>
            <a:endParaRPr lang="en-CA"/>
          </a:p>
        </p:txBody>
      </p:sp>
    </p:spTree>
    <p:extLst>
      <p:ext uri="{BB962C8B-B14F-4D97-AF65-F5344CB8AC3E}">
        <p14:creationId xmlns:p14="http://schemas.microsoft.com/office/powerpoint/2010/main" val="268354258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118</a:t>
            </a:fld>
            <a:endParaRPr lang="en-CA"/>
          </a:p>
        </p:txBody>
      </p:sp>
    </p:spTree>
    <p:extLst>
      <p:ext uri="{BB962C8B-B14F-4D97-AF65-F5344CB8AC3E}">
        <p14:creationId xmlns:p14="http://schemas.microsoft.com/office/powerpoint/2010/main" val="5251070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119</a:t>
            </a:fld>
            <a:endParaRPr lang="en-CA"/>
          </a:p>
        </p:txBody>
      </p:sp>
    </p:spTree>
    <p:extLst>
      <p:ext uri="{BB962C8B-B14F-4D97-AF65-F5344CB8AC3E}">
        <p14:creationId xmlns:p14="http://schemas.microsoft.com/office/powerpoint/2010/main" val="210888218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120</a:t>
            </a:fld>
            <a:endParaRPr lang="en-CA"/>
          </a:p>
        </p:txBody>
      </p:sp>
    </p:spTree>
    <p:extLst>
      <p:ext uri="{BB962C8B-B14F-4D97-AF65-F5344CB8AC3E}">
        <p14:creationId xmlns:p14="http://schemas.microsoft.com/office/powerpoint/2010/main" val="160115771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limiting condition</a:t>
            </a:r>
            <a:r>
              <a:rPr lang="en-CA" baseline="0" dirty="0" smtClean="0"/>
              <a:t> could be that you cannot unload flammables during a lightning storm. If deviating from the limit of a reaction at 90C, then the operator might be instructed to start an additional cooling pump.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121</a:t>
            </a:fld>
            <a:endParaRPr lang="en-CA"/>
          </a:p>
        </p:txBody>
      </p:sp>
    </p:spTree>
    <p:extLst>
      <p:ext uri="{BB962C8B-B14F-4D97-AF65-F5344CB8AC3E}">
        <p14:creationId xmlns:p14="http://schemas.microsoft.com/office/powerpoint/2010/main" val="2231245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PSM was created in response to several major hazard incidents. A major hazard incident occurs when containment of a hazardous material is lost. Loss of containment issues can have dire consequences not only for the people and places involved but also for the company operating unsafe facilities. PSM systems are important tools for dealing with the complexity of a process facility. Several major catastrophes demonstrate the importance of PSM and the potential consequences of dysfunctional systems.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13</a:t>
            </a:fld>
            <a:endParaRPr lang="en-CA"/>
          </a:p>
        </p:txBody>
      </p:sp>
    </p:spTree>
    <p:extLst>
      <p:ext uri="{BB962C8B-B14F-4D97-AF65-F5344CB8AC3E}">
        <p14:creationId xmlns:p14="http://schemas.microsoft.com/office/powerpoint/2010/main" val="143539982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example, an old procedure</a:t>
            </a:r>
            <a:r>
              <a:rPr lang="en-CA" baseline="0" dirty="0" smtClean="0"/>
              <a:t> for an autoclave was posted beside the autoclave. The operating used these instructions, not the current ones available on the companies intranet to operate the autoclave and severely burnt themselves by incorrectly sealing the chamber.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122</a:t>
            </a:fld>
            <a:endParaRPr lang="en-CA"/>
          </a:p>
        </p:txBody>
      </p:sp>
    </p:spTree>
    <p:extLst>
      <p:ext uri="{BB962C8B-B14F-4D97-AF65-F5344CB8AC3E}">
        <p14:creationId xmlns:p14="http://schemas.microsoft.com/office/powerpoint/2010/main" val="275812540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123</a:t>
            </a:fld>
            <a:endParaRPr lang="en-CA"/>
          </a:p>
        </p:txBody>
      </p:sp>
    </p:spTree>
    <p:extLst>
      <p:ext uri="{BB962C8B-B14F-4D97-AF65-F5344CB8AC3E}">
        <p14:creationId xmlns:p14="http://schemas.microsoft.com/office/powerpoint/2010/main" val="231055717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124</a:t>
            </a:fld>
            <a:endParaRPr lang="en-CA"/>
          </a:p>
        </p:txBody>
      </p:sp>
    </p:spTree>
    <p:extLst>
      <p:ext uri="{BB962C8B-B14F-4D97-AF65-F5344CB8AC3E}">
        <p14:creationId xmlns:p14="http://schemas.microsoft.com/office/powerpoint/2010/main" val="259886270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125</a:t>
            </a:fld>
            <a:endParaRPr lang="en-CA"/>
          </a:p>
        </p:txBody>
      </p:sp>
    </p:spTree>
    <p:extLst>
      <p:ext uri="{BB962C8B-B14F-4D97-AF65-F5344CB8AC3E}">
        <p14:creationId xmlns:p14="http://schemas.microsoft.com/office/powerpoint/2010/main" val="366954114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126</a:t>
            </a:fld>
            <a:endParaRPr lang="en-CA"/>
          </a:p>
        </p:txBody>
      </p:sp>
    </p:spTree>
    <p:extLst>
      <p:ext uri="{BB962C8B-B14F-4D97-AF65-F5344CB8AC3E}">
        <p14:creationId xmlns:p14="http://schemas.microsoft.com/office/powerpoint/2010/main" val="398116288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Construction can affect operations</a:t>
            </a:r>
            <a:r>
              <a:rPr lang="en-CA" baseline="0" dirty="0" smtClean="0"/>
              <a:t> in many ways from creating ignition sources to lifting over vessels or equipment to excavating near underground lines, etc.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127</a:t>
            </a:fld>
            <a:endParaRPr lang="en-CA"/>
          </a:p>
        </p:txBody>
      </p:sp>
    </p:spTree>
    <p:extLst>
      <p:ext uri="{BB962C8B-B14F-4D97-AF65-F5344CB8AC3E}">
        <p14:creationId xmlns:p14="http://schemas.microsoft.com/office/powerpoint/2010/main" val="62796312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“The </a:t>
            </a:r>
            <a:r>
              <a:rPr lang="en-CA" dirty="0" smtClean="0"/>
              <a:t>incident was </a:t>
            </a:r>
            <a:r>
              <a:rPr lang="en-CA" b="1" dirty="0" smtClean="0"/>
              <a:t>caused </a:t>
            </a:r>
            <a:r>
              <a:rPr lang="en-CA" dirty="0" smtClean="0"/>
              <a:t>by the night </a:t>
            </a:r>
            <a:r>
              <a:rPr lang="en-CA" b="1" dirty="0" smtClean="0"/>
              <a:t>crew </a:t>
            </a:r>
            <a:r>
              <a:rPr lang="en-CA" dirty="0" smtClean="0"/>
              <a:t>putting a condensate </a:t>
            </a:r>
            <a:r>
              <a:rPr lang="en-CA" b="1" dirty="0" smtClean="0"/>
              <a:t>injection </a:t>
            </a:r>
            <a:r>
              <a:rPr lang="en-CA" dirty="0" smtClean="0"/>
              <a:t>pump into </a:t>
            </a:r>
            <a:r>
              <a:rPr lang="en-CA" i="1" dirty="0" smtClean="0"/>
              <a:t>service </a:t>
            </a:r>
            <a:r>
              <a:rPr lang="en-CA" dirty="0" smtClean="0"/>
              <a:t>that, earlier in the day, had been taken out of service for maintenance. The night </a:t>
            </a:r>
            <a:r>
              <a:rPr lang="en-CA" i="1" dirty="0" smtClean="0"/>
              <a:t>crew </a:t>
            </a:r>
            <a:r>
              <a:rPr lang="en-CA" dirty="0" smtClean="0"/>
              <a:t>was aware of </a:t>
            </a:r>
            <a:r>
              <a:rPr lang="en-CA" b="1" dirty="0" smtClean="0"/>
              <a:t>the </a:t>
            </a:r>
            <a:r>
              <a:rPr lang="en-CA" dirty="0" smtClean="0"/>
              <a:t>maintenance activity and, in fact, had </a:t>
            </a:r>
            <a:r>
              <a:rPr lang="en-CA" b="1" dirty="0" smtClean="0"/>
              <a:t>to authorize </a:t>
            </a:r>
            <a:r>
              <a:rPr lang="en-CA" dirty="0" smtClean="0"/>
              <a:t>the electricians to close the switch </a:t>
            </a:r>
            <a:r>
              <a:rPr lang="en-CA" b="1" i="1" dirty="0" smtClean="0"/>
              <a:t>at </a:t>
            </a:r>
            <a:r>
              <a:rPr lang="en-CA" dirty="0" smtClean="0"/>
              <a:t>the motor control center </a:t>
            </a:r>
            <a:r>
              <a:rPr lang="en-CA" b="1" i="1" dirty="0" smtClean="0"/>
              <a:t>so </a:t>
            </a:r>
            <a:r>
              <a:rPr lang="en-CA" dirty="0" smtClean="0"/>
              <a:t>that the pump could be </a:t>
            </a:r>
            <a:r>
              <a:rPr lang="en-CA" b="1" dirty="0" smtClean="0"/>
              <a:t>returned </a:t>
            </a:r>
            <a:r>
              <a:rPr lang="en-CA" dirty="0" smtClean="0"/>
              <a:t>to service. </a:t>
            </a:r>
            <a:r>
              <a:rPr lang="en-CA" b="1" dirty="0" smtClean="0"/>
              <a:t>The </a:t>
            </a:r>
            <a:r>
              <a:rPr lang="en-CA" dirty="0" smtClean="0"/>
              <a:t>evening </a:t>
            </a:r>
            <a:r>
              <a:rPr lang="en-CA" b="1" dirty="0" smtClean="0"/>
              <a:t>shift </a:t>
            </a:r>
            <a:r>
              <a:rPr lang="en-CA" dirty="0" smtClean="0"/>
              <a:t>operators </a:t>
            </a:r>
            <a:r>
              <a:rPr lang="en-CA" b="1" dirty="0" smtClean="0"/>
              <a:t>were </a:t>
            </a:r>
            <a:r>
              <a:rPr lang="en-CA" dirty="0" smtClean="0"/>
              <a:t>likely told that all of the maintenance </a:t>
            </a:r>
            <a:r>
              <a:rPr lang="en-CA" b="1" dirty="0" smtClean="0"/>
              <a:t>work </a:t>
            </a:r>
            <a:r>
              <a:rPr lang="en-CA" dirty="0" smtClean="0"/>
              <a:t>scheduled </a:t>
            </a:r>
            <a:r>
              <a:rPr lang="en-CA" b="1" dirty="0" smtClean="0"/>
              <a:t>to </a:t>
            </a:r>
            <a:r>
              <a:rPr lang="en-CA" dirty="0" smtClean="0"/>
              <a:t>be </a:t>
            </a:r>
            <a:r>
              <a:rPr lang="en-CA" b="1" dirty="0" smtClean="0"/>
              <a:t>performed </a:t>
            </a:r>
            <a:r>
              <a:rPr lang="en-CA" dirty="0" smtClean="0"/>
              <a:t>by </a:t>
            </a:r>
            <a:r>
              <a:rPr lang="en-CA" b="1" dirty="0" smtClean="0"/>
              <a:t>the </a:t>
            </a:r>
            <a:r>
              <a:rPr lang="en-CA" dirty="0" smtClean="0"/>
              <a:t>maintenance </a:t>
            </a:r>
            <a:r>
              <a:rPr lang="en-CA" i="1" dirty="0" smtClean="0"/>
              <a:t>group </a:t>
            </a:r>
            <a:r>
              <a:rPr lang="en-CA" dirty="0" smtClean="0"/>
              <a:t>was </a:t>
            </a:r>
            <a:r>
              <a:rPr lang="en-CA" b="1" dirty="0" smtClean="0"/>
              <a:t>either </a:t>
            </a:r>
            <a:r>
              <a:rPr lang="en-CA" dirty="0" smtClean="0"/>
              <a:t>complete or had been deferred however, they were not aware that other </a:t>
            </a:r>
            <a:r>
              <a:rPr lang="en-CA" b="1" dirty="0" smtClean="0"/>
              <a:t>work being</a:t>
            </a:r>
          </a:p>
          <a:p>
            <a:r>
              <a:rPr lang="en-CA" b="1" dirty="0" smtClean="0"/>
              <a:t>performed </a:t>
            </a:r>
            <a:r>
              <a:rPr lang="en-CA" dirty="0" smtClean="0"/>
              <a:t>by a contractor was incomplete. In fact, the contract </a:t>
            </a:r>
            <a:r>
              <a:rPr lang="en-CA" i="1" dirty="0" smtClean="0"/>
              <a:t>crew </a:t>
            </a:r>
            <a:r>
              <a:rPr lang="en-CA" dirty="0" smtClean="0"/>
              <a:t>had removed a </a:t>
            </a:r>
            <a:r>
              <a:rPr lang="en-CA" b="1" dirty="0" smtClean="0"/>
              <a:t>pressure </a:t>
            </a:r>
            <a:r>
              <a:rPr lang="en-CA" b="1" i="1" dirty="0" smtClean="0"/>
              <a:t>safety </a:t>
            </a:r>
            <a:r>
              <a:rPr lang="en-CA" dirty="0" smtClean="0"/>
              <a:t>valve </a:t>
            </a:r>
            <a:r>
              <a:rPr lang="en-CA" b="1" dirty="0" smtClean="0"/>
              <a:t>on </a:t>
            </a:r>
            <a:r>
              <a:rPr lang="en-CA" dirty="0" smtClean="0"/>
              <a:t>the pump discharge line for </a:t>
            </a:r>
            <a:r>
              <a:rPr lang="en-CA" b="1" dirty="0" smtClean="0"/>
              <a:t>recertification </a:t>
            </a:r>
            <a:r>
              <a:rPr lang="en-CA" dirty="0" smtClean="0"/>
              <a:t>and was unable to return the valve to </a:t>
            </a:r>
            <a:r>
              <a:rPr lang="en-CA" i="1" dirty="0" smtClean="0"/>
              <a:t>service </a:t>
            </a:r>
            <a:r>
              <a:rPr lang="en-CA" dirty="0" smtClean="0"/>
              <a:t>prior to 6 p.m. when they quit for</a:t>
            </a:r>
          </a:p>
          <a:p>
            <a:r>
              <a:rPr lang="en-CA" dirty="0" smtClean="0"/>
              <a:t>the day. </a:t>
            </a:r>
            <a:r>
              <a:rPr lang="en-CA" b="1" i="1" dirty="0" smtClean="0"/>
              <a:t>Once </a:t>
            </a:r>
            <a:r>
              <a:rPr lang="en-CA" dirty="0" smtClean="0"/>
              <a:t>the pump </a:t>
            </a:r>
            <a:r>
              <a:rPr lang="en-CA" b="1" dirty="0" smtClean="0"/>
              <a:t>was started, </a:t>
            </a:r>
            <a:r>
              <a:rPr lang="en-CA" dirty="0" smtClean="0"/>
              <a:t>a large release of </a:t>
            </a:r>
            <a:r>
              <a:rPr lang="en-CA" b="1" dirty="0" smtClean="0"/>
              <a:t>hydrocarbons </a:t>
            </a:r>
            <a:r>
              <a:rPr lang="en-CA" dirty="0" smtClean="0"/>
              <a:t>ultimately led </a:t>
            </a:r>
            <a:r>
              <a:rPr lang="en-CA" b="1" dirty="0" smtClean="0"/>
              <a:t>to </a:t>
            </a:r>
            <a:r>
              <a:rPr lang="en-CA" dirty="0" smtClean="0"/>
              <a:t>the disaster” [2]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128</a:t>
            </a:fld>
            <a:endParaRPr lang="en-CA"/>
          </a:p>
        </p:txBody>
      </p:sp>
    </p:spTree>
    <p:extLst>
      <p:ext uri="{BB962C8B-B14F-4D97-AF65-F5344CB8AC3E}">
        <p14:creationId xmlns:p14="http://schemas.microsoft.com/office/powerpoint/2010/main" val="4812980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129</a:t>
            </a:fld>
            <a:endParaRPr lang="en-CA"/>
          </a:p>
        </p:txBody>
      </p:sp>
    </p:spTree>
    <p:extLst>
      <p:ext uri="{BB962C8B-B14F-4D97-AF65-F5344CB8AC3E}">
        <p14:creationId xmlns:p14="http://schemas.microsoft.com/office/powerpoint/2010/main" val="97159180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130</a:t>
            </a:fld>
            <a:endParaRPr lang="en-CA"/>
          </a:p>
        </p:txBody>
      </p:sp>
    </p:spTree>
    <p:extLst>
      <p:ext uri="{BB962C8B-B14F-4D97-AF65-F5344CB8AC3E}">
        <p14:creationId xmlns:p14="http://schemas.microsoft.com/office/powerpoint/2010/main" val="96796748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131</a:t>
            </a:fld>
            <a:endParaRPr lang="en-CA"/>
          </a:p>
        </p:txBody>
      </p:sp>
    </p:spTree>
    <p:extLst>
      <p:ext uri="{BB962C8B-B14F-4D97-AF65-F5344CB8AC3E}">
        <p14:creationId xmlns:p14="http://schemas.microsoft.com/office/powerpoint/2010/main" val="1989505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14</a:t>
            </a:fld>
            <a:endParaRPr lang="en-CA"/>
          </a:p>
        </p:txBody>
      </p:sp>
    </p:spTree>
    <p:extLst>
      <p:ext uri="{BB962C8B-B14F-4D97-AF65-F5344CB8AC3E}">
        <p14:creationId xmlns:p14="http://schemas.microsoft.com/office/powerpoint/2010/main" val="334469452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132</a:t>
            </a:fld>
            <a:endParaRPr lang="en-CA"/>
          </a:p>
        </p:txBody>
      </p:sp>
    </p:spTree>
    <p:extLst>
      <p:ext uri="{BB962C8B-B14F-4D97-AF65-F5344CB8AC3E}">
        <p14:creationId xmlns:p14="http://schemas.microsoft.com/office/powerpoint/2010/main" val="253896382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Improper maintenance accidents are not limited to chemical process</a:t>
            </a:r>
            <a:r>
              <a:rPr lang="en-CA" baseline="0" dirty="0" smtClean="0"/>
              <a:t> plants. It was lucky the plane crashed in an area with little personnel. Two people on the ground were killed, but it could have been far worse if the plane had crashed into the airport terminal. An investigation later revealed that many DC-10 airplanes had been subject to the same faulty maintenance procedure and so the procedure banned. Photo from Wikipedia Commons - </a:t>
            </a:r>
            <a:r>
              <a:rPr lang="en-CA" sz="1200" b="0" i="0" kern="1200" dirty="0" smtClean="0">
                <a:solidFill>
                  <a:schemeClr val="tx1"/>
                </a:solidFill>
                <a:effectLst/>
                <a:latin typeface="+mn-lt"/>
                <a:ea typeface="+mn-ea"/>
                <a:cs typeface="+mn-cs"/>
              </a:rPr>
              <a:t> Source: United States Federal Aviation Administration</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133</a:t>
            </a:fld>
            <a:endParaRPr lang="en-CA"/>
          </a:p>
        </p:txBody>
      </p:sp>
    </p:spTree>
    <p:extLst>
      <p:ext uri="{BB962C8B-B14F-4D97-AF65-F5344CB8AC3E}">
        <p14:creationId xmlns:p14="http://schemas.microsoft.com/office/powerpoint/2010/main" val="51924317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134</a:t>
            </a:fld>
            <a:endParaRPr lang="en-CA"/>
          </a:p>
        </p:txBody>
      </p:sp>
    </p:spTree>
    <p:extLst>
      <p:ext uri="{BB962C8B-B14F-4D97-AF65-F5344CB8AC3E}">
        <p14:creationId xmlns:p14="http://schemas.microsoft.com/office/powerpoint/2010/main" val="405700050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element</a:t>
            </a:r>
            <a:r>
              <a:rPr lang="en-CA" baseline="0" dirty="0" smtClean="0"/>
              <a:t> is becoming increasingly important as contracting services is becoming more common.  They might be contracted for a variety of reasons like limited resources that cannot supply full time staffing but can hire staff for periods of unusual demand etc. Outsourcing work is becoming more common way of saving money in tight times. But temporary workers can increase the risk if they are granted access to hazardous systems areas or they are working at a busy time such as a shut down for maintenance. They may actually bring in new hazards with them like x-rays, unique chemical hazards, etc. [2]</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135</a:t>
            </a:fld>
            <a:endParaRPr lang="en-CA"/>
          </a:p>
        </p:txBody>
      </p:sp>
    </p:spTree>
    <p:extLst>
      <p:ext uri="{BB962C8B-B14F-4D97-AF65-F5344CB8AC3E}">
        <p14:creationId xmlns:p14="http://schemas.microsoft.com/office/powerpoint/2010/main" val="158705194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Need to have policies</a:t>
            </a:r>
            <a:r>
              <a:rPr lang="en-CA" baseline="0" dirty="0" smtClean="0"/>
              <a:t> for all of these things. Training is going to be different for contractors (short-term employees) than employees so special attention is required to establish the training policies. Sometimes the contractor will be the one providing the training to employees if they are bringing in new hazards. </a:t>
            </a:r>
          </a:p>
        </p:txBody>
      </p:sp>
      <p:sp>
        <p:nvSpPr>
          <p:cNvPr id="4" name="Slide Number Placeholder 3"/>
          <p:cNvSpPr>
            <a:spLocks noGrp="1"/>
          </p:cNvSpPr>
          <p:nvPr>
            <p:ph type="sldNum" sz="quarter" idx="10"/>
          </p:nvPr>
        </p:nvSpPr>
        <p:spPr/>
        <p:txBody>
          <a:bodyPr/>
          <a:lstStyle/>
          <a:p>
            <a:fld id="{7BBB365E-6358-4B31-9853-859A46DE686F}" type="slidenum">
              <a:rPr lang="en-CA" smtClean="0"/>
              <a:pPr/>
              <a:t>136</a:t>
            </a:fld>
            <a:endParaRPr lang="en-CA"/>
          </a:p>
        </p:txBody>
      </p:sp>
    </p:spTree>
    <p:extLst>
      <p:ext uri="{BB962C8B-B14F-4D97-AF65-F5344CB8AC3E}">
        <p14:creationId xmlns:p14="http://schemas.microsoft.com/office/powerpoint/2010/main" val="270616197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137</a:t>
            </a:fld>
            <a:endParaRPr lang="en-CA"/>
          </a:p>
        </p:txBody>
      </p:sp>
    </p:spTree>
    <p:extLst>
      <p:ext uri="{BB962C8B-B14F-4D97-AF65-F5344CB8AC3E}">
        <p14:creationId xmlns:p14="http://schemas.microsoft.com/office/powerpoint/2010/main" val="312332931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138</a:t>
            </a:fld>
            <a:endParaRPr lang="en-CA"/>
          </a:p>
        </p:txBody>
      </p:sp>
    </p:spTree>
    <p:extLst>
      <p:ext uri="{BB962C8B-B14F-4D97-AF65-F5344CB8AC3E}">
        <p14:creationId xmlns:p14="http://schemas.microsoft.com/office/powerpoint/2010/main" val="70121165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139</a:t>
            </a:fld>
            <a:endParaRPr lang="en-CA"/>
          </a:p>
        </p:txBody>
      </p:sp>
    </p:spTree>
    <p:extLst>
      <p:ext uri="{BB962C8B-B14F-4D97-AF65-F5344CB8AC3E}">
        <p14:creationId xmlns:p14="http://schemas.microsoft.com/office/powerpoint/2010/main" val="145909205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140</a:t>
            </a:fld>
            <a:endParaRPr lang="en-CA"/>
          </a:p>
        </p:txBody>
      </p:sp>
    </p:spTree>
    <p:extLst>
      <p:ext uri="{BB962C8B-B14F-4D97-AF65-F5344CB8AC3E}">
        <p14:creationId xmlns:p14="http://schemas.microsoft.com/office/powerpoint/2010/main" val="14812855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141</a:t>
            </a:fld>
            <a:endParaRPr lang="en-CA"/>
          </a:p>
        </p:txBody>
      </p:sp>
    </p:spTree>
    <p:extLst>
      <p:ext uri="{BB962C8B-B14F-4D97-AF65-F5344CB8AC3E}">
        <p14:creationId xmlns:p14="http://schemas.microsoft.com/office/powerpoint/2010/main" val="52878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disaster that occurred in Bhopal, India is one of the worst process related disasters of all time. The short-term affects included over 2000 fatalities, 100 000 injuries, and significant damage to livestock and the surrounding environment (Atherton &amp; Gil, 2008). The facility was built to manufacture the intermediary reagent methyl </a:t>
            </a:r>
            <a:r>
              <a:rPr lang="en-CA" sz="1200" kern="1200" dirty="0" err="1" smtClean="0">
                <a:solidFill>
                  <a:schemeClr val="tx1"/>
                </a:solidFill>
                <a:effectLst/>
                <a:latin typeface="+mn-lt"/>
                <a:ea typeface="+mn-ea"/>
                <a:cs typeface="+mn-cs"/>
              </a:rPr>
              <a:t>isocyanate</a:t>
            </a:r>
            <a:r>
              <a:rPr lang="en-CA" sz="1200" kern="1200" dirty="0" smtClean="0">
                <a:solidFill>
                  <a:schemeClr val="tx1"/>
                </a:solidFill>
                <a:effectLst/>
                <a:latin typeface="+mn-lt"/>
                <a:ea typeface="+mn-ea"/>
                <a:cs typeface="+mn-cs"/>
              </a:rPr>
              <a:t> (MIC) often used in the production of pesticides. The MIC was stored on site in two 57, 000 L tanks. A third additional 57,000 L tank was kept empty and reserved for emergencies. On the night of the accident, approximately 2000 L of water was introduced into one of the MIC storage tanks causing an exothermic reaction forming MIC vapour. Over the next two hours, over 40 tons of MIC was released into the atmosphere. Due to the nature of MIC, the toxic vapours remained close to the ground and spread into the neighboring community killing thousands. Several problems were later noted that would have been address had PSM or another hazard evaluation and management system been used. </a:t>
            </a:r>
            <a:r>
              <a:rPr lang="en-CA" sz="1200" b="1" i="1" kern="1200" dirty="0" smtClean="0">
                <a:solidFill>
                  <a:schemeClr val="tx1"/>
                </a:solidFill>
                <a:effectLst/>
                <a:latin typeface="+mn-lt"/>
                <a:ea typeface="+mn-ea"/>
                <a:cs typeface="+mn-cs"/>
              </a:rPr>
              <a:t>Accountability</a:t>
            </a:r>
            <a:r>
              <a:rPr lang="en-CA" sz="1200" kern="1200" dirty="0" smtClean="0">
                <a:solidFill>
                  <a:schemeClr val="tx1"/>
                </a:solidFill>
                <a:effectLst/>
                <a:latin typeface="+mn-lt"/>
                <a:ea typeface="+mn-ea"/>
                <a:cs typeface="+mn-cs"/>
              </a:rPr>
              <a:t> and corporate</a:t>
            </a:r>
            <a:r>
              <a:rPr lang="en-CA" sz="1200" b="1" i="1" kern="1200" dirty="0" smtClean="0">
                <a:solidFill>
                  <a:schemeClr val="tx1"/>
                </a:solidFill>
                <a:effectLst/>
                <a:latin typeface="+mn-lt"/>
                <a:ea typeface="+mn-ea"/>
                <a:cs typeface="+mn-cs"/>
              </a:rPr>
              <a:t> commitment</a:t>
            </a:r>
            <a:r>
              <a:rPr lang="en-CA" sz="1200" kern="1200" dirty="0" smtClean="0">
                <a:solidFill>
                  <a:schemeClr val="tx1"/>
                </a:solidFill>
                <a:effectLst/>
                <a:latin typeface="+mn-lt"/>
                <a:ea typeface="+mn-ea"/>
                <a:cs typeface="+mn-cs"/>
              </a:rPr>
              <a:t> </a:t>
            </a:r>
            <a:r>
              <a:rPr lang="en-CA" sz="1200" b="1" i="1" kern="1200" dirty="0" smtClean="0">
                <a:solidFill>
                  <a:schemeClr val="tx1"/>
                </a:solidFill>
                <a:effectLst/>
                <a:latin typeface="+mn-lt"/>
                <a:ea typeface="+mn-ea"/>
                <a:cs typeface="+mn-cs"/>
              </a:rPr>
              <a:t>to safety</a:t>
            </a:r>
            <a:r>
              <a:rPr lang="en-CA" sz="1200" kern="1200" dirty="0" smtClean="0">
                <a:solidFill>
                  <a:schemeClr val="tx1"/>
                </a:solidFill>
                <a:effectLst/>
                <a:latin typeface="+mn-lt"/>
                <a:ea typeface="+mn-ea"/>
                <a:cs typeface="+mn-cs"/>
              </a:rPr>
              <a:t> failed when supervisors failed to take immediate action when workers first reported a burning sensation in their eyes (Atherton &amp; Gil, 2008). No </a:t>
            </a:r>
            <a:r>
              <a:rPr lang="en-CA" sz="1200" b="1" i="1" kern="1200" dirty="0" smtClean="0">
                <a:solidFill>
                  <a:schemeClr val="tx1"/>
                </a:solidFill>
                <a:effectLst/>
                <a:latin typeface="+mn-lt"/>
                <a:ea typeface="+mn-ea"/>
                <a:cs typeface="+mn-cs"/>
              </a:rPr>
              <a:t>management of change </a:t>
            </a:r>
            <a:r>
              <a:rPr lang="en-CA" sz="1200" kern="1200" dirty="0" smtClean="0">
                <a:solidFill>
                  <a:schemeClr val="tx1"/>
                </a:solidFill>
                <a:effectLst/>
                <a:latin typeface="+mn-lt"/>
                <a:ea typeface="+mn-ea"/>
                <a:cs typeface="+mn-cs"/>
              </a:rPr>
              <a:t>system was used to evaluate the effects of shutting down the safety equipment such as the refrigeration system and the soda scrubber. </a:t>
            </a:r>
            <a:r>
              <a:rPr lang="en-CA" sz="1200" b="1" i="1" kern="1200" dirty="0" smtClean="0">
                <a:solidFill>
                  <a:schemeClr val="tx1"/>
                </a:solidFill>
                <a:effectLst/>
                <a:latin typeface="+mn-lt"/>
                <a:ea typeface="+mn-ea"/>
                <a:cs typeface="+mn-cs"/>
              </a:rPr>
              <a:t>Equipment integrity</a:t>
            </a:r>
            <a:r>
              <a:rPr lang="en-CA" sz="1200" kern="1200" dirty="0" smtClean="0">
                <a:solidFill>
                  <a:schemeClr val="tx1"/>
                </a:solidFill>
                <a:effectLst/>
                <a:latin typeface="+mn-lt"/>
                <a:ea typeface="+mn-ea"/>
                <a:cs typeface="+mn-cs"/>
              </a:rPr>
              <a:t> and </a:t>
            </a:r>
            <a:r>
              <a:rPr lang="en-CA" sz="1200" b="1" i="1" kern="1200" dirty="0" smtClean="0">
                <a:solidFill>
                  <a:schemeClr val="tx1"/>
                </a:solidFill>
                <a:effectLst/>
                <a:latin typeface="+mn-lt"/>
                <a:ea typeface="+mn-ea"/>
                <a:cs typeface="+mn-cs"/>
              </a:rPr>
              <a:t>operating procedures</a:t>
            </a:r>
            <a:r>
              <a:rPr lang="en-CA" sz="1200" kern="1200" dirty="0" smtClean="0">
                <a:solidFill>
                  <a:schemeClr val="tx1"/>
                </a:solidFill>
                <a:effectLst/>
                <a:latin typeface="+mn-lt"/>
                <a:ea typeface="+mn-ea"/>
                <a:cs typeface="+mn-cs"/>
              </a:rPr>
              <a:t> were not maintained and as a consequence the pressure alarms had become so unreliable they were ignored by workers, the temperature alarms had failed to operate, and the tanks were filled beyond their recommended capacity (Atherton &amp; Gil, 2008).  Additionally, production had been halted for 6 months prior to the accident with the downstream pesticide plant using the stored MIC for an extended period of time indicating there was considerable amounts of this highly toxic chemical stored for an extended period of time. </a:t>
            </a:r>
            <a:r>
              <a:rPr lang="en-CA" sz="1200" b="1" i="1" kern="1200" dirty="0" smtClean="0">
                <a:solidFill>
                  <a:schemeClr val="tx1"/>
                </a:solidFill>
                <a:effectLst/>
                <a:latin typeface="+mn-lt"/>
                <a:ea typeface="+mn-ea"/>
                <a:cs typeface="+mn-cs"/>
              </a:rPr>
              <a:t>Inherently safer design</a:t>
            </a:r>
            <a:r>
              <a:rPr lang="en-CA" sz="1200" kern="1200" dirty="0" smtClean="0">
                <a:solidFill>
                  <a:schemeClr val="tx1"/>
                </a:solidFill>
                <a:effectLst/>
                <a:latin typeface="+mn-lt"/>
                <a:ea typeface="+mn-ea"/>
                <a:cs typeface="+mn-cs"/>
              </a:rPr>
              <a:t> dictates that inventory of highly toxic materials should be maintained at the lowest possible level to minimize the possibility of release.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15</a:t>
            </a:fld>
            <a:endParaRPr lang="en-CA"/>
          </a:p>
        </p:txBody>
      </p:sp>
    </p:spTree>
    <p:extLst>
      <p:ext uri="{BB962C8B-B14F-4D97-AF65-F5344CB8AC3E}">
        <p14:creationId xmlns:p14="http://schemas.microsoft.com/office/powerpoint/2010/main" val="28549286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142</a:t>
            </a:fld>
            <a:endParaRPr lang="en-CA"/>
          </a:p>
        </p:txBody>
      </p:sp>
    </p:spTree>
    <p:extLst>
      <p:ext uri="{BB962C8B-B14F-4D97-AF65-F5344CB8AC3E}">
        <p14:creationId xmlns:p14="http://schemas.microsoft.com/office/powerpoint/2010/main" val="103142033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143</a:t>
            </a:fld>
            <a:endParaRPr lang="en-CA"/>
          </a:p>
        </p:txBody>
      </p:sp>
    </p:spTree>
    <p:extLst>
      <p:ext uri="{BB962C8B-B14F-4D97-AF65-F5344CB8AC3E}">
        <p14:creationId xmlns:p14="http://schemas.microsoft.com/office/powerpoint/2010/main" val="82910253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144</a:t>
            </a:fld>
            <a:endParaRPr lang="en-CA"/>
          </a:p>
        </p:txBody>
      </p:sp>
    </p:spTree>
    <p:extLst>
      <p:ext uri="{BB962C8B-B14F-4D97-AF65-F5344CB8AC3E}">
        <p14:creationId xmlns:p14="http://schemas.microsoft.com/office/powerpoint/2010/main" val="325878697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145</a:t>
            </a:fld>
            <a:endParaRPr lang="en-CA"/>
          </a:p>
        </p:txBody>
      </p:sp>
    </p:spTree>
    <p:extLst>
      <p:ext uri="{BB962C8B-B14F-4D97-AF65-F5344CB8AC3E}">
        <p14:creationId xmlns:p14="http://schemas.microsoft.com/office/powerpoint/2010/main" val="213142218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146</a:t>
            </a:fld>
            <a:endParaRPr lang="en-CA"/>
          </a:p>
        </p:txBody>
      </p:sp>
    </p:spTree>
    <p:extLst>
      <p:ext uri="{BB962C8B-B14F-4D97-AF65-F5344CB8AC3E}">
        <p14:creationId xmlns:p14="http://schemas.microsoft.com/office/powerpoint/2010/main" val="357192382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147</a:t>
            </a:fld>
            <a:endParaRPr lang="en-CA"/>
          </a:p>
        </p:txBody>
      </p:sp>
    </p:spTree>
    <p:extLst>
      <p:ext uri="{BB962C8B-B14F-4D97-AF65-F5344CB8AC3E}">
        <p14:creationId xmlns:p14="http://schemas.microsoft.com/office/powerpoint/2010/main" val="421411277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148</a:t>
            </a:fld>
            <a:endParaRPr lang="en-CA"/>
          </a:p>
        </p:txBody>
      </p:sp>
    </p:spTree>
    <p:extLst>
      <p:ext uri="{BB962C8B-B14F-4D97-AF65-F5344CB8AC3E}">
        <p14:creationId xmlns:p14="http://schemas.microsoft.com/office/powerpoint/2010/main" val="117128953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Pictures from </a:t>
            </a:r>
            <a:r>
              <a:rPr lang="en-CA" baseline="0" dirty="0" err="1" smtClean="0"/>
              <a:t>microsoft</a:t>
            </a:r>
            <a:endParaRPr lang="en-CA" dirty="0" smtClean="0"/>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149</a:t>
            </a:fld>
            <a:endParaRPr lang="en-CA"/>
          </a:p>
        </p:txBody>
      </p:sp>
    </p:spTree>
    <p:extLst>
      <p:ext uri="{BB962C8B-B14F-4D97-AF65-F5344CB8AC3E}">
        <p14:creationId xmlns:p14="http://schemas.microsoft.com/office/powerpoint/2010/main" val="402847891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150</a:t>
            </a:fld>
            <a:endParaRPr lang="en-CA"/>
          </a:p>
        </p:txBody>
      </p:sp>
    </p:spTree>
    <p:extLst>
      <p:ext uri="{BB962C8B-B14F-4D97-AF65-F5344CB8AC3E}">
        <p14:creationId xmlns:p14="http://schemas.microsoft.com/office/powerpoint/2010/main" val="62819564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151</a:t>
            </a:fld>
            <a:endParaRPr lang="en-CA"/>
          </a:p>
        </p:txBody>
      </p:sp>
    </p:spTree>
    <p:extLst>
      <p:ext uri="{BB962C8B-B14F-4D97-AF65-F5344CB8AC3E}">
        <p14:creationId xmlns:p14="http://schemas.microsoft.com/office/powerpoint/2010/main" val="2499506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16</a:t>
            </a:fld>
            <a:endParaRPr lang="en-CA"/>
          </a:p>
        </p:txBody>
      </p:sp>
    </p:spTree>
    <p:extLst>
      <p:ext uri="{BB962C8B-B14F-4D97-AF65-F5344CB8AC3E}">
        <p14:creationId xmlns:p14="http://schemas.microsoft.com/office/powerpoint/2010/main" val="69845010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152</a:t>
            </a:fld>
            <a:endParaRPr lang="en-CA"/>
          </a:p>
        </p:txBody>
      </p:sp>
    </p:spTree>
    <p:extLst>
      <p:ext uri="{BB962C8B-B14F-4D97-AF65-F5344CB8AC3E}">
        <p14:creationId xmlns:p14="http://schemas.microsoft.com/office/powerpoint/2010/main" val="296941779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153</a:t>
            </a:fld>
            <a:endParaRPr lang="en-CA"/>
          </a:p>
        </p:txBody>
      </p:sp>
    </p:spTree>
    <p:extLst>
      <p:ext uri="{BB962C8B-B14F-4D97-AF65-F5344CB8AC3E}">
        <p14:creationId xmlns:p14="http://schemas.microsoft.com/office/powerpoint/2010/main" val="392874058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Safety culture is critical and is tied to accountability.</a:t>
            </a:r>
            <a:r>
              <a:rPr lang="en-CA" baseline="0" dirty="0" smtClean="0"/>
              <a:t> If a manager praises an operator who “waits it out” to avoid a shutdown of the process, then operators who follow operational protocol while suffer low morale. They will be encouraged to deviate from the defined procedures. Therefore, management must be aware of their behaviour and the effects on employees. They should not tolerate ANY DEVIATION from the approved procedures even for inconsequential or positive deviations.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154</a:t>
            </a:fld>
            <a:endParaRPr lang="en-CA"/>
          </a:p>
        </p:txBody>
      </p:sp>
    </p:spTree>
    <p:extLst>
      <p:ext uri="{BB962C8B-B14F-4D97-AF65-F5344CB8AC3E}">
        <p14:creationId xmlns:p14="http://schemas.microsoft.com/office/powerpoint/2010/main" val="187745484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 is from Bing Search using creative commons license as a search parameter (from Finnish</a:t>
            </a:r>
            <a:r>
              <a:rPr lang="en-CA" baseline="0" dirty="0" smtClean="0"/>
              <a:t> Wikipedia)</a:t>
            </a:r>
            <a:r>
              <a:rPr lang="en-CA" dirty="0" smtClean="0"/>
              <a:t>.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155</a:t>
            </a:fld>
            <a:endParaRPr lang="en-CA"/>
          </a:p>
        </p:txBody>
      </p:sp>
    </p:spTree>
    <p:extLst>
      <p:ext uri="{BB962C8B-B14F-4D97-AF65-F5344CB8AC3E}">
        <p14:creationId xmlns:p14="http://schemas.microsoft.com/office/powerpoint/2010/main" val="206197655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156</a:t>
            </a:fld>
            <a:endParaRPr lang="en-CA"/>
          </a:p>
        </p:txBody>
      </p:sp>
    </p:spTree>
    <p:extLst>
      <p:ext uri="{BB962C8B-B14F-4D97-AF65-F5344CB8AC3E}">
        <p14:creationId xmlns:p14="http://schemas.microsoft.com/office/powerpoint/2010/main" val="12463641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157</a:t>
            </a:fld>
            <a:endParaRPr lang="en-CA"/>
          </a:p>
        </p:txBody>
      </p:sp>
    </p:spTree>
    <p:extLst>
      <p:ext uri="{BB962C8B-B14F-4D97-AF65-F5344CB8AC3E}">
        <p14:creationId xmlns:p14="http://schemas.microsoft.com/office/powerpoint/2010/main" val="107339290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158</a:t>
            </a:fld>
            <a:endParaRPr lang="en-CA"/>
          </a:p>
        </p:txBody>
      </p:sp>
    </p:spTree>
    <p:extLst>
      <p:ext uri="{BB962C8B-B14F-4D97-AF65-F5344CB8AC3E}">
        <p14:creationId xmlns:p14="http://schemas.microsoft.com/office/powerpoint/2010/main" val="244925696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159</a:t>
            </a:fld>
            <a:endParaRPr lang="en-CA"/>
          </a:p>
        </p:txBody>
      </p:sp>
    </p:spTree>
    <p:extLst>
      <p:ext uri="{BB962C8B-B14F-4D97-AF65-F5344CB8AC3E}">
        <p14:creationId xmlns:p14="http://schemas.microsoft.com/office/powerpoint/2010/main" val="337313466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Some facilities will decide</a:t>
            </a:r>
            <a:r>
              <a:rPr lang="en-CA" baseline="0" dirty="0" smtClean="0"/>
              <a:t> that they rather spend their resources on preventing an incident than buying fire fighting equipment (for example). There is a balance between dealing with the consequences and preventing it from ever happening.</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160</a:t>
            </a:fld>
            <a:endParaRPr lang="en-CA"/>
          </a:p>
        </p:txBody>
      </p:sp>
    </p:spTree>
    <p:extLst>
      <p:ext uri="{BB962C8B-B14F-4D97-AF65-F5344CB8AC3E}">
        <p14:creationId xmlns:p14="http://schemas.microsoft.com/office/powerpoint/2010/main" val="181644150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Photo from Wikipedia commons (Department of Justice Website</a:t>
            </a:r>
            <a:r>
              <a:rPr lang="en-CA" baseline="0" dirty="0" smtClean="0"/>
              <a:t> US). Oftentimes operators might have a better understanding of the process compared to local crews, however, because they feel some ownership to the process and their organization, biased decisions can be made which might lead them to take unacceptable risks. Therefore a incident commander with some training in emergency responses should be used in the event that the incident is not put under control by the immediate actions of the operators (as they have been previously trained to do.) Picture from </a:t>
            </a:r>
            <a:r>
              <a:rPr lang="en-CA" baseline="0" dirty="0" err="1" smtClean="0"/>
              <a:t>microsoft</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161</a:t>
            </a:fld>
            <a:endParaRPr lang="en-CA"/>
          </a:p>
        </p:txBody>
      </p:sp>
    </p:spTree>
    <p:extLst>
      <p:ext uri="{BB962C8B-B14F-4D97-AF65-F5344CB8AC3E}">
        <p14:creationId xmlns:p14="http://schemas.microsoft.com/office/powerpoint/2010/main" val="515792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17</a:t>
            </a:fld>
            <a:endParaRPr lang="en-CA"/>
          </a:p>
        </p:txBody>
      </p:sp>
    </p:spTree>
    <p:extLst>
      <p:ext uri="{BB962C8B-B14F-4D97-AF65-F5344CB8AC3E}">
        <p14:creationId xmlns:p14="http://schemas.microsoft.com/office/powerpoint/2010/main" val="360455196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162</a:t>
            </a:fld>
            <a:endParaRPr lang="en-CA"/>
          </a:p>
        </p:txBody>
      </p:sp>
    </p:spTree>
    <p:extLst>
      <p:ext uri="{BB962C8B-B14F-4D97-AF65-F5344CB8AC3E}">
        <p14:creationId xmlns:p14="http://schemas.microsoft.com/office/powerpoint/2010/main" val="327304486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Reputation with</a:t>
            </a:r>
            <a:r>
              <a:rPr lang="en-CA" baseline="0" dirty="0" smtClean="0"/>
              <a:t> customers will affect your profits. You want to maintain a reputation that you care for your employees and your facility is safe. You want to community to work with you in the future, not against you. Picture from Microsoft.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163</a:t>
            </a:fld>
            <a:endParaRPr lang="en-CA"/>
          </a:p>
        </p:txBody>
      </p:sp>
    </p:spTree>
    <p:extLst>
      <p:ext uri="{BB962C8B-B14F-4D97-AF65-F5344CB8AC3E}">
        <p14:creationId xmlns:p14="http://schemas.microsoft.com/office/powerpoint/2010/main" val="274381587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has been some controversy as to whether the loss of life of the Alpha Piper incident would have been so high if there was a more effective emergency management system</a:t>
            </a:r>
          </a:p>
          <a:p>
            <a:r>
              <a:rPr lang="en-CA" dirty="0" smtClean="0"/>
              <a:t>Personnel authorized to order evacuation were killed in the initial blast. No blast walls were present in the control room where they were located. Poor engineering</a:t>
            </a:r>
            <a:r>
              <a:rPr lang="en-CA" baseline="0" dirty="0" smtClean="0"/>
              <a:t> design. </a:t>
            </a:r>
            <a:endParaRPr lang="en-CA" dirty="0" smtClean="0"/>
          </a:p>
          <a:p>
            <a:r>
              <a:rPr lang="en-CA" dirty="0" smtClean="0"/>
              <a:t>Operators of the other platforms were unclear of the appropriate action after they were aware the first platform was burning</a:t>
            </a:r>
          </a:p>
          <a:p>
            <a:r>
              <a:rPr lang="en-CA" dirty="0" smtClean="0"/>
              <a:t>Therefore they did not shut down or isolate the hazardous materials after the incident occurred.</a:t>
            </a:r>
          </a:p>
          <a:p>
            <a:r>
              <a:rPr lang="en-CA" dirty="0" smtClean="0"/>
              <a:t>This lead to the second explosion. Lack of procedures.</a:t>
            </a:r>
          </a:p>
          <a:p>
            <a:r>
              <a:rPr lang="en-CA" dirty="0" smtClean="0"/>
              <a:t>Workers were not ordered to evacuate and many instead sheltered in the galley and were not rescued</a:t>
            </a:r>
          </a:p>
          <a:p>
            <a:r>
              <a:rPr lang="en-CA" dirty="0" smtClean="0"/>
              <a:t>Helicopters and other fast evacuation methods were prevented by the enormous flames</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164</a:t>
            </a:fld>
            <a:endParaRPr lang="en-CA"/>
          </a:p>
        </p:txBody>
      </p:sp>
    </p:spTree>
    <p:extLst>
      <p:ext uri="{BB962C8B-B14F-4D97-AF65-F5344CB8AC3E}">
        <p14:creationId xmlns:p14="http://schemas.microsoft.com/office/powerpoint/2010/main" val="10154972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Photo of boat from fotopedia.com (Other </a:t>
            </a:r>
            <a:r>
              <a:rPr lang="en-CA" smtClean="0"/>
              <a:t>from Microsoft)</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165</a:t>
            </a:fld>
            <a:endParaRPr lang="en-CA"/>
          </a:p>
        </p:txBody>
      </p:sp>
    </p:spTree>
    <p:extLst>
      <p:ext uri="{BB962C8B-B14F-4D97-AF65-F5344CB8AC3E}">
        <p14:creationId xmlns:p14="http://schemas.microsoft.com/office/powerpoint/2010/main" val="375695061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166</a:t>
            </a:fld>
            <a:endParaRPr lang="en-CA"/>
          </a:p>
        </p:txBody>
      </p:sp>
    </p:spTree>
    <p:extLst>
      <p:ext uri="{BB962C8B-B14F-4D97-AF65-F5344CB8AC3E}">
        <p14:creationId xmlns:p14="http://schemas.microsoft.com/office/powerpoint/2010/main" val="92887913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167</a:t>
            </a:fld>
            <a:endParaRPr lang="en-CA"/>
          </a:p>
        </p:txBody>
      </p:sp>
    </p:spTree>
    <p:extLst>
      <p:ext uri="{BB962C8B-B14F-4D97-AF65-F5344CB8AC3E}">
        <p14:creationId xmlns:p14="http://schemas.microsoft.com/office/powerpoint/2010/main" val="232149404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168</a:t>
            </a:fld>
            <a:endParaRPr lang="en-CA"/>
          </a:p>
        </p:txBody>
      </p:sp>
    </p:spTree>
    <p:extLst>
      <p:ext uri="{BB962C8B-B14F-4D97-AF65-F5344CB8AC3E}">
        <p14:creationId xmlns:p14="http://schemas.microsoft.com/office/powerpoint/2010/main" val="353127770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169</a:t>
            </a:fld>
            <a:endParaRPr lang="en-CA"/>
          </a:p>
        </p:txBody>
      </p:sp>
    </p:spTree>
    <p:extLst>
      <p:ext uri="{BB962C8B-B14F-4D97-AF65-F5344CB8AC3E}">
        <p14:creationId xmlns:p14="http://schemas.microsoft.com/office/powerpoint/2010/main" val="60267641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170</a:t>
            </a:fld>
            <a:endParaRPr lang="en-CA"/>
          </a:p>
        </p:txBody>
      </p:sp>
    </p:spTree>
    <p:extLst>
      <p:ext uri="{BB962C8B-B14F-4D97-AF65-F5344CB8AC3E}">
        <p14:creationId xmlns:p14="http://schemas.microsoft.com/office/powerpoint/2010/main" val="319600473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Playing</a:t>
            </a:r>
            <a:r>
              <a:rPr lang="en-CA" baseline="0" dirty="0" smtClean="0"/>
              <a:t> the “blame game” makes people less forthcoming in reporting incidents or near misses, and giving accurate accountings of incidents that have occurred. Recommendations after the investigation is complete will therefore be ineffective at preventing future incidents. Therefore it should be treated like the operator did not have the full training or correct operating procedures of what to do in that situation and so the system must be improved to prevent such an event in the future.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171</a:t>
            </a:fld>
            <a:endParaRPr lang="en-CA"/>
          </a:p>
        </p:txBody>
      </p:sp>
    </p:spTree>
    <p:extLst>
      <p:ext uri="{BB962C8B-B14F-4D97-AF65-F5344CB8AC3E}">
        <p14:creationId xmlns:p14="http://schemas.microsoft.com/office/powerpoint/2010/main" val="313079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18</a:t>
            </a:fld>
            <a:endParaRPr lang="en-CA"/>
          </a:p>
        </p:txBody>
      </p:sp>
    </p:spTree>
    <p:extLst>
      <p:ext uri="{BB962C8B-B14F-4D97-AF65-F5344CB8AC3E}">
        <p14:creationId xmlns:p14="http://schemas.microsoft.com/office/powerpoint/2010/main" val="422365296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172</a:t>
            </a:fld>
            <a:endParaRPr lang="en-CA"/>
          </a:p>
        </p:txBody>
      </p:sp>
    </p:spTree>
    <p:extLst>
      <p:ext uri="{BB962C8B-B14F-4D97-AF65-F5344CB8AC3E}">
        <p14:creationId xmlns:p14="http://schemas.microsoft.com/office/powerpoint/2010/main" val="159995832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Incidents do</a:t>
            </a:r>
            <a:r>
              <a:rPr lang="en-CA" baseline="0" dirty="0" smtClean="0"/>
              <a:t> not occur frequently enough to be helpful in assessing the effectiveness of the process safety management system. It is analyzed during the Incident Investigation element #17.  How often metrics are refreshed is highly dependent on safety culture in the facility. If PSM is strictly adhered to and process fluctuations are uncommon then metrics will not require as high of a sampling frequency.  Picture is from </a:t>
            </a:r>
            <a:r>
              <a:rPr lang="en-CA" baseline="0" dirty="0" err="1" smtClean="0"/>
              <a:t>microsoft</a:t>
            </a:r>
            <a:endParaRPr lang="en-CA" baseline="0" dirty="0" smtClean="0"/>
          </a:p>
        </p:txBody>
      </p:sp>
      <p:sp>
        <p:nvSpPr>
          <p:cNvPr id="4" name="Slide Number Placeholder 3"/>
          <p:cNvSpPr>
            <a:spLocks noGrp="1"/>
          </p:cNvSpPr>
          <p:nvPr>
            <p:ph type="sldNum" sz="quarter" idx="10"/>
          </p:nvPr>
        </p:nvSpPr>
        <p:spPr/>
        <p:txBody>
          <a:bodyPr/>
          <a:lstStyle/>
          <a:p>
            <a:fld id="{7BBB365E-6358-4B31-9853-859A46DE686F}" type="slidenum">
              <a:rPr lang="en-CA" smtClean="0"/>
              <a:pPr/>
              <a:t>173</a:t>
            </a:fld>
            <a:endParaRPr lang="en-CA"/>
          </a:p>
        </p:txBody>
      </p:sp>
    </p:spTree>
    <p:extLst>
      <p:ext uri="{BB962C8B-B14F-4D97-AF65-F5344CB8AC3E}">
        <p14:creationId xmlns:p14="http://schemas.microsoft.com/office/powerpoint/2010/main" val="343108242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 from Microsoft</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174</a:t>
            </a:fld>
            <a:endParaRPr lang="en-CA"/>
          </a:p>
        </p:txBody>
      </p:sp>
    </p:spTree>
    <p:extLst>
      <p:ext uri="{BB962C8B-B14F-4D97-AF65-F5344CB8AC3E}">
        <p14:creationId xmlns:p14="http://schemas.microsoft.com/office/powerpoint/2010/main" val="9379751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Near-Miss</a:t>
            </a:r>
            <a:r>
              <a:rPr lang="en-CA" baseline="0" dirty="0" smtClean="0"/>
              <a:t> reporting is an example of both leading and lagging because you use the information from the incident investigation to strengthen your layers of protection, but you are also recording a lagging output measurement of the system performance.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175</a:t>
            </a:fld>
            <a:endParaRPr lang="en-CA"/>
          </a:p>
        </p:txBody>
      </p:sp>
    </p:spTree>
    <p:extLst>
      <p:ext uri="{BB962C8B-B14F-4D97-AF65-F5344CB8AC3E}">
        <p14:creationId xmlns:p14="http://schemas.microsoft.com/office/powerpoint/2010/main" val="201594156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 is from </a:t>
            </a:r>
            <a:r>
              <a:rPr lang="en-CA" dirty="0" err="1" smtClean="0"/>
              <a:t>microsoft</a:t>
            </a:r>
            <a:r>
              <a:rPr lang="en-CA" dirty="0" smtClean="0"/>
              <a:t>.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176</a:t>
            </a:fld>
            <a:endParaRPr lang="en-CA"/>
          </a:p>
        </p:txBody>
      </p:sp>
    </p:spTree>
    <p:extLst>
      <p:ext uri="{BB962C8B-B14F-4D97-AF65-F5344CB8AC3E}">
        <p14:creationId xmlns:p14="http://schemas.microsoft.com/office/powerpoint/2010/main" val="10653525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KPIs</a:t>
            </a:r>
            <a:r>
              <a:rPr lang="en-CA" baseline="0" dirty="0" smtClean="0"/>
              <a:t> can be used to report performance and remind workers of the deviations from the expected as workers may become complacent if an accident has not occurred recently. Picture from “Presto Writes. </a:t>
            </a:r>
            <a:r>
              <a:rPr lang="en-CA" dirty="0" smtClean="0">
                <a:hlinkClick r:id="rId3"/>
              </a:rPr>
              <a:t>http://prestowrites.wordpress.com/</a:t>
            </a:r>
            <a:r>
              <a:rPr lang="en-CA" dirty="0" smtClean="0"/>
              <a:t>”</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177</a:t>
            </a:fld>
            <a:endParaRPr lang="en-CA"/>
          </a:p>
        </p:txBody>
      </p:sp>
    </p:spTree>
    <p:extLst>
      <p:ext uri="{BB962C8B-B14F-4D97-AF65-F5344CB8AC3E}">
        <p14:creationId xmlns:p14="http://schemas.microsoft.com/office/powerpoint/2010/main" val="56167323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178</a:t>
            </a:fld>
            <a:endParaRPr lang="en-CA"/>
          </a:p>
        </p:txBody>
      </p:sp>
    </p:spTree>
    <p:extLst>
      <p:ext uri="{BB962C8B-B14F-4D97-AF65-F5344CB8AC3E}">
        <p14:creationId xmlns:p14="http://schemas.microsoft.com/office/powerpoint/2010/main" val="280159385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Auditing</a:t>
            </a:r>
            <a:r>
              <a:rPr lang="en-CA" baseline="0" dirty="0" smtClean="0"/>
              <a:t> is used during all phases of a process’s lifecycle, such as auditing designs to give an independent assessment of their suitability. There might be some laws or regulatory requirements on the scope and timing of audits which must be taken into account. Picture from Microsoft.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179</a:t>
            </a:fld>
            <a:endParaRPr lang="en-CA"/>
          </a:p>
        </p:txBody>
      </p:sp>
    </p:spTree>
    <p:extLst>
      <p:ext uri="{BB962C8B-B14F-4D97-AF65-F5344CB8AC3E}">
        <p14:creationId xmlns:p14="http://schemas.microsoft.com/office/powerpoint/2010/main" val="251182873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180</a:t>
            </a:fld>
            <a:endParaRPr lang="en-CA"/>
          </a:p>
        </p:txBody>
      </p:sp>
    </p:spTree>
    <p:extLst>
      <p:ext uri="{BB962C8B-B14F-4D97-AF65-F5344CB8AC3E}">
        <p14:creationId xmlns:p14="http://schemas.microsoft.com/office/powerpoint/2010/main" val="335898487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your audit</a:t>
            </a:r>
            <a:r>
              <a:rPr lang="en-CA" baseline="0" dirty="0" smtClean="0"/>
              <a:t> team is not competent you might as well not audit your process. The senior team leader should be familiar with the auditing process and </a:t>
            </a:r>
            <a:r>
              <a:rPr lang="en-CA" baseline="0" dirty="0" err="1" smtClean="0"/>
              <a:t>requirments</a:t>
            </a:r>
            <a:r>
              <a:rPr lang="en-CA" baseline="0" dirty="0" smtClean="0"/>
              <a:t>, strong organizational abilities, a good sense of curiosity, possess tact but also confident and able to deal with confrontation/rebuttal [2]. Teams help newer auditors improve their abilities through mentorship and guidance and provide a more comprehensive perspective. Often, auditors will be contracted from outside firms which are specialized, chosen from corporate headquarters, or chosen from other facilities to increase objectivity. Auditors when chosen “in-house” might be more accustomed to the status-quo. Some facilities use a hybrid team of objective (contractors, outside personnel) and familiar auditors (in house personnel) to work together. </a:t>
            </a:r>
          </a:p>
        </p:txBody>
      </p:sp>
      <p:sp>
        <p:nvSpPr>
          <p:cNvPr id="4" name="Slide Number Placeholder 3"/>
          <p:cNvSpPr>
            <a:spLocks noGrp="1"/>
          </p:cNvSpPr>
          <p:nvPr>
            <p:ph type="sldNum" sz="quarter" idx="10"/>
          </p:nvPr>
        </p:nvSpPr>
        <p:spPr/>
        <p:txBody>
          <a:bodyPr/>
          <a:lstStyle/>
          <a:p>
            <a:fld id="{7BBB365E-6358-4B31-9853-859A46DE686F}" type="slidenum">
              <a:rPr lang="en-CA" smtClean="0"/>
              <a:pPr/>
              <a:t>181</a:t>
            </a:fld>
            <a:endParaRPr lang="en-CA"/>
          </a:p>
        </p:txBody>
      </p:sp>
    </p:spTree>
    <p:extLst>
      <p:ext uri="{BB962C8B-B14F-4D97-AF65-F5344CB8AC3E}">
        <p14:creationId xmlns:p14="http://schemas.microsoft.com/office/powerpoint/2010/main" val="1643379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One particular example that demonstrates the need for PSM systems is the accident in </a:t>
            </a:r>
            <a:r>
              <a:rPr lang="en-CA" sz="1200" kern="1200" dirty="0" err="1" smtClean="0">
                <a:solidFill>
                  <a:schemeClr val="tx1"/>
                </a:solidFill>
                <a:effectLst/>
                <a:latin typeface="+mn-lt"/>
                <a:ea typeface="+mn-ea"/>
                <a:cs typeface="+mn-cs"/>
              </a:rPr>
              <a:t>Flixborough</a:t>
            </a:r>
            <a:r>
              <a:rPr lang="en-CA" sz="1200" kern="1200" dirty="0" smtClean="0">
                <a:solidFill>
                  <a:schemeClr val="tx1"/>
                </a:solidFill>
                <a:effectLst/>
                <a:latin typeface="+mn-lt"/>
                <a:ea typeface="+mn-ea"/>
                <a:cs typeface="+mn-cs"/>
              </a:rPr>
              <a:t>, UK, 1974.  </a:t>
            </a:r>
            <a:r>
              <a:rPr lang="en-CA" sz="1200" kern="1200" dirty="0" err="1" smtClean="0">
                <a:solidFill>
                  <a:schemeClr val="tx1"/>
                </a:solidFill>
                <a:effectLst/>
                <a:latin typeface="+mn-lt"/>
                <a:ea typeface="+mn-ea"/>
                <a:cs typeface="+mn-cs"/>
              </a:rPr>
              <a:t>Flixborough</a:t>
            </a:r>
            <a:r>
              <a:rPr lang="en-CA" sz="1200" kern="1200" dirty="0" smtClean="0">
                <a:solidFill>
                  <a:schemeClr val="tx1"/>
                </a:solidFill>
                <a:effectLst/>
                <a:latin typeface="+mn-lt"/>
                <a:ea typeface="+mn-ea"/>
                <a:cs typeface="+mn-cs"/>
              </a:rPr>
              <a:t> was a chemical process facility that produced </a:t>
            </a:r>
            <a:r>
              <a:rPr lang="en-CA" sz="1200" kern="1200" dirty="0" err="1" smtClean="0">
                <a:solidFill>
                  <a:schemeClr val="tx1"/>
                </a:solidFill>
                <a:effectLst/>
                <a:latin typeface="+mn-lt"/>
                <a:ea typeface="+mn-ea"/>
                <a:cs typeface="+mn-cs"/>
              </a:rPr>
              <a:t>caprolactam</a:t>
            </a:r>
            <a:r>
              <a:rPr lang="en-CA" sz="1200" kern="1200" dirty="0" smtClean="0">
                <a:solidFill>
                  <a:schemeClr val="tx1"/>
                </a:solidFill>
                <a:effectLst/>
                <a:latin typeface="+mn-lt"/>
                <a:ea typeface="+mn-ea"/>
                <a:cs typeface="+mn-cs"/>
              </a:rPr>
              <a:t>, a precursor for nylon synthesis. Prior to the accident, a crack was discovered in a reactor used for the oxidation of cyclohexane. In an effort to maintain production, it was decided to install a temporary bypass line. The bypass later ruptured and leaked approximately 50-60 tons of hot cyclohexane forming a massive vapour cloud (Center for Chemical Process Safety, 2008) (</a:t>
            </a:r>
            <a:r>
              <a:rPr lang="en-CA" sz="1200" kern="1200" dirty="0" err="1" smtClean="0">
                <a:solidFill>
                  <a:schemeClr val="tx1"/>
                </a:solidFill>
                <a:effectLst/>
                <a:latin typeface="+mn-lt"/>
                <a:ea typeface="+mn-ea"/>
                <a:cs typeface="+mn-cs"/>
              </a:rPr>
              <a:t>Kletz</a:t>
            </a:r>
            <a:r>
              <a:rPr lang="en-CA" sz="1200" kern="1200" dirty="0" smtClean="0">
                <a:solidFill>
                  <a:schemeClr val="tx1"/>
                </a:solidFill>
                <a:effectLst/>
                <a:latin typeface="+mn-lt"/>
                <a:ea typeface="+mn-ea"/>
                <a:cs typeface="+mn-cs"/>
              </a:rPr>
              <a:t>, 2009) (Health and Safety Executive, 1975). Upon contact with an ignition source, the resulting explosion decimated the plant, killing 28 employees and damaging 1800 buildings in the vicinity. The consequences would have been more disastrous if the explosion had occurred during a weekday as many more employees would have been onsite. Engineers’ onsite did not realize that special knowledge of high pressure, high temperature piping was required for safe design and operation of the bypass line. In this case, a PSM system would have required a </a:t>
            </a:r>
            <a:r>
              <a:rPr lang="en-CA" sz="1200" b="1" i="1" kern="1200" dirty="0" smtClean="0">
                <a:solidFill>
                  <a:schemeClr val="tx1"/>
                </a:solidFill>
                <a:effectLst/>
                <a:latin typeface="+mn-lt"/>
                <a:ea typeface="+mn-ea"/>
                <a:cs typeface="+mn-cs"/>
              </a:rPr>
              <a:t>management of change</a:t>
            </a:r>
            <a:r>
              <a:rPr lang="en-CA" sz="1200" kern="1200" dirty="0" smtClean="0">
                <a:solidFill>
                  <a:schemeClr val="tx1"/>
                </a:solidFill>
                <a:effectLst/>
                <a:latin typeface="+mn-lt"/>
                <a:ea typeface="+mn-ea"/>
                <a:cs typeface="+mn-cs"/>
              </a:rPr>
              <a:t> system which would have required the bypass to first be subject to approval by qualified personnel among other safety checks.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19</a:t>
            </a:fld>
            <a:endParaRPr lang="en-CA"/>
          </a:p>
        </p:txBody>
      </p:sp>
    </p:spTree>
    <p:extLst>
      <p:ext uri="{BB962C8B-B14F-4D97-AF65-F5344CB8AC3E}">
        <p14:creationId xmlns:p14="http://schemas.microsoft.com/office/powerpoint/2010/main" val="373526375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recommendations</a:t>
            </a:r>
            <a:r>
              <a:rPr lang="en-CA" baseline="0" dirty="0" smtClean="0"/>
              <a:t> may still need to go through management of change requests if they are to do with the process. Management of the elements may be easier to implement.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182</a:t>
            </a:fld>
            <a:endParaRPr lang="en-CA"/>
          </a:p>
        </p:txBody>
      </p:sp>
    </p:spTree>
    <p:extLst>
      <p:ext uri="{BB962C8B-B14F-4D97-AF65-F5344CB8AC3E}">
        <p14:creationId xmlns:p14="http://schemas.microsoft.com/office/powerpoint/2010/main" val="30595461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183</a:t>
            </a:fld>
            <a:endParaRPr lang="en-CA"/>
          </a:p>
        </p:txBody>
      </p:sp>
    </p:spTree>
    <p:extLst>
      <p:ext uri="{BB962C8B-B14F-4D97-AF65-F5344CB8AC3E}">
        <p14:creationId xmlns:p14="http://schemas.microsoft.com/office/powerpoint/2010/main" val="348030129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184</a:t>
            </a:fld>
            <a:endParaRPr lang="en-CA"/>
          </a:p>
        </p:txBody>
      </p:sp>
    </p:spTree>
    <p:extLst>
      <p:ext uri="{BB962C8B-B14F-4D97-AF65-F5344CB8AC3E}">
        <p14:creationId xmlns:p14="http://schemas.microsoft.com/office/powerpoint/2010/main" val="173229604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185</a:t>
            </a:fld>
            <a:endParaRPr lang="en-CA"/>
          </a:p>
        </p:txBody>
      </p:sp>
    </p:spTree>
    <p:extLst>
      <p:ext uri="{BB962C8B-B14F-4D97-AF65-F5344CB8AC3E}">
        <p14:creationId xmlns:p14="http://schemas.microsoft.com/office/powerpoint/2010/main" val="407685624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are all breakdowns in the management</a:t>
            </a:r>
            <a:r>
              <a:rPr lang="en-CA" baseline="0" dirty="0" smtClean="0"/>
              <a:t> system. If a review had been conducted it would have been found that the PSM elements were not working together.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186</a:t>
            </a:fld>
            <a:endParaRPr lang="en-CA"/>
          </a:p>
        </p:txBody>
      </p:sp>
    </p:spTree>
    <p:extLst>
      <p:ext uri="{BB962C8B-B14F-4D97-AF65-F5344CB8AC3E}">
        <p14:creationId xmlns:p14="http://schemas.microsoft.com/office/powerpoint/2010/main" val="384095932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187</a:t>
            </a:fld>
            <a:endParaRPr lang="en-CA"/>
          </a:p>
        </p:txBody>
      </p:sp>
    </p:spTree>
    <p:extLst>
      <p:ext uri="{BB962C8B-B14F-4D97-AF65-F5344CB8AC3E}">
        <p14:creationId xmlns:p14="http://schemas.microsoft.com/office/powerpoint/2010/main" val="251493646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188</a:t>
            </a:fld>
            <a:endParaRPr lang="en-CA"/>
          </a:p>
        </p:txBody>
      </p:sp>
    </p:spTree>
    <p:extLst>
      <p:ext uri="{BB962C8B-B14F-4D97-AF65-F5344CB8AC3E}">
        <p14:creationId xmlns:p14="http://schemas.microsoft.com/office/powerpoint/2010/main" val="3540328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20</a:t>
            </a:fld>
            <a:endParaRPr lang="en-CA"/>
          </a:p>
        </p:txBody>
      </p:sp>
    </p:spTree>
    <p:extLst>
      <p:ext uri="{BB962C8B-B14F-4D97-AF65-F5344CB8AC3E}">
        <p14:creationId xmlns:p14="http://schemas.microsoft.com/office/powerpoint/2010/main" val="226612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BBB365E-6358-4B31-9853-859A46DE686F}" type="slidenum">
              <a:rPr lang="en-CA" smtClean="0"/>
              <a:pPr/>
              <a:t>2</a:t>
            </a:fld>
            <a:endParaRPr lang="en-CA"/>
          </a:p>
        </p:txBody>
      </p:sp>
    </p:spTree>
    <p:extLst>
      <p:ext uri="{BB962C8B-B14F-4D97-AF65-F5344CB8AC3E}">
        <p14:creationId xmlns:p14="http://schemas.microsoft.com/office/powerpoint/2010/main" val="2752203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21</a:t>
            </a:fld>
            <a:endParaRPr lang="en-CA"/>
          </a:p>
        </p:txBody>
      </p:sp>
    </p:spTree>
    <p:extLst>
      <p:ext uri="{BB962C8B-B14F-4D97-AF65-F5344CB8AC3E}">
        <p14:creationId xmlns:p14="http://schemas.microsoft.com/office/powerpoint/2010/main" val="47256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As the disasters at </a:t>
            </a:r>
            <a:r>
              <a:rPr lang="en-CA" sz="1200" kern="1200" dirty="0" err="1" smtClean="0">
                <a:solidFill>
                  <a:schemeClr val="tx1"/>
                </a:solidFill>
                <a:effectLst/>
                <a:latin typeface="+mn-lt"/>
                <a:ea typeface="+mn-ea"/>
                <a:cs typeface="+mn-cs"/>
              </a:rPr>
              <a:t>Flixborough</a:t>
            </a:r>
            <a:r>
              <a:rPr lang="en-CA" sz="1200" kern="1200" dirty="0" smtClean="0">
                <a:solidFill>
                  <a:schemeClr val="tx1"/>
                </a:solidFill>
                <a:effectLst/>
                <a:latin typeface="+mn-lt"/>
                <a:ea typeface="+mn-ea"/>
                <a:cs typeface="+mn-cs"/>
              </a:rPr>
              <a:t> and Bhopal illustrate, the consequences of major hazard incidents can be extensive. Not only can they cause serious loss of life, injury, and property damage, they can also seriously harm the environment and affect a company’s bottom line.  In fact, serious loss of containment incidents can lead to financial crippling of a company. For example, the damage caused by the explosion of ethylene/isobutene in Pasadena Texas in 1989 caused over $800 million in damages (Turk &amp; Mishra, 2013). The consequences of a serious hazard incident are summarized in</a:t>
            </a:r>
            <a:r>
              <a:rPr lang="en-CA" sz="1200" b="1" i="1" kern="1200" dirty="0" smtClean="0">
                <a:solidFill>
                  <a:schemeClr val="tx1"/>
                </a:solidFill>
                <a:effectLst/>
                <a:latin typeface="+mn-lt"/>
                <a:ea typeface="+mn-ea"/>
                <a:cs typeface="+mn-cs"/>
              </a:rPr>
              <a:t> the figure.</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22</a:t>
            </a:fld>
            <a:endParaRPr lang="en-CA"/>
          </a:p>
        </p:txBody>
      </p:sp>
    </p:spTree>
    <p:extLst>
      <p:ext uri="{BB962C8B-B14F-4D97-AF65-F5344CB8AC3E}">
        <p14:creationId xmlns:p14="http://schemas.microsoft.com/office/powerpoint/2010/main" val="3133265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health and safety of individuals at a facility are on the front line of any incident, however, serious accidents have also killed or caused serious immediate and/or long term harm to the general public. It is the purpose of regulated engineering practice in Canada to protect the public through safe engineering design. Therefore, all engineers must be committed to increasing safety through risk-based process safety management.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23</a:t>
            </a:fld>
            <a:endParaRPr lang="en-CA"/>
          </a:p>
        </p:txBody>
      </p:sp>
    </p:spTree>
    <p:extLst>
      <p:ext uri="{BB962C8B-B14F-4D97-AF65-F5344CB8AC3E}">
        <p14:creationId xmlns:p14="http://schemas.microsoft.com/office/powerpoint/2010/main" val="2982762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Environmental damage caused by major disasters can harm residents’ health as well as lead to reduced longevity of the community. For example, tourism in the Florida panhandle and adjacent area came to a halt after the British Petroleum (BP) oil spill in 2010. Some economists estimate a loss of $22 billion dollars over three years in the gulf region and BP had to spend approximately $150 million dollars in marketing to rekindle the market (Oxford Economics, 2010). Accidents in agricultural areas can cause serious damage to livestock operations and crops.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24</a:t>
            </a:fld>
            <a:endParaRPr lang="en-CA"/>
          </a:p>
        </p:txBody>
      </p:sp>
    </p:spTree>
    <p:extLst>
      <p:ext uri="{BB962C8B-B14F-4D97-AF65-F5344CB8AC3E}">
        <p14:creationId xmlns:p14="http://schemas.microsoft.com/office/powerpoint/2010/main" val="1437297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Finally, all of these effects will affect the company’s longevity. Clean-up efforts can be costly but are only a small portion of how these events can effect a company. Employee accidents can lead to a bad reputation as an employer decreasing productivity. Damage to the communities’ health, safety, and well-being can affect the publics’ image of the company and can affect productivity, employee morale, and attractiveness as an employer. Even minor incidents which affect operational integrity may affect product quality. Lastly, better safety history can lead to lower injury compensation pay-outs which in turn can affect insurance costs.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25</a:t>
            </a:fld>
            <a:endParaRPr lang="en-CA"/>
          </a:p>
        </p:txBody>
      </p:sp>
    </p:spTree>
    <p:extLst>
      <p:ext uri="{BB962C8B-B14F-4D97-AF65-F5344CB8AC3E}">
        <p14:creationId xmlns:p14="http://schemas.microsoft.com/office/powerpoint/2010/main" val="2348804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26</a:t>
            </a:fld>
            <a:endParaRPr lang="en-CA"/>
          </a:p>
        </p:txBody>
      </p:sp>
    </p:spTree>
    <p:extLst>
      <p:ext uri="{BB962C8B-B14F-4D97-AF65-F5344CB8AC3E}">
        <p14:creationId xmlns:p14="http://schemas.microsoft.com/office/powerpoint/2010/main" val="963727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27</a:t>
            </a:fld>
            <a:endParaRPr lang="en-CA"/>
          </a:p>
        </p:txBody>
      </p:sp>
    </p:spTree>
    <p:extLst>
      <p:ext uri="{BB962C8B-B14F-4D97-AF65-F5344CB8AC3E}">
        <p14:creationId xmlns:p14="http://schemas.microsoft.com/office/powerpoint/2010/main" val="1144865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Two of the most important features of a PSM system are participation and communication. Although PSM systems are typically designed by management they require input from operators and commitment from corporate executives to be implemented properly (Sutton Technical Books, 2013). </a:t>
            </a:r>
          </a:p>
          <a:p>
            <a:r>
              <a:rPr lang="en-CA" sz="1200" kern="1200" dirty="0" smtClean="0">
                <a:solidFill>
                  <a:schemeClr val="tx1"/>
                </a:solidFill>
                <a:effectLst/>
                <a:latin typeface="+mn-lt"/>
                <a:ea typeface="+mn-ea"/>
                <a:cs typeface="+mn-cs"/>
              </a:rPr>
              <a:t>PSM systems are also non-prescriptive. They are accordingly based on performance indicators to measure the success of the PSM system. Guidelines can be implemented in many ways as long as the objectives are met. Finally, PSM systems are not created once and implemented once. They are an on-going process that involves auditing and revaluation of the management system to continually enhance the effectiveness of the PSM system. Risk is never zero. </a:t>
            </a:r>
            <a:endParaRPr lang="en-CA" dirty="0" smtClean="0"/>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28</a:t>
            </a:fld>
            <a:endParaRPr lang="en-CA"/>
          </a:p>
        </p:txBody>
      </p:sp>
    </p:spTree>
    <p:extLst>
      <p:ext uri="{BB962C8B-B14F-4D97-AF65-F5344CB8AC3E}">
        <p14:creationId xmlns:p14="http://schemas.microsoft.com/office/powerpoint/2010/main" val="1807297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37156" lvl="1">
              <a:spcBef>
                <a:spcPts val="900"/>
              </a:spcBef>
              <a:spcAft>
                <a:spcPts val="0"/>
              </a:spcAft>
            </a:pPr>
            <a:r>
              <a:rPr lang="en-CA" sz="1200" kern="1200" dirty="0" smtClean="0">
                <a:solidFill>
                  <a:schemeClr val="tx1"/>
                </a:solidFill>
                <a:effectLst/>
                <a:latin typeface="+mn-lt"/>
                <a:ea typeface="+mn-ea"/>
                <a:cs typeface="+mn-cs"/>
              </a:rPr>
              <a:t>There are several systems published and available on the web. Many of these systems were created by various international professional associations. The Canadian Society of Chemical Engineers (</a:t>
            </a:r>
            <a:r>
              <a:rPr lang="en-CA" sz="1200" kern="1200" dirty="0" err="1" smtClean="0">
                <a:solidFill>
                  <a:schemeClr val="tx1"/>
                </a:solidFill>
                <a:effectLst/>
                <a:latin typeface="+mn-lt"/>
                <a:ea typeface="+mn-ea"/>
                <a:cs typeface="+mn-cs"/>
              </a:rPr>
              <a:t>CSChE</a:t>
            </a:r>
            <a:r>
              <a:rPr lang="en-CA" sz="1200" kern="1200" dirty="0" smtClean="0">
                <a:solidFill>
                  <a:schemeClr val="tx1"/>
                </a:solidFill>
                <a:effectLst/>
                <a:latin typeface="+mn-lt"/>
                <a:ea typeface="+mn-ea"/>
                <a:cs typeface="+mn-cs"/>
              </a:rPr>
              <a:t>) recommends their 12 element system which is based on the 14 element system which is required by law in the United States.  However, the American Institute of Chemical Engineering (</a:t>
            </a:r>
            <a:r>
              <a:rPr lang="en-CA" sz="1200" kern="1200" dirty="0" err="1" smtClean="0">
                <a:solidFill>
                  <a:schemeClr val="tx1"/>
                </a:solidFill>
                <a:effectLst/>
                <a:latin typeface="+mn-lt"/>
                <a:ea typeface="+mn-ea"/>
                <a:cs typeface="+mn-cs"/>
              </a:rPr>
              <a:t>AIChE</a:t>
            </a:r>
            <a:r>
              <a:rPr lang="en-CA" sz="1200" kern="1200" dirty="0" smtClean="0">
                <a:solidFill>
                  <a:schemeClr val="tx1"/>
                </a:solidFill>
                <a:effectLst/>
                <a:latin typeface="+mn-lt"/>
                <a:ea typeface="+mn-ea"/>
                <a:cs typeface="+mn-cs"/>
              </a:rPr>
              <a:t>) Center for Chemical Process Safety (CCPS) advocates for a more comprehensive 20 element system as the industry best practice. This 20 point system satisfies the minimum requirement of the 14 elements required by the American Occupational Safety and Health Administration (OSHA) and goes beyond to include more elements concerning corporate commitment to PSM and safety culture as well as future PSM enhancements. </a:t>
            </a:r>
            <a:r>
              <a:rPr lang="en-CA" sz="1900" dirty="0" smtClean="0"/>
              <a:t>Generally they all contain the same elements under different categories names or varying in their comprehensiveness. For example, the OSHA PSM elements don’t cover safety culture in detail.</a:t>
            </a:r>
          </a:p>
        </p:txBody>
      </p:sp>
      <p:sp>
        <p:nvSpPr>
          <p:cNvPr id="4" name="Slide Number Placeholder 3"/>
          <p:cNvSpPr>
            <a:spLocks noGrp="1"/>
          </p:cNvSpPr>
          <p:nvPr>
            <p:ph type="sldNum" sz="quarter" idx="10"/>
          </p:nvPr>
        </p:nvSpPr>
        <p:spPr/>
        <p:txBody>
          <a:bodyPr/>
          <a:lstStyle/>
          <a:p>
            <a:fld id="{7BBB365E-6358-4B31-9853-859A46DE686F}" type="slidenum">
              <a:rPr lang="en-CA" smtClean="0"/>
              <a:pPr/>
              <a:t>29</a:t>
            </a:fld>
            <a:endParaRPr lang="en-CA"/>
          </a:p>
        </p:txBody>
      </p:sp>
    </p:spTree>
    <p:extLst>
      <p:ext uri="{BB962C8B-B14F-4D97-AF65-F5344CB8AC3E}">
        <p14:creationId xmlns:p14="http://schemas.microsoft.com/office/powerpoint/2010/main" val="3173184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While no specific regulations to implement PSM in process facilities in Canada currently exist, most companies are choosing to do so as industry best practice and as more data supporting the business case for PSM become available. The Chemistry Industry Association of Canada (CIAC) promotes PSM as part of their Responsible Care program for their members (Chemistry Industry Association of Canada, 2013).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30</a:t>
            </a:fld>
            <a:endParaRPr lang="en-CA"/>
          </a:p>
        </p:txBody>
      </p:sp>
    </p:spTree>
    <p:extLst>
      <p:ext uri="{BB962C8B-B14F-4D97-AF65-F5344CB8AC3E}">
        <p14:creationId xmlns:p14="http://schemas.microsoft.com/office/powerpoint/2010/main" val="370190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3</a:t>
            </a:fld>
            <a:endParaRPr lang="en-CA"/>
          </a:p>
        </p:txBody>
      </p:sp>
    </p:spTree>
    <p:extLst>
      <p:ext uri="{BB962C8B-B14F-4D97-AF65-F5344CB8AC3E}">
        <p14:creationId xmlns:p14="http://schemas.microsoft.com/office/powerpoint/2010/main" val="1166732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31</a:t>
            </a:fld>
            <a:endParaRPr lang="en-CA"/>
          </a:p>
        </p:txBody>
      </p:sp>
    </p:spTree>
    <p:extLst>
      <p:ext uri="{BB962C8B-B14F-4D97-AF65-F5344CB8AC3E}">
        <p14:creationId xmlns:p14="http://schemas.microsoft.com/office/powerpoint/2010/main" val="1379815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Opportunity to boast :) - Responsible Care designed and implemented first in Canada and now in 60+ countries around the world</a:t>
            </a:r>
            <a:endParaRPr lang="en-US"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32</a:t>
            </a:fld>
            <a:endParaRPr lang="en-CA"/>
          </a:p>
        </p:txBody>
      </p:sp>
    </p:spTree>
    <p:extLst>
      <p:ext uri="{BB962C8B-B14F-4D97-AF65-F5344CB8AC3E}">
        <p14:creationId xmlns:p14="http://schemas.microsoft.com/office/powerpoint/2010/main" val="3644147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Many companies may possess facilities in the United States which are required by law since 1994 to have a functioning PSM system and are therefore experienced with the development and implementation of these systems. With the OSHA levying hefty fines in the past few years, the need for functional PSM systems is increasing (</a:t>
            </a:r>
            <a:r>
              <a:rPr lang="en-CA" sz="1200" kern="1200" dirty="0" err="1" smtClean="0">
                <a:solidFill>
                  <a:schemeClr val="tx1"/>
                </a:solidFill>
                <a:effectLst/>
                <a:latin typeface="+mn-lt"/>
                <a:ea typeface="+mn-ea"/>
                <a:cs typeface="+mn-cs"/>
              </a:rPr>
              <a:t>Busick</a:t>
            </a:r>
            <a:r>
              <a:rPr lang="en-CA" sz="1200" kern="1200" dirty="0" smtClean="0">
                <a:solidFill>
                  <a:schemeClr val="tx1"/>
                </a:solidFill>
                <a:effectLst/>
                <a:latin typeface="+mn-lt"/>
                <a:ea typeface="+mn-ea"/>
                <a:cs typeface="+mn-cs"/>
              </a:rPr>
              <a:t>). While no fines will be levied for failure to possess a functional PSM system in Canada, there are still legal requirements for all people directing work to take reasonable steps to ensure worker and public safety. In the event of a loss of containment, the criminal code of Canada states that there will be severe penalties for failing to ensure the safe operation of facilities and ensure operational integrity (Kelly, 2010).  </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34</a:t>
            </a:fld>
            <a:endParaRPr lang="en-CA"/>
          </a:p>
        </p:txBody>
      </p:sp>
    </p:spTree>
    <p:extLst>
      <p:ext uri="{BB962C8B-B14F-4D97-AF65-F5344CB8AC3E}">
        <p14:creationId xmlns:p14="http://schemas.microsoft.com/office/powerpoint/2010/main" val="2993066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35</a:t>
            </a:fld>
            <a:endParaRPr lang="en-CA"/>
          </a:p>
        </p:txBody>
      </p:sp>
    </p:spTree>
    <p:extLst>
      <p:ext uri="{BB962C8B-B14F-4D97-AF65-F5344CB8AC3E}">
        <p14:creationId xmlns:p14="http://schemas.microsoft.com/office/powerpoint/2010/main" val="2384569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36</a:t>
            </a:fld>
            <a:endParaRPr lang="en-CA"/>
          </a:p>
        </p:txBody>
      </p:sp>
    </p:spTree>
    <p:extLst>
      <p:ext uri="{BB962C8B-B14F-4D97-AF65-F5344CB8AC3E}">
        <p14:creationId xmlns:p14="http://schemas.microsoft.com/office/powerpoint/2010/main" val="2706858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37</a:t>
            </a:fld>
            <a:endParaRPr lang="en-CA"/>
          </a:p>
        </p:txBody>
      </p:sp>
    </p:spTree>
    <p:extLst>
      <p:ext uri="{BB962C8B-B14F-4D97-AF65-F5344CB8AC3E}">
        <p14:creationId xmlns:p14="http://schemas.microsoft.com/office/powerpoint/2010/main" val="516727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38</a:t>
            </a:fld>
            <a:endParaRPr lang="en-CA"/>
          </a:p>
        </p:txBody>
      </p:sp>
    </p:spTree>
    <p:extLst>
      <p:ext uri="{BB962C8B-B14F-4D97-AF65-F5344CB8AC3E}">
        <p14:creationId xmlns:p14="http://schemas.microsoft.com/office/powerpoint/2010/main" val="3178162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39</a:t>
            </a:fld>
            <a:endParaRPr lang="en-CA"/>
          </a:p>
        </p:txBody>
      </p:sp>
    </p:spTree>
    <p:extLst>
      <p:ext uri="{BB962C8B-B14F-4D97-AF65-F5344CB8AC3E}">
        <p14:creationId xmlns:p14="http://schemas.microsoft.com/office/powerpoint/2010/main" val="2219096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Organizational safety has evolved over the years from a confrontational or enforcement relationship to a collaborative and cooperative relationship in the new millennium [1, 2]. </a:t>
            </a:r>
          </a:p>
          <a:p>
            <a:r>
              <a:rPr lang="en-CA" dirty="0" smtClean="0"/>
              <a:t>It is now crucial for an organization to have an appropriate safety culture, follow existing standards, continuously increase their knowledge of PSM, involve the entire workforce, and provide a mode of communication for any stakeholder concerns</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40</a:t>
            </a:fld>
            <a:endParaRPr lang="en-CA"/>
          </a:p>
        </p:txBody>
      </p:sp>
    </p:spTree>
    <p:extLst>
      <p:ext uri="{BB962C8B-B14F-4D97-AF65-F5344CB8AC3E}">
        <p14:creationId xmlns:p14="http://schemas.microsoft.com/office/powerpoint/2010/main" val="3885569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41</a:t>
            </a:fld>
            <a:endParaRPr lang="en-CA"/>
          </a:p>
        </p:txBody>
      </p:sp>
    </p:spTree>
    <p:extLst>
      <p:ext uri="{BB962C8B-B14F-4D97-AF65-F5344CB8AC3E}">
        <p14:creationId xmlns:p14="http://schemas.microsoft.com/office/powerpoint/2010/main" val="136286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4</a:t>
            </a:fld>
            <a:endParaRPr lang="en-CA"/>
          </a:p>
        </p:txBody>
      </p:sp>
    </p:spTree>
    <p:extLst>
      <p:ext uri="{BB962C8B-B14F-4D97-AF65-F5344CB8AC3E}">
        <p14:creationId xmlns:p14="http://schemas.microsoft.com/office/powerpoint/2010/main" val="2610210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Process safety culture describes an organization’s attitudes and behaviour towards PSM issues. It is the combination of group values which determine how process safety is managed (Center for Chemical Process Safety, 2011). It is an integral parameter in the successful implementation of a PSM system. Process safety culture should build on an already existing foundation of conventional safety culture. Operational procedures, expectations, and actual unsupervised behaviour are aligned in a sound process safety culture.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BB365E-6358-4B31-9853-859A46DE686F}" type="slidenum">
              <a:rPr lang="en-CA" smtClean="0"/>
              <a:pPr/>
              <a:t>42</a:t>
            </a:fld>
            <a:endParaRPr lang="en-CA"/>
          </a:p>
        </p:txBody>
      </p:sp>
    </p:spTree>
    <p:extLst>
      <p:ext uri="{BB962C8B-B14F-4D97-AF65-F5344CB8AC3E}">
        <p14:creationId xmlns:p14="http://schemas.microsoft.com/office/powerpoint/2010/main" val="2802340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43</a:t>
            </a:fld>
            <a:endParaRPr lang="en-CA"/>
          </a:p>
        </p:txBody>
      </p:sp>
    </p:spTree>
    <p:extLst>
      <p:ext uri="{BB962C8B-B14F-4D97-AF65-F5344CB8AC3E}">
        <p14:creationId xmlns:p14="http://schemas.microsoft.com/office/powerpoint/2010/main" val="2434115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44</a:t>
            </a:fld>
            <a:endParaRPr lang="en-CA"/>
          </a:p>
        </p:txBody>
      </p:sp>
    </p:spTree>
    <p:extLst>
      <p:ext uri="{BB962C8B-B14F-4D97-AF65-F5344CB8AC3E}">
        <p14:creationId xmlns:p14="http://schemas.microsoft.com/office/powerpoint/2010/main" val="2418204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importance of PSM for both the organization and the individual workers must be shared and reinforced on a regular basis (Frank, 2007). A deeply ingrained sense of respect for PSM should exist for all levels of the organization. Particularly, for engineers or engineers in training, it is an ethical imperative to place the safety of self, co-workers, and the public above employer or client desires.</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45</a:t>
            </a:fld>
            <a:endParaRPr lang="en-CA"/>
          </a:p>
        </p:txBody>
      </p:sp>
    </p:spTree>
    <p:extLst>
      <p:ext uri="{BB962C8B-B14F-4D97-AF65-F5344CB8AC3E}">
        <p14:creationId xmlns:p14="http://schemas.microsoft.com/office/powerpoint/2010/main" val="20831071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46</a:t>
            </a:fld>
            <a:endParaRPr lang="en-CA"/>
          </a:p>
        </p:txBody>
      </p:sp>
    </p:spTree>
    <p:extLst>
      <p:ext uri="{BB962C8B-B14F-4D97-AF65-F5344CB8AC3E}">
        <p14:creationId xmlns:p14="http://schemas.microsoft.com/office/powerpoint/2010/main" val="1132944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47</a:t>
            </a:fld>
            <a:endParaRPr lang="en-CA"/>
          </a:p>
        </p:txBody>
      </p:sp>
    </p:spTree>
    <p:extLst>
      <p:ext uri="{BB962C8B-B14F-4D97-AF65-F5344CB8AC3E}">
        <p14:creationId xmlns:p14="http://schemas.microsoft.com/office/powerpoint/2010/main" val="20070116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Pictures from </a:t>
            </a:r>
            <a:r>
              <a:rPr lang="en-CA" dirty="0" err="1" smtClean="0"/>
              <a:t>microsoft</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48</a:t>
            </a:fld>
            <a:endParaRPr lang="en-CA"/>
          </a:p>
        </p:txBody>
      </p:sp>
    </p:spTree>
    <p:extLst>
      <p:ext uri="{BB962C8B-B14F-4D97-AF65-F5344CB8AC3E}">
        <p14:creationId xmlns:p14="http://schemas.microsoft.com/office/powerpoint/2010/main" val="24074127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49</a:t>
            </a:fld>
            <a:endParaRPr lang="en-CA"/>
          </a:p>
        </p:txBody>
      </p:sp>
    </p:spTree>
    <p:extLst>
      <p:ext uri="{BB962C8B-B14F-4D97-AF65-F5344CB8AC3E}">
        <p14:creationId xmlns:p14="http://schemas.microsoft.com/office/powerpoint/2010/main" val="26853816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50</a:t>
            </a:fld>
            <a:endParaRPr lang="en-CA"/>
          </a:p>
        </p:txBody>
      </p:sp>
    </p:spTree>
    <p:extLst>
      <p:ext uri="{BB962C8B-B14F-4D97-AF65-F5344CB8AC3E}">
        <p14:creationId xmlns:p14="http://schemas.microsoft.com/office/powerpoint/2010/main" val="20833063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51</a:t>
            </a:fld>
            <a:endParaRPr lang="en-CA"/>
          </a:p>
        </p:txBody>
      </p:sp>
    </p:spTree>
    <p:extLst>
      <p:ext uri="{BB962C8B-B14F-4D97-AF65-F5344CB8AC3E}">
        <p14:creationId xmlns:p14="http://schemas.microsoft.com/office/powerpoint/2010/main" val="2224289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5</a:t>
            </a:fld>
            <a:endParaRPr lang="en-CA"/>
          </a:p>
        </p:txBody>
      </p:sp>
    </p:spTree>
    <p:extLst>
      <p:ext uri="{BB962C8B-B14F-4D97-AF65-F5344CB8AC3E}">
        <p14:creationId xmlns:p14="http://schemas.microsoft.com/office/powerpoint/2010/main" val="40131421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 joke. To wake people up. The real answer is that experience has taught us</a:t>
            </a:r>
            <a:r>
              <a:rPr lang="en-CA" baseline="0" dirty="0" smtClean="0"/>
              <a:t> to set engineering best practices, regulations, rules, and guidelines to reduce the chance of a serious accident.  Photo from </a:t>
            </a:r>
            <a:r>
              <a:rPr lang="en-CA" dirty="0" smtClean="0">
                <a:hlinkClick r:id="rId3"/>
              </a:rPr>
              <a:t>http://en.memory-alpha.org/wiki/Locutus_of_Borg</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52</a:t>
            </a:fld>
            <a:endParaRPr lang="en-CA"/>
          </a:p>
        </p:txBody>
      </p:sp>
    </p:spTree>
    <p:extLst>
      <p:ext uri="{BB962C8B-B14F-4D97-AF65-F5344CB8AC3E}">
        <p14:creationId xmlns:p14="http://schemas.microsoft.com/office/powerpoint/2010/main" val="13048776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53</a:t>
            </a:fld>
            <a:endParaRPr lang="en-CA"/>
          </a:p>
        </p:txBody>
      </p:sp>
    </p:spTree>
    <p:extLst>
      <p:ext uri="{BB962C8B-B14F-4D97-AF65-F5344CB8AC3E}">
        <p14:creationId xmlns:p14="http://schemas.microsoft.com/office/powerpoint/2010/main" val="21281552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54</a:t>
            </a:fld>
            <a:endParaRPr lang="en-CA"/>
          </a:p>
        </p:txBody>
      </p:sp>
    </p:spTree>
    <p:extLst>
      <p:ext uri="{BB962C8B-B14F-4D97-AF65-F5344CB8AC3E}">
        <p14:creationId xmlns:p14="http://schemas.microsoft.com/office/powerpoint/2010/main" val="5445618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55</a:t>
            </a:fld>
            <a:endParaRPr lang="en-CA"/>
          </a:p>
        </p:txBody>
      </p:sp>
    </p:spTree>
    <p:extLst>
      <p:ext uri="{BB962C8B-B14F-4D97-AF65-F5344CB8AC3E}">
        <p14:creationId xmlns:p14="http://schemas.microsoft.com/office/powerpoint/2010/main" val="39631512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56</a:t>
            </a:fld>
            <a:endParaRPr lang="en-CA"/>
          </a:p>
        </p:txBody>
      </p:sp>
    </p:spTree>
    <p:extLst>
      <p:ext uri="{BB962C8B-B14F-4D97-AF65-F5344CB8AC3E}">
        <p14:creationId xmlns:p14="http://schemas.microsoft.com/office/powerpoint/2010/main" val="40418437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57</a:t>
            </a:fld>
            <a:endParaRPr lang="en-CA"/>
          </a:p>
        </p:txBody>
      </p:sp>
    </p:spTree>
    <p:extLst>
      <p:ext uri="{BB962C8B-B14F-4D97-AF65-F5344CB8AC3E}">
        <p14:creationId xmlns:p14="http://schemas.microsoft.com/office/powerpoint/2010/main" val="39200813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58</a:t>
            </a:fld>
            <a:endParaRPr lang="en-CA"/>
          </a:p>
        </p:txBody>
      </p:sp>
    </p:spTree>
    <p:extLst>
      <p:ext uri="{BB962C8B-B14F-4D97-AF65-F5344CB8AC3E}">
        <p14:creationId xmlns:p14="http://schemas.microsoft.com/office/powerpoint/2010/main" val="9616911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59</a:t>
            </a:fld>
            <a:endParaRPr lang="en-CA"/>
          </a:p>
        </p:txBody>
      </p:sp>
    </p:spTree>
    <p:extLst>
      <p:ext uri="{BB962C8B-B14F-4D97-AF65-F5344CB8AC3E}">
        <p14:creationId xmlns:p14="http://schemas.microsoft.com/office/powerpoint/2010/main" val="5785097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60</a:t>
            </a:fld>
            <a:endParaRPr lang="en-CA"/>
          </a:p>
        </p:txBody>
      </p:sp>
    </p:spTree>
    <p:extLst>
      <p:ext uri="{BB962C8B-B14F-4D97-AF65-F5344CB8AC3E}">
        <p14:creationId xmlns:p14="http://schemas.microsoft.com/office/powerpoint/2010/main" val="40229269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61</a:t>
            </a:fld>
            <a:endParaRPr lang="en-CA"/>
          </a:p>
        </p:txBody>
      </p:sp>
    </p:spTree>
    <p:extLst>
      <p:ext uri="{BB962C8B-B14F-4D97-AF65-F5344CB8AC3E}">
        <p14:creationId xmlns:p14="http://schemas.microsoft.com/office/powerpoint/2010/main" val="386613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Process safety management</a:t>
            </a:r>
            <a:r>
              <a:rPr lang="en-CA" sz="1200" kern="1200" dirty="0" smtClean="0">
                <a:solidFill>
                  <a:schemeClr val="tx1"/>
                </a:solidFill>
                <a:effectLst/>
                <a:latin typeface="+mn-lt"/>
                <a:ea typeface="+mn-ea"/>
                <a:cs typeface="+mn-cs"/>
              </a:rPr>
              <a:t> (PSM) is the proactive application of management principles to a process for the prevention of process related injuries or incidents. PSM was created in response to several major hazard incidents which highlighted the need for a broader review process in order to prevent process-related incidents or injuries. Oftentimes, major incidents arising from process related events are beyond the control of a single operator and due to the complex nature of many processes, process hazards may not be as obvious as personal safety hazards. Thus, it is critical to have a framework to systematically address process hazards in every facility handling or storing hazardous substances. </a:t>
            </a: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6</a:t>
            </a:fld>
            <a:endParaRPr lang="en-CA"/>
          </a:p>
        </p:txBody>
      </p:sp>
    </p:spTree>
    <p:extLst>
      <p:ext uri="{BB962C8B-B14F-4D97-AF65-F5344CB8AC3E}">
        <p14:creationId xmlns:p14="http://schemas.microsoft.com/office/powerpoint/2010/main" val="11339201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62</a:t>
            </a:fld>
            <a:endParaRPr lang="en-CA"/>
          </a:p>
        </p:txBody>
      </p:sp>
    </p:spTree>
    <p:extLst>
      <p:ext uri="{BB962C8B-B14F-4D97-AF65-F5344CB8AC3E}">
        <p14:creationId xmlns:p14="http://schemas.microsoft.com/office/powerpoint/2010/main" val="34975007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63</a:t>
            </a:fld>
            <a:endParaRPr lang="en-CA"/>
          </a:p>
        </p:txBody>
      </p:sp>
    </p:spTree>
    <p:extLst>
      <p:ext uri="{BB962C8B-B14F-4D97-AF65-F5344CB8AC3E}">
        <p14:creationId xmlns:p14="http://schemas.microsoft.com/office/powerpoint/2010/main" val="31812159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Pictures from </a:t>
            </a:r>
            <a:r>
              <a:rPr lang="en-CA" dirty="0" err="1" smtClean="0"/>
              <a:t>microsoft</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64</a:t>
            </a:fld>
            <a:endParaRPr lang="en-CA"/>
          </a:p>
        </p:txBody>
      </p:sp>
    </p:spTree>
    <p:extLst>
      <p:ext uri="{BB962C8B-B14F-4D97-AF65-F5344CB8AC3E}">
        <p14:creationId xmlns:p14="http://schemas.microsoft.com/office/powerpoint/2010/main" val="33010211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 from website</a:t>
            </a:r>
            <a:r>
              <a:rPr lang="en-CA" baseline="0" dirty="0" smtClean="0"/>
              <a:t> listed</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65</a:t>
            </a:fld>
            <a:endParaRPr lang="en-CA"/>
          </a:p>
        </p:txBody>
      </p:sp>
    </p:spTree>
    <p:extLst>
      <p:ext uri="{BB962C8B-B14F-4D97-AF65-F5344CB8AC3E}">
        <p14:creationId xmlns:p14="http://schemas.microsoft.com/office/powerpoint/2010/main" val="14765542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66</a:t>
            </a:fld>
            <a:endParaRPr lang="en-CA"/>
          </a:p>
        </p:txBody>
      </p:sp>
    </p:spTree>
    <p:extLst>
      <p:ext uri="{BB962C8B-B14F-4D97-AF65-F5344CB8AC3E}">
        <p14:creationId xmlns:p14="http://schemas.microsoft.com/office/powerpoint/2010/main" val="13882865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67</a:t>
            </a:fld>
            <a:endParaRPr lang="en-CA"/>
          </a:p>
        </p:txBody>
      </p:sp>
    </p:spTree>
    <p:extLst>
      <p:ext uri="{BB962C8B-B14F-4D97-AF65-F5344CB8AC3E}">
        <p14:creationId xmlns:p14="http://schemas.microsoft.com/office/powerpoint/2010/main" val="6581384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68</a:t>
            </a:fld>
            <a:endParaRPr lang="en-CA"/>
          </a:p>
        </p:txBody>
      </p:sp>
    </p:spTree>
    <p:extLst>
      <p:ext uri="{BB962C8B-B14F-4D97-AF65-F5344CB8AC3E}">
        <p14:creationId xmlns:p14="http://schemas.microsoft.com/office/powerpoint/2010/main" val="8664148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Some highly industrialized areas may chose to combine their outreach programs to report any stakeholder concerns to all facilities in the area and reduce the redundancy or complexity of operating many programs for the same stakeholder groups.</a:t>
            </a:r>
            <a:r>
              <a:rPr lang="en-CA" baseline="0" dirty="0" smtClean="0"/>
              <a:t> </a:t>
            </a:r>
            <a:r>
              <a:rPr lang="en-CA" dirty="0" smtClean="0"/>
              <a:t>The emergency response element requires input from the local emergency services and is mandatory, this element may follow a different outreach format that involves mainly emergency services staff which may be reported to the community using the outreach communication system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69</a:t>
            </a:fld>
            <a:endParaRPr lang="en-CA"/>
          </a:p>
        </p:txBody>
      </p:sp>
    </p:spTree>
    <p:extLst>
      <p:ext uri="{BB962C8B-B14F-4D97-AF65-F5344CB8AC3E}">
        <p14:creationId xmlns:p14="http://schemas.microsoft.com/office/powerpoint/2010/main" val="35890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70</a:t>
            </a:fld>
            <a:endParaRPr lang="en-CA"/>
          </a:p>
        </p:txBody>
      </p:sp>
    </p:spTree>
    <p:extLst>
      <p:ext uri="{BB962C8B-B14F-4D97-AF65-F5344CB8AC3E}">
        <p14:creationId xmlns:p14="http://schemas.microsoft.com/office/powerpoint/2010/main" val="41457321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71</a:t>
            </a:fld>
            <a:endParaRPr lang="en-CA"/>
          </a:p>
        </p:txBody>
      </p:sp>
    </p:spTree>
    <p:extLst>
      <p:ext uri="{BB962C8B-B14F-4D97-AF65-F5344CB8AC3E}">
        <p14:creationId xmlns:p14="http://schemas.microsoft.com/office/powerpoint/2010/main" val="1999737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Microsoft image.</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8</a:t>
            </a:fld>
            <a:endParaRPr lang="en-CA"/>
          </a:p>
        </p:txBody>
      </p:sp>
    </p:spTree>
    <p:extLst>
      <p:ext uri="{BB962C8B-B14F-4D97-AF65-F5344CB8AC3E}">
        <p14:creationId xmlns:p14="http://schemas.microsoft.com/office/powerpoint/2010/main" val="37166312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72</a:t>
            </a:fld>
            <a:endParaRPr lang="en-CA"/>
          </a:p>
        </p:txBody>
      </p:sp>
    </p:spTree>
    <p:extLst>
      <p:ext uri="{BB962C8B-B14F-4D97-AF65-F5344CB8AC3E}">
        <p14:creationId xmlns:p14="http://schemas.microsoft.com/office/powerpoint/2010/main" val="28665940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73</a:t>
            </a:fld>
            <a:endParaRPr lang="en-CA"/>
          </a:p>
        </p:txBody>
      </p:sp>
    </p:spTree>
    <p:extLst>
      <p:ext uri="{BB962C8B-B14F-4D97-AF65-F5344CB8AC3E}">
        <p14:creationId xmlns:p14="http://schemas.microsoft.com/office/powerpoint/2010/main" val="22179338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74</a:t>
            </a:fld>
            <a:endParaRPr lang="en-CA"/>
          </a:p>
        </p:txBody>
      </p:sp>
    </p:spTree>
    <p:extLst>
      <p:ext uri="{BB962C8B-B14F-4D97-AF65-F5344CB8AC3E}">
        <p14:creationId xmlns:p14="http://schemas.microsoft.com/office/powerpoint/2010/main" val="26977745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75</a:t>
            </a:fld>
            <a:endParaRPr lang="en-CA"/>
          </a:p>
        </p:txBody>
      </p:sp>
    </p:spTree>
    <p:extLst>
      <p:ext uri="{BB962C8B-B14F-4D97-AF65-F5344CB8AC3E}">
        <p14:creationId xmlns:p14="http://schemas.microsoft.com/office/powerpoint/2010/main" val="18824732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not a</a:t>
            </a:r>
            <a:r>
              <a:rPr lang="en-CA" baseline="0" dirty="0" smtClean="0"/>
              <a:t> complete list. Just some of the more obvious ones. A process will likely need much more documentation</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76</a:t>
            </a:fld>
            <a:endParaRPr lang="en-CA"/>
          </a:p>
        </p:txBody>
      </p:sp>
    </p:spTree>
    <p:extLst>
      <p:ext uri="{BB962C8B-B14F-4D97-AF65-F5344CB8AC3E}">
        <p14:creationId xmlns:p14="http://schemas.microsoft.com/office/powerpoint/2010/main" val="25968014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77</a:t>
            </a:fld>
            <a:endParaRPr lang="en-CA"/>
          </a:p>
        </p:txBody>
      </p:sp>
    </p:spTree>
    <p:extLst>
      <p:ext uri="{BB962C8B-B14F-4D97-AF65-F5344CB8AC3E}">
        <p14:creationId xmlns:p14="http://schemas.microsoft.com/office/powerpoint/2010/main" val="10789734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78</a:t>
            </a:fld>
            <a:endParaRPr lang="en-CA"/>
          </a:p>
        </p:txBody>
      </p:sp>
    </p:spTree>
    <p:extLst>
      <p:ext uri="{BB962C8B-B14F-4D97-AF65-F5344CB8AC3E}">
        <p14:creationId xmlns:p14="http://schemas.microsoft.com/office/powerpoint/2010/main" val="35967067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 was documented in their very own MSDS from their lab</a:t>
            </a:r>
            <a:r>
              <a:rPr lang="en-CA" baseline="0" dirty="0" smtClean="0"/>
              <a:t> scale studies.</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79</a:t>
            </a:fld>
            <a:endParaRPr lang="en-CA"/>
          </a:p>
        </p:txBody>
      </p:sp>
    </p:spTree>
    <p:extLst>
      <p:ext uri="{BB962C8B-B14F-4D97-AF65-F5344CB8AC3E}">
        <p14:creationId xmlns:p14="http://schemas.microsoft.com/office/powerpoint/2010/main" val="7555695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80</a:t>
            </a:fld>
            <a:endParaRPr lang="en-CA"/>
          </a:p>
        </p:txBody>
      </p:sp>
    </p:spTree>
    <p:extLst>
      <p:ext uri="{BB962C8B-B14F-4D97-AF65-F5344CB8AC3E}">
        <p14:creationId xmlns:p14="http://schemas.microsoft.com/office/powerpoint/2010/main" val="6754394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81</a:t>
            </a:fld>
            <a:endParaRPr lang="en-CA"/>
          </a:p>
        </p:txBody>
      </p:sp>
    </p:spTree>
    <p:extLst>
      <p:ext uri="{BB962C8B-B14F-4D97-AF65-F5344CB8AC3E}">
        <p14:creationId xmlns:p14="http://schemas.microsoft.com/office/powerpoint/2010/main" val="86052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PSM is a systematic framework used to maintain the integrity of hazardous operations. Specifically it aims to eliminate </a:t>
            </a:r>
            <a:r>
              <a:rPr lang="en-CA" sz="1200" i="1" kern="1200" dirty="0" smtClean="0">
                <a:solidFill>
                  <a:schemeClr val="tx1"/>
                </a:solidFill>
                <a:effectLst/>
                <a:latin typeface="+mn-lt"/>
                <a:ea typeface="+mn-ea"/>
                <a:cs typeface="+mn-cs"/>
              </a:rPr>
              <a:t>loss of containment</a:t>
            </a:r>
            <a:r>
              <a:rPr lang="en-CA" sz="1200" kern="1200" dirty="0" smtClean="0">
                <a:solidFill>
                  <a:schemeClr val="tx1"/>
                </a:solidFill>
                <a:effectLst/>
                <a:latin typeface="+mn-lt"/>
                <a:ea typeface="+mn-ea"/>
                <a:cs typeface="+mn-cs"/>
              </a:rPr>
              <a:t> incidents that are more common in process facilities (Canadian Society of Chemical Engineering, 2012) (Energy Institute, 2010) (U.S. Department of Labor, 2000). Loss of containment incidents may have far reaching effects which are difficult to predict, and accordingly prevention is key. The consequences of loss of containment can range from the injury of an employee to serious harm or loss of life of the surrounding public.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Microsoft image.</a:t>
            </a:r>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9</a:t>
            </a:fld>
            <a:endParaRPr lang="en-CA"/>
          </a:p>
        </p:txBody>
      </p:sp>
    </p:spTree>
    <p:extLst>
      <p:ext uri="{BB962C8B-B14F-4D97-AF65-F5344CB8AC3E}">
        <p14:creationId xmlns:p14="http://schemas.microsoft.com/office/powerpoint/2010/main" val="34825653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 from</a:t>
            </a:r>
            <a:r>
              <a:rPr lang="en-CA" baseline="0" dirty="0" smtClean="0"/>
              <a:t> </a:t>
            </a:r>
            <a:r>
              <a:rPr lang="en-CA" baseline="0" dirty="0" err="1" smtClean="0"/>
              <a:t>microsoft</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82</a:t>
            </a:fld>
            <a:endParaRPr lang="en-CA"/>
          </a:p>
        </p:txBody>
      </p:sp>
    </p:spTree>
    <p:extLst>
      <p:ext uri="{BB962C8B-B14F-4D97-AF65-F5344CB8AC3E}">
        <p14:creationId xmlns:p14="http://schemas.microsoft.com/office/powerpoint/2010/main" val="9390265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 from </a:t>
            </a:r>
            <a:r>
              <a:rPr lang="en-CA" dirty="0" err="1" smtClean="0"/>
              <a:t>microsoft</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83</a:t>
            </a:fld>
            <a:endParaRPr lang="en-CA"/>
          </a:p>
        </p:txBody>
      </p:sp>
    </p:spTree>
    <p:extLst>
      <p:ext uri="{BB962C8B-B14F-4D97-AF65-F5344CB8AC3E}">
        <p14:creationId xmlns:p14="http://schemas.microsoft.com/office/powerpoint/2010/main" val="14732773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Reference for information is</a:t>
            </a:r>
            <a:r>
              <a:rPr lang="en-CA" baseline="0" dirty="0" smtClean="0"/>
              <a:t> from previous Minerva presentations on risk</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84</a:t>
            </a:fld>
            <a:endParaRPr lang="en-CA"/>
          </a:p>
        </p:txBody>
      </p:sp>
    </p:spTree>
    <p:extLst>
      <p:ext uri="{BB962C8B-B14F-4D97-AF65-F5344CB8AC3E}">
        <p14:creationId xmlns:p14="http://schemas.microsoft.com/office/powerpoint/2010/main" val="12649492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Difference between the risk of an</a:t>
            </a:r>
            <a:r>
              <a:rPr lang="en-CA" baseline="0" dirty="0" smtClean="0"/>
              <a:t> event</a:t>
            </a:r>
            <a:r>
              <a:rPr lang="en-CA" dirty="0" smtClean="0"/>
              <a:t> occurring vs. the risk to of a</a:t>
            </a:r>
            <a:r>
              <a:rPr lang="en-CA" baseline="0" dirty="0" smtClean="0"/>
              <a:t> severe event occurring. Thus, a event that has low consequences but occurs very frequently (jamming your toe on a stair) could have a similar overall risk as an event that is unlikely but more severe (a fire).  However, both pieces of information are important.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85</a:t>
            </a:fld>
            <a:endParaRPr lang="en-CA"/>
          </a:p>
        </p:txBody>
      </p:sp>
    </p:spTree>
    <p:extLst>
      <p:ext uri="{BB962C8B-B14F-4D97-AF65-F5344CB8AC3E}">
        <p14:creationId xmlns:p14="http://schemas.microsoft.com/office/powerpoint/2010/main" val="41184783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chances are 4/13 they have blackjack. If the stakes</a:t>
            </a:r>
            <a:r>
              <a:rPr lang="en-CA" baseline="0" dirty="0" smtClean="0"/>
              <a:t> are high then your risk is higher because you have more to lose! Should you bet without knowing the chances?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86</a:t>
            </a:fld>
            <a:endParaRPr lang="en-CA"/>
          </a:p>
        </p:txBody>
      </p:sp>
    </p:spTree>
    <p:extLst>
      <p:ext uri="{BB962C8B-B14F-4D97-AF65-F5344CB8AC3E}">
        <p14:creationId xmlns:p14="http://schemas.microsoft.com/office/powerpoint/2010/main" val="21752840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87</a:t>
            </a:fld>
            <a:endParaRPr lang="en-CA"/>
          </a:p>
        </p:txBody>
      </p:sp>
    </p:spTree>
    <p:extLst>
      <p:ext uri="{BB962C8B-B14F-4D97-AF65-F5344CB8AC3E}">
        <p14:creationId xmlns:p14="http://schemas.microsoft.com/office/powerpoint/2010/main" val="5123925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Adapted from previous</a:t>
            </a:r>
            <a:r>
              <a:rPr lang="en-CA" baseline="0" dirty="0" smtClean="0"/>
              <a:t> </a:t>
            </a:r>
            <a:r>
              <a:rPr lang="en-CA" dirty="0" smtClean="0"/>
              <a:t>MINERVA Risk </a:t>
            </a:r>
            <a:r>
              <a:rPr lang="en-CA" dirty="0" err="1" smtClean="0"/>
              <a:t>ppt</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88</a:t>
            </a:fld>
            <a:endParaRPr lang="en-CA"/>
          </a:p>
        </p:txBody>
      </p:sp>
    </p:spTree>
    <p:extLst>
      <p:ext uri="{BB962C8B-B14F-4D97-AF65-F5344CB8AC3E}">
        <p14:creationId xmlns:p14="http://schemas.microsoft.com/office/powerpoint/2010/main" val="41201968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Normalized risks are things that are</a:t>
            </a:r>
            <a:r>
              <a:rPr lang="en-CA" baseline="0" dirty="0" smtClean="0"/>
              <a:t> identified as a certain risk such as upgrading a new piece of equipment, but with time and successful operation, the perceived risk decreases.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89</a:t>
            </a:fld>
            <a:endParaRPr lang="en-CA"/>
          </a:p>
        </p:txBody>
      </p:sp>
    </p:spTree>
    <p:extLst>
      <p:ext uri="{BB962C8B-B14F-4D97-AF65-F5344CB8AC3E}">
        <p14:creationId xmlns:p14="http://schemas.microsoft.com/office/powerpoint/2010/main" val="37565447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 in depth look</a:t>
            </a:r>
            <a:r>
              <a:rPr lang="en-CA" baseline="0" dirty="0" smtClean="0"/>
              <a:t> into each of the tools listed above are covered in the Hazard Assessment module (too much information to go through here) but it’s important for managers to understand the basics of each to so they will know what to do with the information.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90</a:t>
            </a:fld>
            <a:endParaRPr lang="en-CA"/>
          </a:p>
        </p:txBody>
      </p:sp>
    </p:spTree>
    <p:extLst>
      <p:ext uri="{BB962C8B-B14F-4D97-AF65-F5344CB8AC3E}">
        <p14:creationId xmlns:p14="http://schemas.microsoft.com/office/powerpoint/2010/main" val="15335878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Also need a secretary for all meetings. These types of documents are pivotal in cases where an accident has occurred and legal</a:t>
            </a:r>
            <a:r>
              <a:rPr lang="en-CA" baseline="0" dirty="0" smtClean="0"/>
              <a:t> action is being pursued.</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91</a:t>
            </a:fld>
            <a:endParaRPr lang="en-CA"/>
          </a:p>
        </p:txBody>
      </p:sp>
    </p:spTree>
    <p:extLst>
      <p:ext uri="{BB962C8B-B14F-4D97-AF65-F5344CB8AC3E}">
        <p14:creationId xmlns:p14="http://schemas.microsoft.com/office/powerpoint/2010/main" val="168434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10</a:t>
            </a:fld>
            <a:endParaRPr lang="en-CA"/>
          </a:p>
        </p:txBody>
      </p:sp>
    </p:spTree>
    <p:extLst>
      <p:ext uri="{BB962C8B-B14F-4D97-AF65-F5344CB8AC3E}">
        <p14:creationId xmlns:p14="http://schemas.microsoft.com/office/powerpoint/2010/main" val="26402137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Fault tree analysis</a:t>
            </a:r>
            <a:r>
              <a:rPr lang="en-CA" baseline="0" dirty="0" smtClean="0"/>
              <a:t> – Start with an unintended state (such as release of cyclohexane gas outside it’s containment) and identify how it could get out, what would need to happen for gas to escape in those ways, and how that could come about. </a:t>
            </a:r>
          </a:p>
          <a:p>
            <a:endParaRPr lang="en-CA" baseline="0" dirty="0" smtClean="0"/>
          </a:p>
          <a:p>
            <a:r>
              <a:rPr lang="en-CA" baseline="0" dirty="0" smtClean="0"/>
              <a:t>What if - </a:t>
            </a:r>
            <a:r>
              <a:rPr lang="en-CA" dirty="0" smtClean="0"/>
              <a:t>What if the concentration of hydroxylamine goes higher than the intended</a:t>
            </a:r>
            <a:r>
              <a:rPr lang="en-CA" baseline="0" dirty="0" smtClean="0"/>
              <a:t> design? What if the reactor pressure gauge fails? Etc.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92</a:t>
            </a:fld>
            <a:endParaRPr lang="en-CA"/>
          </a:p>
        </p:txBody>
      </p:sp>
    </p:spTree>
    <p:extLst>
      <p:ext uri="{BB962C8B-B14F-4D97-AF65-F5344CB8AC3E}">
        <p14:creationId xmlns:p14="http://schemas.microsoft.com/office/powerpoint/2010/main" val="29385849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93</a:t>
            </a:fld>
            <a:endParaRPr lang="en-CA"/>
          </a:p>
        </p:txBody>
      </p:sp>
    </p:spTree>
    <p:extLst>
      <p:ext uri="{BB962C8B-B14F-4D97-AF65-F5344CB8AC3E}">
        <p14:creationId xmlns:p14="http://schemas.microsoft.com/office/powerpoint/2010/main" val="2205745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94</a:t>
            </a:fld>
            <a:endParaRPr lang="en-CA"/>
          </a:p>
        </p:txBody>
      </p:sp>
    </p:spTree>
    <p:extLst>
      <p:ext uri="{BB962C8B-B14F-4D97-AF65-F5344CB8AC3E}">
        <p14:creationId xmlns:p14="http://schemas.microsoft.com/office/powerpoint/2010/main" val="32883778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95</a:t>
            </a:fld>
            <a:endParaRPr lang="en-CA"/>
          </a:p>
        </p:txBody>
      </p:sp>
    </p:spTree>
    <p:extLst>
      <p:ext uri="{BB962C8B-B14F-4D97-AF65-F5344CB8AC3E}">
        <p14:creationId xmlns:p14="http://schemas.microsoft.com/office/powerpoint/2010/main" val="39569948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96</a:t>
            </a:fld>
            <a:endParaRPr lang="en-CA"/>
          </a:p>
        </p:txBody>
      </p:sp>
    </p:spTree>
    <p:extLst>
      <p:ext uri="{BB962C8B-B14F-4D97-AF65-F5344CB8AC3E}">
        <p14:creationId xmlns:p14="http://schemas.microsoft.com/office/powerpoint/2010/main" val="22283130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BB365E-6358-4B31-9853-859A46DE686F}" type="slidenum">
              <a:rPr lang="en-CA" smtClean="0"/>
              <a:pPr/>
              <a:t>97</a:t>
            </a:fld>
            <a:endParaRPr lang="en-CA"/>
          </a:p>
        </p:txBody>
      </p:sp>
    </p:spTree>
    <p:extLst>
      <p:ext uri="{BB962C8B-B14F-4D97-AF65-F5344CB8AC3E}">
        <p14:creationId xmlns:p14="http://schemas.microsoft.com/office/powerpoint/2010/main" val="32681714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Aerosols</a:t>
            </a:r>
            <a:r>
              <a:rPr lang="en-CA" baseline="0" dirty="0" smtClean="0"/>
              <a:t> and dust fueled fires and explosions are of special concern in process safety management because they are easily overlooked. </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98</a:t>
            </a:fld>
            <a:endParaRPr lang="en-CA"/>
          </a:p>
        </p:txBody>
      </p:sp>
    </p:spTree>
    <p:extLst>
      <p:ext uri="{BB962C8B-B14F-4D97-AF65-F5344CB8AC3E}">
        <p14:creationId xmlns:p14="http://schemas.microsoft.com/office/powerpoint/2010/main" val="27633467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Bottom</a:t>
            </a:r>
            <a:r>
              <a:rPr lang="en-CA" baseline="0" dirty="0" smtClean="0"/>
              <a:t> right photo from: </a:t>
            </a:r>
            <a:r>
              <a:rPr lang="en-CA" dirty="0" smtClean="0">
                <a:solidFill>
                  <a:srgbClr val="333333"/>
                </a:solidFill>
                <a:latin typeface="Arial" panose="020B0604020202020204" pitchFamily="34" charset="0"/>
              </a:rPr>
              <a:t>Image courtesy of </a:t>
            </a:r>
            <a:r>
              <a:rPr lang="en-CA" dirty="0" err="1" smtClean="0">
                <a:solidFill>
                  <a:srgbClr val="333333"/>
                </a:solidFill>
                <a:latin typeface="Arial" panose="020B0604020202020204" pitchFamily="34" charset="0"/>
              </a:rPr>
              <a:t>tiverylucky</a:t>
            </a:r>
            <a:r>
              <a:rPr lang="en-CA" dirty="0" smtClean="0">
                <a:solidFill>
                  <a:srgbClr val="333333"/>
                </a:solidFill>
                <a:latin typeface="Arial" panose="020B0604020202020204" pitchFamily="34" charset="0"/>
              </a:rPr>
              <a:t> / FreeDigitalPhotos.net</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solidFill>
                  <a:srgbClr val="333333"/>
                </a:solidFill>
                <a:latin typeface="Arial" panose="020B0604020202020204" pitchFamily="34" charset="0"/>
              </a:rPr>
              <a:t>Ignition</a:t>
            </a:r>
            <a:r>
              <a:rPr lang="en-CA" baseline="0" dirty="0" smtClean="0">
                <a:solidFill>
                  <a:srgbClr val="333333"/>
                </a:solidFill>
                <a:latin typeface="Arial" panose="020B0604020202020204" pitchFamily="34" charset="0"/>
              </a:rPr>
              <a:t> sources are everywhere. You should assume there is always one present</a:t>
            </a:r>
            <a:endParaRPr lang="en-CA" dirty="0" smtClean="0"/>
          </a:p>
          <a:p>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99</a:t>
            </a:fld>
            <a:endParaRPr lang="en-CA"/>
          </a:p>
        </p:txBody>
      </p:sp>
    </p:spTree>
    <p:extLst>
      <p:ext uri="{BB962C8B-B14F-4D97-AF65-F5344CB8AC3E}">
        <p14:creationId xmlns:p14="http://schemas.microsoft.com/office/powerpoint/2010/main" val="37908061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Generally the first two are the most likely to happen in a chemical plant</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100</a:t>
            </a:fld>
            <a:endParaRPr lang="en-CA"/>
          </a:p>
        </p:txBody>
      </p:sp>
    </p:spTree>
    <p:extLst>
      <p:ext uri="{BB962C8B-B14F-4D97-AF65-F5344CB8AC3E}">
        <p14:creationId xmlns:p14="http://schemas.microsoft.com/office/powerpoint/2010/main" val="22976077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Pictures are from Microsoft except the middle one.</a:t>
            </a:r>
            <a:endParaRPr lang="en-CA" dirty="0"/>
          </a:p>
        </p:txBody>
      </p:sp>
      <p:sp>
        <p:nvSpPr>
          <p:cNvPr id="4" name="Slide Number Placeholder 3"/>
          <p:cNvSpPr>
            <a:spLocks noGrp="1"/>
          </p:cNvSpPr>
          <p:nvPr>
            <p:ph type="sldNum" sz="quarter" idx="10"/>
          </p:nvPr>
        </p:nvSpPr>
        <p:spPr/>
        <p:txBody>
          <a:bodyPr/>
          <a:lstStyle/>
          <a:p>
            <a:fld id="{7BBB365E-6358-4B31-9853-859A46DE686F}" type="slidenum">
              <a:rPr lang="en-CA" smtClean="0"/>
              <a:pPr/>
              <a:t>101</a:t>
            </a:fld>
            <a:endParaRPr lang="en-CA"/>
          </a:p>
        </p:txBody>
      </p:sp>
    </p:spTree>
    <p:extLst>
      <p:ext uri="{BB962C8B-B14F-4D97-AF65-F5344CB8AC3E}">
        <p14:creationId xmlns:p14="http://schemas.microsoft.com/office/powerpoint/2010/main" val="278785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AA7500-150F-48FA-95A8-AC71A74AABAF}" type="datetime1">
              <a:rPr lang="en-US" smtClean="0"/>
              <a:pPr/>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40328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E201FCC-5BC0-4E44-9264-24C81B5AAB70}" type="datetime1">
              <a:rPr lang="en-US" smtClean="0"/>
              <a:pPr/>
              <a:t>10/16/2014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114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3E58471-D733-4C1E-A5C9-6739E46F7782}" type="datetime1">
              <a:rPr lang="en-US" smtClean="0"/>
              <a:pPr/>
              <a:t>10/16/2014</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608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14" name="Rectangle 13"/>
          <p:cNvSpPr/>
          <p:nvPr userDrawn="1"/>
        </p:nvSpPr>
        <p:spPr>
          <a:xfrm>
            <a:off x="0" y="295297"/>
            <a:ext cx="7543800" cy="1001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2" name="Title 1"/>
          <p:cNvSpPr>
            <a:spLocks noGrp="1"/>
          </p:cNvSpPr>
          <p:nvPr>
            <p:ph type="title"/>
          </p:nvPr>
        </p:nvSpPr>
        <p:spPr>
          <a:xfrm>
            <a:off x="136608" y="423907"/>
            <a:ext cx="7229391" cy="669315"/>
          </a:xfrm>
        </p:spPr>
        <p:txBody>
          <a:bodyPr anchor="b">
            <a:normAutofit/>
          </a:bodyPr>
          <a:lstStyle>
            <a:lvl1pPr algn="ctr">
              <a:defRPr sz="2800" b="0">
                <a:solidFill>
                  <a:schemeClr val="bg1"/>
                </a:solidFill>
              </a:defRPr>
            </a:lvl1pPr>
          </a:lstStyle>
          <a:p>
            <a:r>
              <a:rPr lang="en-US" smtClean="0"/>
              <a:t>Click to edit Master title style</a:t>
            </a:r>
            <a:endParaRPr lang="en-US" dirty="0"/>
          </a:p>
        </p:txBody>
      </p:sp>
      <p:sp>
        <p:nvSpPr>
          <p:cNvPr id="8" name="Date Placeholder 7"/>
          <p:cNvSpPr>
            <a:spLocks noGrp="1"/>
          </p:cNvSpPr>
          <p:nvPr>
            <p:ph type="dt" sz="half" idx="10"/>
          </p:nvPr>
        </p:nvSpPr>
        <p:spPr/>
        <p:txBody>
          <a:bodyPr/>
          <a:lstStyle/>
          <a:p>
            <a:fld id="{E3E58471-D733-4C1E-A5C9-6739E46F7782}" type="datetime1">
              <a:rPr lang="en-US" smtClean="0"/>
              <a:pPr/>
              <a:t>10/16/2014</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Rectangle 5"/>
          <p:cNvSpPr/>
          <p:nvPr userDrawn="1"/>
        </p:nvSpPr>
        <p:spPr>
          <a:xfrm>
            <a:off x="7815942" y="302192"/>
            <a:ext cx="1344144" cy="10008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Picture Placeholder 12"/>
          <p:cNvSpPr>
            <a:spLocks noGrp="1"/>
          </p:cNvSpPr>
          <p:nvPr>
            <p:ph type="pic" sz="quarter" idx="13"/>
          </p:nvPr>
        </p:nvSpPr>
        <p:spPr>
          <a:xfrm>
            <a:off x="449943" y="1701800"/>
            <a:ext cx="8200572" cy="4286478"/>
          </a:xfrm>
          <a:ln w="127000" cap="sq">
            <a:noFill/>
            <a:miter lim="800000"/>
          </a:ln>
        </p:spPr>
        <p:txBody>
          <a:bodyPr/>
          <a:lstStyle/>
          <a:p>
            <a:endParaRPr lang="en-CA"/>
          </a:p>
        </p:txBody>
      </p:sp>
    </p:spTree>
    <p:extLst>
      <p:ext uri="{BB962C8B-B14F-4D97-AF65-F5344CB8AC3E}">
        <p14:creationId xmlns:p14="http://schemas.microsoft.com/office/powerpoint/2010/main" val="8514558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541EEB-ED22-4C3E-940F-143897051CEE}" type="datetime1">
              <a:rPr lang="en-US" smtClean="0"/>
              <a:pPr/>
              <a:t>10/16/2014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8162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D049D6-914A-4341-ACC7-CF4326DE7D94}" type="datetime1">
              <a:rPr lang="en-US" smtClean="0"/>
              <a:pPr/>
              <a:t>10/16/2014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409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49446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209439"/>
            <a:ext cx="7220760" cy="100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96347" y="351463"/>
            <a:ext cx="6828065" cy="85877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96346" y="1352264"/>
            <a:ext cx="8744453" cy="48620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Rectangle 7"/>
          <p:cNvSpPr/>
          <p:nvPr userDrawn="1"/>
        </p:nvSpPr>
        <p:spPr>
          <a:xfrm>
            <a:off x="7335589" y="209439"/>
            <a:ext cx="1788208" cy="10008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28601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A75E16-E5A7-4570-AE5B-A20CE8E57A39}" type="datetime1">
              <a:rPr lang="en-US" smtClean="0"/>
              <a:pPr/>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711719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EA6AF5DD-B625-4F90-B330-E57722BB9ECF}" type="datetime1">
              <a:rPr lang="en-US" smtClean="0"/>
              <a:pPr/>
              <a:t>10/16/2014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508343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280B5F5-C1E4-467A-BF87-8D40DAB03FF3}" type="datetime1">
              <a:rPr lang="en-US" smtClean="0"/>
              <a:pPr/>
              <a:t>10/16/2014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204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1D6272D2-EC8C-498F-9B1A-8C405A60F491}" type="datetime1">
              <a:rPr lang="en-US" smtClean="0"/>
              <a:pPr/>
              <a:t>10/16/2014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55071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272D2-EC8C-498F-9B1A-8C405A60F491}" type="datetime1">
              <a:rPr lang="en-US" smtClean="0"/>
              <a:pPr/>
              <a:t>10/16/2014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
        <p:nvSpPr>
          <p:cNvPr id="3" name="Rectangle 2"/>
          <p:cNvSpPr/>
          <p:nvPr userDrawn="1"/>
        </p:nvSpPr>
        <p:spPr>
          <a:xfrm>
            <a:off x="0" y="754743"/>
            <a:ext cx="377371" cy="5297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8766629" y="754743"/>
            <a:ext cx="377371" cy="5297714"/>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621488" y="0"/>
            <a:ext cx="8145141" cy="990600"/>
          </a:xfrm>
        </p:spPr>
        <p:txBody>
          <a:bodyPr/>
          <a:lstStyle>
            <a:lvl1pPr>
              <a:defRPr>
                <a:solidFill>
                  <a:schemeClr val="accent1"/>
                </a:solidFill>
              </a:defRPr>
            </a:lvl1pPr>
          </a:lstStyle>
          <a:p>
            <a:r>
              <a:rPr lang="en-US" smtClean="0"/>
              <a:t>Click to edit Master title style</a:t>
            </a:r>
            <a:endParaRPr lang="en-CA"/>
          </a:p>
        </p:txBody>
      </p:sp>
    </p:spTree>
    <p:extLst>
      <p:ext uri="{BB962C8B-B14F-4D97-AF65-F5344CB8AC3E}">
        <p14:creationId xmlns:p14="http://schemas.microsoft.com/office/powerpoint/2010/main" val="6809454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381F32-E0CA-4574-A724-14009FD58E63}" type="datetime1">
              <a:rPr lang="en-US" smtClean="0"/>
              <a:pPr/>
              <a:t>10/16/2014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096872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486D3979-3585-4003-AAEF-30826E813684}" type="datetime1">
              <a:rPr lang="en-US" smtClean="0"/>
              <a:pPr/>
              <a:t>10/16/2014</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7059441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52" r:id="rId3"/>
    <p:sldLayoutId id="2147483843" r:id="rId4"/>
    <p:sldLayoutId id="2147483844" r:id="rId5"/>
    <p:sldLayoutId id="2147483845" r:id="rId6"/>
    <p:sldLayoutId id="2147483846" r:id="rId7"/>
    <p:sldLayoutId id="2147483854" r:id="rId8"/>
    <p:sldLayoutId id="2147483847" r:id="rId9"/>
    <p:sldLayoutId id="2147483848" r:id="rId10"/>
    <p:sldLayoutId id="2147483849" r:id="rId11"/>
    <p:sldLayoutId id="2147483853" r:id="rId12"/>
    <p:sldLayoutId id="2147483850" r:id="rId13"/>
    <p:sldLayoutId id="2147483851"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0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01.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image" Target="../media/image32.jpeg"/><Relationship Id="rId7" Type="http://schemas.openxmlformats.org/officeDocument/2006/relationships/slide" Target="slide39.xml"/><Relationship Id="rId2" Type="http://schemas.openxmlformats.org/officeDocument/2006/relationships/notesSlide" Target="../notesSlides/notesSlide99.xml"/><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image" Target="../media/image34.jpeg"/><Relationship Id="rId10" Type="http://schemas.openxmlformats.org/officeDocument/2006/relationships/slide" Target="slide167.xml"/><Relationship Id="rId4" Type="http://schemas.openxmlformats.org/officeDocument/2006/relationships/image" Target="../media/image33.jpeg"/><Relationship Id="rId9" Type="http://schemas.openxmlformats.org/officeDocument/2006/relationships/slide" Target="slide112.xml"/></Relationships>
</file>

<file path=ppt/slides/_rels/slide102.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35.png"/><Relationship Id="rId7" Type="http://schemas.openxmlformats.org/officeDocument/2006/relationships/slide" Target="slide112.xm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10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0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02.xml"/><Relationship Id="rId1" Type="http://schemas.openxmlformats.org/officeDocument/2006/relationships/slideLayout" Target="../slideLayouts/slideLayout9.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0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0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0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0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06.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0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1.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5.tiff"/><Relationship Id="rId7" Type="http://schemas.openxmlformats.org/officeDocument/2006/relationships/slide" Target="slide112.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11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08.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11.xml.rels><?xml version="1.0" encoding="UTF-8" standalone="yes"?>
<Relationships xmlns="http://schemas.openxmlformats.org/package/2006/relationships"><Relationship Id="rId3" Type="http://schemas.openxmlformats.org/officeDocument/2006/relationships/hyperlink" Target="http://www.mcall.com/all-concept1,0,7393.photo"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13.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36.jpeg"/><Relationship Id="rId7" Type="http://schemas.openxmlformats.org/officeDocument/2006/relationships/slide" Target="slide112.xml"/><Relationship Id="rId2" Type="http://schemas.openxmlformats.org/officeDocument/2006/relationships/notesSlide" Target="../notesSlides/notesSlide111.xml"/><Relationship Id="rId1" Type="http://schemas.openxmlformats.org/officeDocument/2006/relationships/slideLayout" Target="../slideLayouts/slideLayout3.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11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15.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37.png"/><Relationship Id="rId7" Type="http://schemas.openxmlformats.org/officeDocument/2006/relationships/slide" Target="slide112.xml"/><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 Id="rId9" Type="http://schemas.openxmlformats.org/officeDocument/2006/relationships/image" Target="../media/image38.wmf"/></Relationships>
</file>

<file path=ppt/slides/_rels/slide11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14.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1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2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18.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2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19.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2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20.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2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2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2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2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26.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3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28.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3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29.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3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30.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33.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39.png"/><Relationship Id="rId7" Type="http://schemas.openxmlformats.org/officeDocument/2006/relationships/slide" Target="slide112.xml"/><Relationship Id="rId2" Type="http://schemas.openxmlformats.org/officeDocument/2006/relationships/notesSlide" Target="../notesSlides/notesSlide131.xml"/><Relationship Id="rId1" Type="http://schemas.openxmlformats.org/officeDocument/2006/relationships/slideLayout" Target="../slideLayouts/slideLayout3.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33.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3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34.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3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35.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3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36.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4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38.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4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39.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4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40.xml"/><Relationship Id="rId1" Type="http://schemas.openxmlformats.org/officeDocument/2006/relationships/slideLayout" Target="../slideLayouts/slideLayout8.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42.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4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43.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4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44.xml"/><Relationship Id="rId1" Type="http://schemas.openxmlformats.org/officeDocument/2006/relationships/slideLayout" Target="../slideLayouts/slideLayout8.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4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45.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47.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10" Type="http://schemas.openxmlformats.org/officeDocument/2006/relationships/image" Target="../media/image42.jpeg"/><Relationship Id="rId4" Type="http://schemas.openxmlformats.org/officeDocument/2006/relationships/slide" Target="slide39.xml"/><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6.jpeg"/><Relationship Id="rId7" Type="http://schemas.openxmlformats.org/officeDocument/2006/relationships/slide" Target="slide11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15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48.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51.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43.gif"/><Relationship Id="rId7" Type="http://schemas.openxmlformats.org/officeDocument/2006/relationships/slide" Target="slide112.xml"/><Relationship Id="rId2" Type="http://schemas.openxmlformats.org/officeDocument/2006/relationships/notesSlide" Target="../notesSlides/notesSlide149.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15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50.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52.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5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53.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5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54.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56.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5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57.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6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58.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61.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44.jpeg"/><Relationship Id="rId7" Type="http://schemas.openxmlformats.org/officeDocument/2006/relationships/slide" Target="slide112.xml"/><Relationship Id="rId2" Type="http://schemas.openxmlformats.org/officeDocument/2006/relationships/notesSlide" Target="../notesSlides/notesSlide159.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16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60.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63.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61.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6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62.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65.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image" Target="../media/image46.jpeg"/><Relationship Id="rId7" Type="http://schemas.openxmlformats.org/officeDocument/2006/relationships/slide" Target="slide72.xml"/><Relationship Id="rId2" Type="http://schemas.openxmlformats.org/officeDocument/2006/relationships/notesSlide" Target="../notesSlides/notesSlide163.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2.xml"/><Relationship Id="rId4" Type="http://schemas.openxmlformats.org/officeDocument/2006/relationships/image" Target="../media/image47.jpeg"/><Relationship Id="rId9" Type="http://schemas.openxmlformats.org/officeDocument/2006/relationships/slide" Target="slide16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7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68.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7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69.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71.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74.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49.jpeg"/><Relationship Id="rId7" Type="http://schemas.openxmlformats.org/officeDocument/2006/relationships/slide" Target="slide112.xml"/><Relationship Id="rId2" Type="http://schemas.openxmlformats.org/officeDocument/2006/relationships/notesSlide" Target="../notesSlides/notesSlide172.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17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73.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7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74.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7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75.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77.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8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78.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8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79.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8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80.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82.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8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83.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8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84.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18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85.xml"/><Relationship Id="rId1" Type="http://schemas.openxmlformats.org/officeDocument/2006/relationships/slideLayout" Target="../slideLayouts/slideLayout8.xml"/></Relationships>
</file>

<file path=ppt/slides/_rels/slide188.xml.rels><?xml version="1.0" encoding="UTF-8" standalone="yes"?>
<Relationships xmlns="http://schemas.openxmlformats.org/package/2006/relationships"><Relationship Id="rId3" Type="http://schemas.openxmlformats.org/officeDocument/2006/relationships/hyperlink" Target="http://kpilibrary.com/topics/lagging-and-leading-indicators%20Accessed%20Nov%209" TargetMode="External"/><Relationship Id="rId2" Type="http://schemas.openxmlformats.org/officeDocument/2006/relationships/notesSlide" Target="../notesSlides/notesSlide186.xml"/><Relationship Id="rId1" Type="http://schemas.openxmlformats.org/officeDocument/2006/relationships/slideLayout" Target="../slideLayouts/slideLayout2.xml"/><Relationship Id="rId4" Type="http://schemas.openxmlformats.org/officeDocument/2006/relationships/hyperlink" Target="http://www.csb.gov/assets/1/19/Motiva_Final_Report.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catastrophic-events.com/docs/Flixborough.pdf" TargetMode="External"/><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22.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7.tiff"/><Relationship Id="rId7" Type="http://schemas.openxmlformats.org/officeDocument/2006/relationships/slide" Target="slide112.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27.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8.tiff"/><Relationship Id="rId7" Type="http://schemas.openxmlformats.org/officeDocument/2006/relationships/slide" Target="slide112.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32.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hyperlink" Target="http://www.canadianchemistry.ca/ResponsibleCareHome.aspx" TargetMode="External"/><Relationship Id="rId7" Type="http://schemas.openxmlformats.org/officeDocument/2006/relationships/slide" Target="slide72.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slide" Target="slide39.xml"/><Relationship Id="rId5" Type="http://schemas.openxmlformats.org/officeDocument/2006/relationships/slide" Target="slide2.xml"/><Relationship Id="rId4" Type="http://schemas.openxmlformats.org/officeDocument/2006/relationships/image" Target="../media/image9.gif"/><Relationship Id="rId9" Type="http://schemas.openxmlformats.org/officeDocument/2006/relationships/slide" Target="slide1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10.png"/><Relationship Id="rId7" Type="http://schemas.openxmlformats.org/officeDocument/2006/relationships/slide" Target="slide1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36.xml.rels><?xml version="1.0" encoding="UTF-8" standalone="yes"?>
<Relationships xmlns="http://schemas.openxmlformats.org/package/2006/relationships"><Relationship Id="rId3" Type="http://schemas.openxmlformats.org/officeDocument/2006/relationships/hyperlink" Target="http://www.ec.gc.ca/lcpe-cepa/default.asp?lang=En&amp;n=E00B5BD8-1"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hyperlink" Target="http://laws-lois.justice.gc.ca/eng/regulations/SOR-86-304/" TargetMode="External"/><Relationship Id="rId4" Type="http://schemas.openxmlformats.org/officeDocument/2006/relationships/hyperlink" Target="http://www.canadianchemistry.ca/ResponsibleCareHome.a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hydrocarbonprocessing.com/Article/3161534/Process-safety-management-Going-beyond-functional-safety.html"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hyperlink" Target="http://www.justice.gc.ca/eng/rp-pr/other-autre/c45/"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novascotia.ca/lae/pubs/westray/"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hyperlink" Target="http://ec.europa.eu/environment/seveso/index.htm" TargetMode="External"/><Relationship Id="rId4" Type="http://schemas.openxmlformats.org/officeDocument/2006/relationships/hyperlink" Target="https://www.osha.gov/pls/oshaweb/owadisp.show_document?p_table=STANDARDS&amp;p_id=976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4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slide" Target="slide167.xml"/><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14.jpeg"/><Relationship Id="rId11" Type="http://schemas.openxmlformats.org/officeDocument/2006/relationships/slide" Target="slide112.xml"/><Relationship Id="rId5" Type="http://schemas.openxmlformats.org/officeDocument/2006/relationships/image" Target="../media/image13.jpeg"/><Relationship Id="rId10" Type="http://schemas.openxmlformats.org/officeDocument/2006/relationships/slide" Target="slide72.xml"/><Relationship Id="rId4" Type="http://schemas.openxmlformats.org/officeDocument/2006/relationships/image" Target="../media/image12.jpeg"/><Relationship Id="rId9" Type="http://schemas.openxmlformats.org/officeDocument/2006/relationships/slide" Target="slide39.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16.jpeg"/><Relationship Id="rId7" Type="http://schemas.openxmlformats.org/officeDocument/2006/relationships/slide" Target="slide2.xm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slide" Target="slide167.xml"/><Relationship Id="rId5" Type="http://schemas.openxmlformats.org/officeDocument/2006/relationships/image" Target="../media/image18.wmf"/><Relationship Id="rId10" Type="http://schemas.openxmlformats.org/officeDocument/2006/relationships/slide" Target="slide112.xml"/><Relationship Id="rId4" Type="http://schemas.openxmlformats.org/officeDocument/2006/relationships/image" Target="../media/image17.jpeg"/><Relationship Id="rId9" Type="http://schemas.openxmlformats.org/officeDocument/2006/relationships/slide" Target="slide72.xml"/></Relationships>
</file>

<file path=ppt/slides/_rels/slide65.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image" Target="../media/image9.gif"/><Relationship Id="rId7" Type="http://schemas.openxmlformats.org/officeDocument/2006/relationships/slide" Target="slide72.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2.xml"/><Relationship Id="rId4" Type="http://schemas.openxmlformats.org/officeDocument/2006/relationships/hyperlink" Target="http://www.canadianchemistry.ca/ResponsibleCareHome.aspx" TargetMode="External"/><Relationship Id="rId9" Type="http://schemas.openxmlformats.org/officeDocument/2006/relationships/slide" Target="slide167.xm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76.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82.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20.jpeg"/><Relationship Id="rId7" Type="http://schemas.openxmlformats.org/officeDocument/2006/relationships/slide" Target="slide112.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83.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21.jpeg"/><Relationship Id="rId7" Type="http://schemas.openxmlformats.org/officeDocument/2006/relationships/slide" Target="slide112.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84.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28.png"/><Relationship Id="rId7" Type="http://schemas.openxmlformats.org/officeDocument/2006/relationships/slide" Target="slide112.xm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85.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29.png"/><Relationship Id="rId7" Type="http://schemas.openxmlformats.org/officeDocument/2006/relationships/slide" Target="slide112.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86.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22.jpeg"/><Relationship Id="rId7" Type="http://schemas.openxmlformats.org/officeDocument/2006/relationships/slide" Target="slide112.xml"/><Relationship Id="rId2" Type="http://schemas.openxmlformats.org/officeDocument/2006/relationships/notesSlide" Target="../notesSlides/notesSlide84.xml"/><Relationship Id="rId1" Type="http://schemas.openxmlformats.org/officeDocument/2006/relationships/slideLayout" Target="../slideLayouts/slideLayout3.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9.xml.rels><?xml version="1.0" encoding="UTF-8" standalone="yes"?>
<Relationships xmlns="http://schemas.openxmlformats.org/package/2006/relationships"><Relationship Id="rId8" Type="http://schemas.openxmlformats.org/officeDocument/2006/relationships/slide" Target="slide167.xml"/><Relationship Id="rId3" Type="http://schemas.openxmlformats.org/officeDocument/2006/relationships/image" Target="../media/image4.jpeg"/><Relationship Id="rId7" Type="http://schemas.openxmlformats.org/officeDocument/2006/relationships/slide" Target="slide1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39.xml"/><Relationship Id="rId4" Type="http://schemas.openxmlformats.org/officeDocument/2006/relationships/slide" Target="slide2.xml"/></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95.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image" Target="../media/image23.jpeg"/><Relationship Id="rId7" Type="http://schemas.openxmlformats.org/officeDocument/2006/relationships/slide" Target="slide72.xm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2.xml"/><Relationship Id="rId4" Type="http://schemas.openxmlformats.org/officeDocument/2006/relationships/image" Target="../media/image24.jpeg"/><Relationship Id="rId9" Type="http://schemas.openxmlformats.org/officeDocument/2006/relationships/slide" Target="slide167.xml"/></Relationships>
</file>

<file path=ppt/slides/_rels/slide96.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25.jpeg"/><Relationship Id="rId7" Type="http://schemas.openxmlformats.org/officeDocument/2006/relationships/slide" Target="slide2.xm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slide" Target="slide167.xml"/><Relationship Id="rId5" Type="http://schemas.openxmlformats.org/officeDocument/2006/relationships/image" Target="../media/image27.jpeg"/><Relationship Id="rId10" Type="http://schemas.openxmlformats.org/officeDocument/2006/relationships/slide" Target="slide112.xml"/><Relationship Id="rId4" Type="http://schemas.openxmlformats.org/officeDocument/2006/relationships/image" Target="../media/image26.jpeg"/><Relationship Id="rId9" Type="http://schemas.openxmlformats.org/officeDocument/2006/relationships/slide" Target="slide72.xml"/></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67.xm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72.xml"/><Relationship Id="rId4" Type="http://schemas.openxmlformats.org/officeDocument/2006/relationships/slide" Target="slide39.xml"/></Relationships>
</file>

<file path=ppt/slides/_rels/slide99.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image" Target="../media/image29.jpeg"/><Relationship Id="rId7" Type="http://schemas.openxmlformats.org/officeDocument/2006/relationships/slide" Target="slide39.xm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1.jpeg"/><Relationship Id="rId10" Type="http://schemas.openxmlformats.org/officeDocument/2006/relationships/slide" Target="slide167.xml"/><Relationship Id="rId4" Type="http://schemas.openxmlformats.org/officeDocument/2006/relationships/image" Target="../media/image30.jpeg"/><Relationship Id="rId9" Type="http://schemas.openxmlformats.org/officeDocument/2006/relationships/slide" Target="slide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695" y="2159973"/>
            <a:ext cx="4114800" cy="2121788"/>
          </a:xfrm>
        </p:spPr>
        <p:txBody>
          <a:bodyPr>
            <a:normAutofit fontScale="90000"/>
          </a:bodyPr>
          <a:lstStyle/>
          <a:p>
            <a:r>
              <a:rPr lang="en-CA" dirty="0" smtClean="0"/>
              <a:t>Process Safety Management</a:t>
            </a:r>
            <a:endParaRPr lang="en-CA" dirty="0"/>
          </a:p>
        </p:txBody>
      </p:sp>
      <p:sp>
        <p:nvSpPr>
          <p:cNvPr id="3" name="Subtitle 2"/>
          <p:cNvSpPr>
            <a:spLocks noGrp="1"/>
          </p:cNvSpPr>
          <p:nvPr>
            <p:ph type="subTitle" idx="1"/>
          </p:nvPr>
        </p:nvSpPr>
        <p:spPr>
          <a:xfrm>
            <a:off x="512695" y="4281761"/>
            <a:ext cx="2223231" cy="1297098"/>
          </a:xfrm>
        </p:spPr>
        <p:txBody>
          <a:bodyPr>
            <a:noAutofit/>
          </a:bodyPr>
          <a:lstStyle/>
          <a:p>
            <a:pPr marL="214308" indent="-214308">
              <a:buClr>
                <a:schemeClr val="accent4"/>
              </a:buClr>
              <a:buFont typeface="Wingdings" panose="05000000000000000000" pitchFamily="2" charset="2"/>
              <a:buChar char="Ø"/>
            </a:pPr>
            <a:r>
              <a:rPr lang="en-CA" dirty="0">
                <a:solidFill>
                  <a:schemeClr val="bg1"/>
                </a:solidFill>
              </a:rPr>
              <a:t>Valerie Orr</a:t>
            </a:r>
          </a:p>
          <a:p>
            <a:pPr marL="214308" indent="-214308">
              <a:buClr>
                <a:schemeClr val="accent4"/>
              </a:buClr>
              <a:buFont typeface="Wingdings" panose="05000000000000000000" pitchFamily="2" charset="2"/>
              <a:buChar char="Ø"/>
            </a:pPr>
            <a:r>
              <a:rPr lang="en-CA" dirty="0" err="1">
                <a:solidFill>
                  <a:schemeClr val="bg1"/>
                </a:solidFill>
              </a:rPr>
              <a:t>Shazad</a:t>
            </a:r>
            <a:r>
              <a:rPr lang="en-CA" dirty="0">
                <a:solidFill>
                  <a:schemeClr val="bg1"/>
                </a:solidFill>
              </a:rPr>
              <a:t> </a:t>
            </a:r>
            <a:r>
              <a:rPr lang="en-CA" dirty="0" err="1">
                <a:solidFill>
                  <a:schemeClr val="bg1"/>
                </a:solidFill>
              </a:rPr>
              <a:t>Barghi</a:t>
            </a:r>
            <a:endParaRPr lang="en-CA" dirty="0">
              <a:solidFill>
                <a:schemeClr val="bg1"/>
              </a:solidFill>
            </a:endParaRPr>
          </a:p>
          <a:p>
            <a:pPr marL="214308" indent="-214308">
              <a:buClr>
                <a:schemeClr val="accent4"/>
              </a:buClr>
              <a:buFont typeface="Wingdings" panose="05000000000000000000" pitchFamily="2" charset="2"/>
              <a:buChar char="Ø"/>
            </a:pPr>
            <a:r>
              <a:rPr lang="en-CA" dirty="0">
                <a:solidFill>
                  <a:schemeClr val="bg1"/>
                </a:solidFill>
              </a:rPr>
              <a:t>Ralph </a:t>
            </a:r>
            <a:r>
              <a:rPr lang="en-CA" dirty="0" err="1">
                <a:solidFill>
                  <a:schemeClr val="bg1"/>
                </a:solidFill>
              </a:rPr>
              <a:t>Buchal</a:t>
            </a:r>
            <a:endParaRPr lang="en-CA" dirty="0">
              <a:solidFill>
                <a:schemeClr val="bg1"/>
              </a:solidFill>
            </a:endParaRPr>
          </a:p>
        </p:txBody>
      </p:sp>
      <p:pic>
        <p:nvPicPr>
          <p:cNvPr id="4" name="Picture 3"/>
          <p:cNvPicPr>
            <a:picLocks noChangeAspect="1"/>
          </p:cNvPicPr>
          <p:nvPr/>
        </p:nvPicPr>
        <p:blipFill rotWithShape="1">
          <a:blip r:embed="rId3"/>
          <a:srcRect t="19354"/>
          <a:stretch/>
        </p:blipFill>
        <p:spPr>
          <a:xfrm>
            <a:off x="6743180" y="6217920"/>
            <a:ext cx="2400820" cy="49300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20290" b="24156"/>
          <a:stretch/>
        </p:blipFill>
        <p:spPr>
          <a:xfrm>
            <a:off x="6922096" y="130125"/>
            <a:ext cx="2221904" cy="551518"/>
          </a:xfrm>
          <a:prstGeom prst="rect">
            <a:avLst/>
          </a:prstGeom>
        </p:spPr>
      </p:pic>
      <p:sp>
        <p:nvSpPr>
          <p:cNvPr id="10" name="TextBox 9"/>
          <p:cNvSpPr txBox="1"/>
          <p:nvPr/>
        </p:nvSpPr>
        <p:spPr>
          <a:xfrm>
            <a:off x="268415" y="6325924"/>
            <a:ext cx="2952750" cy="276999"/>
          </a:xfrm>
          <a:prstGeom prst="rect">
            <a:avLst/>
          </a:prstGeom>
          <a:noFill/>
        </p:spPr>
        <p:txBody>
          <a:bodyPr wrap="square" rtlCol="0">
            <a:spAutoFit/>
          </a:bodyPr>
          <a:lstStyle/>
          <a:p>
            <a:r>
              <a:rPr lang="en-CA" sz="1200" i="1" dirty="0">
                <a:solidFill>
                  <a:schemeClr val="accent6"/>
                </a:solidFill>
              </a:rPr>
              <a:t>Prepared for MINERVA </a:t>
            </a:r>
            <a:r>
              <a:rPr lang="en-CA" sz="1200" i="1" dirty="0" smtClean="0">
                <a:solidFill>
                  <a:schemeClr val="accent6"/>
                </a:solidFill>
              </a:rPr>
              <a:t>November </a:t>
            </a:r>
            <a:r>
              <a:rPr lang="en-CA" sz="1200" i="1" dirty="0">
                <a:solidFill>
                  <a:schemeClr val="accent6"/>
                </a:solidFill>
              </a:rPr>
              <a:t>2013</a:t>
            </a:r>
          </a:p>
        </p:txBody>
      </p:sp>
    </p:spTree>
    <p:extLst>
      <p:ext uri="{BB962C8B-B14F-4D97-AF65-F5344CB8AC3E}">
        <p14:creationId xmlns:p14="http://schemas.microsoft.com/office/powerpoint/2010/main" val="2705796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PSM is a Proactive Risk Based Approach</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5672482"/>
              </p:ext>
            </p:extLst>
          </p:nvPr>
        </p:nvGraphicFramePr>
        <p:xfrm>
          <a:off x="2809843" y="1277848"/>
          <a:ext cx="5855959" cy="3771575"/>
        </p:xfrm>
        <a:graphic>
          <a:graphicData uri="http://schemas.openxmlformats.org/drawingml/2006/table">
            <a:tbl>
              <a:tblPr firstRow="1" bandRow="1">
                <a:tableStyleId>{5940675A-B579-460E-94D1-54222C63F5DA}</a:tableStyleId>
              </a:tblPr>
              <a:tblGrid>
                <a:gridCol w="2820333"/>
                <a:gridCol w="3035626"/>
              </a:tblGrid>
              <a:tr h="675087">
                <a:tc>
                  <a:txBody>
                    <a:bodyPr/>
                    <a:lstStyle/>
                    <a:p>
                      <a:pPr algn="ctr"/>
                      <a:r>
                        <a:rPr lang="en-CA" sz="2400" b="1" cap="all" baseline="0" dirty="0" smtClean="0"/>
                        <a:t>Proactive</a:t>
                      </a:r>
                      <a:endParaRPr lang="en-CA" sz="2400" b="1" cap="all" baseline="0" dirty="0">
                        <a:solidFill>
                          <a:schemeClr val="accent2">
                            <a:lumMod val="50000"/>
                          </a:schemeClr>
                        </a:solidFill>
                      </a:endParaRPr>
                    </a:p>
                  </a:txBody>
                  <a:tcPr marL="68580" marR="68580" marT="34290" marB="34290" anchor="ctr">
                    <a:solidFill>
                      <a:schemeClr val="bg2"/>
                    </a:solidFill>
                  </a:tcPr>
                </a:tc>
                <a:tc>
                  <a:txBody>
                    <a:bodyPr/>
                    <a:lstStyle/>
                    <a:p>
                      <a:pPr algn="ctr"/>
                      <a:r>
                        <a:rPr lang="en-CA" sz="2400" b="1" cap="all" baseline="0" dirty="0" smtClean="0"/>
                        <a:t>Reactive</a:t>
                      </a:r>
                      <a:endParaRPr lang="en-CA" sz="2400" b="1" cap="all" baseline="0" dirty="0">
                        <a:solidFill>
                          <a:schemeClr val="accent2">
                            <a:lumMod val="50000"/>
                          </a:schemeClr>
                        </a:solidFill>
                      </a:endParaRPr>
                    </a:p>
                  </a:txBody>
                  <a:tcPr marL="68580" marR="68580" marT="34290" marB="34290" anchor="ctr">
                    <a:solidFill>
                      <a:schemeClr val="bg2"/>
                    </a:solidFill>
                  </a:tcPr>
                </a:tc>
              </a:tr>
              <a:tr h="1102474">
                <a:tc>
                  <a:txBody>
                    <a:bodyPr/>
                    <a:lstStyle/>
                    <a:p>
                      <a:pPr marL="285750" indent="-285750" algn="l">
                        <a:buFont typeface="Arial" panose="020B0604020202020204" pitchFamily="34" charset="0"/>
                        <a:buChar char="•"/>
                      </a:pPr>
                      <a:r>
                        <a:rPr lang="en-CA" sz="1800" dirty="0" smtClean="0">
                          <a:solidFill>
                            <a:schemeClr val="tx1"/>
                          </a:solidFill>
                        </a:rPr>
                        <a:t>Implementing</a:t>
                      </a:r>
                      <a:r>
                        <a:rPr lang="en-CA" sz="1800" baseline="0" dirty="0" smtClean="0">
                          <a:solidFill>
                            <a:schemeClr val="tx1"/>
                          </a:solidFill>
                        </a:rPr>
                        <a:t> countermeasures to prevent an incident</a:t>
                      </a:r>
                      <a:endParaRPr lang="en-CA" sz="1800" i="1" dirty="0">
                        <a:solidFill>
                          <a:schemeClr val="tx1"/>
                        </a:solidFill>
                      </a:endParaRPr>
                    </a:p>
                  </a:txBody>
                  <a:tcPr marL="68580" marR="68580" marT="34290" marB="34290"/>
                </a:tc>
                <a:tc>
                  <a:txBody>
                    <a:bodyPr/>
                    <a:lstStyle/>
                    <a:p>
                      <a:pPr marL="285750" indent="-285750" algn="l">
                        <a:buFont typeface="Arial" panose="020B0604020202020204" pitchFamily="34" charset="0"/>
                        <a:buChar char="•"/>
                      </a:pPr>
                      <a:r>
                        <a:rPr lang="en-CA" sz="1800" dirty="0" smtClean="0">
                          <a:solidFill>
                            <a:schemeClr val="tx1"/>
                          </a:solidFill>
                        </a:rPr>
                        <a:t>Implementing countermeasures after an incident has occurred</a:t>
                      </a:r>
                      <a:endParaRPr lang="en-CA" sz="1800" i="1" dirty="0">
                        <a:solidFill>
                          <a:schemeClr val="tx1"/>
                        </a:solidFill>
                      </a:endParaRPr>
                    </a:p>
                  </a:txBody>
                  <a:tcPr marL="68580" marR="68580" marT="34290" marB="34290"/>
                </a:tc>
              </a:tr>
              <a:tr h="1102474">
                <a:tc>
                  <a:txBody>
                    <a:bodyPr/>
                    <a:lstStyle/>
                    <a:p>
                      <a:pPr marL="285750" indent="-285750">
                        <a:buFont typeface="Arial" panose="020B0604020202020204" pitchFamily="34" charset="0"/>
                        <a:buChar char="•"/>
                      </a:pPr>
                      <a:r>
                        <a:rPr lang="en-CA" sz="1800" dirty="0" smtClean="0"/>
                        <a:t>Perform hazard analysis and risk</a:t>
                      </a:r>
                      <a:r>
                        <a:rPr lang="en-CA" sz="1800" baseline="0" dirty="0" smtClean="0"/>
                        <a:t> assessment</a:t>
                      </a:r>
                      <a:endParaRPr lang="en-CA" sz="1800" dirty="0"/>
                    </a:p>
                  </a:txBody>
                  <a:tcPr marL="68580" marR="68580" marT="34290" marB="34290"/>
                </a:tc>
                <a:tc>
                  <a:txBody>
                    <a:bodyPr/>
                    <a:lstStyle/>
                    <a:p>
                      <a:pPr marL="285750" indent="-285750">
                        <a:buFont typeface="Arial" panose="020B0604020202020204" pitchFamily="34" charset="0"/>
                        <a:buChar char="•"/>
                      </a:pPr>
                      <a:r>
                        <a:rPr lang="en-CA" sz="1800" dirty="0" smtClean="0"/>
                        <a:t>Perform incident</a:t>
                      </a:r>
                      <a:r>
                        <a:rPr lang="en-CA" sz="1800" baseline="0" dirty="0" smtClean="0"/>
                        <a:t> investigation and determine root cause</a:t>
                      </a:r>
                    </a:p>
                  </a:txBody>
                  <a:tcPr marL="68580" marR="68580" marT="34290" marB="34290"/>
                </a:tc>
              </a:tr>
              <a:tr h="763251">
                <a:tc>
                  <a:txBody>
                    <a:bodyPr/>
                    <a:lstStyle/>
                    <a:p>
                      <a:pPr marL="285750" indent="-285750">
                        <a:buFont typeface="Arial" panose="020B0604020202020204" pitchFamily="34" charset="0"/>
                        <a:buChar char="•"/>
                      </a:pPr>
                      <a:r>
                        <a:rPr lang="en-CA" sz="1800" dirty="0" smtClean="0">
                          <a:solidFill>
                            <a:schemeClr val="tx1"/>
                          </a:solidFill>
                        </a:rPr>
                        <a:t>Practice</a:t>
                      </a:r>
                      <a:r>
                        <a:rPr lang="en-CA" sz="1800" baseline="0" dirty="0" smtClean="0">
                          <a:solidFill>
                            <a:schemeClr val="tx1"/>
                          </a:solidFill>
                        </a:rPr>
                        <a:t> inherently safer design</a:t>
                      </a:r>
                      <a:endParaRPr lang="en-CA" sz="1800" dirty="0">
                        <a:solidFill>
                          <a:schemeClr val="tx1"/>
                        </a:solidFill>
                      </a:endParaRPr>
                    </a:p>
                  </a:txBody>
                  <a:tcPr marL="68580" marR="68580" marT="34290" marB="34290"/>
                </a:tc>
                <a:tc>
                  <a:txBody>
                    <a:bodyPr/>
                    <a:lstStyle/>
                    <a:p>
                      <a:pPr marL="285750" indent="-285750">
                        <a:buFont typeface="Arial" panose="020B0604020202020204" pitchFamily="34" charset="0"/>
                        <a:buChar char="•"/>
                      </a:pPr>
                      <a:r>
                        <a:rPr lang="en-CA" sz="1800" strike="noStrike" baseline="0" dirty="0" smtClean="0">
                          <a:solidFill>
                            <a:schemeClr val="tx1"/>
                          </a:solidFill>
                        </a:rPr>
                        <a:t>Design &amp; install additional layers of protection after an incident</a:t>
                      </a:r>
                      <a:endParaRPr lang="en-CA" sz="1800" strike="sngStrike" baseline="0" dirty="0" smtClean="0">
                        <a:solidFill>
                          <a:schemeClr val="tx1"/>
                        </a:solidFill>
                      </a:endParaRPr>
                    </a:p>
                  </a:txBody>
                  <a:tcPr marL="68580" marR="68580" marT="34290" marB="34290"/>
                </a:tc>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10</a:t>
            </a:fld>
            <a:endParaRPr lang="en-US" dirty="0"/>
          </a:p>
        </p:txBody>
      </p:sp>
      <p:sp>
        <p:nvSpPr>
          <p:cNvPr id="19" name="Content Placeholder 2"/>
          <p:cNvSpPr txBox="1">
            <a:spLocks/>
          </p:cNvSpPr>
          <p:nvPr/>
        </p:nvSpPr>
        <p:spPr>
          <a:xfrm>
            <a:off x="8288388" y="4912073"/>
            <a:ext cx="522621" cy="62121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r>
              <a:rPr lang="en-CA" dirty="0" smtClean="0"/>
              <a:t>[1]</a:t>
            </a:r>
          </a:p>
        </p:txBody>
      </p:sp>
      <p:grpSp>
        <p:nvGrpSpPr>
          <p:cNvPr id="20" name="Group 19"/>
          <p:cNvGrpSpPr/>
          <p:nvPr/>
        </p:nvGrpSpPr>
        <p:grpSpPr>
          <a:xfrm>
            <a:off x="189688" y="6182578"/>
            <a:ext cx="8316639" cy="538898"/>
            <a:chOff x="1249680" y="6197517"/>
            <a:chExt cx="7749864" cy="540000"/>
          </a:xfrm>
        </p:grpSpPr>
        <p:sp>
          <p:nvSpPr>
            <p:cNvPr id="21" name="Rectangle 20">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22" name="Rectangle 21">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23" name="Rectangle 22">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4" name="Rectangle 23">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5" name="Rectangle 24">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2622969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Hazard:</a:t>
            </a:r>
            <a:br>
              <a:rPr lang="en-CA" dirty="0" smtClean="0"/>
            </a:br>
            <a:r>
              <a:rPr lang="en-CA" dirty="0" smtClean="0"/>
              <a:t>Explosion</a:t>
            </a:r>
            <a:endParaRPr lang="en-CA" dirty="0"/>
          </a:p>
        </p:txBody>
      </p:sp>
      <p:sp>
        <p:nvSpPr>
          <p:cNvPr id="3" name="Content Placeholder 2"/>
          <p:cNvSpPr>
            <a:spLocks noGrp="1"/>
          </p:cNvSpPr>
          <p:nvPr>
            <p:ph idx="1"/>
          </p:nvPr>
        </p:nvSpPr>
        <p:spPr/>
        <p:txBody>
          <a:bodyPr>
            <a:normAutofit/>
          </a:bodyPr>
          <a:lstStyle/>
          <a:p>
            <a:pPr marL="0" indent="0">
              <a:buNone/>
            </a:pPr>
            <a:r>
              <a:rPr lang="en-CA" dirty="0"/>
              <a:t>A rapid release of energy manifested by high pressure and high </a:t>
            </a:r>
            <a:r>
              <a:rPr lang="en-CA" dirty="0" smtClean="0"/>
              <a:t>temperature [4] </a:t>
            </a:r>
          </a:p>
          <a:p>
            <a:r>
              <a:rPr lang="en-CA" b="1" dirty="0" smtClean="0"/>
              <a:t>Chemical</a:t>
            </a:r>
            <a:r>
              <a:rPr lang="en-CA" dirty="0" smtClean="0"/>
              <a:t> – Rapid oxidation reaction (often started by a flame)</a:t>
            </a:r>
          </a:p>
          <a:p>
            <a:r>
              <a:rPr lang="en-CA" b="1" dirty="0" smtClean="0"/>
              <a:t>Mechanical or Vapor </a:t>
            </a:r>
            <a:r>
              <a:rPr lang="en-CA" dirty="0" smtClean="0"/>
              <a:t>– </a:t>
            </a:r>
            <a:r>
              <a:rPr lang="en-CA" dirty="0"/>
              <a:t>Sudden rupture of mechanical containment due to increased pressure or weakened container </a:t>
            </a:r>
            <a:r>
              <a:rPr lang="en-CA" dirty="0" smtClean="0"/>
              <a:t>wall</a:t>
            </a:r>
          </a:p>
          <a:p>
            <a:r>
              <a:rPr lang="en-CA" b="1" dirty="0" smtClean="0"/>
              <a:t>Nuclear</a:t>
            </a:r>
            <a:r>
              <a:rPr lang="en-CA" dirty="0" smtClean="0"/>
              <a:t> – Fission based explosion which cannot happen outside of a weapon specifically designed for this purpose (won’t happen in a nuclear power plant)</a:t>
            </a:r>
          </a:p>
          <a:p>
            <a:r>
              <a:rPr lang="en-CA" b="1" dirty="0" smtClean="0"/>
              <a:t>Electrical</a:t>
            </a:r>
            <a:r>
              <a:rPr lang="en-CA" dirty="0" smtClean="0"/>
              <a:t> – High current electrical fault which instantly vaporizes metal and insulating materials</a:t>
            </a:r>
          </a:p>
          <a:p>
            <a:r>
              <a:rPr lang="en-CA" b="1" dirty="0" smtClean="0"/>
              <a:t>Magnetic </a:t>
            </a:r>
            <a:r>
              <a:rPr lang="en-CA" dirty="0" smtClean="0"/>
              <a:t>– Magnetic pressure caused by ultra strong electromagnets (unlikely to happen in a chemical process plant)</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100</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25139843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101</a:t>
            </a:fld>
            <a:endParaRPr lang="en-US" dirty="0"/>
          </a:p>
        </p:txBody>
      </p:sp>
      <p:sp>
        <p:nvSpPr>
          <p:cNvPr id="2" name="Title 1"/>
          <p:cNvSpPr>
            <a:spLocks noGrp="1"/>
          </p:cNvSpPr>
          <p:nvPr>
            <p:ph type="title"/>
          </p:nvPr>
        </p:nvSpPr>
        <p:spPr>
          <a:xfrm>
            <a:off x="685358" y="136512"/>
            <a:ext cx="4547937" cy="1210176"/>
          </a:xfrm>
        </p:spPr>
        <p:txBody>
          <a:bodyPr/>
          <a:lstStyle/>
          <a:p>
            <a:r>
              <a:rPr lang="en-CA" dirty="0" smtClean="0">
                <a:solidFill>
                  <a:schemeClr val="accent1"/>
                </a:solidFill>
              </a:rPr>
              <a:t>Initiating Causes</a:t>
            </a:r>
            <a:endParaRPr lang="en-CA" dirty="0">
              <a:solidFill>
                <a:schemeClr val="accent1"/>
              </a:solidFill>
            </a:endParaRPr>
          </a:p>
        </p:txBody>
      </p:sp>
      <p:sp>
        <p:nvSpPr>
          <p:cNvPr id="3" name="Content Placeholder 2"/>
          <p:cNvSpPr>
            <a:spLocks noGrp="1"/>
          </p:cNvSpPr>
          <p:nvPr>
            <p:ph idx="4294967295"/>
          </p:nvPr>
        </p:nvSpPr>
        <p:spPr>
          <a:xfrm>
            <a:off x="720787" y="836682"/>
            <a:ext cx="7484750" cy="3516312"/>
          </a:xfrm>
        </p:spPr>
        <p:txBody>
          <a:bodyPr>
            <a:normAutofit/>
          </a:bodyPr>
          <a:lstStyle/>
          <a:p>
            <a:pPr marL="0" indent="0">
              <a:buNone/>
            </a:pPr>
            <a:r>
              <a:rPr lang="en-CA" dirty="0" smtClean="0"/>
              <a:t>While loss of containment of chemicals and energy can lead to these hazards, often there is an initiating cause that may not be directly related:</a:t>
            </a:r>
            <a:endParaRPr lang="en-CA" dirty="0"/>
          </a:p>
          <a:p>
            <a:r>
              <a:rPr lang="en-CA" dirty="0" smtClean="0"/>
              <a:t>Equipment failure</a:t>
            </a:r>
          </a:p>
          <a:p>
            <a:r>
              <a:rPr lang="en-CA" dirty="0" smtClean="0"/>
              <a:t>Human errors</a:t>
            </a:r>
          </a:p>
          <a:p>
            <a:r>
              <a:rPr lang="en-CA" dirty="0" smtClean="0"/>
              <a:t>External “acts of god”</a:t>
            </a:r>
          </a:p>
          <a:p>
            <a:pPr lvl="1"/>
            <a:r>
              <a:rPr lang="en-CA" dirty="0" smtClean="0"/>
              <a:t>Inclement weather (Tornado, hurricane, etc.)</a:t>
            </a:r>
          </a:p>
          <a:p>
            <a:pPr lvl="1"/>
            <a:r>
              <a:rPr lang="en-CA" dirty="0" smtClean="0"/>
              <a:t>Plane crash</a:t>
            </a:r>
          </a:p>
          <a:p>
            <a:pPr lvl="1"/>
            <a:r>
              <a:rPr lang="en-CA" dirty="0" smtClean="0"/>
              <a:t>Alien invasion </a:t>
            </a:r>
          </a:p>
          <a:p>
            <a:pPr lvl="1"/>
            <a:r>
              <a:rPr lang="en-CA" dirty="0" smtClean="0"/>
              <a:t>Missile Attack</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58" y="4192414"/>
            <a:ext cx="2250000" cy="1800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644" y="4192414"/>
            <a:ext cx="2716982" cy="1800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0501" y="4192414"/>
            <a:ext cx="2400000" cy="1800000"/>
          </a:xfrm>
          <a:prstGeom prst="rect">
            <a:avLst/>
          </a:prstGeom>
        </p:spPr>
      </p:pic>
      <p:grpSp>
        <p:nvGrpSpPr>
          <p:cNvPr id="8" name="Group 7"/>
          <p:cNvGrpSpPr/>
          <p:nvPr/>
        </p:nvGrpSpPr>
        <p:grpSpPr>
          <a:xfrm>
            <a:off x="189688" y="6182578"/>
            <a:ext cx="8316639" cy="538898"/>
            <a:chOff x="1249680" y="6197517"/>
            <a:chExt cx="7749864" cy="540000"/>
          </a:xfrm>
        </p:grpSpPr>
        <p:sp>
          <p:nvSpPr>
            <p:cNvPr id="9" name="Rectangle 8">
              <a:hlinkClick r:id="rId6"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0" name="Rectangle 9">
              <a:hlinkClick r:id="rId7"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1" name="Rectangle 10">
              <a:hlinkClick r:id="rId8"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2" name="Rectangle 11">
              <a:hlinkClick r:id="rId9"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3" name="Rectangle 12">
              <a:hlinkClick r:id="rId10"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
        <p:nvSpPr>
          <p:cNvPr id="14" name="Rectangle 13"/>
          <p:cNvSpPr/>
          <p:nvPr/>
        </p:nvSpPr>
        <p:spPr>
          <a:xfrm>
            <a:off x="3442163" y="4186466"/>
            <a:ext cx="1854995" cy="261610"/>
          </a:xfrm>
          <a:prstGeom prst="rect">
            <a:avLst/>
          </a:prstGeom>
        </p:spPr>
        <p:txBody>
          <a:bodyPr wrap="none">
            <a:spAutoFit/>
          </a:bodyPr>
          <a:lstStyle/>
          <a:p>
            <a:pPr defTabSz="914400">
              <a:defRPr/>
            </a:pPr>
            <a:r>
              <a:rPr lang="en-CA" sz="1100" dirty="0" err="1" smtClean="0">
                <a:solidFill>
                  <a:schemeClr val="bg1"/>
                </a:solidFill>
                <a:latin typeface="Arial" panose="020B0604020202020204" pitchFamily="34" charset="0"/>
              </a:rPr>
              <a:t>dan</a:t>
            </a:r>
            <a:r>
              <a:rPr lang="en-CA" sz="1100" dirty="0" smtClean="0">
                <a:solidFill>
                  <a:schemeClr val="bg1"/>
                </a:solidFill>
                <a:latin typeface="Arial" panose="020B0604020202020204" pitchFamily="34" charset="0"/>
              </a:rPr>
              <a:t>/ </a:t>
            </a:r>
            <a:r>
              <a:rPr lang="en-CA" sz="1100" dirty="0">
                <a:solidFill>
                  <a:schemeClr val="bg1"/>
                </a:solidFill>
                <a:latin typeface="Arial" panose="020B0604020202020204" pitchFamily="34" charset="0"/>
              </a:rPr>
              <a:t>FreeDigitalPhotos.net</a:t>
            </a:r>
            <a:endParaRPr lang="en-CA" sz="1100" dirty="0">
              <a:solidFill>
                <a:schemeClr val="bg1"/>
              </a:solidFill>
            </a:endParaRPr>
          </a:p>
        </p:txBody>
      </p:sp>
    </p:spTree>
    <p:extLst>
      <p:ext uri="{BB962C8B-B14F-4D97-AF65-F5344CB8AC3E}">
        <p14:creationId xmlns:p14="http://schemas.microsoft.com/office/powerpoint/2010/main" val="35888118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Special Case: </a:t>
            </a:r>
            <a:r>
              <a:rPr lang="en-CA" dirty="0" smtClean="0"/>
              <a:t>Thermal Runaway</a:t>
            </a:r>
            <a:endParaRPr lang="en-CA" dirty="0"/>
          </a:p>
        </p:txBody>
      </p:sp>
      <p:sp>
        <p:nvSpPr>
          <p:cNvPr id="3" name="Content Placeholder 2"/>
          <p:cNvSpPr>
            <a:spLocks noGrp="1"/>
          </p:cNvSpPr>
          <p:nvPr>
            <p:ph idx="1"/>
          </p:nvPr>
        </p:nvSpPr>
        <p:spPr>
          <a:xfrm>
            <a:off x="2794000" y="940309"/>
            <a:ext cx="3124200" cy="5120640"/>
          </a:xfrm>
        </p:spPr>
        <p:txBody>
          <a:bodyPr/>
          <a:lstStyle/>
          <a:p>
            <a:r>
              <a:rPr lang="en-CA" dirty="0" smtClean="0"/>
              <a:t>This is a particular worry for chemical process industries</a:t>
            </a:r>
          </a:p>
          <a:p>
            <a:r>
              <a:rPr lang="en-CA" dirty="0" smtClean="0"/>
              <a:t>Thermal runaway reactions are a feedback loop whereby heat is generated by a reaction which increases the reaction rate which thereby creates more heat at a greater rate, etc.</a:t>
            </a:r>
          </a:p>
          <a:p>
            <a:r>
              <a:rPr lang="en-CA" dirty="0" smtClean="0"/>
              <a:t>The reaction goes out of control, often resulting in an explosion</a:t>
            </a:r>
          </a:p>
          <a:p>
            <a:r>
              <a:rPr lang="en-CA" dirty="0" smtClean="0"/>
              <a:t>This is most often caused by failure of the process heat removal system</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102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741" y="1686937"/>
            <a:ext cx="2372958" cy="2770764"/>
          </a:xfrm>
          <a:prstGeom prst="rect">
            <a:avLst/>
          </a:prstGeom>
        </p:spPr>
      </p:pic>
      <p:sp>
        <p:nvSpPr>
          <p:cNvPr id="7" name="TextBox 6"/>
          <p:cNvSpPr txBox="1"/>
          <p:nvPr/>
        </p:nvSpPr>
        <p:spPr>
          <a:xfrm>
            <a:off x="6176741" y="4744633"/>
            <a:ext cx="2089149" cy="307777"/>
          </a:xfrm>
          <a:prstGeom prst="rect">
            <a:avLst/>
          </a:prstGeom>
          <a:noFill/>
        </p:spPr>
        <p:txBody>
          <a:bodyPr wrap="square" rtlCol="0">
            <a:spAutoFit/>
          </a:bodyPr>
          <a:lstStyle/>
          <a:p>
            <a:pPr algn="r"/>
            <a:r>
              <a:rPr lang="en-CA" sz="1400" dirty="0" smtClean="0"/>
              <a:t>(Wikipedia commons)</a:t>
            </a:r>
            <a:endParaRPr lang="en-CA" sz="1400" dirty="0"/>
          </a:p>
        </p:txBody>
      </p:sp>
      <p:grpSp>
        <p:nvGrpSpPr>
          <p:cNvPr id="8" name="Group 7"/>
          <p:cNvGrpSpPr/>
          <p:nvPr/>
        </p:nvGrpSpPr>
        <p:grpSpPr>
          <a:xfrm>
            <a:off x="189688" y="6182578"/>
            <a:ext cx="8316639" cy="538898"/>
            <a:chOff x="1249680" y="6197517"/>
            <a:chExt cx="7749864" cy="540000"/>
          </a:xfrm>
        </p:grpSpPr>
        <p:sp>
          <p:nvSpPr>
            <p:cNvPr id="9" name="Rectangle 8">
              <a:hlinkClick r:id="rId4"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0" name="Rectangle 9">
              <a:hlinkClick r:id="rId5"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1" name="Rectangle 10">
              <a:hlinkClick r:id="rId6"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2" name="Rectangle 11">
              <a:hlinkClick r:id="rId7"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3" name="Rectangle 12">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0136416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Hazard: Runaway Reaction</a:t>
            </a:r>
            <a:endParaRPr lang="en-CA" dirty="0"/>
          </a:p>
        </p:txBody>
      </p:sp>
      <p:sp>
        <p:nvSpPr>
          <p:cNvPr id="3" name="Content Placeholder 2"/>
          <p:cNvSpPr>
            <a:spLocks noGrp="1"/>
          </p:cNvSpPr>
          <p:nvPr>
            <p:ph idx="1"/>
          </p:nvPr>
        </p:nvSpPr>
        <p:spPr/>
        <p:txBody>
          <a:bodyPr>
            <a:normAutofit/>
          </a:bodyPr>
          <a:lstStyle/>
          <a:p>
            <a:pPr marL="0" indent="0" algn="ctr">
              <a:buNone/>
            </a:pPr>
            <a:r>
              <a:rPr lang="en-CA" dirty="0" smtClean="0">
                <a:solidFill>
                  <a:schemeClr val="accent5"/>
                </a:solidFill>
              </a:rPr>
              <a:t>“A chemical reaction process which accelerates out of control in consequence of the release of chemical energy at a rate which exceeds that which it can be removed from the system by heat transfer operations” [4]</a:t>
            </a:r>
          </a:p>
          <a:p>
            <a:r>
              <a:rPr lang="en-CA" dirty="0" smtClean="0"/>
              <a:t>The term “runaway reaction” is specific to reactions in vessels (because technically that definition is true for a fire)</a:t>
            </a:r>
          </a:p>
          <a:p>
            <a:r>
              <a:rPr lang="en-CA" dirty="0" smtClean="0"/>
              <a:t>This hazardous event has been seen in many industrial accidents and is technically avoidable with sound engineering design, but sometimes these may be caused by human factors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103</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27186896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104</a:t>
            </a:fld>
            <a:endParaRPr lang="en-US" dirty="0"/>
          </a:p>
        </p:txBody>
      </p:sp>
      <p:sp>
        <p:nvSpPr>
          <p:cNvPr id="15" name="Explosion 1 14"/>
          <p:cNvSpPr/>
          <p:nvPr/>
        </p:nvSpPr>
        <p:spPr>
          <a:xfrm>
            <a:off x="7826187" y="3394699"/>
            <a:ext cx="1081363" cy="1109393"/>
          </a:xfrm>
          <a:prstGeom prst="irregularSeal1">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CA"/>
          </a:p>
        </p:txBody>
      </p:sp>
      <p:sp>
        <p:nvSpPr>
          <p:cNvPr id="16" name="TextBox 15"/>
          <p:cNvSpPr txBox="1"/>
          <p:nvPr/>
        </p:nvSpPr>
        <p:spPr>
          <a:xfrm>
            <a:off x="7477707" y="4536020"/>
            <a:ext cx="1610139" cy="646331"/>
          </a:xfrm>
          <a:prstGeom prst="rect">
            <a:avLst/>
          </a:prstGeom>
          <a:noFill/>
        </p:spPr>
        <p:txBody>
          <a:bodyPr wrap="square" rtlCol="0">
            <a:spAutoFit/>
          </a:bodyPr>
          <a:lstStyle/>
          <a:p>
            <a:pPr algn="ctr"/>
            <a:r>
              <a:rPr lang="en-CA" b="1" dirty="0" smtClean="0"/>
              <a:t>Hazardous Event</a:t>
            </a:r>
            <a:endParaRPr lang="en-CA" b="1" dirty="0"/>
          </a:p>
        </p:txBody>
      </p:sp>
      <p:grpSp>
        <p:nvGrpSpPr>
          <p:cNvPr id="50" name="Group 49"/>
          <p:cNvGrpSpPr/>
          <p:nvPr/>
        </p:nvGrpSpPr>
        <p:grpSpPr>
          <a:xfrm>
            <a:off x="189688" y="6182578"/>
            <a:ext cx="8316639" cy="538898"/>
            <a:chOff x="1249680" y="6197517"/>
            <a:chExt cx="7749864" cy="540000"/>
          </a:xfrm>
        </p:grpSpPr>
        <p:sp>
          <p:nvSpPr>
            <p:cNvPr id="51" name="Rectangle 50">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52" name="Rectangle 51">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53" name="Rectangle 52">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54" name="Rectangle 53">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55" name="Rectangle 54">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
        <p:nvSpPr>
          <p:cNvPr id="48" name="TextBox 47"/>
          <p:cNvSpPr txBox="1"/>
          <p:nvPr/>
        </p:nvSpPr>
        <p:spPr>
          <a:xfrm>
            <a:off x="155029" y="1813871"/>
            <a:ext cx="1070726" cy="923330"/>
          </a:xfrm>
          <a:prstGeom prst="rect">
            <a:avLst/>
          </a:prstGeom>
          <a:noFill/>
        </p:spPr>
        <p:txBody>
          <a:bodyPr wrap="square" rtlCol="0">
            <a:spAutoFit/>
          </a:bodyPr>
          <a:lstStyle/>
          <a:p>
            <a:pPr algn="ctr"/>
            <a:r>
              <a:rPr lang="en-CA" b="1" dirty="0" smtClean="0"/>
              <a:t>Inherent Potential Hazard</a:t>
            </a:r>
            <a:endParaRPr lang="en-CA" b="1" dirty="0"/>
          </a:p>
        </p:txBody>
      </p:sp>
      <p:sp>
        <p:nvSpPr>
          <p:cNvPr id="67" name="TextBox 66"/>
          <p:cNvSpPr txBox="1"/>
          <p:nvPr/>
        </p:nvSpPr>
        <p:spPr>
          <a:xfrm>
            <a:off x="486673" y="4156738"/>
            <a:ext cx="3049512" cy="872756"/>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nchor="b" anchorCtr="0">
            <a:noAutofit/>
          </a:bodyPr>
          <a:lstStyle/>
          <a:p>
            <a:r>
              <a:rPr lang="en-CA" b="1" dirty="0" smtClean="0"/>
              <a:t>Operational Defense</a:t>
            </a:r>
          </a:p>
          <a:p>
            <a:r>
              <a:rPr lang="en-CA" dirty="0" smtClean="0"/>
              <a:t>Prob. of failure to respond to process alarms</a:t>
            </a:r>
            <a:endParaRPr lang="en-CA" dirty="0"/>
          </a:p>
        </p:txBody>
      </p:sp>
      <p:sp>
        <p:nvSpPr>
          <p:cNvPr id="68" name="TextBox 67"/>
          <p:cNvSpPr txBox="1"/>
          <p:nvPr/>
        </p:nvSpPr>
        <p:spPr>
          <a:xfrm>
            <a:off x="1570131" y="964918"/>
            <a:ext cx="4155605" cy="930965"/>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nchor="b" anchorCtr="0">
            <a:noAutofit/>
          </a:bodyPr>
          <a:lstStyle/>
          <a:p>
            <a:r>
              <a:rPr lang="en-CA" b="1" dirty="0" smtClean="0"/>
              <a:t>Initiating Causes</a:t>
            </a:r>
          </a:p>
          <a:p>
            <a:r>
              <a:rPr lang="en-CA" dirty="0" smtClean="0"/>
              <a:t>Freq. of initiating cause (process control failure or procedural error) </a:t>
            </a:r>
            <a:endParaRPr lang="en-CA" dirty="0"/>
          </a:p>
        </p:txBody>
      </p:sp>
      <p:sp>
        <p:nvSpPr>
          <p:cNvPr id="70" name="Rectangle 69"/>
          <p:cNvSpPr/>
          <p:nvPr/>
        </p:nvSpPr>
        <p:spPr>
          <a:xfrm>
            <a:off x="1570131" y="2264754"/>
            <a:ext cx="1420566" cy="1448848"/>
          </a:xfrm>
          <a:prstGeom prst="rect">
            <a:avLst/>
          </a:prstGeom>
        </p:spPr>
        <p:style>
          <a:lnRef idx="0">
            <a:schemeClr val="accent2"/>
          </a:lnRef>
          <a:fillRef idx="3">
            <a:schemeClr val="accent2"/>
          </a:fillRef>
          <a:effectRef idx="3">
            <a:schemeClr val="accent2"/>
          </a:effectRef>
          <a:fontRef idx="minor">
            <a:schemeClr val="lt1"/>
          </a:fontRef>
        </p:style>
        <p:txBody>
          <a:bodyPr rtlCol="0" anchor="b"/>
          <a:lstStyle/>
          <a:p>
            <a:r>
              <a:rPr lang="en-CA" b="1" dirty="0" smtClean="0"/>
              <a:t>Initiating</a:t>
            </a:r>
          </a:p>
          <a:p>
            <a:r>
              <a:rPr lang="en-CA" b="1" dirty="0" smtClean="0"/>
              <a:t>Cause</a:t>
            </a:r>
            <a:endParaRPr lang="en-CA" b="1" dirty="0"/>
          </a:p>
        </p:txBody>
      </p:sp>
      <p:sp>
        <p:nvSpPr>
          <p:cNvPr id="71" name="Rectangle 70"/>
          <p:cNvSpPr/>
          <p:nvPr/>
        </p:nvSpPr>
        <p:spPr>
          <a:xfrm>
            <a:off x="2666894" y="2461970"/>
            <a:ext cx="1420566" cy="1448848"/>
          </a:xfrm>
          <a:prstGeom prst="rect">
            <a:avLst/>
          </a:prstGeom>
        </p:spPr>
        <p:style>
          <a:lnRef idx="0">
            <a:schemeClr val="accent3"/>
          </a:lnRef>
          <a:fillRef idx="3">
            <a:schemeClr val="accent3"/>
          </a:fillRef>
          <a:effectRef idx="3">
            <a:schemeClr val="accent3"/>
          </a:effectRef>
          <a:fontRef idx="minor">
            <a:schemeClr val="lt1"/>
          </a:fontRef>
        </p:style>
        <p:txBody>
          <a:bodyPr rtlCol="0" anchor="b"/>
          <a:lstStyle/>
          <a:p>
            <a:r>
              <a:rPr lang="en-CA" b="1" dirty="0" smtClean="0"/>
              <a:t>Operational Failure</a:t>
            </a:r>
            <a:endParaRPr lang="en-CA" b="1" dirty="0"/>
          </a:p>
        </p:txBody>
      </p:sp>
      <p:sp>
        <p:nvSpPr>
          <p:cNvPr id="72" name="Rectangle 71"/>
          <p:cNvSpPr/>
          <p:nvPr/>
        </p:nvSpPr>
        <p:spPr>
          <a:xfrm>
            <a:off x="3993554" y="2675981"/>
            <a:ext cx="1420566" cy="1448848"/>
          </a:xfrm>
          <a:prstGeom prst="rect">
            <a:avLst/>
          </a:prstGeom>
        </p:spPr>
        <p:style>
          <a:lnRef idx="0">
            <a:schemeClr val="accent4"/>
          </a:lnRef>
          <a:fillRef idx="3">
            <a:schemeClr val="accent4"/>
          </a:fillRef>
          <a:effectRef idx="3">
            <a:schemeClr val="accent4"/>
          </a:effectRef>
          <a:fontRef idx="minor">
            <a:schemeClr val="lt1"/>
          </a:fontRef>
        </p:style>
        <p:txBody>
          <a:bodyPr rtlCol="0" anchor="b"/>
          <a:lstStyle/>
          <a:p>
            <a:r>
              <a:rPr lang="en-CA" b="1" dirty="0" smtClean="0"/>
              <a:t>Hardware Failure</a:t>
            </a:r>
            <a:endParaRPr lang="en-CA" b="1" dirty="0"/>
          </a:p>
        </p:txBody>
      </p:sp>
      <p:sp>
        <p:nvSpPr>
          <p:cNvPr id="73" name="Rectangle 72"/>
          <p:cNvSpPr/>
          <p:nvPr/>
        </p:nvSpPr>
        <p:spPr>
          <a:xfrm>
            <a:off x="4873293" y="2963337"/>
            <a:ext cx="1420566" cy="1448848"/>
          </a:xfrm>
          <a:prstGeom prst="rect">
            <a:avLst/>
          </a:prstGeom>
        </p:spPr>
        <p:style>
          <a:lnRef idx="0">
            <a:schemeClr val="accent5"/>
          </a:lnRef>
          <a:fillRef idx="3">
            <a:schemeClr val="accent5"/>
          </a:fillRef>
          <a:effectRef idx="3">
            <a:schemeClr val="accent5"/>
          </a:effectRef>
          <a:fontRef idx="minor">
            <a:schemeClr val="lt1"/>
          </a:fontRef>
        </p:style>
        <p:txBody>
          <a:bodyPr rtlCol="0" anchor="b"/>
          <a:lstStyle/>
          <a:p>
            <a:r>
              <a:rPr lang="en-CA" b="1" dirty="0" smtClean="0"/>
              <a:t>Mechanical </a:t>
            </a:r>
          </a:p>
          <a:p>
            <a:r>
              <a:rPr lang="en-CA" b="1" dirty="0" smtClean="0"/>
              <a:t>Failure</a:t>
            </a:r>
            <a:endParaRPr lang="en-CA" b="1" dirty="0"/>
          </a:p>
        </p:txBody>
      </p:sp>
      <p:sp>
        <p:nvSpPr>
          <p:cNvPr id="74" name="Rectangle 73"/>
          <p:cNvSpPr/>
          <p:nvPr/>
        </p:nvSpPr>
        <p:spPr>
          <a:xfrm>
            <a:off x="6117944" y="3161677"/>
            <a:ext cx="1420566" cy="1448848"/>
          </a:xfrm>
          <a:prstGeom prst="rect">
            <a:avLst/>
          </a:prstGeom>
        </p:spPr>
        <p:style>
          <a:lnRef idx="0">
            <a:schemeClr val="accent6"/>
          </a:lnRef>
          <a:fillRef idx="3">
            <a:schemeClr val="accent6"/>
          </a:fillRef>
          <a:effectRef idx="3">
            <a:schemeClr val="accent6"/>
          </a:effectRef>
          <a:fontRef idx="minor">
            <a:schemeClr val="lt1"/>
          </a:fontRef>
        </p:style>
        <p:txBody>
          <a:bodyPr rtlCol="0" anchor="b"/>
          <a:lstStyle/>
          <a:p>
            <a:r>
              <a:rPr lang="en-CA" b="1" dirty="0" smtClean="0"/>
              <a:t>Loss of Containment</a:t>
            </a:r>
            <a:endParaRPr lang="en-CA" b="1" dirty="0"/>
          </a:p>
        </p:txBody>
      </p:sp>
      <p:sp>
        <p:nvSpPr>
          <p:cNvPr id="81" name="Oval 80"/>
          <p:cNvSpPr/>
          <p:nvPr/>
        </p:nvSpPr>
        <p:spPr>
          <a:xfrm>
            <a:off x="1788890" y="244670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Oval 81"/>
          <p:cNvSpPr/>
          <p:nvPr/>
        </p:nvSpPr>
        <p:spPr>
          <a:xfrm>
            <a:off x="6257869" y="3310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3" name="Straight Arrow Connector 82"/>
          <p:cNvCxnSpPr>
            <a:stCxn id="82" idx="2"/>
          </p:cNvCxnSpPr>
          <p:nvPr/>
        </p:nvCxnSpPr>
        <p:spPr>
          <a:xfrm>
            <a:off x="6257869" y="3436997"/>
            <a:ext cx="1556751" cy="34598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1798182" y="2539362"/>
            <a:ext cx="825059" cy="1785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3058425" y="269512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Oval 87"/>
          <p:cNvSpPr/>
          <p:nvPr/>
        </p:nvSpPr>
        <p:spPr>
          <a:xfrm>
            <a:off x="4217624" y="295534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Oval 93"/>
          <p:cNvSpPr/>
          <p:nvPr/>
        </p:nvSpPr>
        <p:spPr>
          <a:xfrm>
            <a:off x="5008980" y="309995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2" name="Straight Connector 101"/>
          <p:cNvCxnSpPr/>
          <p:nvPr/>
        </p:nvCxnSpPr>
        <p:spPr>
          <a:xfrm>
            <a:off x="5012745" y="3197013"/>
            <a:ext cx="1105199" cy="1976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4225626" y="3066855"/>
            <a:ext cx="656740" cy="1295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3069660" y="2803857"/>
            <a:ext cx="960936" cy="208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1209160" y="2369463"/>
            <a:ext cx="366035" cy="92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1913798" y="2956584"/>
            <a:ext cx="173825" cy="129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Oval 111"/>
          <p:cNvSpPr/>
          <p:nvPr/>
        </p:nvSpPr>
        <p:spPr>
          <a:xfrm>
            <a:off x="5415826" y="3552316"/>
            <a:ext cx="173825" cy="129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3" name="Oval 112"/>
          <p:cNvSpPr/>
          <p:nvPr/>
        </p:nvSpPr>
        <p:spPr>
          <a:xfrm>
            <a:off x="4563226" y="2735623"/>
            <a:ext cx="213867" cy="245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Oval 113"/>
          <p:cNvSpPr/>
          <p:nvPr/>
        </p:nvSpPr>
        <p:spPr>
          <a:xfrm>
            <a:off x="7200269" y="3215522"/>
            <a:ext cx="213867" cy="245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5" name="Oval 114"/>
          <p:cNvSpPr/>
          <p:nvPr/>
        </p:nvSpPr>
        <p:spPr>
          <a:xfrm>
            <a:off x="3518614" y="2986460"/>
            <a:ext cx="213867" cy="245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TextBox 64"/>
          <p:cNvSpPr txBox="1"/>
          <p:nvPr/>
        </p:nvSpPr>
        <p:spPr>
          <a:xfrm>
            <a:off x="2622296" y="4762955"/>
            <a:ext cx="2985270" cy="915118"/>
          </a:xfrm>
          <a:prstGeom prst="rect">
            <a:avLst/>
          </a:prstGeom>
          <a:solidFill>
            <a:schemeClr val="accent5">
              <a:lumMod val="10000"/>
              <a:lumOff val="90000"/>
            </a:schemeClr>
          </a:solidFill>
        </p:spPr>
        <p:style>
          <a:lnRef idx="1">
            <a:schemeClr val="accent5"/>
          </a:lnRef>
          <a:fillRef idx="2">
            <a:schemeClr val="accent5"/>
          </a:fillRef>
          <a:effectRef idx="1">
            <a:schemeClr val="accent5"/>
          </a:effectRef>
          <a:fontRef idx="minor">
            <a:schemeClr val="dk1"/>
          </a:fontRef>
        </p:style>
        <p:txBody>
          <a:bodyPr wrap="square" rtlCol="0" anchor="b" anchorCtr="0">
            <a:noAutofit/>
          </a:bodyPr>
          <a:lstStyle/>
          <a:p>
            <a:r>
              <a:rPr lang="en-CA" b="1" dirty="0" smtClean="0"/>
              <a:t>Hardware Failure</a:t>
            </a:r>
          </a:p>
          <a:p>
            <a:r>
              <a:rPr lang="en-CA" dirty="0" smtClean="0"/>
              <a:t>Prob</a:t>
            </a:r>
            <a:r>
              <a:rPr lang="en-CA" dirty="0"/>
              <a:t>. of </a:t>
            </a:r>
            <a:r>
              <a:rPr lang="en-CA" dirty="0" smtClean="0"/>
              <a:t>mechanical </a:t>
            </a:r>
            <a:r>
              <a:rPr lang="en-CA" dirty="0"/>
              <a:t>integrity </a:t>
            </a:r>
            <a:r>
              <a:rPr lang="en-CA" dirty="0" smtClean="0"/>
              <a:t>breach</a:t>
            </a:r>
            <a:endParaRPr lang="en-CA" dirty="0"/>
          </a:p>
        </p:txBody>
      </p:sp>
      <p:sp>
        <p:nvSpPr>
          <p:cNvPr id="64" name="TextBox 63"/>
          <p:cNvSpPr txBox="1"/>
          <p:nvPr/>
        </p:nvSpPr>
        <p:spPr>
          <a:xfrm>
            <a:off x="4873293" y="5423867"/>
            <a:ext cx="2879694" cy="610621"/>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nchor="b" anchorCtr="0">
            <a:noAutofit/>
          </a:bodyPr>
          <a:lstStyle/>
          <a:p>
            <a:endParaRPr lang="en-CA" dirty="0" smtClean="0"/>
          </a:p>
          <a:p>
            <a:r>
              <a:rPr lang="en-CA" b="1" dirty="0" smtClean="0"/>
              <a:t>Loss of Containment</a:t>
            </a:r>
          </a:p>
          <a:p>
            <a:r>
              <a:rPr lang="en-CA" dirty="0" smtClean="0"/>
              <a:t>Freq. </a:t>
            </a:r>
            <a:r>
              <a:rPr lang="en-CA" dirty="0"/>
              <a:t>of loss of </a:t>
            </a:r>
            <a:r>
              <a:rPr lang="en-CA" dirty="0" smtClean="0"/>
              <a:t>containment</a:t>
            </a:r>
            <a:endParaRPr lang="en-CA" dirty="0"/>
          </a:p>
        </p:txBody>
      </p:sp>
      <p:sp>
        <p:nvSpPr>
          <p:cNvPr id="66" name="TextBox 65"/>
          <p:cNvSpPr txBox="1"/>
          <p:nvPr/>
        </p:nvSpPr>
        <p:spPr>
          <a:xfrm>
            <a:off x="4663541" y="1622983"/>
            <a:ext cx="3451050" cy="932240"/>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nchor="b" anchorCtr="0">
            <a:noAutofit/>
          </a:bodyPr>
          <a:lstStyle/>
          <a:p>
            <a:r>
              <a:rPr lang="en-CA" b="1" dirty="0" smtClean="0"/>
              <a:t>Hardware Defense</a:t>
            </a:r>
          </a:p>
          <a:p>
            <a:r>
              <a:rPr lang="en-CA" dirty="0" smtClean="0"/>
              <a:t>Prob</a:t>
            </a:r>
            <a:r>
              <a:rPr lang="en-CA" dirty="0"/>
              <a:t>. of failure of </a:t>
            </a:r>
            <a:r>
              <a:rPr lang="en-CA" dirty="0" smtClean="0"/>
              <a:t>interlock and mechanical </a:t>
            </a:r>
            <a:r>
              <a:rPr lang="en-CA" dirty="0"/>
              <a:t>safety devices</a:t>
            </a:r>
          </a:p>
        </p:txBody>
      </p:sp>
      <p:sp>
        <p:nvSpPr>
          <p:cNvPr id="122" name="Title 1"/>
          <p:cNvSpPr txBox="1">
            <a:spLocks/>
          </p:cNvSpPr>
          <p:nvPr/>
        </p:nvSpPr>
        <p:spPr>
          <a:xfrm>
            <a:off x="621488" y="0"/>
            <a:ext cx="8145141" cy="990600"/>
          </a:xfrm>
          <a:prstGeom prst="rect">
            <a:avLst/>
          </a:prstGeom>
        </p:spPr>
        <p:txBody>
          <a:bodyPr anchor="ct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r>
              <a:rPr lang="en-CA" dirty="0" smtClean="0">
                <a:solidFill>
                  <a:schemeClr val="accent1"/>
                </a:solidFill>
              </a:rPr>
              <a:t>Hazardous Event Probability and Time Line</a:t>
            </a:r>
            <a:endParaRPr lang="en-CA" dirty="0">
              <a:solidFill>
                <a:schemeClr val="accent1"/>
              </a:solidFill>
            </a:endParaRPr>
          </a:p>
        </p:txBody>
      </p:sp>
    </p:spTree>
    <p:extLst>
      <p:ext uri="{BB962C8B-B14F-4D97-AF65-F5344CB8AC3E}">
        <p14:creationId xmlns:p14="http://schemas.microsoft.com/office/powerpoint/2010/main" val="93473032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PHA information</a:t>
            </a:r>
            <a:endParaRPr lang="en-CA" dirty="0"/>
          </a:p>
        </p:txBody>
      </p:sp>
      <p:sp>
        <p:nvSpPr>
          <p:cNvPr id="3" name="Content Placeholder 2"/>
          <p:cNvSpPr>
            <a:spLocks noGrp="1"/>
          </p:cNvSpPr>
          <p:nvPr>
            <p:ph idx="1"/>
          </p:nvPr>
        </p:nvSpPr>
        <p:spPr/>
        <p:txBody>
          <a:bodyPr/>
          <a:lstStyle/>
          <a:p>
            <a:r>
              <a:rPr lang="en-CA" dirty="0" smtClean="0"/>
              <a:t>Once you know the hazards what do you do with the information?</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105</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08655785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Management and PHAs	</a:t>
            </a:r>
            <a:endParaRPr lang="en-CA" sz="2800" dirty="0"/>
          </a:p>
        </p:txBody>
      </p:sp>
      <p:sp>
        <p:nvSpPr>
          <p:cNvPr id="5" name="Content Placeholder 4"/>
          <p:cNvSpPr>
            <a:spLocks noGrp="1"/>
          </p:cNvSpPr>
          <p:nvPr>
            <p:ph idx="1"/>
          </p:nvPr>
        </p:nvSpPr>
        <p:spPr/>
        <p:txBody>
          <a:bodyPr/>
          <a:lstStyle/>
          <a:p>
            <a:r>
              <a:rPr lang="en-CA" dirty="0" smtClean="0"/>
              <a:t>Management is typically not just engineers that understand the process. Decisions are made for the facility based on competing interests</a:t>
            </a:r>
          </a:p>
          <a:p>
            <a:r>
              <a:rPr lang="en-CA" dirty="0" smtClean="0"/>
              <a:t>PHAs that are accurate can be useful and necessary to help management from making poor decisions</a:t>
            </a:r>
          </a:p>
          <a:p>
            <a:r>
              <a:rPr lang="en-CA" dirty="0"/>
              <a:t>Managers have to make decisions based on competing </a:t>
            </a:r>
            <a:r>
              <a:rPr lang="en-CA" dirty="0" smtClean="0"/>
              <a:t>interests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106</a:t>
            </a:fld>
            <a:endParaRPr lang="en-US" dirty="0"/>
          </a:p>
        </p:txBody>
      </p:sp>
      <p:grpSp>
        <p:nvGrpSpPr>
          <p:cNvPr id="13" name="Group 12"/>
          <p:cNvGrpSpPr/>
          <p:nvPr/>
        </p:nvGrpSpPr>
        <p:grpSpPr>
          <a:xfrm>
            <a:off x="189688" y="6182578"/>
            <a:ext cx="8316639" cy="538898"/>
            <a:chOff x="1249680" y="6197517"/>
            <a:chExt cx="7749864" cy="540000"/>
          </a:xfrm>
        </p:grpSpPr>
        <p:sp>
          <p:nvSpPr>
            <p:cNvPr id="14" name="Rectangle 13">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25013093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Competing Interests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107</a:t>
            </a:fld>
            <a:endParaRPr lang="en-US" dirty="0"/>
          </a:p>
        </p:txBody>
      </p:sp>
      <p:sp>
        <p:nvSpPr>
          <p:cNvPr id="17" name="Isosceles Triangle 16"/>
          <p:cNvSpPr/>
          <p:nvPr/>
        </p:nvSpPr>
        <p:spPr>
          <a:xfrm rot="18900000">
            <a:off x="3749735" y="1344714"/>
            <a:ext cx="1980000" cy="1620000"/>
          </a:xfrm>
          <a:prstGeom prst="triangle">
            <a:avLst/>
          </a:prstGeom>
          <a:solidFill>
            <a:schemeClr val="accent3">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Isosceles Triangle 18"/>
          <p:cNvSpPr/>
          <p:nvPr/>
        </p:nvSpPr>
        <p:spPr>
          <a:xfrm rot="18900000">
            <a:off x="4594753" y="994696"/>
            <a:ext cx="990000" cy="1620000"/>
          </a:xfrm>
          <a:prstGeom prst="triangle">
            <a:avLst>
              <a:gd name="adj" fmla="val 0"/>
            </a:avLst>
          </a:prstGeom>
          <a:solidFill>
            <a:schemeClr val="accent3">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Isosceles Triangle 19"/>
          <p:cNvSpPr/>
          <p:nvPr/>
        </p:nvSpPr>
        <p:spPr>
          <a:xfrm rot="2700000">
            <a:off x="6286907" y="1341638"/>
            <a:ext cx="1980000" cy="1620000"/>
          </a:xfrm>
          <a:prstGeom prst="triangl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Isosceles Triangle 21"/>
          <p:cNvSpPr/>
          <p:nvPr/>
        </p:nvSpPr>
        <p:spPr>
          <a:xfrm rot="8100000">
            <a:off x="6270080" y="3887221"/>
            <a:ext cx="1980000" cy="1620000"/>
          </a:xfrm>
          <a:prstGeom prst="triangle">
            <a:avLst/>
          </a:prstGeom>
          <a:solidFill>
            <a:schemeClr val="bg2">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Isosceles Triangle 22"/>
          <p:cNvSpPr/>
          <p:nvPr/>
        </p:nvSpPr>
        <p:spPr>
          <a:xfrm rot="8100000">
            <a:off x="6415061" y="4237238"/>
            <a:ext cx="990000" cy="1620000"/>
          </a:xfrm>
          <a:prstGeom prst="triangle">
            <a:avLst>
              <a:gd name="adj" fmla="val 0"/>
            </a:avLst>
          </a:prstGeom>
          <a:solidFill>
            <a:schemeClr val="bg2">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Isosceles Triangle 23"/>
          <p:cNvSpPr/>
          <p:nvPr/>
        </p:nvSpPr>
        <p:spPr>
          <a:xfrm rot="13500000">
            <a:off x="3741321" y="3887222"/>
            <a:ext cx="1980000" cy="1620000"/>
          </a:xfrm>
          <a:prstGeom prst="triangl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Isosceles Triangle 24"/>
          <p:cNvSpPr/>
          <p:nvPr/>
        </p:nvSpPr>
        <p:spPr>
          <a:xfrm rot="13500000">
            <a:off x="3869477" y="3537204"/>
            <a:ext cx="990000" cy="1620000"/>
          </a:xfrm>
          <a:prstGeom prst="triangle">
            <a:avLst>
              <a:gd name="adj" fmla="val 0"/>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Isosceles Triangle 25"/>
          <p:cNvSpPr/>
          <p:nvPr/>
        </p:nvSpPr>
        <p:spPr>
          <a:xfrm rot="2700000">
            <a:off x="7131925" y="1691656"/>
            <a:ext cx="990000" cy="1620000"/>
          </a:xfrm>
          <a:prstGeom prst="triangle">
            <a:avLst>
              <a:gd name="adj" fmla="val 0"/>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p:cNvSpPr txBox="1"/>
          <p:nvPr/>
        </p:nvSpPr>
        <p:spPr>
          <a:xfrm>
            <a:off x="2449358" y="870995"/>
            <a:ext cx="2083283" cy="707886"/>
          </a:xfrm>
          <a:prstGeom prst="rect">
            <a:avLst/>
          </a:prstGeom>
          <a:noFill/>
        </p:spPr>
        <p:txBody>
          <a:bodyPr wrap="square" rtlCol="0">
            <a:spAutoFit/>
          </a:bodyPr>
          <a:lstStyle/>
          <a:p>
            <a:pPr algn="ctr"/>
            <a:r>
              <a:rPr lang="en-CA" sz="2000" dirty="0" smtClean="0"/>
              <a:t>Finances</a:t>
            </a:r>
          </a:p>
          <a:p>
            <a:pPr algn="ctr"/>
            <a:r>
              <a:rPr lang="en-CA" sz="2000" dirty="0" smtClean="0"/>
              <a:t>Productivity</a:t>
            </a:r>
            <a:endParaRPr lang="en-CA" sz="2000" dirty="0"/>
          </a:p>
        </p:txBody>
      </p:sp>
      <p:sp>
        <p:nvSpPr>
          <p:cNvPr id="29" name="TextBox 28"/>
          <p:cNvSpPr txBox="1"/>
          <p:nvPr/>
        </p:nvSpPr>
        <p:spPr>
          <a:xfrm>
            <a:off x="7024367" y="881921"/>
            <a:ext cx="2083283" cy="707886"/>
          </a:xfrm>
          <a:prstGeom prst="rect">
            <a:avLst/>
          </a:prstGeom>
          <a:noFill/>
        </p:spPr>
        <p:txBody>
          <a:bodyPr wrap="square" rtlCol="0">
            <a:spAutoFit/>
          </a:bodyPr>
          <a:lstStyle/>
          <a:p>
            <a:pPr algn="ctr"/>
            <a:r>
              <a:rPr lang="en-CA" sz="2000" dirty="0" smtClean="0"/>
              <a:t>Quality</a:t>
            </a:r>
          </a:p>
          <a:p>
            <a:pPr algn="ctr"/>
            <a:r>
              <a:rPr lang="en-CA" sz="2000" dirty="0" smtClean="0"/>
              <a:t>Consistency</a:t>
            </a:r>
            <a:endParaRPr lang="en-CA" sz="2000" dirty="0"/>
          </a:p>
        </p:txBody>
      </p:sp>
      <p:sp>
        <p:nvSpPr>
          <p:cNvPr id="30" name="TextBox 29"/>
          <p:cNvSpPr txBox="1"/>
          <p:nvPr/>
        </p:nvSpPr>
        <p:spPr>
          <a:xfrm>
            <a:off x="7013284" y="5304370"/>
            <a:ext cx="2083283" cy="707886"/>
          </a:xfrm>
          <a:prstGeom prst="rect">
            <a:avLst/>
          </a:prstGeom>
          <a:noFill/>
        </p:spPr>
        <p:txBody>
          <a:bodyPr wrap="square" rtlCol="0">
            <a:spAutoFit/>
          </a:bodyPr>
          <a:lstStyle/>
          <a:p>
            <a:pPr algn="ctr"/>
            <a:r>
              <a:rPr lang="en-CA" sz="2000" dirty="0" smtClean="0"/>
              <a:t>Customers</a:t>
            </a:r>
          </a:p>
          <a:p>
            <a:pPr algn="ctr"/>
            <a:r>
              <a:rPr lang="en-CA" sz="2000" dirty="0" smtClean="0"/>
              <a:t>Stakeholders</a:t>
            </a:r>
          </a:p>
        </p:txBody>
      </p:sp>
      <p:sp>
        <p:nvSpPr>
          <p:cNvPr id="31" name="TextBox 30"/>
          <p:cNvSpPr txBox="1"/>
          <p:nvPr/>
        </p:nvSpPr>
        <p:spPr>
          <a:xfrm>
            <a:off x="2449358" y="4972084"/>
            <a:ext cx="2083283" cy="1015663"/>
          </a:xfrm>
          <a:prstGeom prst="rect">
            <a:avLst/>
          </a:prstGeom>
          <a:noFill/>
        </p:spPr>
        <p:txBody>
          <a:bodyPr wrap="square" rtlCol="0">
            <a:spAutoFit/>
          </a:bodyPr>
          <a:lstStyle/>
          <a:p>
            <a:pPr algn="ctr"/>
            <a:r>
              <a:rPr lang="en-CA" sz="2000" dirty="0" smtClean="0"/>
              <a:t>Safety</a:t>
            </a:r>
          </a:p>
          <a:p>
            <a:pPr algn="ctr"/>
            <a:r>
              <a:rPr lang="en-CA" sz="2000" dirty="0" smtClean="0"/>
              <a:t>Regulatory Requirements</a:t>
            </a:r>
            <a:endParaRPr lang="en-CA" sz="2000" dirty="0"/>
          </a:p>
        </p:txBody>
      </p:sp>
      <p:sp>
        <p:nvSpPr>
          <p:cNvPr id="32" name="TextBox 31"/>
          <p:cNvSpPr txBox="1"/>
          <p:nvPr/>
        </p:nvSpPr>
        <p:spPr>
          <a:xfrm>
            <a:off x="5101458" y="3168796"/>
            <a:ext cx="1911826" cy="584775"/>
          </a:xfrm>
          <a:prstGeom prst="rect">
            <a:avLst/>
          </a:prstGeom>
          <a:noFill/>
        </p:spPr>
        <p:txBody>
          <a:bodyPr wrap="square" rtlCol="0">
            <a:spAutoFit/>
          </a:bodyPr>
          <a:lstStyle/>
          <a:p>
            <a:pPr algn="ctr"/>
            <a:r>
              <a:rPr lang="en-CA" sz="3200" b="1" dirty="0" smtClean="0">
                <a:ln w="0"/>
                <a:solidFill>
                  <a:schemeClr val="accent1"/>
                </a:solidFill>
                <a:effectLst>
                  <a:outerShdw blurRad="38100" dist="25400" dir="5400000" algn="ctr" rotWithShape="0">
                    <a:srgbClr val="6E747A">
                      <a:alpha val="43000"/>
                    </a:srgbClr>
                  </a:outerShdw>
                </a:effectLst>
              </a:rPr>
              <a:t>DECISION</a:t>
            </a:r>
            <a:endParaRPr lang="en-CA" sz="3200" b="1" dirty="0">
              <a:ln w="0"/>
              <a:solidFill>
                <a:schemeClr val="accent1"/>
              </a:solidFill>
              <a:effectLst>
                <a:outerShdw blurRad="38100" dist="25400" dir="5400000" algn="ctr" rotWithShape="0">
                  <a:srgbClr val="6E747A">
                    <a:alpha val="43000"/>
                  </a:srgbClr>
                </a:outerShdw>
              </a:effectLst>
            </a:endParaRPr>
          </a:p>
        </p:txBody>
      </p:sp>
      <p:grpSp>
        <p:nvGrpSpPr>
          <p:cNvPr id="27" name="Group 26"/>
          <p:cNvGrpSpPr/>
          <p:nvPr/>
        </p:nvGrpSpPr>
        <p:grpSpPr>
          <a:xfrm>
            <a:off x="189688" y="6182578"/>
            <a:ext cx="8316639" cy="538898"/>
            <a:chOff x="1249680" y="6197517"/>
            <a:chExt cx="7749864" cy="540000"/>
          </a:xfrm>
        </p:grpSpPr>
        <p:sp>
          <p:nvSpPr>
            <p:cNvPr id="40" name="Rectangle 39">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41" name="Rectangle 40">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42" name="Rectangle 41">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43" name="Rectangle 42">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44" name="Rectangle 43">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52025889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Engaging the workforce</a:t>
            </a:r>
            <a:endParaRPr lang="en-CA" dirty="0"/>
          </a:p>
        </p:txBody>
      </p:sp>
      <p:sp>
        <p:nvSpPr>
          <p:cNvPr id="13" name="Content Placeholder 12"/>
          <p:cNvSpPr>
            <a:spLocks noGrp="1"/>
          </p:cNvSpPr>
          <p:nvPr>
            <p:ph idx="1"/>
          </p:nvPr>
        </p:nvSpPr>
        <p:spPr>
          <a:xfrm>
            <a:off x="196346" y="5122870"/>
            <a:ext cx="8744453" cy="1091457"/>
          </a:xfrm>
        </p:spPr>
        <p:txBody>
          <a:bodyPr/>
          <a:lstStyle/>
          <a:p>
            <a:r>
              <a:rPr lang="en-CA" dirty="0" smtClean="0"/>
              <a:t>Management decisions are critical [5]</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108</a:t>
            </a:fld>
            <a:endParaRPr lang="en-US" dirty="0"/>
          </a:p>
        </p:txBody>
      </p:sp>
      <p:sp>
        <p:nvSpPr>
          <p:cNvPr id="15" name="Explosion 1 14"/>
          <p:cNvSpPr/>
          <p:nvPr/>
        </p:nvSpPr>
        <p:spPr>
          <a:xfrm>
            <a:off x="7841576" y="3536461"/>
            <a:ext cx="1081363" cy="1109393"/>
          </a:xfrm>
          <a:prstGeom prst="irregularSeal1">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CA"/>
          </a:p>
        </p:txBody>
      </p:sp>
      <p:sp>
        <p:nvSpPr>
          <p:cNvPr id="16" name="TextBox 15"/>
          <p:cNvSpPr txBox="1"/>
          <p:nvPr/>
        </p:nvSpPr>
        <p:spPr>
          <a:xfrm>
            <a:off x="7877841" y="4645854"/>
            <a:ext cx="1122079" cy="369332"/>
          </a:xfrm>
          <a:prstGeom prst="rect">
            <a:avLst/>
          </a:prstGeom>
          <a:noFill/>
        </p:spPr>
        <p:txBody>
          <a:bodyPr wrap="square" rtlCol="0">
            <a:spAutoFit/>
          </a:bodyPr>
          <a:lstStyle/>
          <a:p>
            <a:pPr algn="ctr"/>
            <a:r>
              <a:rPr lang="en-CA" dirty="0" smtClean="0"/>
              <a:t>Accident</a:t>
            </a:r>
            <a:endParaRPr lang="en-CA" dirty="0"/>
          </a:p>
        </p:txBody>
      </p:sp>
      <p:sp>
        <p:nvSpPr>
          <p:cNvPr id="17" name="Rectangle 16"/>
          <p:cNvSpPr/>
          <p:nvPr/>
        </p:nvSpPr>
        <p:spPr>
          <a:xfrm>
            <a:off x="999939" y="2308160"/>
            <a:ext cx="1420566" cy="1448848"/>
          </a:xfrm>
          <a:prstGeom prst="rect">
            <a:avLst/>
          </a:prstGeom>
        </p:spPr>
        <p:style>
          <a:lnRef idx="0">
            <a:schemeClr val="accent1"/>
          </a:lnRef>
          <a:fillRef idx="3">
            <a:schemeClr val="accent1"/>
          </a:fillRef>
          <a:effectRef idx="3">
            <a:schemeClr val="accent1"/>
          </a:effectRef>
          <a:fontRef idx="minor">
            <a:schemeClr val="lt1"/>
          </a:fontRef>
        </p:style>
        <p:txBody>
          <a:bodyPr rtlCol="0" anchor="b"/>
          <a:lstStyle/>
          <a:p>
            <a:r>
              <a:rPr lang="en-CA" dirty="0" smtClean="0"/>
              <a:t>Fallible Decisions</a:t>
            </a:r>
            <a:endParaRPr lang="en-CA" dirty="0"/>
          </a:p>
        </p:txBody>
      </p:sp>
      <p:sp>
        <p:nvSpPr>
          <p:cNvPr id="19" name="Rectangle 18"/>
          <p:cNvSpPr/>
          <p:nvPr/>
        </p:nvSpPr>
        <p:spPr>
          <a:xfrm>
            <a:off x="2245050" y="2555497"/>
            <a:ext cx="1420566" cy="1448848"/>
          </a:xfrm>
          <a:prstGeom prst="rect">
            <a:avLst/>
          </a:prstGeom>
        </p:spPr>
        <p:style>
          <a:lnRef idx="0">
            <a:schemeClr val="accent2"/>
          </a:lnRef>
          <a:fillRef idx="3">
            <a:schemeClr val="accent2"/>
          </a:fillRef>
          <a:effectRef idx="3">
            <a:schemeClr val="accent2"/>
          </a:effectRef>
          <a:fontRef idx="minor">
            <a:schemeClr val="lt1"/>
          </a:fontRef>
        </p:style>
        <p:txBody>
          <a:bodyPr rtlCol="0" anchor="b"/>
          <a:lstStyle/>
          <a:p>
            <a:r>
              <a:rPr lang="en-CA" dirty="0" smtClean="0"/>
              <a:t>Latent </a:t>
            </a:r>
          </a:p>
          <a:p>
            <a:r>
              <a:rPr lang="en-CA" dirty="0" smtClean="0"/>
              <a:t>Failures</a:t>
            </a:r>
            <a:endParaRPr lang="en-CA" dirty="0"/>
          </a:p>
        </p:txBody>
      </p:sp>
      <p:sp>
        <p:nvSpPr>
          <p:cNvPr id="20" name="Rectangle 19"/>
          <p:cNvSpPr/>
          <p:nvPr/>
        </p:nvSpPr>
        <p:spPr>
          <a:xfrm>
            <a:off x="3200750" y="2718582"/>
            <a:ext cx="1420566" cy="1448848"/>
          </a:xfrm>
          <a:prstGeom prst="rect">
            <a:avLst/>
          </a:prstGeom>
        </p:spPr>
        <p:style>
          <a:lnRef idx="0">
            <a:schemeClr val="accent3"/>
          </a:lnRef>
          <a:fillRef idx="3">
            <a:schemeClr val="accent3"/>
          </a:fillRef>
          <a:effectRef idx="3">
            <a:schemeClr val="accent3"/>
          </a:effectRef>
          <a:fontRef idx="minor">
            <a:schemeClr val="lt1"/>
          </a:fontRef>
        </p:style>
        <p:txBody>
          <a:bodyPr rtlCol="0" anchor="b"/>
          <a:lstStyle/>
          <a:p>
            <a:r>
              <a:rPr lang="en-CA" dirty="0" err="1" smtClean="0"/>
              <a:t>Precond-itions</a:t>
            </a:r>
            <a:endParaRPr lang="en-CA" dirty="0"/>
          </a:p>
        </p:txBody>
      </p:sp>
      <p:sp>
        <p:nvSpPr>
          <p:cNvPr id="21" name="Rectangle 20"/>
          <p:cNvSpPr/>
          <p:nvPr/>
        </p:nvSpPr>
        <p:spPr>
          <a:xfrm>
            <a:off x="4316760" y="3011942"/>
            <a:ext cx="1420566" cy="1448848"/>
          </a:xfrm>
          <a:prstGeom prst="rect">
            <a:avLst/>
          </a:prstGeom>
        </p:spPr>
        <p:style>
          <a:lnRef idx="0">
            <a:schemeClr val="accent4"/>
          </a:lnRef>
          <a:fillRef idx="3">
            <a:schemeClr val="accent4"/>
          </a:fillRef>
          <a:effectRef idx="3">
            <a:schemeClr val="accent4"/>
          </a:effectRef>
          <a:fontRef idx="minor">
            <a:schemeClr val="lt1"/>
          </a:fontRef>
        </p:style>
        <p:txBody>
          <a:bodyPr rtlCol="0" anchor="b"/>
          <a:lstStyle/>
          <a:p>
            <a:r>
              <a:rPr lang="en-CA" dirty="0" smtClean="0"/>
              <a:t>Unsafe </a:t>
            </a:r>
          </a:p>
          <a:p>
            <a:r>
              <a:rPr lang="en-CA" dirty="0" smtClean="0"/>
              <a:t>Acts</a:t>
            </a:r>
            <a:endParaRPr lang="en-CA" dirty="0"/>
          </a:p>
        </p:txBody>
      </p:sp>
      <p:sp>
        <p:nvSpPr>
          <p:cNvPr id="22" name="Rectangle 21"/>
          <p:cNvSpPr/>
          <p:nvPr/>
        </p:nvSpPr>
        <p:spPr>
          <a:xfrm>
            <a:off x="5115807" y="3153966"/>
            <a:ext cx="1420566" cy="1448848"/>
          </a:xfrm>
          <a:prstGeom prst="rect">
            <a:avLst/>
          </a:prstGeom>
        </p:spPr>
        <p:style>
          <a:lnRef idx="0">
            <a:schemeClr val="accent5"/>
          </a:lnRef>
          <a:fillRef idx="3">
            <a:schemeClr val="accent5"/>
          </a:fillRef>
          <a:effectRef idx="3">
            <a:schemeClr val="accent5"/>
          </a:effectRef>
          <a:fontRef idx="minor">
            <a:schemeClr val="lt1"/>
          </a:fontRef>
        </p:style>
        <p:txBody>
          <a:bodyPr rtlCol="0" anchor="b"/>
          <a:lstStyle/>
          <a:p>
            <a:r>
              <a:rPr lang="en-CA" dirty="0" smtClean="0"/>
              <a:t>System Failures</a:t>
            </a:r>
            <a:endParaRPr lang="en-CA" dirty="0"/>
          </a:p>
        </p:txBody>
      </p:sp>
      <p:sp>
        <p:nvSpPr>
          <p:cNvPr id="23" name="Rectangle 22"/>
          <p:cNvSpPr/>
          <p:nvPr/>
        </p:nvSpPr>
        <p:spPr>
          <a:xfrm>
            <a:off x="6046808" y="3310009"/>
            <a:ext cx="1420566" cy="1448848"/>
          </a:xfrm>
          <a:prstGeom prst="rect">
            <a:avLst/>
          </a:prstGeom>
        </p:spPr>
        <p:style>
          <a:lnRef idx="0">
            <a:schemeClr val="accent6"/>
          </a:lnRef>
          <a:fillRef idx="3">
            <a:schemeClr val="accent6"/>
          </a:fillRef>
          <a:effectRef idx="3">
            <a:schemeClr val="accent6"/>
          </a:effectRef>
          <a:fontRef idx="minor">
            <a:schemeClr val="lt1"/>
          </a:fontRef>
        </p:style>
        <p:txBody>
          <a:bodyPr rtlCol="0" anchor="b"/>
          <a:lstStyle/>
          <a:p>
            <a:r>
              <a:rPr lang="en-CA" dirty="0" smtClean="0"/>
              <a:t>Hardware</a:t>
            </a:r>
          </a:p>
          <a:p>
            <a:r>
              <a:rPr lang="en-CA" dirty="0" smtClean="0"/>
              <a:t>Defense</a:t>
            </a:r>
            <a:endParaRPr lang="en-CA" dirty="0"/>
          </a:p>
        </p:txBody>
      </p:sp>
      <p:sp>
        <p:nvSpPr>
          <p:cNvPr id="26" name="TextBox 25"/>
          <p:cNvSpPr txBox="1"/>
          <p:nvPr/>
        </p:nvSpPr>
        <p:spPr>
          <a:xfrm>
            <a:off x="864850" y="1888362"/>
            <a:ext cx="1632060" cy="369332"/>
          </a:xfrm>
          <a:prstGeom prst="rect">
            <a:avLst/>
          </a:prstGeom>
          <a:noFill/>
        </p:spPr>
        <p:txBody>
          <a:bodyPr wrap="square" rtlCol="0">
            <a:spAutoFit/>
          </a:bodyPr>
          <a:lstStyle/>
          <a:p>
            <a:pPr algn="ctr"/>
            <a:r>
              <a:rPr lang="en-CA" dirty="0" smtClean="0"/>
              <a:t>Senior </a:t>
            </a:r>
            <a:r>
              <a:rPr lang="en-CA" dirty="0" err="1" smtClean="0"/>
              <a:t>Mmgt</a:t>
            </a:r>
            <a:endParaRPr lang="en-CA" dirty="0"/>
          </a:p>
        </p:txBody>
      </p:sp>
      <p:sp>
        <p:nvSpPr>
          <p:cNvPr id="28" name="TextBox 27"/>
          <p:cNvSpPr txBox="1"/>
          <p:nvPr/>
        </p:nvSpPr>
        <p:spPr>
          <a:xfrm>
            <a:off x="2420505" y="1719381"/>
            <a:ext cx="1486925" cy="369332"/>
          </a:xfrm>
          <a:prstGeom prst="rect">
            <a:avLst/>
          </a:prstGeom>
          <a:noFill/>
        </p:spPr>
        <p:txBody>
          <a:bodyPr wrap="square" rtlCol="0">
            <a:spAutoFit/>
          </a:bodyPr>
          <a:lstStyle/>
          <a:p>
            <a:pPr algn="ctr"/>
            <a:r>
              <a:rPr lang="en-CA" dirty="0" smtClean="0"/>
              <a:t>Middle </a:t>
            </a:r>
            <a:r>
              <a:rPr lang="en-CA" dirty="0" err="1" smtClean="0"/>
              <a:t>Mmgt</a:t>
            </a:r>
            <a:endParaRPr lang="en-CA" dirty="0"/>
          </a:p>
        </p:txBody>
      </p:sp>
      <p:sp>
        <p:nvSpPr>
          <p:cNvPr id="29" name="TextBox 28"/>
          <p:cNvSpPr txBox="1"/>
          <p:nvPr/>
        </p:nvSpPr>
        <p:spPr>
          <a:xfrm>
            <a:off x="3030821" y="2055998"/>
            <a:ext cx="1632060" cy="369332"/>
          </a:xfrm>
          <a:prstGeom prst="rect">
            <a:avLst/>
          </a:prstGeom>
          <a:noFill/>
        </p:spPr>
        <p:txBody>
          <a:bodyPr wrap="square" rtlCol="0">
            <a:spAutoFit/>
          </a:bodyPr>
          <a:lstStyle/>
          <a:p>
            <a:pPr algn="ctr"/>
            <a:r>
              <a:rPr lang="en-CA" dirty="0" smtClean="0"/>
              <a:t>Engineers</a:t>
            </a:r>
            <a:endParaRPr lang="en-CA" dirty="0"/>
          </a:p>
        </p:txBody>
      </p:sp>
      <p:sp>
        <p:nvSpPr>
          <p:cNvPr id="30" name="TextBox 29"/>
          <p:cNvSpPr txBox="1"/>
          <p:nvPr/>
        </p:nvSpPr>
        <p:spPr>
          <a:xfrm>
            <a:off x="4521323" y="2193650"/>
            <a:ext cx="1632060" cy="369332"/>
          </a:xfrm>
          <a:prstGeom prst="rect">
            <a:avLst/>
          </a:prstGeom>
          <a:noFill/>
        </p:spPr>
        <p:txBody>
          <a:bodyPr wrap="square" rtlCol="0">
            <a:spAutoFit/>
          </a:bodyPr>
          <a:lstStyle/>
          <a:p>
            <a:pPr algn="ctr"/>
            <a:r>
              <a:rPr lang="en-CA" dirty="0" smtClean="0"/>
              <a:t>Supervisors</a:t>
            </a:r>
            <a:endParaRPr lang="en-CA" dirty="0"/>
          </a:p>
        </p:txBody>
      </p:sp>
      <p:sp>
        <p:nvSpPr>
          <p:cNvPr id="31" name="TextBox 30"/>
          <p:cNvSpPr txBox="1"/>
          <p:nvPr/>
        </p:nvSpPr>
        <p:spPr>
          <a:xfrm>
            <a:off x="5401561" y="2420621"/>
            <a:ext cx="1632060" cy="369332"/>
          </a:xfrm>
          <a:prstGeom prst="rect">
            <a:avLst/>
          </a:prstGeom>
          <a:noFill/>
        </p:spPr>
        <p:txBody>
          <a:bodyPr wrap="square" rtlCol="0">
            <a:spAutoFit/>
          </a:bodyPr>
          <a:lstStyle/>
          <a:p>
            <a:pPr algn="ctr"/>
            <a:r>
              <a:rPr lang="en-CA" dirty="0" smtClean="0"/>
              <a:t>Operators</a:t>
            </a:r>
            <a:endParaRPr lang="en-CA" dirty="0"/>
          </a:p>
        </p:txBody>
      </p:sp>
      <p:sp>
        <p:nvSpPr>
          <p:cNvPr id="25605" name="Oval 25604"/>
          <p:cNvSpPr/>
          <p:nvPr/>
        </p:nvSpPr>
        <p:spPr>
          <a:xfrm>
            <a:off x="2370910" y="262555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p:cNvSpPr/>
          <p:nvPr/>
        </p:nvSpPr>
        <p:spPr>
          <a:xfrm>
            <a:off x="6186733" y="345932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4" name="Straight Arrow Connector 23"/>
          <p:cNvCxnSpPr>
            <a:stCxn id="41" idx="2"/>
          </p:cNvCxnSpPr>
          <p:nvPr/>
        </p:nvCxnSpPr>
        <p:spPr>
          <a:xfrm>
            <a:off x="6186733" y="3585329"/>
            <a:ext cx="1556751" cy="34598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25605" idx="2"/>
          </p:cNvCxnSpPr>
          <p:nvPr/>
        </p:nvCxnSpPr>
        <p:spPr>
          <a:xfrm flipH="1" flipV="1">
            <a:off x="2370910" y="2751558"/>
            <a:ext cx="825059" cy="1785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3325788" y="285985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Oval 89"/>
          <p:cNvSpPr/>
          <p:nvPr/>
        </p:nvSpPr>
        <p:spPr>
          <a:xfrm>
            <a:off x="4451065" y="311185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Oval 90"/>
          <p:cNvSpPr/>
          <p:nvPr/>
        </p:nvSpPr>
        <p:spPr>
          <a:xfrm>
            <a:off x="5251494" y="329058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629" name="Straight Connector 25628"/>
          <p:cNvCxnSpPr/>
          <p:nvPr/>
        </p:nvCxnSpPr>
        <p:spPr>
          <a:xfrm>
            <a:off x="5255259" y="3387642"/>
            <a:ext cx="791549" cy="1692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4459067" y="3223369"/>
            <a:ext cx="656740" cy="1295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3337023" y="2968589"/>
            <a:ext cx="960936" cy="2082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1194870" y="23642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3" name="Straight Connector 92"/>
          <p:cNvCxnSpPr/>
          <p:nvPr/>
        </p:nvCxnSpPr>
        <p:spPr>
          <a:xfrm flipH="1" flipV="1">
            <a:off x="629335" y="2339368"/>
            <a:ext cx="366035" cy="92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2931827" y="3105661"/>
            <a:ext cx="173825" cy="129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6" name="Oval 95"/>
          <p:cNvSpPr/>
          <p:nvPr/>
        </p:nvSpPr>
        <p:spPr>
          <a:xfrm>
            <a:off x="1210603" y="2877681"/>
            <a:ext cx="399652" cy="101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Oval 96"/>
          <p:cNvSpPr/>
          <p:nvPr/>
        </p:nvSpPr>
        <p:spPr>
          <a:xfrm>
            <a:off x="5658340" y="3742945"/>
            <a:ext cx="173825" cy="129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8" name="Oval 97"/>
          <p:cNvSpPr/>
          <p:nvPr/>
        </p:nvSpPr>
        <p:spPr>
          <a:xfrm>
            <a:off x="4729025" y="3472280"/>
            <a:ext cx="213867" cy="245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Oval 98"/>
          <p:cNvSpPr/>
          <p:nvPr/>
        </p:nvSpPr>
        <p:spPr>
          <a:xfrm>
            <a:off x="7129133" y="3363854"/>
            <a:ext cx="213867" cy="245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0" name="Oval 99"/>
          <p:cNvSpPr/>
          <p:nvPr/>
        </p:nvSpPr>
        <p:spPr>
          <a:xfrm>
            <a:off x="3455776" y="3253126"/>
            <a:ext cx="213867" cy="245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Oval 100"/>
          <p:cNvSpPr/>
          <p:nvPr/>
        </p:nvSpPr>
        <p:spPr>
          <a:xfrm>
            <a:off x="2041455" y="2704924"/>
            <a:ext cx="95439" cy="201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6" name="Straight Connector 85"/>
          <p:cNvCxnSpPr/>
          <p:nvPr/>
        </p:nvCxnSpPr>
        <p:spPr>
          <a:xfrm flipH="1" flipV="1">
            <a:off x="1202344" y="2480265"/>
            <a:ext cx="1033152" cy="238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2783439" y="2044283"/>
            <a:ext cx="148388" cy="348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3030821" y="2272887"/>
            <a:ext cx="294967" cy="136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4958919" y="2539577"/>
            <a:ext cx="137517" cy="330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5365978" y="2657534"/>
            <a:ext cx="342590" cy="212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89688" y="6182578"/>
            <a:ext cx="8316639" cy="538898"/>
            <a:chOff x="1249680" y="6197517"/>
            <a:chExt cx="7749864" cy="540000"/>
          </a:xfrm>
        </p:grpSpPr>
        <p:sp>
          <p:nvSpPr>
            <p:cNvPr id="51" name="Rectangle 50">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52" name="Rectangle 51">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53" name="Rectangle 52">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54" name="Rectangle 53">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55" name="Rectangle 54">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31965272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Risk is mutable</a:t>
            </a:r>
            <a:endParaRPr lang="en-CA" dirty="0"/>
          </a:p>
        </p:txBody>
      </p:sp>
      <p:sp>
        <p:nvSpPr>
          <p:cNvPr id="3" name="Content Placeholder 2"/>
          <p:cNvSpPr>
            <a:spLocks noGrp="1"/>
          </p:cNvSpPr>
          <p:nvPr>
            <p:ph idx="1"/>
          </p:nvPr>
        </p:nvSpPr>
        <p:spPr>
          <a:xfrm>
            <a:off x="2743200" y="864108"/>
            <a:ext cx="6015789" cy="5120640"/>
          </a:xfrm>
        </p:spPr>
        <p:txBody>
          <a:bodyPr>
            <a:normAutofit/>
          </a:bodyPr>
          <a:lstStyle/>
          <a:p>
            <a:r>
              <a:rPr lang="en-CA" sz="2000" dirty="0" smtClean="0"/>
              <a:t>Assessing risk is not simple. Different people will have different opinions about severity and maybe even frequency if it not easily quantified. </a:t>
            </a:r>
          </a:p>
          <a:p>
            <a:r>
              <a:rPr lang="en-CA" sz="2000" dirty="0" smtClean="0"/>
              <a:t>Low frequency:</a:t>
            </a:r>
          </a:p>
          <a:p>
            <a:pPr lvl="1"/>
            <a:r>
              <a:rPr lang="en-CA" sz="1800" dirty="0" smtClean="0"/>
              <a:t>Runaway reaction</a:t>
            </a:r>
          </a:p>
          <a:p>
            <a:pPr lvl="1"/>
            <a:r>
              <a:rPr lang="en-CA" sz="1800" dirty="0" smtClean="0"/>
              <a:t>Should you protect your plant from a plane crash?</a:t>
            </a:r>
          </a:p>
          <a:p>
            <a:pPr lvl="1"/>
            <a:r>
              <a:rPr lang="en-CA" sz="1800" dirty="0" smtClean="0"/>
              <a:t>Should you protect from natural hazards not typical to your region? (e.g., hurricanes)</a:t>
            </a:r>
          </a:p>
          <a:p>
            <a:pPr lvl="1"/>
            <a:r>
              <a:rPr lang="en-CA" sz="1800" dirty="0" smtClean="0"/>
              <a:t>Should you protect against missile attacks? </a:t>
            </a:r>
          </a:p>
          <a:p>
            <a:pPr lvl="1"/>
            <a:r>
              <a:rPr lang="en-CA" sz="1800" dirty="0" smtClean="0"/>
              <a:t>Should you protect against a meteorite crash?</a:t>
            </a:r>
            <a:endParaRPr lang="en-CA" sz="18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109</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224974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FAB73BC-B049-4115-A692-8D63A059BFB8}" type="slidenum">
              <a:rPr lang="en-US" smtClean="0"/>
              <a:pPr/>
              <a:t>11</a:t>
            </a:fld>
            <a:endParaRPr lang="en-US" dirty="0"/>
          </a:p>
        </p:txBody>
      </p:sp>
      <p:sp>
        <p:nvSpPr>
          <p:cNvPr id="4" name="Title 3"/>
          <p:cNvSpPr>
            <a:spLocks noGrp="1"/>
          </p:cNvSpPr>
          <p:nvPr>
            <p:ph type="title" idx="4294967295"/>
          </p:nvPr>
        </p:nvSpPr>
        <p:spPr>
          <a:xfrm>
            <a:off x="455945" y="173773"/>
            <a:ext cx="8145462" cy="990600"/>
          </a:xfrm>
        </p:spPr>
        <p:txBody>
          <a:bodyPr/>
          <a:lstStyle/>
          <a:p>
            <a:pPr algn="ctr"/>
            <a:r>
              <a:rPr lang="en-CA" dirty="0" smtClean="0">
                <a:solidFill>
                  <a:schemeClr val="accent1"/>
                </a:solidFill>
              </a:rPr>
              <a:t>PSM is a subset of system safety</a:t>
            </a:r>
            <a:endParaRPr lang="en-CA" dirty="0">
              <a:solidFill>
                <a:schemeClr val="accent1"/>
              </a:solidFill>
            </a:endParaRPr>
          </a:p>
        </p:txBody>
      </p:sp>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l="2210" b="3695"/>
          <a:stretch/>
        </p:blipFill>
        <p:spPr>
          <a:xfrm>
            <a:off x="455945" y="1164373"/>
            <a:ext cx="8310905" cy="4603871"/>
          </a:xfrm>
          <a:prstGeom prst="rect">
            <a:avLst/>
          </a:prstGeom>
        </p:spPr>
      </p:pic>
      <p:grpSp>
        <p:nvGrpSpPr>
          <p:cNvPr id="12" name="Group 11"/>
          <p:cNvGrpSpPr/>
          <p:nvPr/>
        </p:nvGrpSpPr>
        <p:grpSpPr>
          <a:xfrm>
            <a:off x="189688" y="6182578"/>
            <a:ext cx="8316639" cy="538898"/>
            <a:chOff x="1249680" y="6197517"/>
            <a:chExt cx="7749864" cy="540000"/>
          </a:xfrm>
        </p:grpSpPr>
        <p:sp>
          <p:nvSpPr>
            <p:cNvPr id="13" name="Rectangle 12">
              <a:hlinkClick r:id="rId4"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5"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6"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7"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25441519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Risk Management</a:t>
            </a:r>
            <a:endParaRPr lang="en-CA" dirty="0"/>
          </a:p>
        </p:txBody>
      </p:sp>
      <p:sp>
        <p:nvSpPr>
          <p:cNvPr id="3" name="Content Placeholder 2"/>
          <p:cNvSpPr>
            <a:spLocks noGrp="1"/>
          </p:cNvSpPr>
          <p:nvPr>
            <p:ph idx="1"/>
          </p:nvPr>
        </p:nvSpPr>
        <p:spPr/>
        <p:txBody>
          <a:bodyPr/>
          <a:lstStyle/>
          <a:p>
            <a:r>
              <a:rPr lang="en-CA" dirty="0" smtClean="0"/>
              <a:t>Risk can be controlled by operating practices and process design… </a:t>
            </a:r>
            <a:r>
              <a:rPr lang="en-CA" dirty="0" err="1" smtClean="0"/>
              <a:t>a.k.a</a:t>
            </a:r>
            <a:r>
              <a:rPr lang="en-CA" dirty="0" smtClean="0"/>
              <a:t> </a:t>
            </a:r>
          </a:p>
          <a:p>
            <a:endParaRPr lang="en-CA" dirty="0"/>
          </a:p>
          <a:p>
            <a:pPr marL="0" indent="0" algn="ctr">
              <a:buNone/>
            </a:pPr>
            <a:r>
              <a:rPr lang="en-CA" sz="3200" b="1" dirty="0" smtClean="0">
                <a:solidFill>
                  <a:schemeClr val="accent3"/>
                </a:solidFill>
                <a:effectLst>
                  <a:outerShdw blurRad="38100" dist="38100" dir="2700000" algn="tl">
                    <a:srgbClr val="000000">
                      <a:alpha val="43137"/>
                    </a:srgbClr>
                  </a:outerShdw>
                </a:effectLst>
              </a:rPr>
              <a:t>Risk Management</a:t>
            </a:r>
          </a:p>
          <a:p>
            <a:endParaRPr lang="en-CA" dirty="0" smtClean="0"/>
          </a:p>
          <a:p>
            <a:endParaRPr lang="en-CA" dirty="0" smtClean="0"/>
          </a:p>
          <a:p>
            <a:pPr marL="0" indent="0">
              <a:buNone/>
            </a:pP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110</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3180234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2901950" y="864108"/>
            <a:ext cx="5845809" cy="5120640"/>
          </a:xfrm>
        </p:spPr>
        <p:txBody>
          <a:bodyPr/>
          <a:lstStyle/>
          <a:p>
            <a:r>
              <a:rPr lang="en-CA" dirty="0" smtClean="0"/>
              <a:t>[1</a:t>
            </a:r>
            <a:r>
              <a:rPr lang="en-CA" dirty="0"/>
              <a:t>] </a:t>
            </a:r>
            <a:r>
              <a:rPr lang="en-CA" b="1" dirty="0"/>
              <a:t>Center for Chemical Process Safety.</a:t>
            </a:r>
            <a:r>
              <a:rPr lang="en-CA" dirty="0"/>
              <a:t> </a:t>
            </a:r>
            <a:r>
              <a:rPr lang="en-CA" i="1" dirty="0"/>
              <a:t>Guidelines for Risk Based Process Safety. </a:t>
            </a:r>
            <a:r>
              <a:rPr lang="en-CA" dirty="0"/>
              <a:t>New Jersey : Jon Wiley &amp; Sons, 2011</a:t>
            </a:r>
            <a:r>
              <a:rPr lang="en-CA" dirty="0" smtClean="0"/>
              <a:t>.</a:t>
            </a:r>
          </a:p>
          <a:p>
            <a:r>
              <a:rPr lang="en-CA" dirty="0" smtClean="0"/>
              <a:t>[2] Photo Credit: </a:t>
            </a:r>
            <a:r>
              <a:rPr lang="en-CA" dirty="0"/>
              <a:t>Tom Volk/The Morning </a:t>
            </a:r>
            <a:r>
              <a:rPr lang="en-CA" dirty="0" smtClean="0"/>
              <a:t>Call. </a:t>
            </a:r>
            <a:r>
              <a:rPr lang="en-CA" dirty="0"/>
              <a:t> </a:t>
            </a:r>
            <a:r>
              <a:rPr lang="en-CA" dirty="0">
                <a:hlinkClick r:id="rId3"/>
              </a:rPr>
              <a:t>http://</a:t>
            </a:r>
            <a:r>
              <a:rPr lang="en-CA" dirty="0" smtClean="0">
                <a:hlinkClick r:id="rId3"/>
              </a:rPr>
              <a:t>www.mcall.com/all-concept1,0,7393.photo</a:t>
            </a:r>
            <a:endParaRPr lang="en-CA" dirty="0" smtClean="0"/>
          </a:p>
          <a:p>
            <a:r>
              <a:rPr lang="en-CA" dirty="0" smtClean="0"/>
              <a:t>[3]</a:t>
            </a:r>
            <a:r>
              <a:rPr lang="en-CA" b="1" dirty="0" smtClean="0"/>
              <a:t> Ian </a:t>
            </a:r>
            <a:r>
              <a:rPr lang="en-CA" b="1" dirty="0"/>
              <a:t>Sutton</a:t>
            </a:r>
            <a:r>
              <a:rPr lang="en-CA" dirty="0"/>
              <a:t>. (2010)  Process Risk and Reliability Management: Operational Integrity Management. Elsevier</a:t>
            </a:r>
            <a:r>
              <a:rPr lang="en-CA" dirty="0" smtClean="0"/>
              <a:t>.</a:t>
            </a:r>
          </a:p>
          <a:p>
            <a:r>
              <a:rPr lang="en-CA" dirty="0" smtClean="0"/>
              <a:t>[4] </a:t>
            </a:r>
            <a:r>
              <a:rPr lang="en-CA" b="1" dirty="0" smtClean="0"/>
              <a:t>Vic Marshall and Steve </a:t>
            </a:r>
            <a:r>
              <a:rPr lang="en-CA" b="1" dirty="0" err="1" smtClean="0"/>
              <a:t>Ruhemann</a:t>
            </a:r>
            <a:r>
              <a:rPr lang="en-CA" dirty="0" smtClean="0"/>
              <a:t>. (2001) Fundamentals of Process Safety. </a:t>
            </a:r>
            <a:r>
              <a:rPr lang="en-CA" dirty="0" err="1" smtClean="0"/>
              <a:t>iChemE</a:t>
            </a:r>
            <a:r>
              <a:rPr lang="en-CA" dirty="0" smtClean="0"/>
              <a:t>. </a:t>
            </a:r>
          </a:p>
          <a:p>
            <a:r>
              <a:rPr lang="en-CA" dirty="0" smtClean="0"/>
              <a:t>[5</a:t>
            </a:r>
            <a:r>
              <a:rPr lang="en-CA" b="1" dirty="0" smtClean="0"/>
              <a:t>] </a:t>
            </a:r>
            <a:r>
              <a:rPr lang="en-CA" b="1" dirty="0" err="1" smtClean="0"/>
              <a:t>Knegtering</a:t>
            </a:r>
            <a:r>
              <a:rPr lang="en-CA" b="1" dirty="0" smtClean="0"/>
              <a:t> &amp; </a:t>
            </a:r>
            <a:r>
              <a:rPr lang="en-CA" b="1" dirty="0" err="1" smtClean="0"/>
              <a:t>Pasma</a:t>
            </a:r>
            <a:r>
              <a:rPr lang="en-CA" b="1" dirty="0" smtClean="0"/>
              <a:t> </a:t>
            </a:r>
            <a:r>
              <a:rPr lang="en-CA" dirty="0" smtClean="0"/>
              <a:t>(2009). </a:t>
            </a:r>
            <a:r>
              <a:rPr lang="en-CA" dirty="0"/>
              <a:t>Safety of the process industries in the 21st century: A changing need of process safety management for a changing </a:t>
            </a:r>
            <a:r>
              <a:rPr lang="en-CA" dirty="0" smtClean="0"/>
              <a:t>industry. J Loss Prevent </a:t>
            </a:r>
            <a:r>
              <a:rPr lang="en-CA" dirty="0" err="1" smtClean="0"/>
              <a:t>Proc</a:t>
            </a:r>
            <a:r>
              <a:rPr lang="en-CA" dirty="0" smtClean="0"/>
              <a:t> Ind. 22; 162-168. </a:t>
            </a:r>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111</a:t>
            </a:fld>
            <a:endParaRPr lang="en-US" dirty="0"/>
          </a:p>
        </p:txBody>
      </p:sp>
    </p:spTree>
    <p:extLst>
      <p:ext uri="{BB962C8B-B14F-4D97-AF65-F5344CB8AC3E}">
        <p14:creationId xmlns:p14="http://schemas.microsoft.com/office/powerpoint/2010/main" val="21890684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386" y="1298448"/>
            <a:ext cx="5486400" cy="1565068"/>
          </a:xfrm>
        </p:spPr>
        <p:txBody>
          <a:bodyPr/>
          <a:lstStyle/>
          <a:p>
            <a:r>
              <a:rPr lang="en-CA" dirty="0" smtClean="0"/>
              <a:t>Risk Management</a:t>
            </a:r>
            <a:endParaRPr lang="en-CA" dirty="0"/>
          </a:p>
        </p:txBody>
      </p:sp>
      <p:sp>
        <p:nvSpPr>
          <p:cNvPr id="3" name="Subtitle 2"/>
          <p:cNvSpPr>
            <a:spLocks noGrp="1"/>
          </p:cNvSpPr>
          <p:nvPr>
            <p:ph type="subTitle" idx="1"/>
          </p:nvPr>
        </p:nvSpPr>
        <p:spPr>
          <a:xfrm>
            <a:off x="354470" y="3080083"/>
            <a:ext cx="6382232" cy="2791327"/>
          </a:xfrm>
        </p:spPr>
        <p:txBody>
          <a:bodyPr numCol="2">
            <a:noAutofit/>
          </a:bodyPr>
          <a:lstStyle/>
          <a:p>
            <a:pPr marL="214308" indent="-214308">
              <a:buClr>
                <a:schemeClr val="bg1"/>
              </a:buClr>
              <a:buFont typeface="Wingdings" panose="05000000000000000000" pitchFamily="2" charset="2"/>
              <a:buChar char="Ø"/>
            </a:pPr>
            <a:r>
              <a:rPr lang="en-CA" dirty="0">
                <a:solidFill>
                  <a:schemeClr val="bg1"/>
                </a:solidFill>
              </a:rPr>
              <a:t>Operating Procedures</a:t>
            </a:r>
          </a:p>
          <a:p>
            <a:pPr marL="214308" indent="-214308">
              <a:buClr>
                <a:schemeClr val="bg1"/>
              </a:buClr>
              <a:buFont typeface="Wingdings" panose="05000000000000000000" pitchFamily="2" charset="2"/>
              <a:buChar char="Ø"/>
            </a:pPr>
            <a:r>
              <a:rPr lang="en-CA" dirty="0">
                <a:solidFill>
                  <a:schemeClr val="bg1"/>
                </a:solidFill>
              </a:rPr>
              <a:t>Safe Work Practices</a:t>
            </a:r>
          </a:p>
          <a:p>
            <a:pPr marL="214308" indent="-214308">
              <a:buClr>
                <a:schemeClr val="bg1"/>
              </a:buClr>
              <a:buFont typeface="Wingdings" panose="05000000000000000000" pitchFamily="2" charset="2"/>
              <a:buChar char="Ø"/>
            </a:pPr>
            <a:r>
              <a:rPr lang="en-CA" dirty="0">
                <a:solidFill>
                  <a:schemeClr val="bg1"/>
                </a:solidFill>
              </a:rPr>
              <a:t>Asset Integrity and Reliability</a:t>
            </a:r>
          </a:p>
          <a:p>
            <a:pPr marL="214308" indent="-214308">
              <a:buClr>
                <a:schemeClr val="bg1"/>
              </a:buClr>
              <a:buFont typeface="Wingdings" panose="05000000000000000000" pitchFamily="2" charset="2"/>
              <a:buChar char="Ø"/>
            </a:pPr>
            <a:r>
              <a:rPr lang="en-CA" dirty="0">
                <a:solidFill>
                  <a:schemeClr val="bg1"/>
                </a:solidFill>
              </a:rPr>
              <a:t>Contractor Management</a:t>
            </a:r>
          </a:p>
          <a:p>
            <a:pPr marL="214308" indent="-214308">
              <a:buClr>
                <a:schemeClr val="bg1"/>
              </a:buClr>
              <a:buFont typeface="Wingdings" panose="05000000000000000000" pitchFamily="2" charset="2"/>
              <a:buChar char="Ø"/>
            </a:pPr>
            <a:r>
              <a:rPr lang="en-CA" dirty="0">
                <a:solidFill>
                  <a:schemeClr val="bg1"/>
                </a:solidFill>
              </a:rPr>
              <a:t>Training and performance Assurance</a:t>
            </a:r>
          </a:p>
          <a:p>
            <a:pPr marL="214308" indent="-214308">
              <a:buClr>
                <a:schemeClr val="bg1"/>
              </a:buClr>
              <a:buFont typeface="Wingdings" panose="05000000000000000000" pitchFamily="2" charset="2"/>
              <a:buChar char="Ø"/>
            </a:pPr>
            <a:r>
              <a:rPr lang="en-CA" dirty="0">
                <a:solidFill>
                  <a:schemeClr val="bg1"/>
                </a:solidFill>
              </a:rPr>
              <a:t>Management of Change</a:t>
            </a:r>
          </a:p>
          <a:p>
            <a:pPr marL="214308" indent="-214308">
              <a:buClr>
                <a:schemeClr val="bg1"/>
              </a:buClr>
              <a:buFont typeface="Wingdings" panose="05000000000000000000" pitchFamily="2" charset="2"/>
              <a:buChar char="Ø"/>
            </a:pPr>
            <a:r>
              <a:rPr lang="en-CA" dirty="0">
                <a:solidFill>
                  <a:schemeClr val="bg1"/>
                </a:solidFill>
              </a:rPr>
              <a:t>Operation Readiness</a:t>
            </a:r>
          </a:p>
          <a:p>
            <a:pPr marL="214308" indent="-214308">
              <a:buClr>
                <a:schemeClr val="bg1"/>
              </a:buClr>
              <a:buFont typeface="Wingdings" panose="05000000000000000000" pitchFamily="2" charset="2"/>
              <a:buChar char="Ø"/>
            </a:pPr>
            <a:r>
              <a:rPr lang="en-CA" dirty="0">
                <a:solidFill>
                  <a:schemeClr val="bg1"/>
                </a:solidFill>
              </a:rPr>
              <a:t>Conduct of Operations</a:t>
            </a:r>
          </a:p>
          <a:p>
            <a:pPr marL="214308" indent="-214308">
              <a:buClr>
                <a:schemeClr val="bg1"/>
              </a:buClr>
              <a:buFont typeface="Wingdings" panose="05000000000000000000" pitchFamily="2" charset="2"/>
              <a:buChar char="Ø"/>
            </a:pPr>
            <a:r>
              <a:rPr lang="en-CA" dirty="0">
                <a:solidFill>
                  <a:schemeClr val="bg1"/>
                </a:solidFill>
              </a:rPr>
              <a:t>Emergency Management</a:t>
            </a:r>
          </a:p>
          <a:p>
            <a:pPr>
              <a:buClr>
                <a:schemeClr val="bg1"/>
              </a:buClr>
            </a:pPr>
            <a:endParaRPr lang="en-CA" dirty="0">
              <a:solidFill>
                <a:schemeClr val="bg1"/>
              </a:solidFill>
            </a:endParaRPr>
          </a:p>
        </p:txBody>
      </p:sp>
      <p:pic>
        <p:nvPicPr>
          <p:cNvPr id="4" name="Picture 3"/>
          <p:cNvPicPr>
            <a:picLocks noChangeAspect="1"/>
          </p:cNvPicPr>
          <p:nvPr/>
        </p:nvPicPr>
        <p:blipFill rotWithShape="1">
          <a:blip r:embed="rId3"/>
          <a:srcRect t="19354"/>
          <a:stretch/>
        </p:blipFill>
        <p:spPr>
          <a:xfrm>
            <a:off x="6743180" y="6217920"/>
            <a:ext cx="2400820" cy="49300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20290" b="24156"/>
          <a:stretch/>
        </p:blipFill>
        <p:spPr>
          <a:xfrm>
            <a:off x="6922096" y="130125"/>
            <a:ext cx="2221904" cy="551518"/>
          </a:xfrm>
          <a:prstGeom prst="rect">
            <a:avLst/>
          </a:prstGeom>
        </p:spPr>
      </p:pic>
    </p:spTree>
    <p:extLst>
      <p:ext uri="{BB962C8B-B14F-4D97-AF65-F5344CB8AC3E}">
        <p14:creationId xmlns:p14="http://schemas.microsoft.com/office/powerpoint/2010/main" val="84896782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Risk Management</a:t>
            </a:r>
            <a:endParaRPr lang="en-CA" sz="4000" dirty="0"/>
          </a:p>
        </p:txBody>
      </p:sp>
      <p:sp>
        <p:nvSpPr>
          <p:cNvPr id="12" name="Content Placeholder 11"/>
          <p:cNvSpPr>
            <a:spLocks noGrp="1"/>
          </p:cNvSpPr>
          <p:nvPr>
            <p:ph idx="1"/>
          </p:nvPr>
        </p:nvSpPr>
        <p:spPr>
          <a:xfrm>
            <a:off x="196346" y="1869224"/>
            <a:ext cx="4808791" cy="4345103"/>
          </a:xfrm>
        </p:spPr>
        <p:txBody>
          <a:bodyPr/>
          <a:lstStyle/>
          <a:p>
            <a:r>
              <a:rPr lang="en-CA" dirty="0" smtClean="0"/>
              <a:t>Risk can be managed in many ways. Generally the sooner in the process life cycle you implement a risk management decision, the cheaper it is.</a:t>
            </a:r>
          </a:p>
          <a:p>
            <a:r>
              <a:rPr lang="en-CA" dirty="0"/>
              <a:t>The most cost effective time to implement safety features is during the design process</a:t>
            </a:r>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113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612" y="2737231"/>
            <a:ext cx="3657600" cy="2609088"/>
          </a:xfrm>
          <a:prstGeom prst="rect">
            <a:avLst/>
          </a:prstGeom>
        </p:spPr>
      </p:pic>
      <p:grpSp>
        <p:nvGrpSpPr>
          <p:cNvPr id="13" name="Group 12"/>
          <p:cNvGrpSpPr/>
          <p:nvPr/>
        </p:nvGrpSpPr>
        <p:grpSpPr>
          <a:xfrm>
            <a:off x="189688" y="6182578"/>
            <a:ext cx="8316639" cy="538898"/>
            <a:chOff x="1249680" y="6197517"/>
            <a:chExt cx="7749864" cy="540000"/>
          </a:xfrm>
        </p:grpSpPr>
        <p:sp>
          <p:nvSpPr>
            <p:cNvPr id="14" name="Rectangle 13">
              <a:hlinkClick r:id="rId4"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5"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6"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7"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5771428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Inherently Safer Design</a:t>
            </a:r>
            <a:endParaRPr lang="en-CA" dirty="0"/>
          </a:p>
        </p:txBody>
      </p:sp>
      <p:sp>
        <p:nvSpPr>
          <p:cNvPr id="3" name="Content Placeholder 2"/>
          <p:cNvSpPr>
            <a:spLocks noGrp="1"/>
          </p:cNvSpPr>
          <p:nvPr>
            <p:ph idx="1"/>
          </p:nvPr>
        </p:nvSpPr>
        <p:spPr>
          <a:xfrm>
            <a:off x="2616200" y="833160"/>
            <a:ext cx="6299200" cy="5120640"/>
          </a:xfrm>
        </p:spPr>
        <p:txBody>
          <a:bodyPr>
            <a:normAutofit/>
          </a:bodyPr>
          <a:lstStyle/>
          <a:p>
            <a:r>
              <a:rPr lang="en-CA" sz="1600" dirty="0" smtClean="0"/>
              <a:t>Use of Inherently safer design (ISD) principles seeks to avoid hazards rather than control them with added</a:t>
            </a:r>
            <a:r>
              <a:rPr lang="en-CA" sz="1600" dirty="0" smtClean="0">
                <a:solidFill>
                  <a:srgbClr val="FF0000"/>
                </a:solidFill>
              </a:rPr>
              <a:t>-</a:t>
            </a:r>
            <a:r>
              <a:rPr lang="en-CA" sz="1600" dirty="0" smtClean="0"/>
              <a:t>on protective equipment [1, 2]</a:t>
            </a:r>
          </a:p>
          <a:p>
            <a:pPr lvl="1"/>
            <a:r>
              <a:rPr lang="en-CA" sz="1600" dirty="0" smtClean="0">
                <a:solidFill>
                  <a:schemeClr val="accent1"/>
                </a:solidFill>
              </a:rPr>
              <a:t>Minimize:</a:t>
            </a:r>
          </a:p>
          <a:p>
            <a:pPr lvl="2"/>
            <a:r>
              <a:rPr lang="en-CA" sz="1400" dirty="0" smtClean="0"/>
              <a:t>Reduce inventories of hazardous materials on site</a:t>
            </a:r>
          </a:p>
          <a:p>
            <a:pPr lvl="1"/>
            <a:r>
              <a:rPr lang="en-CA" sz="1600" dirty="0" smtClean="0">
                <a:solidFill>
                  <a:schemeClr val="accent1"/>
                </a:solidFill>
              </a:rPr>
              <a:t>Substitute: </a:t>
            </a:r>
          </a:p>
          <a:p>
            <a:pPr lvl="2"/>
            <a:r>
              <a:rPr lang="en-CA" sz="1400" dirty="0" smtClean="0"/>
              <a:t>Replace hazardous substances, equipment or operations with less hazardous ones whenever possible</a:t>
            </a:r>
          </a:p>
          <a:p>
            <a:pPr lvl="1"/>
            <a:r>
              <a:rPr lang="en-CA" sz="1600" dirty="0" smtClean="0">
                <a:solidFill>
                  <a:schemeClr val="accent1"/>
                </a:solidFill>
              </a:rPr>
              <a:t>Moderate: </a:t>
            </a:r>
          </a:p>
          <a:p>
            <a:pPr lvl="2"/>
            <a:r>
              <a:rPr lang="en-CA" sz="1400" dirty="0" smtClean="0"/>
              <a:t>Use less aggressive operating conditions</a:t>
            </a:r>
          </a:p>
          <a:p>
            <a:pPr lvl="1"/>
            <a:r>
              <a:rPr lang="en-CA" sz="1600" dirty="0" smtClean="0">
                <a:solidFill>
                  <a:schemeClr val="accent1"/>
                </a:solidFill>
              </a:rPr>
              <a:t>Simplify:</a:t>
            </a:r>
          </a:p>
          <a:p>
            <a:pPr lvl="2"/>
            <a:r>
              <a:rPr lang="en-CA" sz="1400" dirty="0" smtClean="0"/>
              <a:t>Only use necessary operations. Remove issues by design not by the addition of consequential process operations</a:t>
            </a:r>
          </a:p>
          <a:p>
            <a:pPr marL="0" indent="0">
              <a:buNone/>
            </a:pPr>
            <a:r>
              <a:rPr lang="en-CA" sz="1800" dirty="0" smtClean="0"/>
              <a:t>Other strategies employed by ISD</a:t>
            </a:r>
          </a:p>
          <a:p>
            <a:pPr lvl="1"/>
            <a:r>
              <a:rPr lang="en-CA" sz="1600" dirty="0" smtClean="0"/>
              <a:t>Design and locate equipment such that:</a:t>
            </a:r>
          </a:p>
          <a:p>
            <a:pPr lvl="2"/>
            <a:r>
              <a:rPr lang="en-CA" sz="1400" dirty="0" smtClean="0"/>
              <a:t>Minimize transportation and storage of hazardous materials if possible</a:t>
            </a:r>
          </a:p>
          <a:p>
            <a:pPr lvl="2"/>
            <a:r>
              <a:rPr lang="en-CA" sz="1400" dirty="0" smtClean="0"/>
              <a:t>Locate equipment and materials such that in the worst possible scenario the least amount of damage is done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114</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72359400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tale of RISK</a:t>
            </a:r>
            <a:br>
              <a:rPr lang="en-CA" dirty="0" smtClean="0"/>
            </a:br>
            <a:endParaRPr lang="en-CA" dirty="0"/>
          </a:p>
        </p:txBody>
      </p:sp>
      <p:sp>
        <p:nvSpPr>
          <p:cNvPr id="3" name="Content Placeholder 2"/>
          <p:cNvSpPr>
            <a:spLocks noGrp="1"/>
          </p:cNvSpPr>
          <p:nvPr>
            <p:ph idx="1"/>
          </p:nvPr>
        </p:nvSpPr>
        <p:spPr>
          <a:xfrm>
            <a:off x="2646948" y="491958"/>
            <a:ext cx="5859379" cy="2528797"/>
          </a:xfrm>
        </p:spPr>
        <p:txBody>
          <a:bodyPr/>
          <a:lstStyle/>
          <a:p>
            <a:r>
              <a:rPr lang="en-CA" dirty="0" smtClean="0"/>
              <a:t>Once upon a time a king offered three young men an opportunity to take a chance for true love. They could open one of two doors.  [1]</a:t>
            </a:r>
          </a:p>
          <a:p>
            <a:r>
              <a:rPr lang="en-CA" dirty="0" smtClean="0"/>
              <a:t>Behind one door was a dragon.</a:t>
            </a:r>
          </a:p>
          <a:p>
            <a:r>
              <a:rPr lang="en-CA" dirty="0" smtClean="0"/>
              <a:t>Behind the other was their true love.  </a:t>
            </a:r>
          </a:p>
          <a:p>
            <a:pPr marL="0" indent="0">
              <a:buNone/>
            </a:pP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115</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324" y="3445180"/>
            <a:ext cx="1795769" cy="1795769"/>
          </a:xfrm>
          <a:prstGeom prst="rect">
            <a:avLst/>
          </a:prstGeom>
        </p:spPr>
      </p:pic>
      <p:sp>
        <p:nvSpPr>
          <p:cNvPr id="10" name="Rectangle 9"/>
          <p:cNvSpPr/>
          <p:nvPr/>
        </p:nvSpPr>
        <p:spPr>
          <a:xfrm>
            <a:off x="3430293" y="2908095"/>
            <a:ext cx="1872000" cy="2844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rapezoid 11"/>
          <p:cNvSpPr/>
          <p:nvPr/>
        </p:nvSpPr>
        <p:spPr>
          <a:xfrm rot="16200000" flipV="1">
            <a:off x="1459817" y="3996852"/>
            <a:ext cx="3200400" cy="692426"/>
          </a:xfrm>
          <a:prstGeom prst="trapezoid">
            <a:avLst/>
          </a:prstGeom>
          <a:solidFill>
            <a:srgbClr val="663300"/>
          </a:solid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6478751" y="2906759"/>
            <a:ext cx="1872000" cy="2844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rapezoid 15"/>
          <p:cNvSpPr/>
          <p:nvPr/>
        </p:nvSpPr>
        <p:spPr>
          <a:xfrm rot="16200000" flipV="1">
            <a:off x="4498663" y="4007944"/>
            <a:ext cx="3200400" cy="692426"/>
          </a:xfrm>
          <a:prstGeom prst="trapezoid">
            <a:avLst/>
          </a:prstGeom>
          <a:solidFill>
            <a:srgbClr val="663300"/>
          </a:solid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5874675" y="4379161"/>
            <a:ext cx="252000" cy="252000"/>
          </a:xfrm>
          <a:prstGeom prst="ellipse">
            <a:avLst/>
          </a:prstGeom>
          <a:solidFill>
            <a:schemeClr val="bg2">
              <a:lumMod val="75000"/>
            </a:schemeClr>
          </a:solidFill>
          <a:ln>
            <a:solidFill>
              <a:schemeClr val="bg2">
                <a:lumMod val="1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8" name="Oval 17"/>
          <p:cNvSpPr/>
          <p:nvPr/>
        </p:nvSpPr>
        <p:spPr>
          <a:xfrm>
            <a:off x="2824548" y="4421601"/>
            <a:ext cx="252000" cy="252000"/>
          </a:xfrm>
          <a:prstGeom prst="ellipse">
            <a:avLst/>
          </a:prstGeom>
          <a:solidFill>
            <a:schemeClr val="bg2">
              <a:lumMod val="75000"/>
            </a:schemeClr>
          </a:solidFill>
          <a:ln>
            <a:solidFill>
              <a:schemeClr val="bg2">
                <a:lumMod val="1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grpSp>
        <p:nvGrpSpPr>
          <p:cNvPr id="19" name="Group 18"/>
          <p:cNvGrpSpPr/>
          <p:nvPr/>
        </p:nvGrpSpPr>
        <p:grpSpPr>
          <a:xfrm>
            <a:off x="189688" y="6182578"/>
            <a:ext cx="8316639" cy="538898"/>
            <a:chOff x="1249680" y="6197517"/>
            <a:chExt cx="7749864" cy="540000"/>
          </a:xfrm>
        </p:grpSpPr>
        <p:sp>
          <p:nvSpPr>
            <p:cNvPr id="20" name="Rectangle 19">
              <a:hlinkClick r:id="rId4"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21" name="Rectangle 20">
              <a:hlinkClick r:id="rId5"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22" name="Rectangle 21">
              <a:hlinkClick r:id="rId6"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23" name="Rectangle 22">
              <a:hlinkClick r:id="rId7"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24" name="Rectangle 23">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7325" y="3224220"/>
            <a:ext cx="1770253" cy="2448329"/>
          </a:xfrm>
          <a:prstGeom prst="rect">
            <a:avLst/>
          </a:prstGeom>
        </p:spPr>
      </p:pic>
    </p:spTree>
    <p:extLst>
      <p:ext uri="{BB962C8B-B14F-4D97-AF65-F5344CB8AC3E}">
        <p14:creationId xmlns:p14="http://schemas.microsoft.com/office/powerpoint/2010/main" val="23218544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25" y="1123836"/>
            <a:ext cx="2210612" cy="4601183"/>
          </a:xfrm>
        </p:spPr>
        <p:txBody>
          <a:bodyPr/>
          <a:lstStyle/>
          <a:p>
            <a:r>
              <a:rPr lang="en-CA" dirty="0" smtClean="0"/>
              <a:t>Inherently </a:t>
            </a:r>
            <a:r>
              <a:rPr lang="en-CA" dirty="0"/>
              <a:t>S</a:t>
            </a:r>
            <a:r>
              <a:rPr lang="en-CA" dirty="0" smtClean="0"/>
              <a:t>afer Design</a:t>
            </a:r>
            <a:endParaRPr lang="en-CA" dirty="0"/>
          </a:p>
        </p:txBody>
      </p:sp>
      <p:sp>
        <p:nvSpPr>
          <p:cNvPr id="3" name="Content Placeholder 2"/>
          <p:cNvSpPr>
            <a:spLocks noGrp="1"/>
          </p:cNvSpPr>
          <p:nvPr>
            <p:ph idx="1"/>
          </p:nvPr>
        </p:nvSpPr>
        <p:spPr/>
        <p:txBody>
          <a:bodyPr/>
          <a:lstStyle/>
          <a:p>
            <a:pPr marL="0" indent="0">
              <a:buNone/>
            </a:pPr>
            <a:r>
              <a:rPr lang="en-CA" dirty="0" smtClean="0"/>
              <a:t>The first man decided not to take the risk. He lived safely until the end of his days but he never found love.</a:t>
            </a:r>
          </a:p>
          <a:p>
            <a:pPr marL="0" indent="0">
              <a:buNone/>
            </a:pPr>
            <a:r>
              <a:rPr lang="en-CA" dirty="0" smtClean="0"/>
              <a:t>The second young men hired some risk professionals. They collected data on the tiger and the true love, built machines to detect the sounds of a dragon and calculated the probability. Naturally this took time and money and the by the time the consultants were ready to advise the man he was old and poor. Regardless he opened the recommended door and got eaten by a low probability dragon.</a:t>
            </a:r>
          </a:p>
          <a:p>
            <a:pPr marL="0" indent="0">
              <a:buNone/>
            </a:pPr>
            <a:r>
              <a:rPr lang="en-CA" dirty="0" smtClean="0"/>
              <a:t>The third man took a course in dragon slaying.</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116</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6393557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8. Operating procedures</a:t>
            </a:r>
            <a:endParaRPr lang="en-CA" dirty="0"/>
          </a:p>
        </p:txBody>
      </p:sp>
      <p:sp>
        <p:nvSpPr>
          <p:cNvPr id="4" name="Text Placeholder 3"/>
          <p:cNvSpPr>
            <a:spLocks noGrp="1"/>
          </p:cNvSpPr>
          <p:nvPr>
            <p:ph type="body" idx="1"/>
          </p:nvPr>
        </p:nvSpPr>
        <p:spPr>
          <a:xfrm>
            <a:off x="2914650" y="4672583"/>
            <a:ext cx="5486400" cy="1411693"/>
          </a:xfrm>
        </p:spPr>
        <p:txBody>
          <a:bodyPr>
            <a:noAutofit/>
          </a:bodyPr>
          <a:lstStyle/>
          <a:p>
            <a:r>
              <a:rPr lang="en-CA" sz="2400" i="1" dirty="0" smtClean="0"/>
              <a:t>This element focuses on documenting written procedures, maintaining them, and consistently using them to maintain facility integrity </a:t>
            </a:r>
            <a:endParaRPr lang="en-CA" sz="2400" i="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117</a:t>
            </a:fld>
            <a:endParaRPr lang="en-US" dirty="0"/>
          </a:p>
        </p:txBody>
      </p:sp>
    </p:spTree>
    <p:extLst>
      <p:ext uri="{BB962C8B-B14F-4D97-AF65-F5344CB8AC3E}">
        <p14:creationId xmlns:p14="http://schemas.microsoft.com/office/powerpoint/2010/main" val="163884637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Three Goals</a:t>
            </a:r>
            <a:endParaRPr lang="en-CA" dirty="0"/>
          </a:p>
        </p:txBody>
      </p:sp>
      <p:sp>
        <p:nvSpPr>
          <p:cNvPr id="3" name="Content Placeholder 2"/>
          <p:cNvSpPr>
            <a:spLocks noGrp="1"/>
          </p:cNvSpPr>
          <p:nvPr>
            <p:ph idx="1"/>
          </p:nvPr>
        </p:nvSpPr>
        <p:spPr/>
        <p:txBody>
          <a:bodyPr/>
          <a:lstStyle/>
          <a:p>
            <a:r>
              <a:rPr lang="en-CA" dirty="0" smtClean="0"/>
              <a:t>Current</a:t>
            </a:r>
          </a:p>
          <a:p>
            <a:r>
              <a:rPr lang="en-CA" dirty="0" smtClean="0"/>
              <a:t>Accurate</a:t>
            </a:r>
          </a:p>
          <a:p>
            <a:r>
              <a:rPr lang="en-CA" dirty="0" smtClean="0"/>
              <a:t>Useful</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118</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17812423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types are covered?</a:t>
            </a:r>
            <a:endParaRPr lang="en-CA" dirty="0"/>
          </a:p>
        </p:txBody>
      </p:sp>
      <p:sp>
        <p:nvSpPr>
          <p:cNvPr id="3" name="Content Placeholder 2"/>
          <p:cNvSpPr>
            <a:spLocks noGrp="1"/>
          </p:cNvSpPr>
          <p:nvPr>
            <p:ph idx="1"/>
          </p:nvPr>
        </p:nvSpPr>
        <p:spPr/>
        <p:txBody>
          <a:bodyPr/>
          <a:lstStyle/>
          <a:p>
            <a:r>
              <a:rPr lang="en-CA" dirty="0" smtClean="0"/>
              <a:t>Normal operations</a:t>
            </a:r>
          </a:p>
          <a:p>
            <a:r>
              <a:rPr lang="en-CA" dirty="0" smtClean="0"/>
              <a:t>Infrequent operations</a:t>
            </a:r>
          </a:p>
          <a:p>
            <a:r>
              <a:rPr lang="en-CA" dirty="0" smtClean="0"/>
              <a:t>Special high hazard procedures</a:t>
            </a:r>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119</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774835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FAB73BC-B049-4115-A692-8D63A059BFB8}" type="slidenum">
              <a:rPr lang="en-US" smtClean="0"/>
              <a:pPr/>
              <a:t>12</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738878547"/>
              </p:ext>
            </p:extLst>
          </p:nvPr>
        </p:nvGraphicFramePr>
        <p:xfrm>
          <a:off x="297155" y="192610"/>
          <a:ext cx="8573311" cy="5770377"/>
        </p:xfrm>
        <a:graphic>
          <a:graphicData uri="http://schemas.openxmlformats.org/drawingml/2006/table">
            <a:tbl>
              <a:tblPr firstRow="1" bandRow="1">
                <a:tableStyleId>{2D5ABB26-0587-4C30-8999-92F81FD0307C}</a:tableStyleId>
              </a:tblPr>
              <a:tblGrid>
                <a:gridCol w="4102110"/>
                <a:gridCol w="171898"/>
                <a:gridCol w="2273083"/>
                <a:gridCol w="2026220"/>
              </a:tblGrid>
              <a:tr h="37782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800" b="1" dirty="0" smtClean="0">
                          <a:solidFill>
                            <a:schemeClr val="accent4"/>
                          </a:solidFill>
                          <a:latin typeface="Adobe Gothic Std B" panose="020B0800000000000000" pitchFamily="34" charset="-128"/>
                          <a:ea typeface="Adobe Gothic Std B" panose="020B0800000000000000" pitchFamily="34" charset="-128"/>
                        </a:rPr>
                        <a:t>OCCUPATIONAL HEALTH &amp; SAFETY</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CA" sz="1800" b="1" dirty="0" smtClean="0">
                        <a:solidFill>
                          <a:schemeClr val="accent2"/>
                        </a:solidFill>
                        <a:latin typeface="Adobe Gothic Std B" panose="020B0800000000000000" pitchFamily="34" charset="-128"/>
                        <a:ea typeface="Adobe Gothic Std B" panose="020B0800000000000000" pitchFamily="34" charset="-128"/>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800" b="1" dirty="0" smtClean="0">
                          <a:solidFill>
                            <a:schemeClr val="accent3"/>
                          </a:solidFill>
                          <a:latin typeface="Adobe Gothic Std B" panose="020B0800000000000000" pitchFamily="34" charset="-128"/>
                          <a:ea typeface="Adobe Gothic Std B" panose="020B0800000000000000" pitchFamily="34" charset="-128"/>
                        </a:rPr>
                        <a:t>PROCESS SAFETY</a:t>
                      </a:r>
                      <a:endParaRPr lang="en-CA" sz="1800" dirty="0">
                        <a:solidFill>
                          <a:schemeClr val="accent3"/>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r>
              <a:tr h="1444018">
                <a:tc>
                  <a:txBody>
                    <a:bodyPr/>
                    <a:lstStyle/>
                    <a:p>
                      <a:pPr marL="204155" indent="-204155">
                        <a:buFont typeface="Wingdings" panose="05000000000000000000" pitchFamily="2" charset="2"/>
                        <a:buChar char="§"/>
                      </a:pPr>
                      <a:r>
                        <a:rPr lang="en-CA" sz="1600" dirty="0" smtClean="0">
                          <a:solidFill>
                            <a:schemeClr val="tx1"/>
                          </a:solidFill>
                        </a:rPr>
                        <a:t>Individual-oriented &amp; controlled</a:t>
                      </a:r>
                    </a:p>
                    <a:p>
                      <a:pPr marL="204155" indent="-204155">
                        <a:buFont typeface="Wingdings" panose="05000000000000000000" pitchFamily="2" charset="2"/>
                        <a:buChar char="§"/>
                      </a:pPr>
                      <a:r>
                        <a:rPr lang="en-CA" sz="1600" dirty="0" smtClean="0">
                          <a:solidFill>
                            <a:schemeClr val="tx1"/>
                          </a:solidFill>
                        </a:rPr>
                        <a:t>Focused on direct interaction between</a:t>
                      </a:r>
                      <a:r>
                        <a:rPr lang="en-CA" sz="1600" baseline="0" dirty="0" smtClean="0">
                          <a:solidFill>
                            <a:schemeClr val="tx1"/>
                          </a:solidFill>
                        </a:rPr>
                        <a:t> individual and equipment or structures</a:t>
                      </a:r>
                      <a:endParaRPr lang="en-CA" sz="1600" dirty="0" smtClean="0">
                        <a:solidFill>
                          <a:schemeClr val="tx1"/>
                        </a:solidFill>
                      </a:endParaRPr>
                    </a:p>
                    <a:p>
                      <a:pPr marL="204155" indent="-204155">
                        <a:buFont typeface="Wingdings" panose="05000000000000000000" pitchFamily="2" charset="2"/>
                        <a:buChar char="§"/>
                      </a:pPr>
                      <a:r>
                        <a:rPr lang="en-CA" sz="1600" dirty="0" smtClean="0">
                          <a:solidFill>
                            <a:schemeClr val="tx1"/>
                          </a:solidFill>
                        </a:rPr>
                        <a:t>Specific impact</a:t>
                      </a:r>
                    </a:p>
                    <a:p>
                      <a:pPr marL="204155" indent="-204155">
                        <a:buFont typeface="Wingdings" panose="05000000000000000000" pitchFamily="2" charset="2"/>
                        <a:buChar char="§"/>
                      </a:pPr>
                      <a:r>
                        <a:rPr lang="en-CA" sz="1600" dirty="0" smtClean="0"/>
                        <a:t>Work place rules &amp; safety equipment</a:t>
                      </a:r>
                    </a:p>
                    <a:p>
                      <a:pPr marL="204155" indent="-204155">
                        <a:buFont typeface="Wingdings" panose="05000000000000000000" pitchFamily="2" charset="2"/>
                        <a:buChar char="§"/>
                      </a:pPr>
                      <a:r>
                        <a:rPr lang="en-CA" sz="1600" dirty="0" smtClean="0"/>
                        <a:t>Worker training &amp; supervision</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buFont typeface="Wingdings" panose="05000000000000000000" pitchFamily="2" charset="2"/>
                        <a:buNone/>
                      </a:pPr>
                      <a:endParaRPr lang="en-CA" sz="1600" dirty="0" smtClean="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204155" indent="-204155">
                        <a:buFont typeface="Wingdings" panose="05000000000000000000" pitchFamily="2" charset="2"/>
                        <a:buChar char="§"/>
                      </a:pPr>
                      <a:r>
                        <a:rPr lang="en-CA" sz="1600" dirty="0" smtClean="0"/>
                        <a:t>Cooperative </a:t>
                      </a:r>
                    </a:p>
                    <a:p>
                      <a:pPr marL="204155" indent="-204155">
                        <a:buFont typeface="Wingdings" panose="05000000000000000000" pitchFamily="2" charset="2"/>
                        <a:buChar char="§"/>
                      </a:pPr>
                      <a:r>
                        <a:rPr lang="en-CA" sz="1600" dirty="0" smtClean="0"/>
                        <a:t>Broad impact</a:t>
                      </a:r>
                    </a:p>
                    <a:p>
                      <a:pPr marL="204155" indent="-204155">
                        <a:buFont typeface="Wingdings" panose="05000000000000000000" pitchFamily="2" charset="2"/>
                        <a:buChar char="§"/>
                      </a:pPr>
                      <a:r>
                        <a:rPr lang="en-CA" sz="1600" dirty="0" smtClean="0"/>
                        <a:t>Systems</a:t>
                      </a:r>
                    </a:p>
                    <a:p>
                      <a:pPr marL="204155" indent="-204155">
                        <a:buFont typeface="Wingdings" panose="05000000000000000000" pitchFamily="2" charset="2"/>
                        <a:buChar char="§"/>
                      </a:pPr>
                      <a:r>
                        <a:rPr lang="en-CA" sz="1600" dirty="0" smtClean="0"/>
                        <a:t>Little individual control</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CA"/>
                    </a:p>
                  </a:txBody>
                  <a:tcPr/>
                </a:tc>
              </a:tr>
              <a:tr h="32328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800" b="1" dirty="0" smtClean="0">
                          <a:solidFill>
                            <a:schemeClr val="accent4"/>
                          </a:solidFill>
                          <a:latin typeface="Adobe Gothic Std B" panose="020B0800000000000000" pitchFamily="34" charset="-128"/>
                          <a:ea typeface="Adobe Gothic Std B" panose="020B0800000000000000" pitchFamily="34" charset="-128"/>
                        </a:rPr>
                        <a:t>Examples</a:t>
                      </a:r>
                      <a:r>
                        <a:rPr lang="en-CA" sz="1800" b="1" baseline="0" dirty="0" smtClean="0">
                          <a:solidFill>
                            <a:schemeClr val="accent4"/>
                          </a:solidFill>
                          <a:latin typeface="Adobe Gothic Std B" panose="020B0800000000000000" pitchFamily="34" charset="-128"/>
                          <a:ea typeface="Adobe Gothic Std B" panose="020B0800000000000000" pitchFamily="34" charset="-128"/>
                        </a:rPr>
                        <a:t> of Possible Incidents</a:t>
                      </a:r>
                      <a:endParaRPr lang="en-CA" sz="1800" b="1" dirty="0" smtClean="0">
                        <a:solidFill>
                          <a:schemeClr val="accent4"/>
                        </a:solidFill>
                        <a:latin typeface="Adobe Gothic Std B" panose="020B0800000000000000" pitchFamily="34" charset="-128"/>
                        <a:ea typeface="Adobe Gothic Std B" panose="020B0800000000000000" pitchFamily="34" charset="-128"/>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CA" sz="1800" b="1" dirty="0" smtClean="0">
                        <a:solidFill>
                          <a:schemeClr val="accent2"/>
                        </a:solidFill>
                        <a:latin typeface="Adobe Gothic Std B" panose="020B0800000000000000" pitchFamily="34" charset="-128"/>
                        <a:ea typeface="Adobe Gothic Std B" panose="020B0800000000000000" pitchFamily="34" charset="-128"/>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800" b="1" dirty="0" smtClean="0">
                          <a:solidFill>
                            <a:schemeClr val="accent3"/>
                          </a:solidFill>
                          <a:latin typeface="Adobe Gothic Std B" panose="020B0800000000000000" pitchFamily="34" charset="-128"/>
                          <a:ea typeface="Adobe Gothic Std B" panose="020B0800000000000000" pitchFamily="34" charset="-128"/>
                        </a:rPr>
                        <a:t>Examples</a:t>
                      </a:r>
                      <a:r>
                        <a:rPr lang="en-CA" sz="1800" b="1" baseline="0" dirty="0" smtClean="0">
                          <a:solidFill>
                            <a:schemeClr val="accent3"/>
                          </a:solidFill>
                          <a:latin typeface="Adobe Gothic Std B" panose="020B0800000000000000" pitchFamily="34" charset="-128"/>
                          <a:ea typeface="Adobe Gothic Std B" panose="020B0800000000000000" pitchFamily="34" charset="-128"/>
                        </a:rPr>
                        <a:t> of Possible Incidents</a:t>
                      </a:r>
                      <a:endParaRPr lang="en-CA" sz="1800" dirty="0">
                        <a:solidFill>
                          <a:schemeClr val="accent3"/>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r>
              <a:tr h="1673911">
                <a:tc>
                  <a:txBody>
                    <a:bodyPr/>
                    <a:lstStyle/>
                    <a:p>
                      <a:pPr marL="285750" indent="-285750">
                        <a:buFont typeface="Arial" panose="020B0604020202020204" pitchFamily="34" charset="0"/>
                        <a:buChar char="•"/>
                      </a:pPr>
                      <a:r>
                        <a:rPr lang="en-CA" sz="1600" dirty="0" smtClean="0"/>
                        <a:t>Fall</a:t>
                      </a:r>
                    </a:p>
                    <a:p>
                      <a:pPr marL="285750" indent="-285750">
                        <a:buFont typeface="Arial" panose="020B0604020202020204" pitchFamily="34" charset="0"/>
                        <a:buChar char="•"/>
                      </a:pPr>
                      <a:r>
                        <a:rPr lang="en-CA" sz="1600" dirty="0" smtClean="0"/>
                        <a:t>Spill</a:t>
                      </a:r>
                    </a:p>
                    <a:p>
                      <a:pPr marL="285750" indent="-285750">
                        <a:buFont typeface="Arial" panose="020B0604020202020204" pitchFamily="34" charset="0"/>
                        <a:buChar char="•"/>
                      </a:pPr>
                      <a:r>
                        <a:rPr lang="en-CA" sz="1600" dirty="0" smtClean="0"/>
                        <a:t>Electrocution</a:t>
                      </a:r>
                    </a:p>
                    <a:p>
                      <a:pPr marL="285750" indent="-285750">
                        <a:buFont typeface="Arial" panose="020B0604020202020204" pitchFamily="34" charset="0"/>
                        <a:buChar char="•"/>
                      </a:pPr>
                      <a:r>
                        <a:rPr lang="en-CA" sz="1600" dirty="0" smtClean="0"/>
                        <a:t>Asphyxiation</a:t>
                      </a:r>
                    </a:p>
                    <a:p>
                      <a:pPr marL="285750" indent="-285750">
                        <a:buFont typeface="Arial" panose="020B0604020202020204" pitchFamily="34" charset="0"/>
                        <a:buChar char="•"/>
                      </a:pPr>
                      <a:r>
                        <a:rPr lang="en-CA" sz="1600" dirty="0" smtClean="0"/>
                        <a:t>Hearing</a:t>
                      </a:r>
                      <a:r>
                        <a:rPr lang="en-CA" sz="1600" baseline="0" dirty="0" smtClean="0"/>
                        <a:t> Impairment and other chronic injuries</a:t>
                      </a:r>
                    </a:p>
                    <a:p>
                      <a:pPr marL="285750" indent="-285750">
                        <a:buFont typeface="Arial" panose="020B0604020202020204" pitchFamily="34" charset="0"/>
                        <a:buChar char="•"/>
                      </a:pPr>
                      <a:r>
                        <a:rPr lang="en-CA" sz="1600" baseline="0" dirty="0" smtClean="0"/>
                        <a:t>Minor injuries (pinch, banged knee, etc.)</a:t>
                      </a:r>
                      <a:endParaRPr lang="en-CA" sz="16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285750" indent="-285750">
                        <a:buFont typeface="Arial" panose="020B0604020202020204" pitchFamily="34" charset="0"/>
                        <a:buChar char="•"/>
                      </a:pPr>
                      <a:endParaRPr lang="en-CA" sz="16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285750" indent="-285750">
                        <a:buFont typeface="Arial" panose="020B0604020202020204" pitchFamily="34" charset="0"/>
                        <a:buChar char="•"/>
                      </a:pPr>
                      <a:r>
                        <a:rPr lang="en-CA" sz="1600" dirty="0" smtClean="0"/>
                        <a:t>Explosion</a:t>
                      </a:r>
                    </a:p>
                    <a:p>
                      <a:pPr marL="285750" indent="-285750">
                        <a:buFont typeface="Arial" panose="020B0604020202020204" pitchFamily="34" charset="0"/>
                        <a:buChar char="•"/>
                      </a:pPr>
                      <a:r>
                        <a:rPr lang="en-CA" sz="1600" dirty="0" smtClean="0"/>
                        <a:t>Release of hazardous chemical</a:t>
                      </a:r>
                    </a:p>
                    <a:p>
                      <a:pPr marL="285750" indent="-285750">
                        <a:buFont typeface="Arial" panose="020B0604020202020204" pitchFamily="34" charset="0"/>
                        <a:buChar char="•"/>
                      </a:pPr>
                      <a:r>
                        <a:rPr lang="en-CA" sz="1600" dirty="0" smtClean="0"/>
                        <a:t>Fire</a:t>
                      </a:r>
                    </a:p>
                    <a:p>
                      <a:pPr marL="285750" indent="-285750">
                        <a:buFont typeface="Arial" panose="020B0604020202020204" pitchFamily="34" charset="0"/>
                        <a:buChar char="•"/>
                      </a:pPr>
                      <a:r>
                        <a:rPr lang="en-CA" sz="1600" dirty="0" smtClean="0"/>
                        <a:t>Release of hazardous energy</a:t>
                      </a:r>
                      <a:endParaRPr lang="en-CA" sz="16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CA"/>
                    </a:p>
                  </a:txBody>
                  <a:tcPr/>
                </a:tc>
              </a:tr>
              <a:tr h="32328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800" b="1" dirty="0" smtClean="0">
                          <a:solidFill>
                            <a:schemeClr val="accent4"/>
                          </a:solidFill>
                          <a:latin typeface="Adobe Gothic Std B" panose="020B0800000000000000" pitchFamily="34" charset="-128"/>
                          <a:ea typeface="Adobe Gothic Std B" panose="020B0800000000000000" pitchFamily="34" charset="-128"/>
                        </a:rPr>
                        <a:t>Examples of Safeguards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CA" sz="1800" b="1" dirty="0" smtClean="0">
                        <a:solidFill>
                          <a:schemeClr val="accent2"/>
                        </a:solidFill>
                        <a:latin typeface="Adobe Gothic Std B" panose="020B0800000000000000" pitchFamily="34" charset="-128"/>
                        <a:ea typeface="Adobe Gothic Std B" panose="020B0800000000000000" pitchFamily="34" charset="-128"/>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800" b="1" dirty="0" smtClean="0">
                          <a:solidFill>
                            <a:schemeClr val="accent3"/>
                          </a:solidFill>
                          <a:latin typeface="Adobe Gothic Std B" panose="020B0800000000000000" pitchFamily="34" charset="-128"/>
                          <a:ea typeface="Adobe Gothic Std B" panose="020B0800000000000000" pitchFamily="34" charset="-128"/>
                        </a:rPr>
                        <a:t>Examples of Safeguards</a:t>
                      </a:r>
                      <a:endParaRPr lang="en-CA" sz="1800" dirty="0">
                        <a:solidFill>
                          <a:schemeClr val="accent3"/>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r>
              <a:tr h="323288">
                <a:tc rowSpan="2">
                  <a:txBody>
                    <a:bodyPr/>
                    <a:lstStyle/>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Hazardous Work Permits </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Personal Protective Equipment</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Ventilation systems, confined space entry </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Guardrails, equipment guards</a:t>
                      </a:r>
                      <a:endParaRPr lang="en-CA" sz="18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endParaRPr lang="en-CA" sz="18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800" b="1" dirty="0" smtClean="0"/>
                        <a:t>DESIGN</a:t>
                      </a:r>
                      <a:endParaRPr lang="en-CA" sz="1800" b="1"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CA" sz="1800" b="1" dirty="0" smtClean="0"/>
                        <a:t>OPERATIONS</a:t>
                      </a:r>
                      <a:endParaRPr lang="en-CA" sz="1800" b="1"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1056774">
                <a:tc vMerge="1">
                  <a:txBody>
                    <a:bodyPr/>
                    <a:lstStyle/>
                    <a:p>
                      <a:endParaRPr lang="en-CA"/>
                    </a:p>
                  </a:txBody>
                  <a:tcPr/>
                </a:tc>
                <a:tc vMerge="1">
                  <a:txBody>
                    <a:bodyPr/>
                    <a:lstStyle/>
                    <a:p>
                      <a:endParaRPr lang="en-CA"/>
                    </a:p>
                  </a:txBody>
                  <a:tcPr/>
                </a:tc>
                <a:tc>
                  <a:txBody>
                    <a:bodyPr/>
                    <a:lstStyle/>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solidFill>
                            <a:schemeClr val="tx1"/>
                          </a:solidFill>
                        </a:rPr>
                        <a:t>Pressure Safety </a:t>
                      </a:r>
                      <a:r>
                        <a:rPr lang="en-CA" sz="1600" dirty="0" smtClean="0"/>
                        <a:t>Valves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Inherently Safer Design</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Equipment Interlocks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Process Alarms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Maintenance</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Inspections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Training</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t>Procedures</a:t>
                      </a:r>
                      <a:endParaRPr lang="en-CA" sz="18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11" name="Content Placeholder 2"/>
          <p:cNvSpPr txBox="1">
            <a:spLocks/>
          </p:cNvSpPr>
          <p:nvPr/>
        </p:nvSpPr>
        <p:spPr>
          <a:xfrm>
            <a:off x="8053287" y="192610"/>
            <a:ext cx="906079" cy="424742"/>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r>
              <a:rPr lang="en-CA" dirty="0" smtClean="0"/>
              <a:t>[5,6, 7]</a:t>
            </a:r>
            <a:endParaRPr lang="en-CA"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68010815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Ways to write procedures [3]</a:t>
            </a:r>
            <a:endParaRPr lang="en-CA" dirty="0"/>
          </a:p>
        </p:txBody>
      </p:sp>
      <p:sp>
        <p:nvSpPr>
          <p:cNvPr id="6" name="Content Placeholder 5"/>
          <p:cNvSpPr>
            <a:spLocks noGrp="1"/>
          </p:cNvSpPr>
          <p:nvPr>
            <p:ph idx="1"/>
          </p:nvPr>
        </p:nvSpPr>
        <p:spPr>
          <a:xfrm>
            <a:off x="196347" y="1523856"/>
            <a:ext cx="4604302" cy="4345103"/>
          </a:xfrm>
        </p:spPr>
        <p:txBody>
          <a:bodyPr>
            <a:noAutofit/>
          </a:bodyPr>
          <a:lstStyle/>
          <a:p>
            <a:pPr marL="0" indent="0">
              <a:buNone/>
            </a:pPr>
            <a:endParaRPr lang="en-CA" sz="2000" dirty="0" smtClean="0"/>
          </a:p>
          <a:p>
            <a:r>
              <a:rPr lang="en-CA" sz="2000" b="1" dirty="0" smtClean="0"/>
              <a:t>Narrative</a:t>
            </a:r>
          </a:p>
          <a:p>
            <a:pPr lvl="1"/>
            <a:r>
              <a:rPr lang="en-CA" sz="1800" dirty="0" smtClean="0"/>
              <a:t>Written in long paragraphs, difficult to follow (most common but avoid this if possible)</a:t>
            </a:r>
          </a:p>
          <a:p>
            <a:r>
              <a:rPr lang="en-CA" sz="2000" b="1" dirty="0" smtClean="0"/>
              <a:t>Paragraph</a:t>
            </a:r>
          </a:p>
          <a:p>
            <a:pPr lvl="1"/>
            <a:r>
              <a:rPr lang="en-CA" sz="1800" dirty="0" smtClean="0"/>
              <a:t>Similar to narrative but given some structure through numbering</a:t>
            </a:r>
          </a:p>
          <a:p>
            <a:r>
              <a:rPr lang="en-CA" sz="2000" b="1" dirty="0" smtClean="0"/>
              <a:t>Outline</a:t>
            </a:r>
          </a:p>
          <a:p>
            <a:pPr lvl="1"/>
            <a:r>
              <a:rPr lang="en-CA" sz="1800" dirty="0" smtClean="0"/>
              <a:t>Short sentences with number or indentation structure to group information</a:t>
            </a:r>
            <a:endParaRPr lang="en-CA" sz="1800" dirty="0"/>
          </a:p>
          <a:p>
            <a:r>
              <a:rPr lang="en-CA" sz="2000" b="1" dirty="0" smtClean="0"/>
              <a:t>Multi-Column</a:t>
            </a:r>
          </a:p>
          <a:p>
            <a:pPr lvl="1"/>
            <a:r>
              <a:rPr lang="en-CA" sz="1800" dirty="0" smtClean="0"/>
              <a:t>Multiple compartments of information usually used for troubleshooting guides</a:t>
            </a:r>
          </a:p>
          <a:p>
            <a:endParaRPr lang="en-CA"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120</a:t>
            </a:fld>
            <a:endParaRPr lang="en-US" dirty="0"/>
          </a:p>
        </p:txBody>
      </p:sp>
      <p:sp>
        <p:nvSpPr>
          <p:cNvPr id="9" name="Content Placeholder 5"/>
          <p:cNvSpPr txBox="1">
            <a:spLocks/>
          </p:cNvSpPr>
          <p:nvPr/>
        </p:nvSpPr>
        <p:spPr>
          <a:xfrm>
            <a:off x="4800649" y="1523856"/>
            <a:ext cx="4006376" cy="4345103"/>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CA" sz="2000" dirty="0" smtClean="0"/>
          </a:p>
          <a:p>
            <a:r>
              <a:rPr lang="en-CA" sz="2000" b="1" dirty="0" smtClean="0"/>
              <a:t>Flowchart</a:t>
            </a:r>
          </a:p>
          <a:p>
            <a:pPr lvl="1"/>
            <a:r>
              <a:rPr lang="en-CA" sz="1800" dirty="0" smtClean="0"/>
              <a:t>Graphical depiction with brief descriptions</a:t>
            </a:r>
          </a:p>
          <a:p>
            <a:r>
              <a:rPr lang="en-CA" sz="2000" b="1" dirty="0" smtClean="0"/>
              <a:t>Checklist</a:t>
            </a:r>
          </a:p>
          <a:p>
            <a:pPr lvl="1"/>
            <a:r>
              <a:rPr lang="en-CA" sz="1800" dirty="0" smtClean="0"/>
              <a:t>Basic actions with spots to initial or check off actions</a:t>
            </a:r>
          </a:p>
          <a:p>
            <a:r>
              <a:rPr lang="en-CA" sz="2000" b="1" dirty="0" err="1" smtClean="0"/>
              <a:t>Playscript</a:t>
            </a:r>
            <a:endParaRPr lang="en-CA" sz="2000" b="1" dirty="0" smtClean="0"/>
          </a:p>
          <a:p>
            <a:pPr lvl="1"/>
            <a:r>
              <a:rPr lang="en-CA" sz="1800" dirty="0" smtClean="0"/>
              <a:t>For multiple operators that need to perform tasks together</a:t>
            </a:r>
          </a:p>
          <a:p>
            <a:r>
              <a:rPr lang="en-CA" sz="2000" b="1" dirty="0" smtClean="0"/>
              <a:t>T-Bar</a:t>
            </a:r>
          </a:p>
          <a:p>
            <a:pPr lvl="1"/>
            <a:r>
              <a:rPr lang="en-CA" sz="1800" dirty="0" smtClean="0"/>
              <a:t>Two columns one with steps, other with details or special instructions</a:t>
            </a:r>
          </a:p>
          <a:p>
            <a:endParaRPr lang="en-CA" sz="2000" dirty="0"/>
          </a:p>
        </p:txBody>
      </p:sp>
      <p:grpSp>
        <p:nvGrpSpPr>
          <p:cNvPr id="15" name="Group 14"/>
          <p:cNvGrpSpPr/>
          <p:nvPr/>
        </p:nvGrpSpPr>
        <p:grpSpPr>
          <a:xfrm>
            <a:off x="189688" y="6182578"/>
            <a:ext cx="8316639" cy="538898"/>
            <a:chOff x="1249680" y="6197517"/>
            <a:chExt cx="7749864" cy="540000"/>
          </a:xfrm>
        </p:grpSpPr>
        <p:sp>
          <p:nvSpPr>
            <p:cNvPr id="16" name="Rectangle 1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7" name="Rectangle 1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8" name="Rectangle 1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9" name="Rectangle 1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20" name="Rectangle 1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8815813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Contents of a Procedure</a:t>
            </a:r>
            <a:endParaRPr lang="en-CA" dirty="0"/>
          </a:p>
        </p:txBody>
      </p:sp>
      <p:sp>
        <p:nvSpPr>
          <p:cNvPr id="3" name="Content Placeholder 2"/>
          <p:cNvSpPr>
            <a:spLocks noGrp="1"/>
          </p:cNvSpPr>
          <p:nvPr>
            <p:ph idx="1"/>
          </p:nvPr>
        </p:nvSpPr>
        <p:spPr/>
        <p:txBody>
          <a:bodyPr/>
          <a:lstStyle/>
          <a:p>
            <a:r>
              <a:rPr lang="en-CA" dirty="0" smtClean="0"/>
              <a:t>For each step in a procedure, the following should be outlined in the written protocol [3]:</a:t>
            </a:r>
          </a:p>
          <a:p>
            <a:pPr lvl="1"/>
            <a:r>
              <a:rPr lang="en-CA" dirty="0" smtClean="0"/>
              <a:t>Any expected system responses (or none)</a:t>
            </a:r>
          </a:p>
          <a:p>
            <a:pPr lvl="1"/>
            <a:r>
              <a:rPr lang="en-CA" dirty="0" smtClean="0"/>
              <a:t>Indicators that the step was performed properly</a:t>
            </a:r>
          </a:p>
          <a:p>
            <a:pPr lvl="1"/>
            <a:r>
              <a:rPr lang="en-CA" dirty="0" smtClean="0"/>
              <a:t>Possible consequences if the step was not performed properly</a:t>
            </a:r>
          </a:p>
          <a:p>
            <a:pPr lvl="1"/>
            <a:r>
              <a:rPr lang="en-CA" dirty="0" smtClean="0"/>
              <a:t>Safe operating limits</a:t>
            </a:r>
          </a:p>
          <a:p>
            <a:pPr lvl="1"/>
            <a:r>
              <a:rPr lang="en-CA" dirty="0" smtClean="0"/>
              <a:t>Consequences of deviating from limits</a:t>
            </a:r>
          </a:p>
          <a:p>
            <a:pPr lvl="1"/>
            <a:r>
              <a:rPr lang="en-CA" dirty="0" smtClean="0"/>
              <a:t>Any limiting conditions</a:t>
            </a:r>
          </a:p>
          <a:p>
            <a:pPr lvl="1"/>
            <a:r>
              <a:rPr lang="en-CA" dirty="0" smtClean="0"/>
              <a:t>Address what procedure should be followed if deviations from the limits is detected</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121</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65237681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Validation &amp; Maintenance </a:t>
            </a:r>
            <a:endParaRPr lang="en-CA" dirty="0"/>
          </a:p>
        </p:txBody>
      </p:sp>
      <p:sp>
        <p:nvSpPr>
          <p:cNvPr id="3" name="Content Placeholder 2"/>
          <p:cNvSpPr>
            <a:spLocks noGrp="1"/>
          </p:cNvSpPr>
          <p:nvPr>
            <p:ph idx="1"/>
          </p:nvPr>
        </p:nvSpPr>
        <p:spPr/>
        <p:txBody>
          <a:bodyPr/>
          <a:lstStyle/>
          <a:p>
            <a:r>
              <a:rPr lang="en-CA" dirty="0" smtClean="0"/>
              <a:t>Written operating procedures must be used consistently, therefore it is important to validate that they conform to the actual procedures used. [3]</a:t>
            </a:r>
          </a:p>
          <a:p>
            <a:r>
              <a:rPr lang="en-CA" dirty="0" smtClean="0"/>
              <a:t>However, the correct and safe practice should be the one finally reflected in the procedure and should be implemented if not in actual practice. Once they are implemented, ask for feedback from the operators to correct any errors or omissions.</a:t>
            </a:r>
            <a:endParaRPr lang="en-CA" dirty="0"/>
          </a:p>
          <a:p>
            <a:r>
              <a:rPr lang="en-CA" dirty="0" smtClean="0"/>
              <a:t>Procedures must be available to those using them and those you may need to use them infrequently.</a:t>
            </a:r>
          </a:p>
          <a:p>
            <a:r>
              <a:rPr lang="en-CA" dirty="0" smtClean="0"/>
              <a:t>They should be updated &amp; reviewed </a:t>
            </a:r>
            <a:r>
              <a:rPr lang="en-CA" dirty="0"/>
              <a:t>regularly </a:t>
            </a:r>
            <a:endParaRPr lang="en-CA" dirty="0" smtClean="0"/>
          </a:p>
          <a:p>
            <a:r>
              <a:rPr lang="en-CA" dirty="0" smtClean="0"/>
              <a:t>Old procedures must be controlled to ensure that only the correct practices are being used.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122</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24523865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9. Safe work practices</a:t>
            </a:r>
            <a:endParaRPr lang="en-CA" dirty="0"/>
          </a:p>
        </p:txBody>
      </p:sp>
      <p:sp>
        <p:nvSpPr>
          <p:cNvPr id="4" name="Text Placeholder 3"/>
          <p:cNvSpPr>
            <a:spLocks noGrp="1"/>
          </p:cNvSpPr>
          <p:nvPr>
            <p:ph type="body" idx="1"/>
          </p:nvPr>
        </p:nvSpPr>
        <p:spPr/>
        <p:txBody>
          <a:bodyPr>
            <a:noAutofit/>
          </a:bodyPr>
          <a:lstStyle/>
          <a:p>
            <a:r>
              <a:rPr lang="en-CA" sz="2400" i="1" dirty="0" smtClean="0"/>
              <a:t>This element focuses on using safe work procedures during maintenance or non-routine work. </a:t>
            </a:r>
            <a:endParaRPr lang="en-CA" sz="2400" i="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123</a:t>
            </a:fld>
            <a:endParaRPr lang="en-US" dirty="0"/>
          </a:p>
        </p:txBody>
      </p:sp>
    </p:spTree>
    <p:extLst>
      <p:ext uri="{BB962C8B-B14F-4D97-AF65-F5344CB8AC3E}">
        <p14:creationId xmlns:p14="http://schemas.microsoft.com/office/powerpoint/2010/main" val="150729302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Non-routine work</a:t>
            </a:r>
            <a:endParaRPr lang="en-CA" dirty="0"/>
          </a:p>
        </p:txBody>
      </p:sp>
      <p:sp>
        <p:nvSpPr>
          <p:cNvPr id="3" name="Content Placeholder 2"/>
          <p:cNvSpPr>
            <a:spLocks noGrp="1"/>
          </p:cNvSpPr>
          <p:nvPr>
            <p:ph idx="1"/>
          </p:nvPr>
        </p:nvSpPr>
        <p:spPr/>
        <p:txBody>
          <a:bodyPr>
            <a:normAutofit/>
          </a:bodyPr>
          <a:lstStyle/>
          <a:p>
            <a:r>
              <a:rPr lang="en-CA" sz="2400" dirty="0" smtClean="0"/>
              <a:t>This does not refer to the frequency of the task</a:t>
            </a:r>
          </a:p>
          <a:p>
            <a:r>
              <a:rPr lang="en-CA" sz="2400" dirty="0" smtClean="0"/>
              <a:t>Any work that is not a part of the normal operating process [3]:</a:t>
            </a:r>
          </a:p>
          <a:p>
            <a:pPr lvl="1"/>
            <a:r>
              <a:rPr lang="en-CA" sz="2000" dirty="0" smtClean="0"/>
              <a:t>Inspections</a:t>
            </a:r>
          </a:p>
          <a:p>
            <a:pPr lvl="1"/>
            <a:r>
              <a:rPr lang="en-CA" sz="2000" dirty="0" smtClean="0"/>
              <a:t>Calibrations</a:t>
            </a:r>
          </a:p>
          <a:p>
            <a:pPr lvl="1"/>
            <a:r>
              <a:rPr lang="en-CA" sz="2000" dirty="0" smtClean="0"/>
              <a:t>Repairs</a:t>
            </a:r>
          </a:p>
          <a:p>
            <a:pPr lvl="1"/>
            <a:r>
              <a:rPr lang="en-CA" sz="2000" dirty="0" smtClean="0"/>
              <a:t>Testing</a:t>
            </a:r>
          </a:p>
          <a:p>
            <a:pPr lvl="1"/>
            <a:r>
              <a:rPr lang="en-CA" sz="2000" dirty="0"/>
              <a:t>Maintenance activities (specific procedures are covered in the </a:t>
            </a:r>
            <a:r>
              <a:rPr lang="en-CA" sz="2000" dirty="0" smtClean="0"/>
              <a:t>maintenance </a:t>
            </a:r>
            <a:r>
              <a:rPr lang="en-CA" sz="2000" dirty="0"/>
              <a:t>element</a:t>
            </a:r>
            <a:r>
              <a:rPr lang="en-CA" sz="2000" dirty="0" smtClean="0"/>
              <a:t>)</a:t>
            </a:r>
            <a:endParaRPr lang="en-CA"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124</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18001959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Cover all your bases</a:t>
            </a:r>
            <a:endParaRPr lang="en-CA" dirty="0"/>
          </a:p>
        </p:txBody>
      </p:sp>
      <p:sp>
        <p:nvSpPr>
          <p:cNvPr id="3" name="Content Placeholder 2"/>
          <p:cNvSpPr>
            <a:spLocks noGrp="1"/>
          </p:cNvSpPr>
          <p:nvPr>
            <p:ph idx="1"/>
          </p:nvPr>
        </p:nvSpPr>
        <p:spPr/>
        <p:txBody>
          <a:bodyPr>
            <a:normAutofit/>
          </a:bodyPr>
          <a:lstStyle/>
          <a:p>
            <a:pPr marL="0" indent="0">
              <a:buNone/>
            </a:pPr>
            <a:r>
              <a:rPr lang="en-CA" sz="2400" dirty="0" smtClean="0"/>
              <a:t>Three sets of procedures will help cover all possibilities and reduce risk:</a:t>
            </a:r>
          </a:p>
          <a:p>
            <a:r>
              <a:rPr lang="en-CA" sz="2400" b="1" dirty="0" smtClean="0"/>
              <a:t>Operating procedures </a:t>
            </a:r>
            <a:r>
              <a:rPr lang="en-CA" sz="2400" dirty="0" smtClean="0"/>
              <a:t>(Element 8)</a:t>
            </a:r>
          </a:p>
          <a:p>
            <a:pPr lvl="1"/>
            <a:r>
              <a:rPr lang="en-CA" sz="2200" dirty="0" smtClean="0"/>
              <a:t>Normal process operations</a:t>
            </a:r>
          </a:p>
          <a:p>
            <a:r>
              <a:rPr lang="en-CA" sz="2400" b="1" dirty="0" smtClean="0"/>
              <a:t>Safe work practices </a:t>
            </a:r>
            <a:r>
              <a:rPr lang="en-CA" sz="2400" dirty="0" smtClean="0"/>
              <a:t>(Element 9)</a:t>
            </a:r>
          </a:p>
          <a:p>
            <a:pPr lvl="1"/>
            <a:r>
              <a:rPr lang="en-CA" sz="2200" dirty="0" smtClean="0"/>
              <a:t>Non-routine work</a:t>
            </a:r>
          </a:p>
          <a:p>
            <a:r>
              <a:rPr lang="en-CA" sz="2400" b="1" dirty="0" smtClean="0"/>
              <a:t>Maintenance </a:t>
            </a:r>
            <a:r>
              <a:rPr lang="en-CA" sz="2400" b="1" dirty="0"/>
              <a:t>procedures </a:t>
            </a:r>
            <a:r>
              <a:rPr lang="en-CA" sz="2400" dirty="0"/>
              <a:t>(Element 10</a:t>
            </a:r>
            <a:r>
              <a:rPr lang="en-CA" sz="2400" dirty="0" smtClean="0"/>
              <a:t>)</a:t>
            </a:r>
          </a:p>
          <a:p>
            <a:pPr lvl="1"/>
            <a:r>
              <a:rPr lang="en-CA" sz="2200" dirty="0" smtClean="0"/>
              <a:t>Maintenance of equipment (routine but not part of normal operations)</a:t>
            </a:r>
          </a:p>
          <a:p>
            <a:pPr marL="0" indent="0">
              <a:buNone/>
            </a:pPr>
            <a:endParaRPr lang="en-CA"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125</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98470617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Permits</a:t>
            </a:r>
            <a:endParaRPr lang="en-CA" dirty="0"/>
          </a:p>
        </p:txBody>
      </p:sp>
      <p:sp>
        <p:nvSpPr>
          <p:cNvPr id="3" name="Content Placeholder 2"/>
          <p:cNvSpPr>
            <a:spLocks noGrp="1"/>
          </p:cNvSpPr>
          <p:nvPr>
            <p:ph idx="1"/>
          </p:nvPr>
        </p:nvSpPr>
        <p:spPr>
          <a:xfrm>
            <a:off x="2901950" y="864108"/>
            <a:ext cx="5911849" cy="5120640"/>
          </a:xfrm>
        </p:spPr>
        <p:txBody>
          <a:bodyPr>
            <a:normAutofit/>
          </a:bodyPr>
          <a:lstStyle/>
          <a:p>
            <a:r>
              <a:rPr lang="en-CA" sz="2400" dirty="0" smtClean="0"/>
              <a:t>Non-routine work should use a permit system which must be authorized and confirmed with the correct personnel prior to the activity being undertaken [3]</a:t>
            </a:r>
          </a:p>
          <a:p>
            <a:pPr lvl="1"/>
            <a:r>
              <a:rPr lang="en-CA" sz="2000" dirty="0" smtClean="0"/>
              <a:t>Operators</a:t>
            </a:r>
          </a:p>
          <a:p>
            <a:pPr lvl="1"/>
            <a:r>
              <a:rPr lang="en-CA" sz="2000" dirty="0" smtClean="0"/>
              <a:t>Technicians Performing Work</a:t>
            </a:r>
          </a:p>
          <a:p>
            <a:r>
              <a:rPr lang="en-CA" sz="2400" dirty="0" smtClean="0"/>
              <a:t>Permits are updated at each shift change</a:t>
            </a:r>
          </a:p>
          <a:p>
            <a:r>
              <a:rPr lang="en-CA" sz="2400" dirty="0" smtClean="0"/>
              <a:t>Permits also ensure the appropriate locks on valves or switches are in place prior to the work taking place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126</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34642702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rPr>
              <a:t>Other Things </a:t>
            </a:r>
            <a:r>
              <a:rPr lang="en-CA" dirty="0" smtClean="0"/>
              <a:t>Work Permits Control </a:t>
            </a:r>
            <a:endParaRPr lang="en-CA" dirty="0"/>
          </a:p>
        </p:txBody>
      </p:sp>
      <p:sp>
        <p:nvSpPr>
          <p:cNvPr id="3" name="Content Placeholder 2"/>
          <p:cNvSpPr>
            <a:spLocks noGrp="1"/>
          </p:cNvSpPr>
          <p:nvPr>
            <p:ph idx="1"/>
          </p:nvPr>
        </p:nvSpPr>
        <p:spPr/>
        <p:txBody>
          <a:bodyPr>
            <a:normAutofit fontScale="92500"/>
          </a:bodyPr>
          <a:lstStyle/>
          <a:p>
            <a:pPr marL="0" indent="0">
              <a:buNone/>
            </a:pPr>
            <a:r>
              <a:rPr lang="en-CA" sz="2400" dirty="0"/>
              <a:t>Permits will require that safe work procedures are used and this may involve placing </a:t>
            </a:r>
            <a:r>
              <a:rPr lang="en-CA" sz="2400" dirty="0" smtClean="0"/>
              <a:t>a fire blanket when welding to prevent ignition, for example [3]</a:t>
            </a:r>
            <a:endParaRPr lang="en-CA" sz="2400" dirty="0"/>
          </a:p>
          <a:p>
            <a:r>
              <a:rPr lang="en-CA" sz="2400" dirty="0" smtClean="0"/>
              <a:t>Confined </a:t>
            </a:r>
            <a:r>
              <a:rPr lang="en-CA" sz="2400" dirty="0"/>
              <a:t>space entry</a:t>
            </a:r>
          </a:p>
          <a:p>
            <a:r>
              <a:rPr lang="en-CA" sz="2400" dirty="0"/>
              <a:t>Hot work </a:t>
            </a:r>
            <a:r>
              <a:rPr lang="en-CA" sz="2400" dirty="0" smtClean="0"/>
              <a:t>(Fire hazard)</a:t>
            </a:r>
          </a:p>
          <a:p>
            <a:pPr lvl="1"/>
            <a:r>
              <a:rPr lang="en-CA" sz="2200" dirty="0" smtClean="0"/>
              <a:t>Welding, cutting with no fuel source present</a:t>
            </a:r>
          </a:p>
          <a:p>
            <a:pPr lvl="1"/>
            <a:r>
              <a:rPr lang="en-CA" sz="2200" dirty="0" smtClean="0"/>
              <a:t>When flammables are present, welding, drilling, grinding become an ignition hazard</a:t>
            </a:r>
          </a:p>
          <a:p>
            <a:r>
              <a:rPr lang="en-CA" sz="2400" dirty="0" smtClean="0"/>
              <a:t>Opening vessels, lines, etc.</a:t>
            </a:r>
          </a:p>
          <a:p>
            <a:r>
              <a:rPr lang="en-CA" sz="2400" dirty="0" smtClean="0"/>
              <a:t>Lock outs (electrical, valves. etc.)</a:t>
            </a:r>
            <a:endParaRPr lang="en-CA" sz="2400" dirty="0"/>
          </a:p>
          <a:p>
            <a:r>
              <a:rPr lang="en-CA" sz="2400" dirty="0" smtClean="0"/>
              <a:t>Construction (inside or adjacent to operating areas)</a:t>
            </a:r>
            <a:endParaRPr lang="en-CA" sz="24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127</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0043800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dirty="0" smtClean="0">
                <a:solidFill>
                  <a:schemeClr val="bg1"/>
                </a:solidFill>
              </a:rPr>
              <a:t>Piper Alpha Oil Platform Explosion, 1988</a:t>
            </a:r>
            <a:endParaRPr lang="en-CA" dirty="0">
              <a:solidFill>
                <a:schemeClr val="bg1"/>
              </a:solidFill>
            </a:endParaRPr>
          </a:p>
        </p:txBody>
      </p:sp>
      <p:sp>
        <p:nvSpPr>
          <p:cNvPr id="6" name="Content Placeholder 5"/>
          <p:cNvSpPr>
            <a:spLocks noGrp="1"/>
          </p:cNvSpPr>
          <p:nvPr>
            <p:ph idx="1"/>
          </p:nvPr>
        </p:nvSpPr>
        <p:spPr/>
        <p:txBody>
          <a:bodyPr>
            <a:noAutofit/>
          </a:bodyPr>
          <a:lstStyle/>
          <a:p>
            <a:pPr marL="0" indent="0">
              <a:buNone/>
            </a:pPr>
            <a:r>
              <a:rPr lang="en-CA" sz="2400" dirty="0" smtClean="0"/>
              <a:t>The explosion at Piper Alpha was caused by improperly managed safe work practices for example, safety valve inspection/ testing. </a:t>
            </a:r>
          </a:p>
          <a:p>
            <a:pPr lvl="1"/>
            <a:r>
              <a:rPr lang="en-CA" sz="2000" dirty="0" smtClean="0"/>
              <a:t>An offshore oil rig exploded resulting in 167 deaths and $1.7 B dollars in damage [3]</a:t>
            </a:r>
          </a:p>
          <a:p>
            <a:pPr lvl="1"/>
            <a:r>
              <a:rPr lang="en-CA" sz="2000" dirty="0" smtClean="0"/>
              <a:t>The explosion was caused by a hydrocarbon leak due to the removal of a safety valve on a pump which was removed for inspection/ testing and not reinstalled prior to the shift change. </a:t>
            </a:r>
          </a:p>
          <a:p>
            <a:pPr lvl="1"/>
            <a:r>
              <a:rPr lang="en-CA" sz="2000" dirty="0" smtClean="0"/>
              <a:t>The pump had been taken out of service earlier that day for maintenance work </a:t>
            </a:r>
          </a:p>
          <a:p>
            <a:pPr lvl="1"/>
            <a:r>
              <a:rPr lang="en-CA" sz="2000" dirty="0" smtClean="0"/>
              <a:t>The night crew was aware of the maintenance work and had to authorize electricians to resupply the pump with power in order to return it to service</a:t>
            </a:r>
          </a:p>
          <a:p>
            <a:pPr lvl="1"/>
            <a:r>
              <a:rPr lang="en-CA" sz="2000" dirty="0" smtClean="0"/>
              <a:t>It is unclear if the night crew knew that the maintenance was incomplete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128</a:t>
            </a:fld>
            <a:endParaRPr lang="en-US" dirty="0"/>
          </a:p>
        </p:txBody>
      </p:sp>
      <p:grpSp>
        <p:nvGrpSpPr>
          <p:cNvPr id="14" name="Group 13"/>
          <p:cNvGrpSpPr/>
          <p:nvPr/>
        </p:nvGrpSpPr>
        <p:grpSpPr>
          <a:xfrm>
            <a:off x="189688" y="6182578"/>
            <a:ext cx="8316639" cy="538898"/>
            <a:chOff x="1249680" y="6197517"/>
            <a:chExt cx="7749864" cy="540000"/>
          </a:xfrm>
        </p:grpSpPr>
        <p:sp>
          <p:nvSpPr>
            <p:cNvPr id="15" name="Rectangle 14">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6" name="Rectangle 15">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7" name="Rectangle 16">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8" name="Rectangle 17">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9" name="Rectangle 18">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20366741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581" y="1747498"/>
            <a:ext cx="5486400" cy="2644644"/>
          </a:xfrm>
        </p:spPr>
        <p:txBody>
          <a:bodyPr/>
          <a:lstStyle/>
          <a:p>
            <a:r>
              <a:rPr lang="en-CA" dirty="0" smtClean="0"/>
              <a:t>10. Asset integrity and reliability</a:t>
            </a:r>
            <a:endParaRPr lang="en-CA" dirty="0"/>
          </a:p>
        </p:txBody>
      </p:sp>
      <p:sp>
        <p:nvSpPr>
          <p:cNvPr id="4" name="Text Placeholder 3"/>
          <p:cNvSpPr>
            <a:spLocks noGrp="1"/>
          </p:cNvSpPr>
          <p:nvPr>
            <p:ph type="body" idx="1"/>
          </p:nvPr>
        </p:nvSpPr>
        <p:spPr>
          <a:xfrm>
            <a:off x="2926581" y="4428479"/>
            <a:ext cx="5486400" cy="1492261"/>
          </a:xfrm>
        </p:spPr>
        <p:txBody>
          <a:bodyPr>
            <a:normAutofit/>
          </a:bodyPr>
          <a:lstStyle/>
          <a:p>
            <a:r>
              <a:rPr lang="en-CA" sz="2400" i="1" dirty="0" smtClean="0"/>
              <a:t>This element focuses on the design, installation and maintenance of equipment from when it is fabricated to its retirement to ensure it is fit for use </a:t>
            </a:r>
            <a:endParaRPr lang="en-CA" sz="2400" i="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129</a:t>
            </a:fld>
            <a:endParaRPr lang="en-US" dirty="0"/>
          </a:p>
        </p:txBody>
      </p:sp>
    </p:spTree>
    <p:extLst>
      <p:ext uri="{BB962C8B-B14F-4D97-AF65-F5344CB8AC3E}">
        <p14:creationId xmlns:p14="http://schemas.microsoft.com/office/powerpoint/2010/main" val="2195088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is PSM Important?</a:t>
            </a:r>
            <a:endParaRPr lang="en-CA" dirty="0"/>
          </a:p>
        </p:txBody>
      </p:sp>
      <p:sp>
        <p:nvSpPr>
          <p:cNvPr id="3" name="Content Placeholder 2"/>
          <p:cNvSpPr>
            <a:spLocks noGrp="1"/>
          </p:cNvSpPr>
          <p:nvPr>
            <p:ph idx="1"/>
          </p:nvPr>
        </p:nvSpPr>
        <p:spPr>
          <a:xfrm>
            <a:off x="2803514" y="898520"/>
            <a:ext cx="5981700" cy="4571255"/>
          </a:xfrm>
        </p:spPr>
        <p:txBody>
          <a:bodyPr>
            <a:noAutofit/>
          </a:bodyPr>
          <a:lstStyle/>
          <a:p>
            <a:r>
              <a:rPr lang="en-CA" sz="2000" dirty="0"/>
              <a:t>PSM is important because loss of containment events in the process industries can have </a:t>
            </a:r>
            <a:r>
              <a:rPr lang="en-CA" sz="2000" b="1" dirty="0"/>
              <a:t>DIRE </a:t>
            </a:r>
            <a:r>
              <a:rPr lang="en-CA" sz="2000" dirty="0"/>
              <a:t>consequences for employees, the public, and the company. </a:t>
            </a:r>
          </a:p>
          <a:p>
            <a:r>
              <a:rPr lang="en-CA" sz="2000" dirty="0"/>
              <a:t>Several major chemical catastrophes have demonstrated the need for </a:t>
            </a:r>
            <a:r>
              <a:rPr lang="en-CA" sz="2000" dirty="0" smtClean="0"/>
              <a:t>effective PSM </a:t>
            </a:r>
            <a:r>
              <a:rPr lang="en-CA" sz="2000" dirty="0"/>
              <a:t>and the potential devastation of a </a:t>
            </a:r>
            <a:r>
              <a:rPr lang="en-CA" sz="2000" dirty="0" smtClean="0"/>
              <a:t>dysfunctional </a:t>
            </a:r>
            <a:r>
              <a:rPr lang="en-CA" sz="2000" dirty="0"/>
              <a:t>system</a:t>
            </a:r>
          </a:p>
          <a:p>
            <a:pPr lvl="1"/>
            <a:endParaRPr lang="en-CA" sz="18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grpSp>
        <p:nvGrpSpPr>
          <p:cNvPr id="13" name="Group 12"/>
          <p:cNvGrpSpPr/>
          <p:nvPr/>
        </p:nvGrpSpPr>
        <p:grpSpPr>
          <a:xfrm>
            <a:off x="189688" y="6182578"/>
            <a:ext cx="8316639" cy="538898"/>
            <a:chOff x="1249680" y="6197517"/>
            <a:chExt cx="7749864" cy="540000"/>
          </a:xfrm>
        </p:grpSpPr>
        <p:sp>
          <p:nvSpPr>
            <p:cNvPr id="14" name="Rectangle 13">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75487356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Critical Element</a:t>
            </a:r>
            <a:endParaRPr lang="en-CA" dirty="0"/>
          </a:p>
        </p:txBody>
      </p:sp>
      <p:sp>
        <p:nvSpPr>
          <p:cNvPr id="3" name="Content Placeholder 2"/>
          <p:cNvSpPr>
            <a:spLocks noGrp="1"/>
          </p:cNvSpPr>
          <p:nvPr>
            <p:ph idx="1"/>
          </p:nvPr>
        </p:nvSpPr>
        <p:spPr/>
        <p:txBody>
          <a:bodyPr/>
          <a:lstStyle/>
          <a:p>
            <a:r>
              <a:rPr lang="en-CA" sz="2400" dirty="0" smtClean="0"/>
              <a:t>VERY important element</a:t>
            </a:r>
          </a:p>
          <a:p>
            <a:r>
              <a:rPr lang="en-CA" sz="2400" dirty="0" smtClean="0"/>
              <a:t>Covers a major desire in process safety: </a:t>
            </a:r>
          </a:p>
          <a:p>
            <a:endParaRPr lang="en-CA" dirty="0"/>
          </a:p>
          <a:p>
            <a:pPr marL="0" indent="0" algn="ctr">
              <a:buNone/>
            </a:pPr>
            <a:r>
              <a:rPr lang="en-CA" sz="2800" b="1" dirty="0" smtClean="0">
                <a:solidFill>
                  <a:schemeClr val="accent3"/>
                </a:solidFill>
                <a:effectLst>
                  <a:outerShdw blurRad="38100" dist="38100" dir="2700000" algn="tl">
                    <a:srgbClr val="000000">
                      <a:alpha val="43137"/>
                    </a:srgbClr>
                  </a:outerShdw>
                </a:effectLst>
              </a:rPr>
              <a:t>MAINTAIN PROCESS INTEGRITY</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130</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45875104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Equipment Failure	</a:t>
            </a:r>
            <a:endParaRPr lang="en-CA" dirty="0"/>
          </a:p>
        </p:txBody>
      </p:sp>
      <p:sp>
        <p:nvSpPr>
          <p:cNvPr id="3" name="Content Placeholder 2"/>
          <p:cNvSpPr>
            <a:spLocks noGrp="1"/>
          </p:cNvSpPr>
          <p:nvPr>
            <p:ph idx="1"/>
          </p:nvPr>
        </p:nvSpPr>
        <p:spPr/>
        <p:txBody>
          <a:bodyPr>
            <a:normAutofit/>
          </a:bodyPr>
          <a:lstStyle/>
          <a:p>
            <a:r>
              <a:rPr lang="en-CA" sz="2400" dirty="0" smtClean="0"/>
              <a:t>This has been a leading cause of accidents in the process industries [3]</a:t>
            </a:r>
          </a:p>
          <a:p>
            <a:pPr lvl="1"/>
            <a:r>
              <a:rPr lang="en-CA" sz="2000" dirty="0" smtClean="0"/>
              <a:t>Poor design</a:t>
            </a:r>
          </a:p>
          <a:p>
            <a:pPr lvl="1"/>
            <a:r>
              <a:rPr lang="en-CA" sz="2000" dirty="0" smtClean="0"/>
              <a:t>Poor installation</a:t>
            </a:r>
          </a:p>
          <a:p>
            <a:pPr lvl="1"/>
            <a:r>
              <a:rPr lang="en-CA" sz="2000" dirty="0" smtClean="0"/>
              <a:t>Poor maintenance</a:t>
            </a:r>
          </a:p>
          <a:p>
            <a:pPr lvl="2"/>
            <a:r>
              <a:rPr lang="en-CA" sz="1800" dirty="0" smtClean="0"/>
              <a:t>Undetected deterioration</a:t>
            </a:r>
          </a:p>
          <a:p>
            <a:pPr lvl="2"/>
            <a:r>
              <a:rPr lang="en-CA" sz="1800" dirty="0" smtClean="0"/>
              <a:t>Improperly performed maintenance</a:t>
            </a:r>
            <a:endParaRPr lang="en-CA" sz="18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131</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5924968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Managing asset integrity</a:t>
            </a:r>
            <a:endParaRPr lang="en-CA" dirty="0"/>
          </a:p>
        </p:txBody>
      </p:sp>
      <p:sp>
        <p:nvSpPr>
          <p:cNvPr id="3" name="Content Placeholder 2"/>
          <p:cNvSpPr>
            <a:spLocks noGrp="1"/>
          </p:cNvSpPr>
          <p:nvPr>
            <p:ph idx="1"/>
          </p:nvPr>
        </p:nvSpPr>
        <p:spPr/>
        <p:txBody>
          <a:bodyPr>
            <a:normAutofit/>
          </a:bodyPr>
          <a:lstStyle/>
          <a:p>
            <a:pPr lvl="1"/>
            <a:r>
              <a:rPr lang="en-CA" sz="2400" dirty="0" smtClean="0"/>
              <a:t>Inspections</a:t>
            </a:r>
          </a:p>
          <a:p>
            <a:pPr lvl="1"/>
            <a:r>
              <a:rPr lang="en-CA" sz="2400" dirty="0" smtClean="0"/>
              <a:t>Testing</a:t>
            </a:r>
          </a:p>
          <a:p>
            <a:pPr lvl="1"/>
            <a:r>
              <a:rPr lang="en-CA" sz="2400" dirty="0" smtClean="0"/>
              <a:t>Certifications</a:t>
            </a:r>
          </a:p>
          <a:p>
            <a:pPr marL="0" indent="0">
              <a:buNone/>
            </a:pPr>
            <a:endParaRPr lang="en-CA" sz="2000" dirty="0"/>
          </a:p>
          <a:p>
            <a:pPr marL="0" indent="0">
              <a:buNone/>
            </a:pPr>
            <a:r>
              <a:rPr lang="en-CA" sz="2000" dirty="0" smtClean="0"/>
              <a:t>This is one of the two primary responsibilities of a process facility [3]:</a:t>
            </a:r>
          </a:p>
          <a:p>
            <a:pPr marL="514350" indent="-514350">
              <a:buAutoNum type="arabicParenBoth"/>
            </a:pPr>
            <a:r>
              <a:rPr lang="en-CA" sz="2000" dirty="0" smtClean="0"/>
              <a:t>Preventing a loss of containment incident</a:t>
            </a:r>
          </a:p>
          <a:p>
            <a:pPr marL="514350" indent="-514350">
              <a:buAutoNum type="arabicParenBoth"/>
            </a:pPr>
            <a:r>
              <a:rPr lang="en-CA" sz="2000" dirty="0" smtClean="0"/>
              <a:t>Ensure the dependability of critical systems that prevent these types of events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132</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15013022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American Airlines Flight 191, 1979</a:t>
            </a:r>
            <a:endParaRPr lang="en-CA" dirty="0"/>
          </a:p>
        </p:txBody>
      </p:sp>
      <p:sp>
        <p:nvSpPr>
          <p:cNvPr id="3" name="Content Placeholder 2"/>
          <p:cNvSpPr>
            <a:spLocks noGrp="1"/>
          </p:cNvSpPr>
          <p:nvPr>
            <p:ph idx="1"/>
          </p:nvPr>
        </p:nvSpPr>
        <p:spPr>
          <a:xfrm>
            <a:off x="196346" y="1435863"/>
            <a:ext cx="5425890" cy="4152138"/>
          </a:xfrm>
        </p:spPr>
        <p:txBody>
          <a:bodyPr>
            <a:normAutofit/>
          </a:bodyPr>
          <a:lstStyle/>
          <a:p>
            <a:r>
              <a:rPr lang="en-CA" sz="2000" dirty="0" smtClean="0"/>
              <a:t>Deadliest air crash in the US, 273 fatalities  [1, </a:t>
            </a:r>
            <a:r>
              <a:rPr lang="en-CA" sz="2000" dirty="0"/>
              <a:t>4</a:t>
            </a:r>
            <a:r>
              <a:rPr lang="en-CA" sz="2000" dirty="0" smtClean="0"/>
              <a:t>]</a:t>
            </a:r>
          </a:p>
          <a:p>
            <a:r>
              <a:rPr lang="en-CA" sz="2000" dirty="0" smtClean="0"/>
              <a:t>Caused by improper maintenance procedures</a:t>
            </a:r>
          </a:p>
          <a:p>
            <a:r>
              <a:rPr lang="en-CA" sz="2000" dirty="0" smtClean="0"/>
              <a:t>In an attempt to save time and money, the airline instructed maintenance mechanics to remove the engine and pylon together instead of doing it separately as indicated in the maintenance procedures</a:t>
            </a:r>
          </a:p>
          <a:p>
            <a:r>
              <a:rPr lang="en-CA" sz="2000" dirty="0" smtClean="0"/>
              <a:t>This resulted in a damaged pylon that was undetected for several flights</a:t>
            </a:r>
          </a:p>
          <a:p>
            <a:endParaRPr lang="en-CA"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133</a:t>
            </a:fld>
            <a:endParaRPr lang="en-US" dirty="0"/>
          </a:p>
        </p:txBody>
      </p:sp>
      <p:pic>
        <p:nvPicPr>
          <p:cNvPr id="6" name="Picture 5"/>
          <p:cNvPicPr>
            <a:picLocks noChangeAspect="1"/>
          </p:cNvPicPr>
          <p:nvPr/>
        </p:nvPicPr>
        <p:blipFill>
          <a:blip r:embed="rId3"/>
          <a:stretch>
            <a:fillRect/>
          </a:stretch>
        </p:blipFill>
        <p:spPr>
          <a:xfrm>
            <a:off x="5628894" y="2266389"/>
            <a:ext cx="3228252" cy="2392218"/>
          </a:xfrm>
          <a:prstGeom prst="rect">
            <a:avLst/>
          </a:prstGeom>
        </p:spPr>
      </p:pic>
      <p:sp>
        <p:nvSpPr>
          <p:cNvPr id="7" name="Rectangle 6"/>
          <p:cNvSpPr/>
          <p:nvPr/>
        </p:nvSpPr>
        <p:spPr>
          <a:xfrm>
            <a:off x="189688" y="4992740"/>
            <a:ext cx="8556255" cy="707886"/>
          </a:xfrm>
          <a:prstGeom prst="rect">
            <a:avLst/>
          </a:prstGeom>
        </p:spPr>
        <p:txBody>
          <a:bodyPr wrap="square">
            <a:spAutoFit/>
          </a:bodyPr>
          <a:lstStyle/>
          <a:p>
            <a:pPr marL="342900" indent="-342900">
              <a:buFont typeface="Arial" panose="020B0604020202020204" pitchFamily="34" charset="0"/>
              <a:buChar char="•"/>
            </a:pPr>
            <a:r>
              <a:rPr lang="en-CA" sz="2000" dirty="0"/>
              <a:t>During the final takeoff, the pylon failed and the wing was ripped off during takeoff causing the crash</a:t>
            </a:r>
          </a:p>
        </p:txBody>
      </p:sp>
      <p:grpSp>
        <p:nvGrpSpPr>
          <p:cNvPr id="15" name="Group 14"/>
          <p:cNvGrpSpPr/>
          <p:nvPr/>
        </p:nvGrpSpPr>
        <p:grpSpPr>
          <a:xfrm>
            <a:off x="189688" y="6182578"/>
            <a:ext cx="8316639" cy="538898"/>
            <a:chOff x="1249680" y="6197517"/>
            <a:chExt cx="7749864" cy="540000"/>
          </a:xfrm>
        </p:grpSpPr>
        <p:sp>
          <p:nvSpPr>
            <p:cNvPr id="16" name="Rectangle 15">
              <a:hlinkClick r:id="rId4"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7" name="Rectangle 16">
              <a:hlinkClick r:id="rId5"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8" name="Rectangle 17">
              <a:hlinkClick r:id="rId6"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9" name="Rectangle 18">
              <a:hlinkClick r:id="rId7"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20" name="Rectangle 19">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91634403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2599784"/>
          </a:xfrm>
        </p:spPr>
        <p:txBody>
          <a:bodyPr>
            <a:normAutofit/>
          </a:bodyPr>
          <a:lstStyle/>
          <a:p>
            <a:r>
              <a:rPr lang="en-CA" dirty="0" smtClean="0"/>
              <a:t>11. Contractor management</a:t>
            </a:r>
            <a:endParaRPr lang="en-CA" dirty="0"/>
          </a:p>
        </p:txBody>
      </p:sp>
      <p:sp>
        <p:nvSpPr>
          <p:cNvPr id="4" name="Text Placeholder 3"/>
          <p:cNvSpPr>
            <a:spLocks noGrp="1"/>
          </p:cNvSpPr>
          <p:nvPr>
            <p:ph type="body" idx="1"/>
          </p:nvPr>
        </p:nvSpPr>
        <p:spPr>
          <a:xfrm>
            <a:off x="2914650" y="4162925"/>
            <a:ext cx="5486400" cy="1973179"/>
          </a:xfrm>
        </p:spPr>
        <p:txBody>
          <a:bodyPr>
            <a:normAutofit/>
          </a:bodyPr>
          <a:lstStyle/>
          <a:p>
            <a:r>
              <a:rPr lang="en-CA" sz="2400" i="1" dirty="0" smtClean="0"/>
              <a:t>The purpose of contractor management is to ensure that contract workers work according to safe work practices and that they don’t increase the operational risk of the facility </a:t>
            </a:r>
            <a:endParaRPr lang="en-CA" sz="2400" i="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134</a:t>
            </a:fld>
            <a:endParaRPr lang="en-US" dirty="0"/>
          </a:p>
        </p:txBody>
      </p:sp>
    </p:spTree>
    <p:extLst>
      <p:ext uri="{BB962C8B-B14F-4D97-AF65-F5344CB8AC3E}">
        <p14:creationId xmlns:p14="http://schemas.microsoft.com/office/powerpoint/2010/main" val="223889521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are contractors used? </a:t>
            </a:r>
            <a:endParaRPr lang="en-CA" dirty="0"/>
          </a:p>
        </p:txBody>
      </p:sp>
      <p:sp>
        <p:nvSpPr>
          <p:cNvPr id="3" name="Content Placeholder 2"/>
          <p:cNvSpPr>
            <a:spLocks noGrp="1"/>
          </p:cNvSpPr>
          <p:nvPr>
            <p:ph idx="1"/>
          </p:nvPr>
        </p:nvSpPr>
        <p:spPr/>
        <p:txBody>
          <a:bodyPr/>
          <a:lstStyle/>
          <a:p>
            <a:r>
              <a:rPr lang="en-CA" dirty="0" smtClean="0"/>
              <a:t>Specialized skills</a:t>
            </a:r>
          </a:p>
          <a:p>
            <a:r>
              <a:rPr lang="en-CA" dirty="0" smtClean="0"/>
              <a:t>Maintenance and Repairs</a:t>
            </a:r>
          </a:p>
          <a:p>
            <a:r>
              <a:rPr lang="en-CA" dirty="0" smtClean="0"/>
              <a:t>Construction</a:t>
            </a:r>
          </a:p>
          <a:p>
            <a:r>
              <a:rPr lang="en-CA" dirty="0" smtClean="0"/>
              <a:t>Equipment Installation</a:t>
            </a:r>
          </a:p>
          <a:p>
            <a:r>
              <a:rPr lang="en-CA" dirty="0" smtClean="0"/>
              <a:t>Janitorial Work</a:t>
            </a:r>
          </a:p>
          <a:p>
            <a:r>
              <a:rPr lang="en-CA" dirty="0" smtClean="0"/>
              <a:t>Grounds keeping</a:t>
            </a:r>
          </a:p>
          <a:p>
            <a:r>
              <a:rPr lang="en-CA" dirty="0" smtClean="0"/>
              <a:t>Many other reasons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135</a:t>
            </a:fld>
            <a:endParaRPr lang="en-US" dirty="0"/>
          </a:p>
        </p:txBody>
      </p:sp>
      <p:grpSp>
        <p:nvGrpSpPr>
          <p:cNvPr id="5" name="Group 4"/>
          <p:cNvGrpSpPr/>
          <p:nvPr/>
        </p:nvGrpSpPr>
        <p:grpSpPr>
          <a:xfrm>
            <a:off x="189688" y="6206641"/>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
        <p:nvSpPr>
          <p:cNvPr id="12" name="TextBox 11"/>
          <p:cNvSpPr txBox="1"/>
          <p:nvPr/>
        </p:nvSpPr>
        <p:spPr>
          <a:xfrm>
            <a:off x="3035868" y="4724400"/>
            <a:ext cx="558800" cy="369332"/>
          </a:xfrm>
          <a:prstGeom prst="rect">
            <a:avLst/>
          </a:prstGeom>
          <a:noFill/>
        </p:spPr>
        <p:txBody>
          <a:bodyPr wrap="square" rtlCol="0">
            <a:spAutoFit/>
          </a:bodyPr>
          <a:lstStyle/>
          <a:p>
            <a:r>
              <a:rPr lang="en-CA" dirty="0" smtClean="0"/>
              <a:t>[3]</a:t>
            </a:r>
            <a:endParaRPr lang="en-CA" dirty="0"/>
          </a:p>
        </p:txBody>
      </p:sp>
    </p:spTree>
    <p:extLst>
      <p:ext uri="{BB962C8B-B14F-4D97-AF65-F5344CB8AC3E}">
        <p14:creationId xmlns:p14="http://schemas.microsoft.com/office/powerpoint/2010/main" val="157587277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Process of Contracting</a:t>
            </a:r>
            <a:endParaRPr lang="en-CA" dirty="0"/>
          </a:p>
        </p:txBody>
      </p:sp>
      <p:sp>
        <p:nvSpPr>
          <p:cNvPr id="3" name="Content Placeholder 2"/>
          <p:cNvSpPr>
            <a:spLocks noGrp="1"/>
          </p:cNvSpPr>
          <p:nvPr>
            <p:ph idx="1"/>
          </p:nvPr>
        </p:nvSpPr>
        <p:spPr/>
        <p:txBody>
          <a:bodyPr/>
          <a:lstStyle/>
          <a:p>
            <a:r>
              <a:rPr lang="en-CA" dirty="0" smtClean="0"/>
              <a:t>Selection</a:t>
            </a:r>
          </a:p>
          <a:p>
            <a:r>
              <a:rPr lang="en-CA" dirty="0" smtClean="0"/>
              <a:t>Acquisition</a:t>
            </a:r>
            <a:endParaRPr lang="en-CA" dirty="0"/>
          </a:p>
          <a:p>
            <a:r>
              <a:rPr lang="en-CA" dirty="0" smtClean="0"/>
              <a:t>Use (&amp; Training)</a:t>
            </a:r>
          </a:p>
          <a:p>
            <a:r>
              <a:rPr lang="en-CA" dirty="0" smtClean="0"/>
              <a:t>Monitoring</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136</a:t>
            </a:fld>
            <a:endParaRPr lang="en-US" dirty="0"/>
          </a:p>
        </p:txBody>
      </p:sp>
      <p:grpSp>
        <p:nvGrpSpPr>
          <p:cNvPr id="5" name="Group 4"/>
          <p:cNvGrpSpPr/>
          <p:nvPr/>
        </p:nvGrpSpPr>
        <p:grpSpPr>
          <a:xfrm>
            <a:off x="189688" y="6206641"/>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
        <p:nvSpPr>
          <p:cNvPr id="11" name="TextBox 10"/>
          <p:cNvSpPr txBox="1"/>
          <p:nvPr/>
        </p:nvSpPr>
        <p:spPr>
          <a:xfrm>
            <a:off x="2901951" y="4294094"/>
            <a:ext cx="558800" cy="369332"/>
          </a:xfrm>
          <a:prstGeom prst="rect">
            <a:avLst/>
          </a:prstGeom>
          <a:noFill/>
        </p:spPr>
        <p:txBody>
          <a:bodyPr wrap="square" rtlCol="0">
            <a:spAutoFit/>
          </a:bodyPr>
          <a:lstStyle/>
          <a:p>
            <a:r>
              <a:rPr lang="en-CA" dirty="0" smtClean="0"/>
              <a:t>[3]</a:t>
            </a:r>
            <a:endParaRPr lang="en-CA" dirty="0"/>
          </a:p>
        </p:txBody>
      </p:sp>
    </p:spTree>
    <p:extLst>
      <p:ext uri="{BB962C8B-B14F-4D97-AF65-F5344CB8AC3E}">
        <p14:creationId xmlns:p14="http://schemas.microsoft.com/office/powerpoint/2010/main" val="133438558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Contractor Management System</a:t>
            </a:r>
            <a:endParaRPr lang="en-CA" sz="2800" dirty="0"/>
          </a:p>
        </p:txBody>
      </p:sp>
      <p:sp>
        <p:nvSpPr>
          <p:cNvPr id="3" name="Content Placeholder 2"/>
          <p:cNvSpPr>
            <a:spLocks noGrp="1"/>
          </p:cNvSpPr>
          <p:nvPr>
            <p:ph idx="1"/>
          </p:nvPr>
        </p:nvSpPr>
        <p:spPr/>
        <p:txBody>
          <a:bodyPr/>
          <a:lstStyle/>
          <a:p>
            <a:r>
              <a:rPr lang="en-CA" dirty="0" smtClean="0"/>
              <a:t>Prequalify accredited firms</a:t>
            </a:r>
          </a:p>
          <a:p>
            <a:pPr lvl="1"/>
            <a:r>
              <a:rPr lang="en-CA" dirty="0" smtClean="0"/>
              <a:t>Safety record</a:t>
            </a:r>
          </a:p>
          <a:p>
            <a:pPr lvl="1"/>
            <a:r>
              <a:rPr lang="en-CA" dirty="0" smtClean="0"/>
              <a:t>Strong safety culture</a:t>
            </a:r>
          </a:p>
          <a:p>
            <a:pPr lvl="1"/>
            <a:r>
              <a:rPr lang="en-CA" dirty="0" smtClean="0"/>
              <a:t>Employee turnover rate</a:t>
            </a:r>
          </a:p>
          <a:p>
            <a:pPr lvl="1"/>
            <a:r>
              <a:rPr lang="en-CA" dirty="0" smtClean="0"/>
              <a:t>Previous performance</a:t>
            </a:r>
          </a:p>
          <a:p>
            <a:r>
              <a:rPr lang="en-CA" dirty="0" smtClean="0"/>
              <a:t>Encourage near-miss reporting among contractors. They are the least likely to do so and most likely to get hurt on the job [5]</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137</a:t>
            </a:fld>
            <a:endParaRPr lang="en-US" dirty="0"/>
          </a:p>
        </p:txBody>
      </p:sp>
      <p:grpSp>
        <p:nvGrpSpPr>
          <p:cNvPr id="5" name="Group 4"/>
          <p:cNvGrpSpPr/>
          <p:nvPr/>
        </p:nvGrpSpPr>
        <p:grpSpPr>
          <a:xfrm>
            <a:off x="189688" y="6206641"/>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2155450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rPr>
              <a:t>Piper Alpha </a:t>
            </a:r>
            <a:r>
              <a:rPr lang="en-CA" dirty="0" smtClean="0"/>
              <a:t>Continued [6]</a:t>
            </a:r>
            <a:endParaRPr lang="en-CA" dirty="0"/>
          </a:p>
        </p:txBody>
      </p:sp>
      <p:sp>
        <p:nvSpPr>
          <p:cNvPr id="3" name="Content Placeholder 2"/>
          <p:cNvSpPr>
            <a:spLocks noGrp="1"/>
          </p:cNvSpPr>
          <p:nvPr>
            <p:ph idx="1"/>
          </p:nvPr>
        </p:nvSpPr>
        <p:spPr>
          <a:xfrm>
            <a:off x="2717705" y="857223"/>
            <a:ext cx="3081493" cy="5120640"/>
          </a:xfrm>
        </p:spPr>
        <p:txBody>
          <a:bodyPr/>
          <a:lstStyle/>
          <a:p>
            <a:r>
              <a:rPr lang="en-CA" dirty="0" smtClean="0"/>
              <a:t>The safety valve which was removed earlier, was removed by a contractor that had been hired to  inspect/ test it. </a:t>
            </a:r>
          </a:p>
          <a:p>
            <a:r>
              <a:rPr lang="en-CA" dirty="0" smtClean="0"/>
              <a:t>The contractor had not been trained properly in the safe work practices needed for the task.</a:t>
            </a:r>
          </a:p>
          <a:p>
            <a:r>
              <a:rPr lang="en-CA" dirty="0" smtClean="0"/>
              <a:t>The incident investigation also determined that the inadequate emergency response training given to contractors on the rig contributed to the high loss of life</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138</a:t>
            </a:fld>
            <a:endParaRPr lang="en-US" dirty="0"/>
          </a:p>
        </p:txBody>
      </p:sp>
      <p:grpSp>
        <p:nvGrpSpPr>
          <p:cNvPr id="5" name="Group 4"/>
          <p:cNvGrpSpPr/>
          <p:nvPr/>
        </p:nvGrpSpPr>
        <p:grpSpPr>
          <a:xfrm>
            <a:off x="165625"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12021491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2768227"/>
          </a:xfrm>
        </p:spPr>
        <p:txBody>
          <a:bodyPr/>
          <a:lstStyle/>
          <a:p>
            <a:r>
              <a:rPr lang="en-CA" dirty="0" smtClean="0"/>
              <a:t>12. Training and performance review</a:t>
            </a:r>
            <a:endParaRPr lang="en-CA" dirty="0"/>
          </a:p>
        </p:txBody>
      </p:sp>
      <p:sp>
        <p:nvSpPr>
          <p:cNvPr id="4" name="Text Placeholder 3"/>
          <p:cNvSpPr>
            <a:spLocks noGrp="1"/>
          </p:cNvSpPr>
          <p:nvPr>
            <p:ph type="body" idx="1"/>
          </p:nvPr>
        </p:nvSpPr>
        <p:spPr>
          <a:xfrm>
            <a:off x="2914650" y="4066675"/>
            <a:ext cx="5486400" cy="1949114"/>
          </a:xfrm>
        </p:spPr>
        <p:txBody>
          <a:bodyPr>
            <a:noAutofit/>
          </a:bodyPr>
          <a:lstStyle/>
          <a:p>
            <a:r>
              <a:rPr lang="en-CA" sz="2400" i="1" dirty="0" smtClean="0"/>
              <a:t>Training is required to ensure that workers preform a task to a minimum standard, to maintain their proficiency, or to upgrade their skills. Performance reviews determine when these actions are required.</a:t>
            </a:r>
            <a:endParaRPr lang="en-CA" sz="2400" i="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139</a:t>
            </a:fld>
            <a:endParaRPr lang="en-US" dirty="0"/>
          </a:p>
        </p:txBody>
      </p:sp>
    </p:spTree>
    <p:extLst>
      <p:ext uri="{BB962C8B-B14F-4D97-AF65-F5344CB8AC3E}">
        <p14:creationId xmlns:p14="http://schemas.microsoft.com/office/powerpoint/2010/main" val="1027502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few major industrial accidents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99874223"/>
              </p:ext>
            </p:extLst>
          </p:nvPr>
        </p:nvGraphicFramePr>
        <p:xfrm>
          <a:off x="189688" y="1426897"/>
          <a:ext cx="8693653" cy="4217158"/>
        </p:xfrm>
        <a:graphic>
          <a:graphicData uri="http://schemas.openxmlformats.org/drawingml/2006/table">
            <a:tbl>
              <a:tblPr firstRow="1" bandRow="1">
                <a:tableStyleId>{5940675A-B579-460E-94D1-54222C63F5DA}</a:tableStyleId>
              </a:tblPr>
              <a:tblGrid>
                <a:gridCol w="3567637"/>
                <a:gridCol w="5126016"/>
              </a:tblGrid>
              <a:tr h="376678">
                <a:tc>
                  <a:txBody>
                    <a:bodyPr/>
                    <a:lstStyle/>
                    <a:p>
                      <a:r>
                        <a:rPr lang="en-CA" sz="1800" b="1" cap="small" baseline="0" dirty="0" smtClean="0"/>
                        <a:t>Incident</a:t>
                      </a:r>
                      <a:endParaRPr lang="en-CA" sz="1800" b="1" cap="small" baseline="0" dirty="0"/>
                    </a:p>
                  </a:txBody>
                  <a:tcPr marL="68580" marR="68580" marT="34290" marB="34290">
                    <a:solidFill>
                      <a:schemeClr val="bg2"/>
                    </a:solidFill>
                  </a:tcPr>
                </a:tc>
                <a:tc>
                  <a:txBody>
                    <a:bodyPr/>
                    <a:lstStyle/>
                    <a:p>
                      <a:r>
                        <a:rPr lang="en-CA" sz="1800" b="1" cap="small" baseline="0" dirty="0" smtClean="0"/>
                        <a:t>Effects</a:t>
                      </a:r>
                      <a:endParaRPr lang="en-CA" sz="1800" b="1" cap="small" baseline="0" dirty="0"/>
                    </a:p>
                  </a:txBody>
                  <a:tcPr marL="68580" marR="68580" marT="34290" marB="34290">
                    <a:solidFill>
                      <a:schemeClr val="bg2"/>
                    </a:solidFill>
                  </a:tcPr>
                </a:tc>
              </a:tr>
              <a:tr h="840279">
                <a:tc>
                  <a:txBody>
                    <a:bodyPr/>
                    <a:lstStyle/>
                    <a:p>
                      <a:r>
                        <a:rPr lang="en-CA" sz="1800" dirty="0" smtClean="0"/>
                        <a:t>Bhopal, India,</a:t>
                      </a:r>
                      <a:r>
                        <a:rPr lang="en-CA" sz="1800" baseline="0" dirty="0" smtClean="0"/>
                        <a:t> 1984</a:t>
                      </a:r>
                    </a:p>
                    <a:p>
                      <a:r>
                        <a:rPr lang="en-CA" sz="1800" baseline="0" dirty="0" smtClean="0"/>
                        <a:t>Union Carbide</a:t>
                      </a:r>
                    </a:p>
                    <a:p>
                      <a:r>
                        <a:rPr lang="en-CA" sz="1800" baseline="0" dirty="0" smtClean="0"/>
                        <a:t>Methyl </a:t>
                      </a:r>
                      <a:r>
                        <a:rPr lang="en-CA" sz="1800" baseline="0" dirty="0" err="1" smtClean="0"/>
                        <a:t>Isocyanate</a:t>
                      </a:r>
                      <a:r>
                        <a:rPr lang="en-CA" sz="1800" baseline="0" dirty="0" smtClean="0"/>
                        <a:t> Release</a:t>
                      </a:r>
                      <a:endParaRPr lang="en-CA" sz="1800" dirty="0"/>
                    </a:p>
                  </a:txBody>
                  <a:tcPr marL="68580" marR="68580" marT="34290" marB="34290"/>
                </a:tc>
                <a:tc>
                  <a:txBody>
                    <a:bodyPr/>
                    <a:lstStyle/>
                    <a:p>
                      <a:r>
                        <a:rPr lang="en-CA" sz="1800" dirty="0" smtClean="0"/>
                        <a:t>&gt;3800 fatalities,</a:t>
                      </a:r>
                      <a:r>
                        <a:rPr lang="en-CA" sz="1800" baseline="0" dirty="0" smtClean="0"/>
                        <a:t> &gt;100 000 injuries, severe damage to area livestock and crops, long term health effects, $470 M compensation</a:t>
                      </a:r>
                      <a:endParaRPr lang="en-CA" sz="1800" dirty="0"/>
                    </a:p>
                  </a:txBody>
                  <a:tcPr marL="68580" marR="68580" marT="34290" marB="34290"/>
                </a:tc>
              </a:tr>
              <a:tr h="840279">
                <a:tc>
                  <a:txBody>
                    <a:bodyPr/>
                    <a:lstStyle/>
                    <a:p>
                      <a:r>
                        <a:rPr lang="en-CA" sz="1800" dirty="0" smtClean="0"/>
                        <a:t>Chernobyl,</a:t>
                      </a:r>
                      <a:r>
                        <a:rPr lang="en-CA" sz="1800" baseline="0" dirty="0" smtClean="0"/>
                        <a:t> USSR, 1986</a:t>
                      </a:r>
                    </a:p>
                    <a:p>
                      <a:r>
                        <a:rPr lang="en-CA" sz="1800" baseline="0" dirty="0" smtClean="0"/>
                        <a:t>Nuclear Reactor Meltdown</a:t>
                      </a:r>
                      <a:endParaRPr lang="en-CA" sz="1800" dirty="0"/>
                    </a:p>
                  </a:txBody>
                  <a:tcPr marL="68580" marR="68580" marT="34290" marB="34290"/>
                </a:tc>
                <a:tc>
                  <a:txBody>
                    <a:bodyPr/>
                    <a:lstStyle/>
                    <a:p>
                      <a:r>
                        <a:rPr lang="en-CA" sz="1800" dirty="0" smtClean="0"/>
                        <a:t>30 acute fatalities, &gt;130 000 people exposed to harmful radiation, long term health affects, permanent</a:t>
                      </a:r>
                      <a:r>
                        <a:rPr lang="en-CA" sz="1800" baseline="0" dirty="0" smtClean="0"/>
                        <a:t> evacuation of the city</a:t>
                      </a:r>
                      <a:endParaRPr lang="en-CA" sz="1800" dirty="0"/>
                    </a:p>
                  </a:txBody>
                  <a:tcPr marL="68580" marR="68580" marT="34290" marB="34290"/>
                </a:tc>
              </a:tr>
              <a:tr h="1007675">
                <a:tc>
                  <a:txBody>
                    <a:bodyPr/>
                    <a:lstStyle/>
                    <a:p>
                      <a:r>
                        <a:rPr lang="en-CA" sz="1800" dirty="0" smtClean="0">
                          <a:solidFill>
                            <a:schemeClr val="tx1"/>
                          </a:solidFill>
                        </a:rPr>
                        <a:t>Gulf Oil</a:t>
                      </a:r>
                      <a:r>
                        <a:rPr lang="en-CA" sz="1800" baseline="0" dirty="0" smtClean="0">
                          <a:solidFill>
                            <a:schemeClr val="tx1"/>
                          </a:solidFill>
                        </a:rPr>
                        <a:t> Spill. USA, 2010</a:t>
                      </a:r>
                    </a:p>
                    <a:p>
                      <a:r>
                        <a:rPr lang="en-CA" sz="1800" baseline="0" dirty="0" smtClean="0">
                          <a:solidFill>
                            <a:schemeClr val="tx1"/>
                          </a:solidFill>
                        </a:rPr>
                        <a:t>British Petroleum</a:t>
                      </a:r>
                    </a:p>
                    <a:p>
                      <a:r>
                        <a:rPr lang="en-CA" sz="1800" baseline="0" dirty="0" err="1" smtClean="0">
                          <a:solidFill>
                            <a:schemeClr val="tx1"/>
                          </a:solidFill>
                        </a:rPr>
                        <a:t>Deepwater</a:t>
                      </a:r>
                      <a:r>
                        <a:rPr lang="en-CA" sz="1800" baseline="0" dirty="0" smtClean="0">
                          <a:solidFill>
                            <a:schemeClr val="tx1"/>
                          </a:solidFill>
                        </a:rPr>
                        <a:t> Horizon Oil Platform Explosion and Spill</a:t>
                      </a:r>
                      <a:endParaRPr lang="en-CA" sz="1800" dirty="0">
                        <a:solidFill>
                          <a:schemeClr val="tx1"/>
                        </a:solidFill>
                      </a:endParaRPr>
                    </a:p>
                  </a:txBody>
                  <a:tcPr marL="68580" marR="68580" marT="34290" marB="34290"/>
                </a:tc>
                <a:tc>
                  <a:txBody>
                    <a:bodyPr/>
                    <a:lstStyle/>
                    <a:p>
                      <a:r>
                        <a:rPr lang="en-CA" sz="1800" dirty="0" smtClean="0">
                          <a:solidFill>
                            <a:schemeClr val="tx1"/>
                          </a:solidFill>
                        </a:rPr>
                        <a:t>11 fatalities</a:t>
                      </a:r>
                      <a:r>
                        <a:rPr lang="en-CA" sz="1800" baseline="0" dirty="0" smtClean="0">
                          <a:solidFill>
                            <a:schemeClr val="tx1"/>
                          </a:solidFill>
                        </a:rPr>
                        <a:t> from the explosion</a:t>
                      </a:r>
                      <a:endParaRPr lang="en-CA" sz="1800" dirty="0" smtClean="0">
                        <a:solidFill>
                          <a:schemeClr val="tx1"/>
                        </a:solidFill>
                      </a:endParaRPr>
                    </a:p>
                    <a:p>
                      <a:r>
                        <a:rPr lang="en-CA" sz="1800" dirty="0" smtClean="0">
                          <a:solidFill>
                            <a:schemeClr val="tx1"/>
                          </a:solidFill>
                        </a:rPr>
                        <a:t>Extensive environmental damage,</a:t>
                      </a:r>
                      <a:r>
                        <a:rPr lang="en-CA" sz="1800" baseline="0" dirty="0" smtClean="0">
                          <a:solidFill>
                            <a:schemeClr val="tx1"/>
                          </a:solidFill>
                        </a:rPr>
                        <a:t> extensive damage to regional fishing and tourism industry, &gt;$4.5 B USD in fines, &gt;$42 B in civil settlements</a:t>
                      </a:r>
                      <a:endParaRPr lang="en-CA" sz="1800" dirty="0">
                        <a:solidFill>
                          <a:schemeClr val="tx1"/>
                        </a:solidFill>
                      </a:endParaRPr>
                    </a:p>
                  </a:txBody>
                  <a:tcPr marL="68580" marR="68580" marT="34290" marB="34290"/>
                </a:tc>
              </a:tr>
              <a:tr h="840279">
                <a:tc>
                  <a:txBody>
                    <a:bodyPr/>
                    <a:lstStyle/>
                    <a:p>
                      <a:r>
                        <a:rPr lang="en-CA" sz="1800" dirty="0" smtClean="0"/>
                        <a:t>Challenger Disaster, USA, 1986</a:t>
                      </a:r>
                    </a:p>
                    <a:p>
                      <a:r>
                        <a:rPr lang="en-CA" sz="1800" dirty="0" smtClean="0"/>
                        <a:t>NASA</a:t>
                      </a:r>
                    </a:p>
                    <a:p>
                      <a:r>
                        <a:rPr lang="en-CA" sz="1800" dirty="0" smtClean="0"/>
                        <a:t>Explosion</a:t>
                      </a:r>
                      <a:endParaRPr lang="en-CA" sz="1800" dirty="0"/>
                    </a:p>
                  </a:txBody>
                  <a:tcPr marL="68580" marR="68580" marT="34290" marB="34290"/>
                </a:tc>
                <a:tc>
                  <a:txBody>
                    <a:bodyPr/>
                    <a:lstStyle/>
                    <a:p>
                      <a:r>
                        <a:rPr lang="en-CA" sz="1800" dirty="0" smtClean="0"/>
                        <a:t>Loss</a:t>
                      </a:r>
                      <a:r>
                        <a:rPr lang="en-CA" sz="1800" baseline="0" dirty="0" smtClean="0"/>
                        <a:t> of crew (7 fatalities), loss of space shuttle (&gt;$8 B USD), recovery of debris</a:t>
                      </a:r>
                      <a:endParaRPr lang="en-CA" sz="1800" dirty="0"/>
                    </a:p>
                  </a:txBody>
                  <a:tcPr marL="68580" marR="68580" marT="34290" marB="34290"/>
                </a:tc>
              </a:tr>
            </a:tbl>
          </a:graphicData>
        </a:graphic>
      </p:graphicFrame>
      <p:sp>
        <p:nvSpPr>
          <p:cNvPr id="13" name="Content Placeholder 2"/>
          <p:cNvSpPr txBox="1">
            <a:spLocks/>
          </p:cNvSpPr>
          <p:nvPr/>
        </p:nvSpPr>
        <p:spPr>
          <a:xfrm>
            <a:off x="8217718" y="5755210"/>
            <a:ext cx="906079" cy="424742"/>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r>
              <a:rPr lang="en-CA" dirty="0" smtClean="0"/>
              <a:t>[8, 9]</a:t>
            </a:r>
            <a:endParaRPr lang="en-CA" dirty="0"/>
          </a:p>
        </p:txBody>
      </p:sp>
      <p:grpSp>
        <p:nvGrpSpPr>
          <p:cNvPr id="21" name="Group 20"/>
          <p:cNvGrpSpPr/>
          <p:nvPr/>
        </p:nvGrpSpPr>
        <p:grpSpPr>
          <a:xfrm>
            <a:off x="189688" y="6182578"/>
            <a:ext cx="8316639" cy="538898"/>
            <a:chOff x="1249680" y="6197517"/>
            <a:chExt cx="7749864" cy="540000"/>
          </a:xfrm>
        </p:grpSpPr>
        <p:sp>
          <p:nvSpPr>
            <p:cNvPr id="22" name="Rectangle 21">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23" name="Rectangle 22">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24" name="Rectangle 23">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5" name="Rectangle 24">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6" name="Rectangle 25">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55446375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training?</a:t>
            </a:r>
            <a:endParaRPr lang="en-CA" dirty="0"/>
          </a:p>
        </p:txBody>
      </p:sp>
      <p:sp>
        <p:nvSpPr>
          <p:cNvPr id="3" name="Content Placeholder 2"/>
          <p:cNvSpPr>
            <a:spLocks noGrp="1"/>
          </p:cNvSpPr>
          <p:nvPr>
            <p:ph idx="1"/>
          </p:nvPr>
        </p:nvSpPr>
        <p:spPr/>
        <p:txBody>
          <a:bodyPr/>
          <a:lstStyle/>
          <a:p>
            <a:r>
              <a:rPr lang="en-CA" dirty="0" smtClean="0"/>
              <a:t>Practical instruction in job tasks or methods [3]</a:t>
            </a:r>
          </a:p>
          <a:p>
            <a:r>
              <a:rPr lang="en-CA" dirty="0" smtClean="0"/>
              <a:t>Enable workers to meet minimum performance standards</a:t>
            </a:r>
          </a:p>
          <a:p>
            <a:r>
              <a:rPr lang="en-CA" dirty="0" smtClean="0"/>
              <a:t>Performed before the worker is allowed to perform the task on their own</a:t>
            </a:r>
          </a:p>
          <a:p>
            <a:r>
              <a:rPr lang="en-CA" dirty="0" smtClean="0"/>
              <a:t>Followed by performance assurance to confirm that the worker is performing the tasks correctly and that they posses the knowledge, skills, and abilities (KSAs) required for their position</a:t>
            </a:r>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140</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09820946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Developing new training </a:t>
            </a:r>
            <a:endParaRPr lang="en-CA" dirty="0"/>
          </a:p>
        </p:txBody>
      </p:sp>
      <p:sp>
        <p:nvSpPr>
          <p:cNvPr id="3" name="Content Placeholder 2"/>
          <p:cNvSpPr>
            <a:spLocks noGrp="1"/>
          </p:cNvSpPr>
          <p:nvPr>
            <p:ph idx="1"/>
          </p:nvPr>
        </p:nvSpPr>
        <p:spPr/>
        <p:txBody>
          <a:bodyPr>
            <a:normAutofit/>
          </a:bodyPr>
          <a:lstStyle/>
          <a:p>
            <a:r>
              <a:rPr lang="en-CA" sz="2000" dirty="0" smtClean="0"/>
              <a:t>Start by identifying the KSAs you are trying to develop [3]</a:t>
            </a:r>
          </a:p>
          <a:p>
            <a:r>
              <a:rPr lang="en-CA" sz="2000" dirty="0" smtClean="0"/>
              <a:t>Identify or hire qualified personnel to develop the materials. </a:t>
            </a:r>
          </a:p>
          <a:p>
            <a:r>
              <a:rPr lang="en-CA" sz="2000" dirty="0" smtClean="0"/>
              <a:t>Procure training materials </a:t>
            </a:r>
          </a:p>
          <a:p>
            <a:r>
              <a:rPr lang="en-CA" sz="2000" dirty="0" smtClean="0"/>
              <a:t>Develop training program/ course</a:t>
            </a:r>
          </a:p>
          <a:p>
            <a:r>
              <a:rPr lang="en-CA" sz="2000" dirty="0" smtClean="0"/>
              <a:t>Develop ways to assess the KSAs post-training</a:t>
            </a:r>
          </a:p>
          <a:p>
            <a:r>
              <a:rPr lang="en-CA" sz="2000" dirty="0" smtClean="0"/>
              <a:t>Validate the training by getting feedback from workers that are currently considered qualified</a:t>
            </a:r>
            <a:endParaRPr lang="en-CA"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141</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58564539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142</a:t>
            </a:fld>
            <a:endParaRPr lang="en-US" dirty="0"/>
          </a:p>
        </p:txBody>
      </p:sp>
      <p:sp>
        <p:nvSpPr>
          <p:cNvPr id="12" name="Rectangle 11"/>
          <p:cNvSpPr/>
          <p:nvPr/>
        </p:nvSpPr>
        <p:spPr>
          <a:xfrm>
            <a:off x="2819431" y="828253"/>
            <a:ext cx="1548000" cy="64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t>Job or Task Analysis</a:t>
            </a:r>
            <a:endParaRPr lang="en-CA" dirty="0"/>
          </a:p>
        </p:txBody>
      </p:sp>
      <p:sp>
        <p:nvSpPr>
          <p:cNvPr id="13" name="Rectangle 12"/>
          <p:cNvSpPr/>
          <p:nvPr/>
        </p:nvSpPr>
        <p:spPr>
          <a:xfrm>
            <a:off x="577830" y="2003999"/>
            <a:ext cx="1548000" cy="64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t>Job Requirements</a:t>
            </a:r>
            <a:endParaRPr lang="en-CA" dirty="0"/>
          </a:p>
        </p:txBody>
      </p:sp>
      <p:sp>
        <p:nvSpPr>
          <p:cNvPr id="14" name="Rectangle 13"/>
          <p:cNvSpPr/>
          <p:nvPr/>
        </p:nvSpPr>
        <p:spPr>
          <a:xfrm>
            <a:off x="2819431" y="2003999"/>
            <a:ext cx="1548000" cy="64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t>Gap Analysis</a:t>
            </a:r>
            <a:endParaRPr lang="en-CA" dirty="0"/>
          </a:p>
        </p:txBody>
      </p:sp>
      <p:sp>
        <p:nvSpPr>
          <p:cNvPr id="15" name="Rectangle 14"/>
          <p:cNvSpPr/>
          <p:nvPr/>
        </p:nvSpPr>
        <p:spPr>
          <a:xfrm>
            <a:off x="2819431" y="2921998"/>
            <a:ext cx="1548000" cy="12247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solidFill>
                  <a:schemeClr val="tx1"/>
                </a:solidFill>
              </a:rPr>
              <a:t>Develop Training Program/ Course</a:t>
            </a:r>
            <a:endParaRPr lang="en-CA" dirty="0">
              <a:solidFill>
                <a:schemeClr val="tx1"/>
              </a:solidFill>
            </a:endParaRPr>
          </a:p>
        </p:txBody>
      </p:sp>
      <p:sp>
        <p:nvSpPr>
          <p:cNvPr id="16" name="Rectangle 15"/>
          <p:cNvSpPr/>
          <p:nvPr/>
        </p:nvSpPr>
        <p:spPr>
          <a:xfrm>
            <a:off x="2819431" y="4340332"/>
            <a:ext cx="1548000" cy="64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t>Training</a:t>
            </a:r>
            <a:endParaRPr lang="en-CA" dirty="0"/>
          </a:p>
        </p:txBody>
      </p:sp>
      <p:sp>
        <p:nvSpPr>
          <p:cNvPr id="18" name="Diamond 17"/>
          <p:cNvSpPr/>
          <p:nvPr/>
        </p:nvSpPr>
        <p:spPr>
          <a:xfrm>
            <a:off x="4948927" y="4070332"/>
            <a:ext cx="1584000" cy="1188000"/>
          </a:xfrm>
          <a:prstGeom prst="diamon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t>Assess KSAs</a:t>
            </a:r>
            <a:endParaRPr lang="en-CA" dirty="0"/>
          </a:p>
        </p:txBody>
      </p:sp>
      <p:cxnSp>
        <p:nvCxnSpPr>
          <p:cNvPr id="20" name="Straight Arrow Connector 19"/>
          <p:cNvCxnSpPr>
            <a:stCxn id="12" idx="2"/>
            <a:endCxn id="14" idx="0"/>
          </p:cNvCxnSpPr>
          <p:nvPr/>
        </p:nvCxnSpPr>
        <p:spPr>
          <a:xfrm>
            <a:off x="3593431" y="1476253"/>
            <a:ext cx="0" cy="5277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3"/>
            <a:endCxn id="14" idx="1"/>
          </p:cNvCxnSpPr>
          <p:nvPr/>
        </p:nvCxnSpPr>
        <p:spPr>
          <a:xfrm>
            <a:off x="2125830" y="2327999"/>
            <a:ext cx="6936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2"/>
            <a:endCxn id="15" idx="0"/>
          </p:cNvCxnSpPr>
          <p:nvPr/>
        </p:nvCxnSpPr>
        <p:spPr>
          <a:xfrm>
            <a:off x="3593431" y="2651999"/>
            <a:ext cx="0" cy="2699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2"/>
            <a:endCxn id="16" idx="0"/>
          </p:cNvCxnSpPr>
          <p:nvPr/>
        </p:nvCxnSpPr>
        <p:spPr>
          <a:xfrm>
            <a:off x="3593431" y="4146707"/>
            <a:ext cx="0" cy="193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6" idx="2"/>
            <a:endCxn id="18" idx="2"/>
          </p:cNvCxnSpPr>
          <p:nvPr/>
        </p:nvCxnSpPr>
        <p:spPr>
          <a:xfrm rot="16200000" flipH="1">
            <a:off x="4532179" y="4049584"/>
            <a:ext cx="270000" cy="2147496"/>
          </a:xfrm>
          <a:prstGeom prst="bentConnector3">
            <a:avLst>
              <a:gd name="adj1" fmla="val 184667"/>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6" idx="3"/>
            <a:endCxn id="18" idx="1"/>
          </p:cNvCxnSpPr>
          <p:nvPr/>
        </p:nvCxnSpPr>
        <p:spPr>
          <a:xfrm>
            <a:off x="4367431" y="4664332"/>
            <a:ext cx="5814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033161" y="4340332"/>
            <a:ext cx="1548000" cy="64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t>Reassign Worker</a:t>
            </a:r>
            <a:endParaRPr lang="en-CA" dirty="0"/>
          </a:p>
        </p:txBody>
      </p:sp>
      <p:cxnSp>
        <p:nvCxnSpPr>
          <p:cNvPr id="47" name="Straight Arrow Connector 46"/>
          <p:cNvCxnSpPr>
            <a:stCxn id="18" idx="3"/>
            <a:endCxn id="34" idx="1"/>
          </p:cNvCxnSpPr>
          <p:nvPr/>
        </p:nvCxnSpPr>
        <p:spPr>
          <a:xfrm>
            <a:off x="6532927" y="4664332"/>
            <a:ext cx="5002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999648" y="5681177"/>
            <a:ext cx="1905590" cy="369332"/>
          </a:xfrm>
          <a:prstGeom prst="rect">
            <a:avLst/>
          </a:prstGeom>
          <a:noFill/>
        </p:spPr>
        <p:txBody>
          <a:bodyPr wrap="square" rtlCol="0">
            <a:spAutoFit/>
          </a:bodyPr>
          <a:lstStyle/>
          <a:p>
            <a:r>
              <a:rPr lang="en-CA" dirty="0" smtClean="0"/>
              <a:t>Adapted from [3]</a:t>
            </a:r>
            <a:endParaRPr lang="en-CA" dirty="0"/>
          </a:p>
        </p:txBody>
      </p:sp>
      <p:grpSp>
        <p:nvGrpSpPr>
          <p:cNvPr id="49" name="Group 48"/>
          <p:cNvGrpSpPr/>
          <p:nvPr/>
        </p:nvGrpSpPr>
        <p:grpSpPr>
          <a:xfrm>
            <a:off x="189688" y="6182578"/>
            <a:ext cx="8316639" cy="538898"/>
            <a:chOff x="1249680" y="6197517"/>
            <a:chExt cx="7749864" cy="540000"/>
          </a:xfrm>
        </p:grpSpPr>
        <p:sp>
          <p:nvSpPr>
            <p:cNvPr id="50" name="Rectangle 49">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51" name="Rectangle 50">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52" name="Rectangle 51">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53" name="Rectangle 52">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54" name="Rectangle 53">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
        <p:nvSpPr>
          <p:cNvPr id="55" name="Rectangle 54"/>
          <p:cNvSpPr/>
          <p:nvPr/>
        </p:nvSpPr>
        <p:spPr>
          <a:xfrm>
            <a:off x="5165496" y="2003999"/>
            <a:ext cx="1548000" cy="6480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t>Incident Investigation</a:t>
            </a:r>
            <a:endParaRPr lang="en-CA" dirty="0"/>
          </a:p>
        </p:txBody>
      </p:sp>
      <p:cxnSp>
        <p:nvCxnSpPr>
          <p:cNvPr id="57" name="Straight Arrow Connector 56"/>
          <p:cNvCxnSpPr>
            <a:stCxn id="55" idx="1"/>
            <a:endCxn id="14" idx="3"/>
          </p:cNvCxnSpPr>
          <p:nvPr/>
        </p:nvCxnSpPr>
        <p:spPr>
          <a:xfrm flipH="1">
            <a:off x="4367431" y="2327999"/>
            <a:ext cx="798065"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5165496" y="1193176"/>
            <a:ext cx="1548000" cy="6480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t>New Regulations</a:t>
            </a:r>
            <a:endParaRPr lang="en-CA" dirty="0"/>
          </a:p>
        </p:txBody>
      </p:sp>
      <p:sp>
        <p:nvSpPr>
          <p:cNvPr id="59" name="Rectangle 58"/>
          <p:cNvSpPr/>
          <p:nvPr/>
        </p:nvSpPr>
        <p:spPr>
          <a:xfrm>
            <a:off x="5177611" y="2814822"/>
            <a:ext cx="1548000" cy="6480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t>Auditing</a:t>
            </a:r>
            <a:endParaRPr lang="en-CA" dirty="0"/>
          </a:p>
        </p:txBody>
      </p:sp>
      <p:cxnSp>
        <p:nvCxnSpPr>
          <p:cNvPr id="61" name="Elbow Connector 60"/>
          <p:cNvCxnSpPr>
            <a:stCxn id="58" idx="1"/>
            <a:endCxn id="14" idx="3"/>
          </p:cNvCxnSpPr>
          <p:nvPr/>
        </p:nvCxnSpPr>
        <p:spPr>
          <a:xfrm rot="10800000" flipV="1">
            <a:off x="4367432" y="1517175"/>
            <a:ext cx="798065" cy="810823"/>
          </a:xfrm>
          <a:prstGeom prst="bentConnector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59" idx="1"/>
            <a:endCxn id="14" idx="3"/>
          </p:cNvCxnSpPr>
          <p:nvPr/>
        </p:nvCxnSpPr>
        <p:spPr>
          <a:xfrm rot="10800000">
            <a:off x="4367431" y="2328000"/>
            <a:ext cx="810180" cy="810823"/>
          </a:xfrm>
          <a:prstGeom prst="bentConnector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863775" y="1598586"/>
            <a:ext cx="1548000" cy="6480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t>Management Review</a:t>
            </a:r>
            <a:endParaRPr lang="en-CA" dirty="0"/>
          </a:p>
        </p:txBody>
      </p:sp>
      <p:sp>
        <p:nvSpPr>
          <p:cNvPr id="65" name="Rectangle 64"/>
          <p:cNvSpPr/>
          <p:nvPr/>
        </p:nvSpPr>
        <p:spPr>
          <a:xfrm>
            <a:off x="6863775" y="2409412"/>
            <a:ext cx="1548000" cy="6480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CA" dirty="0" smtClean="0"/>
              <a:t>Organizational Change</a:t>
            </a:r>
            <a:endParaRPr lang="en-CA" dirty="0"/>
          </a:p>
        </p:txBody>
      </p:sp>
      <p:cxnSp>
        <p:nvCxnSpPr>
          <p:cNvPr id="71" name="Straight Connector 70"/>
          <p:cNvCxnSpPr>
            <a:stCxn id="64" idx="1"/>
          </p:cNvCxnSpPr>
          <p:nvPr/>
        </p:nvCxnSpPr>
        <p:spPr>
          <a:xfrm flipH="1">
            <a:off x="4766463" y="1922586"/>
            <a:ext cx="20973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5" idx="1"/>
          </p:cNvCxnSpPr>
          <p:nvPr/>
        </p:nvCxnSpPr>
        <p:spPr>
          <a:xfrm flipH="1">
            <a:off x="4766463" y="2733412"/>
            <a:ext cx="20973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930639" y="674340"/>
            <a:ext cx="3427698" cy="400110"/>
          </a:xfrm>
          <a:prstGeom prst="rect">
            <a:avLst/>
          </a:prstGeom>
          <a:noFill/>
        </p:spPr>
        <p:txBody>
          <a:bodyPr wrap="square" rtlCol="0">
            <a:spAutoFit/>
          </a:bodyPr>
          <a:lstStyle/>
          <a:p>
            <a:pPr algn="ctr"/>
            <a:r>
              <a:rPr lang="en-CA" sz="2000" b="1" u="sng" dirty="0" smtClean="0"/>
              <a:t>Other Elements</a:t>
            </a:r>
            <a:endParaRPr lang="en-CA" sz="2000" b="1" u="sng" dirty="0"/>
          </a:p>
        </p:txBody>
      </p:sp>
      <p:sp>
        <p:nvSpPr>
          <p:cNvPr id="2" name="TextBox 1"/>
          <p:cNvSpPr txBox="1"/>
          <p:nvPr/>
        </p:nvSpPr>
        <p:spPr>
          <a:xfrm>
            <a:off x="6254016" y="3991836"/>
            <a:ext cx="918960" cy="646331"/>
          </a:xfrm>
          <a:prstGeom prst="rect">
            <a:avLst/>
          </a:prstGeom>
          <a:noFill/>
        </p:spPr>
        <p:txBody>
          <a:bodyPr wrap="square" rtlCol="0">
            <a:spAutoFit/>
          </a:bodyPr>
          <a:lstStyle/>
          <a:p>
            <a:pPr algn="ctr"/>
            <a:r>
              <a:rPr lang="en-CA" sz="1200" i="1" dirty="0"/>
              <a:t>I</a:t>
            </a:r>
            <a:r>
              <a:rPr lang="en-CA" sz="1200" i="1" dirty="0" smtClean="0"/>
              <a:t>nadequate Learning Ability</a:t>
            </a:r>
            <a:endParaRPr lang="en-CA" sz="1200" i="1" dirty="0"/>
          </a:p>
        </p:txBody>
      </p:sp>
      <p:sp>
        <p:nvSpPr>
          <p:cNvPr id="36" name="TextBox 35"/>
          <p:cNvSpPr txBox="1"/>
          <p:nvPr/>
        </p:nvSpPr>
        <p:spPr>
          <a:xfrm>
            <a:off x="3671988" y="5496689"/>
            <a:ext cx="2068939" cy="461665"/>
          </a:xfrm>
          <a:prstGeom prst="rect">
            <a:avLst/>
          </a:prstGeom>
          <a:noFill/>
        </p:spPr>
        <p:txBody>
          <a:bodyPr wrap="square" rtlCol="0">
            <a:spAutoFit/>
          </a:bodyPr>
          <a:lstStyle/>
          <a:p>
            <a:r>
              <a:rPr lang="en-CA" sz="1200" i="1" dirty="0"/>
              <a:t>A</a:t>
            </a:r>
            <a:r>
              <a:rPr lang="en-CA" sz="1200" i="1" dirty="0" smtClean="0"/>
              <a:t>dequate Learning Ability,  periodic refresher training </a:t>
            </a:r>
            <a:endParaRPr lang="en-CA" sz="1200" i="1" dirty="0"/>
          </a:p>
        </p:txBody>
      </p:sp>
    </p:spTree>
    <p:extLst>
      <p:ext uri="{BB962C8B-B14F-4D97-AF65-F5344CB8AC3E}">
        <p14:creationId xmlns:p14="http://schemas.microsoft.com/office/powerpoint/2010/main" val="172808058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2620169"/>
          </a:xfrm>
        </p:spPr>
        <p:txBody>
          <a:bodyPr/>
          <a:lstStyle/>
          <a:p>
            <a:r>
              <a:rPr lang="en-CA" dirty="0" smtClean="0"/>
              <a:t>13. Management of change</a:t>
            </a:r>
            <a:endParaRPr lang="en-CA" dirty="0"/>
          </a:p>
        </p:txBody>
      </p:sp>
      <p:sp>
        <p:nvSpPr>
          <p:cNvPr id="4" name="Text Placeholder 3"/>
          <p:cNvSpPr>
            <a:spLocks noGrp="1"/>
          </p:cNvSpPr>
          <p:nvPr>
            <p:ph type="body" idx="1"/>
          </p:nvPr>
        </p:nvSpPr>
        <p:spPr>
          <a:xfrm>
            <a:off x="2914650" y="4087905"/>
            <a:ext cx="5820276" cy="1903821"/>
          </a:xfrm>
        </p:spPr>
        <p:txBody>
          <a:bodyPr>
            <a:noAutofit/>
          </a:bodyPr>
          <a:lstStyle/>
          <a:p>
            <a:r>
              <a:rPr lang="en-CA" sz="2400" i="1" dirty="0" smtClean="0"/>
              <a:t>This element proscribes a system for dealing with all types of modification at a facility from chemical supplier changes, facility changes, to  personnel changes</a:t>
            </a:r>
            <a:endParaRPr lang="en-CA" sz="2400" i="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143</a:t>
            </a:fld>
            <a:endParaRPr lang="en-US" dirty="0"/>
          </a:p>
        </p:txBody>
      </p:sp>
    </p:spTree>
    <p:extLst>
      <p:ext uri="{BB962C8B-B14F-4D97-AF65-F5344CB8AC3E}">
        <p14:creationId xmlns:p14="http://schemas.microsoft.com/office/powerpoint/2010/main" val="35112755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One of the most important elements</a:t>
            </a:r>
            <a:endParaRPr lang="en-CA" dirty="0"/>
          </a:p>
        </p:txBody>
      </p:sp>
      <p:sp>
        <p:nvSpPr>
          <p:cNvPr id="3" name="Content Placeholder 2"/>
          <p:cNvSpPr>
            <a:spLocks noGrp="1"/>
          </p:cNvSpPr>
          <p:nvPr>
            <p:ph idx="1"/>
          </p:nvPr>
        </p:nvSpPr>
        <p:spPr/>
        <p:txBody>
          <a:bodyPr>
            <a:normAutofit/>
          </a:bodyPr>
          <a:lstStyle/>
          <a:p>
            <a:r>
              <a:rPr lang="en-CA" sz="2000" dirty="0" smtClean="0"/>
              <a:t>Management of change (MOC) is critical for preventing changes from increasing the facilities risk of a loss of containment event</a:t>
            </a:r>
          </a:p>
          <a:p>
            <a:r>
              <a:rPr lang="en-CA" sz="2000" dirty="0" smtClean="0"/>
              <a:t>MOC also helps a facility remain in compliance with government regulations, the Responsible Care initiative, and helps maintain other quality initiative like ISO 9000 [7,8]</a:t>
            </a:r>
          </a:p>
          <a:p>
            <a:r>
              <a:rPr lang="en-CA" sz="2000" dirty="0" smtClean="0"/>
              <a:t>MOC interacts with almost every other element in the risk management area and also the knowledge management element in the hazard assessment section</a:t>
            </a:r>
            <a:endParaRPr lang="en-CA"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144</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04570372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process</a:t>
            </a:r>
            <a:endParaRPr lang="en-CA" dirty="0"/>
          </a:p>
        </p:txBody>
      </p:sp>
      <p:sp>
        <p:nvSpPr>
          <p:cNvPr id="3" name="Content Placeholder 2"/>
          <p:cNvSpPr>
            <a:spLocks noGrp="1"/>
          </p:cNvSpPr>
          <p:nvPr>
            <p:ph idx="1"/>
          </p:nvPr>
        </p:nvSpPr>
        <p:spPr/>
        <p:txBody>
          <a:bodyPr>
            <a:normAutofit/>
          </a:bodyPr>
          <a:lstStyle/>
          <a:p>
            <a:r>
              <a:rPr lang="en-CA" sz="2000" dirty="0" smtClean="0"/>
              <a:t>A change request is made [7, 8]</a:t>
            </a:r>
          </a:p>
          <a:p>
            <a:r>
              <a:rPr lang="en-CA" sz="2000" dirty="0" smtClean="0"/>
              <a:t>Qualified independent personnel </a:t>
            </a:r>
            <a:r>
              <a:rPr lang="en-CA" sz="2000" dirty="0"/>
              <a:t>(i.e. not the requestor) review </a:t>
            </a:r>
            <a:r>
              <a:rPr lang="en-CA" sz="2000" dirty="0" smtClean="0"/>
              <a:t>the request to identify any additional hazards</a:t>
            </a:r>
          </a:p>
          <a:p>
            <a:r>
              <a:rPr lang="en-CA" sz="2000" dirty="0" smtClean="0"/>
              <a:t>The responsible party either reject or approves the request based on the review</a:t>
            </a:r>
          </a:p>
          <a:p>
            <a:r>
              <a:rPr lang="en-CA" sz="2000" dirty="0" smtClean="0"/>
              <a:t>If it is approved it can be implemented</a:t>
            </a:r>
          </a:p>
          <a:p>
            <a:r>
              <a:rPr lang="en-CA" sz="2000" dirty="0" smtClean="0"/>
              <a:t>Prior to implementation the relevant operating procedures or process safety documentation is updated and the potentially affected personnel are informed</a:t>
            </a:r>
          </a:p>
          <a:p>
            <a:endParaRPr lang="en-CA" sz="2000"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pPr/>
              <a:t>145</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80739853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146</a:t>
            </a:fld>
            <a:endParaRPr lang="en-US" dirty="0"/>
          </a:p>
        </p:txBody>
      </p:sp>
      <p:sp>
        <p:nvSpPr>
          <p:cNvPr id="2" name="Title 1"/>
          <p:cNvSpPr>
            <a:spLocks noGrp="1"/>
          </p:cNvSpPr>
          <p:nvPr>
            <p:ph type="title"/>
          </p:nvPr>
        </p:nvSpPr>
        <p:spPr>
          <a:xfrm>
            <a:off x="1426798" y="580402"/>
            <a:ext cx="6398186" cy="908050"/>
          </a:xfrm>
        </p:spPr>
        <p:txBody>
          <a:bodyPr/>
          <a:lstStyle/>
          <a:p>
            <a:pPr algn="ctr"/>
            <a:r>
              <a:rPr lang="en-CA" dirty="0" smtClean="0">
                <a:solidFill>
                  <a:schemeClr val="accent1"/>
                </a:solidFill>
              </a:rPr>
              <a:t>Process Life Cycle</a:t>
            </a:r>
            <a:endParaRPr lang="en-CA" dirty="0">
              <a:solidFill>
                <a:schemeClr val="accent1"/>
              </a:solidFill>
            </a:endParaRPr>
          </a:p>
        </p:txBody>
      </p:sp>
      <p:sp>
        <p:nvSpPr>
          <p:cNvPr id="5" name="Rectangle 4"/>
          <p:cNvSpPr/>
          <p:nvPr/>
        </p:nvSpPr>
        <p:spPr>
          <a:xfrm>
            <a:off x="438741" y="1946499"/>
            <a:ext cx="1506071" cy="5737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smtClean="0"/>
              <a:t>Process Development</a:t>
            </a:r>
            <a:endParaRPr lang="en-CA" dirty="0"/>
          </a:p>
        </p:txBody>
      </p:sp>
      <p:sp>
        <p:nvSpPr>
          <p:cNvPr id="6" name="Rectangle 5"/>
          <p:cNvSpPr/>
          <p:nvPr/>
        </p:nvSpPr>
        <p:spPr>
          <a:xfrm>
            <a:off x="1580072" y="3106356"/>
            <a:ext cx="1506071" cy="56175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smtClean="0">
                <a:solidFill>
                  <a:schemeClr val="tx1"/>
                </a:solidFill>
              </a:rPr>
              <a:t>Detailed </a:t>
            </a:r>
            <a:r>
              <a:rPr lang="en-CA" dirty="0" smtClean="0"/>
              <a:t>Design</a:t>
            </a:r>
            <a:endParaRPr lang="en-CA" dirty="0"/>
          </a:p>
        </p:txBody>
      </p:sp>
      <p:sp>
        <p:nvSpPr>
          <p:cNvPr id="7" name="Rectangle 6"/>
          <p:cNvSpPr/>
          <p:nvPr/>
        </p:nvSpPr>
        <p:spPr>
          <a:xfrm>
            <a:off x="2485211" y="2081127"/>
            <a:ext cx="1506071" cy="3545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smtClean="0"/>
              <a:t>Construction</a:t>
            </a:r>
            <a:endParaRPr lang="en-CA" dirty="0"/>
          </a:p>
        </p:txBody>
      </p:sp>
      <p:sp>
        <p:nvSpPr>
          <p:cNvPr id="8" name="Rectangle 7"/>
          <p:cNvSpPr/>
          <p:nvPr/>
        </p:nvSpPr>
        <p:spPr>
          <a:xfrm>
            <a:off x="3359883" y="3128729"/>
            <a:ext cx="1506071" cy="2731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err="1" smtClean="0"/>
              <a:t>Startup</a:t>
            </a:r>
            <a:endParaRPr lang="en-CA" dirty="0"/>
          </a:p>
        </p:txBody>
      </p:sp>
      <p:sp>
        <p:nvSpPr>
          <p:cNvPr id="9" name="Rectangle 8"/>
          <p:cNvSpPr/>
          <p:nvPr/>
        </p:nvSpPr>
        <p:spPr>
          <a:xfrm>
            <a:off x="4531681" y="2007022"/>
            <a:ext cx="2106644" cy="3600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smtClean="0"/>
              <a:t>Operating lifetime</a:t>
            </a:r>
            <a:endParaRPr lang="en-CA" dirty="0"/>
          </a:p>
        </p:txBody>
      </p:sp>
      <p:sp>
        <p:nvSpPr>
          <p:cNvPr id="10" name="Rectangle 9"/>
          <p:cNvSpPr/>
          <p:nvPr/>
        </p:nvSpPr>
        <p:spPr>
          <a:xfrm>
            <a:off x="6403763" y="1765856"/>
            <a:ext cx="1565648" cy="5737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smtClean="0"/>
              <a:t>Extended Shutdowns</a:t>
            </a:r>
            <a:endParaRPr lang="en-CA" dirty="0"/>
          </a:p>
        </p:txBody>
      </p:sp>
      <p:sp>
        <p:nvSpPr>
          <p:cNvPr id="11" name="Rectangle 10"/>
          <p:cNvSpPr/>
          <p:nvPr/>
        </p:nvSpPr>
        <p:spPr>
          <a:xfrm>
            <a:off x="6685701" y="3136287"/>
            <a:ext cx="1971363" cy="1509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smtClean="0"/>
              <a:t>Decommissioning</a:t>
            </a:r>
            <a:endParaRPr lang="en-CA" dirty="0"/>
          </a:p>
        </p:txBody>
      </p:sp>
      <p:cxnSp>
        <p:nvCxnSpPr>
          <p:cNvPr id="64" name="Elbow Connector 63"/>
          <p:cNvCxnSpPr>
            <a:stCxn id="5" idx="2"/>
          </p:cNvCxnSpPr>
          <p:nvPr/>
        </p:nvCxnSpPr>
        <p:spPr>
          <a:xfrm rot="5400000">
            <a:off x="839936" y="2322485"/>
            <a:ext cx="154087" cy="5495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6" idx="0"/>
          </p:cNvCxnSpPr>
          <p:nvPr/>
        </p:nvCxnSpPr>
        <p:spPr>
          <a:xfrm rot="16200000" flipV="1">
            <a:off x="1867367" y="2640614"/>
            <a:ext cx="416624" cy="5148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7" idx="2"/>
          </p:cNvCxnSpPr>
          <p:nvPr/>
        </p:nvCxnSpPr>
        <p:spPr>
          <a:xfrm rot="5400000">
            <a:off x="2941364" y="2392848"/>
            <a:ext cx="254044" cy="33972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8" idx="0"/>
          </p:cNvCxnSpPr>
          <p:nvPr/>
        </p:nvCxnSpPr>
        <p:spPr>
          <a:xfrm rot="16200000" flipV="1">
            <a:off x="3628922" y="2644732"/>
            <a:ext cx="432000" cy="5359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9" idx="2"/>
          </p:cNvCxnSpPr>
          <p:nvPr/>
        </p:nvCxnSpPr>
        <p:spPr>
          <a:xfrm rot="5400000">
            <a:off x="4750480" y="1798592"/>
            <a:ext cx="266075" cy="14029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9" idx="2"/>
          </p:cNvCxnSpPr>
          <p:nvPr/>
        </p:nvCxnSpPr>
        <p:spPr>
          <a:xfrm rot="16200000" flipH="1">
            <a:off x="6165983" y="1786060"/>
            <a:ext cx="266075" cy="14280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8" idx="0"/>
          </p:cNvCxnSpPr>
          <p:nvPr/>
        </p:nvCxnSpPr>
        <p:spPr>
          <a:xfrm rot="5400000" flipH="1" flipV="1">
            <a:off x="4135185" y="2674463"/>
            <a:ext cx="432000" cy="47653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7" idx="2"/>
          </p:cNvCxnSpPr>
          <p:nvPr/>
        </p:nvCxnSpPr>
        <p:spPr>
          <a:xfrm rot="16200000" flipH="1">
            <a:off x="3267949" y="2405984"/>
            <a:ext cx="254044" cy="31344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6" idx="0"/>
          </p:cNvCxnSpPr>
          <p:nvPr/>
        </p:nvCxnSpPr>
        <p:spPr>
          <a:xfrm rot="5400000" flipH="1" flipV="1">
            <a:off x="2372036" y="2650804"/>
            <a:ext cx="416624" cy="49448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5" idx="2"/>
          </p:cNvCxnSpPr>
          <p:nvPr/>
        </p:nvCxnSpPr>
        <p:spPr>
          <a:xfrm rot="16200000" flipH="1">
            <a:off x="1411436" y="2300581"/>
            <a:ext cx="154087" cy="5934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10" idx="2"/>
          </p:cNvCxnSpPr>
          <p:nvPr/>
        </p:nvCxnSpPr>
        <p:spPr>
          <a:xfrm rot="5400000">
            <a:off x="6810750" y="2320906"/>
            <a:ext cx="357147" cy="3945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10" idx="2"/>
          </p:cNvCxnSpPr>
          <p:nvPr/>
        </p:nvCxnSpPr>
        <p:spPr>
          <a:xfrm rot="16200000" flipH="1">
            <a:off x="7208926" y="2317258"/>
            <a:ext cx="357146" cy="40182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Elbow Connector 101"/>
          <p:cNvCxnSpPr/>
          <p:nvPr/>
        </p:nvCxnSpPr>
        <p:spPr>
          <a:xfrm rot="16200000" flipV="1">
            <a:off x="7638892" y="2578203"/>
            <a:ext cx="432000" cy="5359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102"/>
          <p:cNvCxnSpPr/>
          <p:nvPr/>
        </p:nvCxnSpPr>
        <p:spPr>
          <a:xfrm flipV="1">
            <a:off x="8122888" y="2630199"/>
            <a:ext cx="486802" cy="432001"/>
          </a:xfrm>
          <a:prstGeom prst="bentConnector3">
            <a:avLst>
              <a:gd name="adj1" fmla="val -31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2181" y="2558371"/>
            <a:ext cx="0" cy="245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8609688" y="2507490"/>
            <a:ext cx="0" cy="245418"/>
          </a:xfrm>
          <a:prstGeom prst="line">
            <a:avLst/>
          </a:prstGeom>
        </p:spPr>
        <p:style>
          <a:lnRef idx="1">
            <a:schemeClr val="accent1"/>
          </a:lnRef>
          <a:fillRef idx="0">
            <a:schemeClr val="accent1"/>
          </a:fillRef>
          <a:effectRef idx="0">
            <a:schemeClr val="accent1"/>
          </a:effectRef>
          <a:fontRef idx="minor">
            <a:schemeClr val="tx1"/>
          </a:fontRef>
        </p:style>
      </p:cxnSp>
      <p:sp>
        <p:nvSpPr>
          <p:cNvPr id="114" name="Content Placeholder 2"/>
          <p:cNvSpPr txBox="1">
            <a:spLocks/>
          </p:cNvSpPr>
          <p:nvPr/>
        </p:nvSpPr>
        <p:spPr>
          <a:xfrm>
            <a:off x="592343" y="4337004"/>
            <a:ext cx="8031480" cy="1568169"/>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CA" sz="2000" dirty="0" smtClean="0"/>
              <a:t>Many changes will occur throughout the lifecycle of a process facility. The general stages are shown above.  [3, 7</a:t>
            </a:r>
            <a:r>
              <a:rPr lang="en-CA" sz="2000" dirty="0"/>
              <a:t>, 8]</a:t>
            </a:r>
            <a:endParaRPr lang="en-CA" sz="2000" dirty="0" smtClean="0"/>
          </a:p>
        </p:txBody>
      </p:sp>
      <p:grpSp>
        <p:nvGrpSpPr>
          <p:cNvPr id="115" name="Group 114"/>
          <p:cNvGrpSpPr/>
          <p:nvPr/>
        </p:nvGrpSpPr>
        <p:grpSpPr>
          <a:xfrm>
            <a:off x="189688" y="6182578"/>
            <a:ext cx="8316639" cy="538898"/>
            <a:chOff x="1249680" y="6197517"/>
            <a:chExt cx="7749864" cy="540000"/>
          </a:xfrm>
        </p:grpSpPr>
        <p:sp>
          <p:nvSpPr>
            <p:cNvPr id="116" name="Rectangle 11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17" name="Rectangle 11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18" name="Rectangle 11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19" name="Rectangle 11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20" name="Rectangle 11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13024932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Emergency Changes</a:t>
            </a:r>
            <a:endParaRPr lang="en-CA" dirty="0"/>
          </a:p>
        </p:txBody>
      </p:sp>
      <p:sp>
        <p:nvSpPr>
          <p:cNvPr id="3" name="Content Placeholder 2"/>
          <p:cNvSpPr>
            <a:spLocks noGrp="1"/>
          </p:cNvSpPr>
          <p:nvPr>
            <p:ph idx="1"/>
          </p:nvPr>
        </p:nvSpPr>
        <p:spPr/>
        <p:txBody>
          <a:bodyPr>
            <a:normAutofit/>
          </a:bodyPr>
          <a:lstStyle/>
          <a:p>
            <a:r>
              <a:rPr lang="en-CA" sz="2000" dirty="0" smtClean="0"/>
              <a:t>Sometimes emergency changes are necessary. </a:t>
            </a:r>
            <a:r>
              <a:rPr lang="en-CA" sz="2000" dirty="0"/>
              <a:t>[7, 8] </a:t>
            </a:r>
            <a:endParaRPr lang="en-CA" sz="2000" dirty="0" smtClean="0"/>
          </a:p>
          <a:p>
            <a:pPr lvl="1"/>
            <a:r>
              <a:rPr lang="en-CA" sz="1800" dirty="0" smtClean="0"/>
              <a:t>Change must be implemented to prevent an environmental release</a:t>
            </a:r>
          </a:p>
          <a:p>
            <a:pPr lvl="1"/>
            <a:r>
              <a:rPr lang="en-CA" sz="1800" dirty="0" smtClean="0"/>
              <a:t>Correct a deficiency that an immediate threat to the safety of workers</a:t>
            </a:r>
          </a:p>
          <a:p>
            <a:pPr lvl="1"/>
            <a:r>
              <a:rPr lang="en-CA" sz="1800" dirty="0" smtClean="0"/>
              <a:t>The facility must be prepared for an external threat (for example a tidal wave or flood)</a:t>
            </a:r>
          </a:p>
          <a:p>
            <a:r>
              <a:rPr lang="en-CA" sz="2000" dirty="0" smtClean="0"/>
              <a:t>Therefore it is useful to have an expedited system. However to prevent unessential use of the system, it should be a requirement to complete the full request for change process as soon as possible afterward.</a:t>
            </a:r>
            <a:endParaRPr lang="en-CA"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147</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49022264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14. Operational readiness</a:t>
            </a:r>
            <a:endParaRPr lang="en-CA" dirty="0"/>
          </a:p>
        </p:txBody>
      </p:sp>
      <p:sp>
        <p:nvSpPr>
          <p:cNvPr id="4" name="Text Placeholder 3"/>
          <p:cNvSpPr>
            <a:spLocks noGrp="1"/>
          </p:cNvSpPr>
          <p:nvPr>
            <p:ph type="body" idx="1"/>
          </p:nvPr>
        </p:nvSpPr>
        <p:spPr/>
        <p:txBody>
          <a:bodyPr>
            <a:noAutofit/>
          </a:bodyPr>
          <a:lstStyle/>
          <a:p>
            <a:r>
              <a:rPr lang="en-CA" sz="2400" i="1" dirty="0" smtClean="0"/>
              <a:t>This element covers processes for conducting pre-</a:t>
            </a:r>
            <a:r>
              <a:rPr lang="en-CA" sz="2400" i="1" dirty="0" err="1" smtClean="0"/>
              <a:t>startup</a:t>
            </a:r>
            <a:r>
              <a:rPr lang="en-CA" sz="2400" i="1" dirty="0" smtClean="0"/>
              <a:t> reviews of new processes or processes that were temporarily out of service</a:t>
            </a:r>
            <a:endParaRPr lang="en-CA" sz="2400" i="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148</a:t>
            </a:fld>
            <a:endParaRPr lang="en-US" dirty="0"/>
          </a:p>
        </p:txBody>
      </p:sp>
    </p:spTree>
    <p:extLst>
      <p:ext uri="{BB962C8B-B14F-4D97-AF65-F5344CB8AC3E}">
        <p14:creationId xmlns:p14="http://schemas.microsoft.com/office/powerpoint/2010/main" val="289461635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Readiness</a:t>
            </a:r>
            <a:endParaRPr lang="en-CA" dirty="0"/>
          </a:p>
        </p:txBody>
      </p:sp>
      <p:sp>
        <p:nvSpPr>
          <p:cNvPr id="3" name="Content Placeholder 2"/>
          <p:cNvSpPr>
            <a:spLocks noGrp="1"/>
          </p:cNvSpPr>
          <p:nvPr>
            <p:ph idx="1"/>
          </p:nvPr>
        </p:nvSpPr>
        <p:spPr>
          <a:xfrm>
            <a:off x="2901951" y="864108"/>
            <a:ext cx="3901886" cy="5120640"/>
          </a:xfrm>
        </p:spPr>
        <p:txBody>
          <a:bodyPr/>
          <a:lstStyle/>
          <a:p>
            <a:r>
              <a:rPr lang="en-CA" dirty="0" smtClean="0"/>
              <a:t>Processes should be shutdown in a way to confirm they are safe to restart later [3]</a:t>
            </a:r>
          </a:p>
          <a:p>
            <a:r>
              <a:rPr lang="en-CA" dirty="0" smtClean="0"/>
              <a:t>Duration of shutdown should be a factor in the safety verification</a:t>
            </a:r>
          </a:p>
          <a:p>
            <a:r>
              <a:rPr lang="en-CA" dirty="0" smtClean="0"/>
              <a:t>Consider any modifications that we necessary for shutting down the process</a:t>
            </a:r>
          </a:p>
          <a:p>
            <a:r>
              <a:rPr lang="en-CA" dirty="0" smtClean="0"/>
              <a:t>Likelihood of  having an accident</a:t>
            </a:r>
            <a:r>
              <a:rPr lang="en-CA" strike="sngStrike" dirty="0" smtClean="0"/>
              <a:t> </a:t>
            </a:r>
            <a:r>
              <a:rPr lang="en-CA" dirty="0" smtClean="0"/>
              <a:t>is highest during process transitions  such as shutdowns and </a:t>
            </a:r>
            <a:r>
              <a:rPr lang="en-CA" dirty="0" err="1" smtClean="0"/>
              <a:t>startups</a:t>
            </a:r>
            <a:endParaRPr lang="en-CA" dirty="0" smtClean="0"/>
          </a:p>
          <a:p>
            <a:r>
              <a:rPr lang="en-CA" dirty="0" smtClean="0"/>
              <a:t>A readiness record makes it easy to audit a process later and determine potential issues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149</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00000">
            <a:off x="7214484" y="4012482"/>
            <a:ext cx="1285714" cy="1800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140000">
            <a:off x="7022932" y="2388964"/>
            <a:ext cx="1285714" cy="1800000"/>
          </a:xfrm>
          <a:prstGeom prst="rect">
            <a:avLst/>
          </a:prstGeom>
        </p:spPr>
      </p:pic>
      <p:pic>
        <p:nvPicPr>
          <p:cNvPr id="13" name="Picture 12"/>
          <p:cNvPicPr>
            <a:picLocks noChangeAspect="1"/>
          </p:cNvPicPr>
          <p:nvPr/>
        </p:nvPicPr>
        <p:blipFill rotWithShape="1">
          <a:blip r:embed="rId10">
            <a:extLst>
              <a:ext uri="{28A0092B-C50C-407E-A947-70E740481C1C}">
                <a14:useLocalDpi xmlns:a14="http://schemas.microsoft.com/office/drawing/2010/main" val="0"/>
              </a:ext>
            </a:extLst>
          </a:blip>
          <a:srcRect l="432" t="456" r="-148" b="236"/>
          <a:stretch/>
        </p:blipFill>
        <p:spPr>
          <a:xfrm rot="1140000">
            <a:off x="7347952" y="696382"/>
            <a:ext cx="1290999" cy="1800000"/>
          </a:xfrm>
          <a:prstGeom prst="rect">
            <a:avLst/>
          </a:prstGeom>
        </p:spPr>
      </p:pic>
    </p:spTree>
    <p:extLst>
      <p:ext uri="{BB962C8B-B14F-4D97-AF65-F5344CB8AC3E}">
        <p14:creationId xmlns:p14="http://schemas.microsoft.com/office/powerpoint/2010/main" val="4279329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Bhopal India, 1984</a:t>
            </a:r>
            <a:endParaRPr lang="en-CA" dirty="0"/>
          </a:p>
        </p:txBody>
      </p:sp>
      <p:sp>
        <p:nvSpPr>
          <p:cNvPr id="3" name="Content Placeholder 2"/>
          <p:cNvSpPr>
            <a:spLocks noGrp="1"/>
          </p:cNvSpPr>
          <p:nvPr>
            <p:ph idx="1"/>
          </p:nvPr>
        </p:nvSpPr>
        <p:spPr>
          <a:xfrm>
            <a:off x="5579444" y="1582352"/>
            <a:ext cx="3468153" cy="4264925"/>
          </a:xfrm>
        </p:spPr>
        <p:txBody>
          <a:bodyPr>
            <a:noAutofit/>
          </a:bodyPr>
          <a:lstStyle/>
          <a:p>
            <a:r>
              <a:rPr lang="en-CA" sz="1800" dirty="0" smtClean="0"/>
              <a:t>Union Carbide Corporation  operating in Bhopal manufactured methyl </a:t>
            </a:r>
            <a:r>
              <a:rPr lang="en-CA" sz="1800" dirty="0" err="1" smtClean="0"/>
              <a:t>isocyanate</a:t>
            </a:r>
            <a:r>
              <a:rPr lang="en-CA" sz="1800" dirty="0" smtClean="0"/>
              <a:t> (MIC) as a precursor in </a:t>
            </a:r>
            <a:r>
              <a:rPr lang="en-CA" sz="1800" dirty="0" err="1" smtClean="0"/>
              <a:t>Sevin</a:t>
            </a:r>
            <a:r>
              <a:rPr lang="en-CA" sz="1800" dirty="0" smtClean="0"/>
              <a:t> (insecticide) production [8, 9].</a:t>
            </a:r>
          </a:p>
          <a:p>
            <a:r>
              <a:rPr lang="en-CA" sz="1800" dirty="0" smtClean="0"/>
              <a:t>Over &gt;40 tons of MIC leaked into the air and caused over 3800 immediate fatalities and countless injuries and long term health affects. </a:t>
            </a:r>
          </a:p>
          <a:p>
            <a:r>
              <a:rPr lang="en-CA" sz="1800" dirty="0" smtClean="0"/>
              <a:t>Management had intentions to permanently </a:t>
            </a:r>
            <a:r>
              <a:rPr lang="en-CA" sz="1800" dirty="0"/>
              <a:t>shut down </a:t>
            </a:r>
            <a:r>
              <a:rPr lang="en-CA" sz="1800" dirty="0" smtClean="0"/>
              <a:t>uneconomical operations </a:t>
            </a:r>
            <a:r>
              <a:rPr lang="en-CA" sz="1800" strike="sngStrike" dirty="0"/>
              <a:t>and</a:t>
            </a:r>
            <a:r>
              <a:rPr lang="en-CA" sz="1800" dirty="0"/>
              <a:t> </a:t>
            </a:r>
            <a:r>
              <a:rPr lang="en-CA" sz="1800" dirty="0" smtClean="0"/>
              <a:t> while many </a:t>
            </a:r>
            <a:r>
              <a:rPr lang="en-CA" sz="1800" dirty="0"/>
              <a:t>safety designs were </a:t>
            </a:r>
            <a:r>
              <a:rPr lang="en-CA" sz="1800" dirty="0" smtClean="0"/>
              <a:t>not kept </a:t>
            </a:r>
            <a:r>
              <a:rPr lang="en-CA" sz="1800" dirty="0"/>
              <a:t>in </a:t>
            </a:r>
            <a:r>
              <a:rPr lang="en-CA" sz="1800" dirty="0" smtClean="0"/>
              <a:t>operation</a:t>
            </a:r>
            <a:r>
              <a:rPr lang="en-CA" sz="1800" dirty="0"/>
              <a:t> </a:t>
            </a:r>
            <a:r>
              <a:rPr lang="en-CA" sz="1800" dirty="0" smtClean="0"/>
              <a:t>even though a substantial MIC inventory was still in place</a:t>
            </a:r>
            <a:endParaRPr lang="en-CA" sz="18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47" y="1756330"/>
            <a:ext cx="5125638" cy="3417092"/>
          </a:xfrm>
          <a:prstGeom prst="rect">
            <a:avLst/>
          </a:prstGeom>
        </p:spPr>
      </p:pic>
      <p:sp>
        <p:nvSpPr>
          <p:cNvPr id="6" name="TextBox 5"/>
          <p:cNvSpPr txBox="1"/>
          <p:nvPr/>
        </p:nvSpPr>
        <p:spPr>
          <a:xfrm>
            <a:off x="196347" y="5508723"/>
            <a:ext cx="4940918" cy="338554"/>
          </a:xfrm>
          <a:prstGeom prst="rect">
            <a:avLst/>
          </a:prstGeom>
          <a:noFill/>
        </p:spPr>
        <p:txBody>
          <a:bodyPr wrap="square" rtlCol="0">
            <a:spAutoFit/>
          </a:bodyPr>
          <a:lstStyle/>
          <a:p>
            <a:r>
              <a:rPr lang="en-CA" sz="1600" i="1" dirty="0"/>
              <a:t>MIC  tanks after Bhopal incident. (Wikipedia commons)</a:t>
            </a:r>
          </a:p>
        </p:txBody>
      </p:sp>
      <p:grpSp>
        <p:nvGrpSpPr>
          <p:cNvPr id="16" name="Group 15"/>
          <p:cNvGrpSpPr/>
          <p:nvPr/>
        </p:nvGrpSpPr>
        <p:grpSpPr>
          <a:xfrm>
            <a:off x="189688" y="6182578"/>
            <a:ext cx="8316639" cy="538898"/>
            <a:chOff x="1249680" y="6197517"/>
            <a:chExt cx="7749864" cy="540000"/>
          </a:xfrm>
        </p:grpSpPr>
        <p:sp>
          <p:nvSpPr>
            <p:cNvPr id="17" name="Rectangle 16">
              <a:hlinkClick r:id="rId4"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8" name="Rectangle 17">
              <a:hlinkClick r:id="rId5"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9" name="Rectangle 18">
              <a:hlinkClick r:id="rId6"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0" name="Rectangle 19">
              <a:hlinkClick r:id="rId7"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1" name="Rectangle 20">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51366476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Prior to </a:t>
            </a:r>
            <a:r>
              <a:rPr lang="en-CA" dirty="0" err="1" smtClean="0"/>
              <a:t>startup</a:t>
            </a:r>
            <a:r>
              <a:rPr lang="en-CA" dirty="0" smtClean="0"/>
              <a:t> (old &amp; new processes) </a:t>
            </a:r>
            <a:endParaRPr lang="en-CA" dirty="0"/>
          </a:p>
        </p:txBody>
      </p:sp>
      <p:sp>
        <p:nvSpPr>
          <p:cNvPr id="3" name="Content Placeholder 2"/>
          <p:cNvSpPr>
            <a:spLocks noGrp="1"/>
          </p:cNvSpPr>
          <p:nvPr>
            <p:ph idx="1"/>
          </p:nvPr>
        </p:nvSpPr>
        <p:spPr>
          <a:xfrm>
            <a:off x="2901950" y="864108"/>
            <a:ext cx="5784849" cy="5120640"/>
          </a:xfrm>
        </p:spPr>
        <p:txBody>
          <a:bodyPr/>
          <a:lstStyle/>
          <a:p>
            <a:r>
              <a:rPr lang="en-CA" dirty="0" smtClean="0"/>
              <a:t>Verify current condition with equipment or design specifications [3]</a:t>
            </a:r>
          </a:p>
          <a:p>
            <a:r>
              <a:rPr lang="en-CA" dirty="0" smtClean="0"/>
              <a:t>Ensure all process procedures are in place</a:t>
            </a:r>
          </a:p>
          <a:p>
            <a:pPr lvl="1"/>
            <a:r>
              <a:rPr lang="en-CA" dirty="0" smtClean="0"/>
              <a:t>Operating procedures</a:t>
            </a:r>
          </a:p>
          <a:p>
            <a:pPr lvl="1"/>
            <a:r>
              <a:rPr lang="en-CA" dirty="0" smtClean="0"/>
              <a:t>Safe work procedures</a:t>
            </a:r>
          </a:p>
          <a:p>
            <a:pPr lvl="1"/>
            <a:r>
              <a:rPr lang="en-CA" dirty="0" smtClean="0"/>
              <a:t>Emergency procedures</a:t>
            </a:r>
          </a:p>
          <a:p>
            <a:pPr lvl="1"/>
            <a:r>
              <a:rPr lang="en-CA" dirty="0"/>
              <a:t>M</a:t>
            </a:r>
            <a:r>
              <a:rPr lang="en-CA" dirty="0" smtClean="0"/>
              <a:t>aintenance procedures</a:t>
            </a:r>
          </a:p>
          <a:p>
            <a:r>
              <a:rPr lang="en-CA" dirty="0" smtClean="0"/>
              <a:t>Ensure training is completed by operators which may affect the process</a:t>
            </a:r>
          </a:p>
          <a:p>
            <a:r>
              <a:rPr lang="en-CA" dirty="0" smtClean="0"/>
              <a:t>Confirm the process is safe to operate</a:t>
            </a:r>
          </a:p>
          <a:p>
            <a:pPr lvl="1"/>
            <a:r>
              <a:rPr lang="en-CA" dirty="0" smtClean="0"/>
              <a:t>Inspections</a:t>
            </a:r>
          </a:p>
          <a:p>
            <a:pPr lvl="1"/>
            <a:r>
              <a:rPr lang="en-CA" dirty="0" smtClean="0"/>
              <a:t>Cleanliness</a:t>
            </a:r>
          </a:p>
          <a:p>
            <a:pPr lvl="1"/>
            <a:r>
              <a:rPr lang="en-CA" dirty="0" smtClean="0"/>
              <a:t>Isolation from potential hazards, etc.</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150</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8279155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Readiness Review</a:t>
            </a:r>
            <a:endParaRPr lang="en-CA" dirty="0"/>
          </a:p>
        </p:txBody>
      </p:sp>
      <p:sp>
        <p:nvSpPr>
          <p:cNvPr id="3" name="Content Placeholder 2"/>
          <p:cNvSpPr>
            <a:spLocks noGrp="1"/>
          </p:cNvSpPr>
          <p:nvPr>
            <p:ph idx="1"/>
          </p:nvPr>
        </p:nvSpPr>
        <p:spPr>
          <a:xfrm>
            <a:off x="2792411" y="675945"/>
            <a:ext cx="4556656" cy="5407718"/>
          </a:xfrm>
        </p:spPr>
        <p:txBody>
          <a:bodyPr>
            <a:normAutofit/>
          </a:bodyPr>
          <a:lstStyle/>
          <a:p>
            <a:pPr marL="0" indent="0">
              <a:buNone/>
            </a:pPr>
            <a:r>
              <a:rPr lang="en-CA" sz="2000" b="1" dirty="0" smtClean="0"/>
              <a:t>Verify [3] :</a:t>
            </a:r>
          </a:p>
          <a:p>
            <a:pPr marL="896938" lvl="1" indent="-393700">
              <a:buSzPct val="120000"/>
              <a:buBlip>
                <a:blip r:embed="rId3"/>
              </a:buBlip>
            </a:pPr>
            <a:r>
              <a:rPr lang="en-CA" sz="1800" dirty="0" smtClean="0"/>
              <a:t>Equipment readiness (meets design specs)</a:t>
            </a:r>
          </a:p>
          <a:p>
            <a:pPr marL="896938" lvl="1" indent="-393700">
              <a:buSzPct val="120000"/>
              <a:buBlip>
                <a:blip r:embed="rId3"/>
              </a:buBlip>
            </a:pPr>
            <a:r>
              <a:rPr lang="en-CA" sz="1800" dirty="0" smtClean="0"/>
              <a:t>Process control systems</a:t>
            </a:r>
          </a:p>
          <a:p>
            <a:pPr marL="896938" lvl="1" indent="-393700">
              <a:buSzPct val="120000"/>
              <a:buBlip>
                <a:blip r:embed="rId3"/>
              </a:buBlip>
            </a:pPr>
            <a:r>
              <a:rPr lang="en-CA" sz="1800" dirty="0" smtClean="0"/>
              <a:t>Emergency shutdown systems</a:t>
            </a:r>
          </a:p>
          <a:p>
            <a:pPr marL="896938" lvl="1" indent="-393700">
              <a:buSzPct val="120000"/>
              <a:buBlip>
                <a:blip r:embed="rId3"/>
              </a:buBlip>
            </a:pPr>
            <a:r>
              <a:rPr lang="en-CA" sz="1800" dirty="0" smtClean="0"/>
              <a:t>Cleaning processes have been complete (if applicable)</a:t>
            </a:r>
          </a:p>
          <a:p>
            <a:pPr marL="896938" lvl="1" indent="-393700">
              <a:buSzPct val="120000"/>
              <a:buBlip>
                <a:blip r:embed="rId3"/>
              </a:buBlip>
            </a:pPr>
            <a:r>
              <a:rPr lang="en-CA" sz="1800" dirty="0" smtClean="0"/>
              <a:t>Equipment lineup is validated</a:t>
            </a:r>
          </a:p>
          <a:p>
            <a:pPr marL="896938" lvl="1" indent="-393700">
              <a:buSzPct val="120000"/>
              <a:buBlip>
                <a:blip r:embed="rId3"/>
              </a:buBlip>
            </a:pPr>
            <a:r>
              <a:rPr lang="en-CA" sz="1800" dirty="0" smtClean="0"/>
              <a:t>Procedures are in place </a:t>
            </a:r>
          </a:p>
          <a:p>
            <a:pPr marL="896938" lvl="1" indent="-393700">
              <a:buSzPct val="120000"/>
              <a:buBlip>
                <a:blip r:embed="rId3"/>
              </a:buBlip>
            </a:pPr>
            <a:r>
              <a:rPr lang="en-CA" sz="1800" dirty="0" smtClean="0"/>
              <a:t>Emergency response equipment is in place</a:t>
            </a:r>
          </a:p>
          <a:p>
            <a:pPr marL="896938" lvl="1" indent="-393700">
              <a:buSzPct val="120000"/>
              <a:buBlip>
                <a:blip r:embed="rId3"/>
              </a:buBlip>
            </a:pPr>
            <a:r>
              <a:rPr lang="en-CA" sz="1800" dirty="0" smtClean="0"/>
              <a:t>Training is up to date for all operators that may affect the process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151</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4"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5"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6"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7"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22145333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New Processes</a:t>
            </a:r>
            <a:endParaRPr lang="en-CA" dirty="0"/>
          </a:p>
        </p:txBody>
      </p:sp>
      <p:sp>
        <p:nvSpPr>
          <p:cNvPr id="3" name="Content Placeholder 2"/>
          <p:cNvSpPr>
            <a:spLocks noGrp="1"/>
          </p:cNvSpPr>
          <p:nvPr>
            <p:ph idx="1"/>
          </p:nvPr>
        </p:nvSpPr>
        <p:spPr>
          <a:xfrm>
            <a:off x="2946461" y="864109"/>
            <a:ext cx="5486400" cy="5120640"/>
          </a:xfrm>
        </p:spPr>
        <p:txBody>
          <a:bodyPr/>
          <a:lstStyle/>
          <a:p>
            <a:r>
              <a:rPr lang="en-CA" dirty="0" smtClean="0"/>
              <a:t>Have undergone full management of change request &amp; approval process [3]</a:t>
            </a:r>
          </a:p>
          <a:p>
            <a:pPr lvl="1"/>
            <a:r>
              <a:rPr lang="en-CA" dirty="0" smtClean="0"/>
              <a:t>All documentation has been updated</a:t>
            </a:r>
          </a:p>
          <a:p>
            <a:pPr lvl="1"/>
            <a:r>
              <a:rPr lang="en-CA" dirty="0" smtClean="0"/>
              <a:t>PHA, where necessary, has been completed </a:t>
            </a:r>
          </a:p>
          <a:p>
            <a:pPr lvl="1"/>
            <a:r>
              <a:rPr lang="en-CA" dirty="0" smtClean="0"/>
              <a:t>All equipment or safeguards have been installed</a:t>
            </a:r>
          </a:p>
          <a:p>
            <a:r>
              <a:rPr lang="en-CA" dirty="0" smtClean="0"/>
              <a:t>Conduct pre-</a:t>
            </a:r>
            <a:r>
              <a:rPr lang="en-CA" dirty="0" err="1" smtClean="0"/>
              <a:t>startup</a:t>
            </a:r>
            <a:r>
              <a:rPr lang="en-CA" dirty="0" smtClean="0"/>
              <a:t> review prior to starting the process</a:t>
            </a:r>
          </a:p>
          <a:p>
            <a:pPr lvl="1"/>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152</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82598567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2740152"/>
          </a:xfrm>
        </p:spPr>
        <p:txBody>
          <a:bodyPr/>
          <a:lstStyle/>
          <a:p>
            <a:r>
              <a:rPr lang="en-CA" dirty="0" smtClean="0"/>
              <a:t>15. Conduct of operations</a:t>
            </a:r>
            <a:endParaRPr lang="en-CA" dirty="0"/>
          </a:p>
        </p:txBody>
      </p:sp>
      <p:sp>
        <p:nvSpPr>
          <p:cNvPr id="4" name="Text Placeholder 3"/>
          <p:cNvSpPr>
            <a:spLocks noGrp="1"/>
          </p:cNvSpPr>
          <p:nvPr>
            <p:ph type="body" idx="1"/>
          </p:nvPr>
        </p:nvSpPr>
        <p:spPr>
          <a:xfrm>
            <a:off x="2900934" y="4291584"/>
            <a:ext cx="5486400" cy="1372616"/>
          </a:xfrm>
        </p:spPr>
        <p:txBody>
          <a:bodyPr>
            <a:noAutofit/>
          </a:bodyPr>
          <a:lstStyle/>
          <a:p>
            <a:r>
              <a:rPr lang="en-CA" sz="2400" i="1" dirty="0" smtClean="0"/>
              <a:t>This element focuses on operational discipline. This element is extremely important in a field which is dependent on operators performing their tasks correctly every time. </a:t>
            </a:r>
            <a:endParaRPr lang="en-CA" sz="2400" i="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153</a:t>
            </a:fld>
            <a:endParaRPr lang="en-US" dirty="0"/>
          </a:p>
        </p:txBody>
      </p:sp>
    </p:spTree>
    <p:extLst>
      <p:ext uri="{BB962C8B-B14F-4D97-AF65-F5344CB8AC3E}">
        <p14:creationId xmlns:p14="http://schemas.microsoft.com/office/powerpoint/2010/main" val="70238025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sz="2400" dirty="0" smtClean="0"/>
              <a:t>Tied to Organizational Culture</a:t>
            </a:r>
            <a:endParaRPr lang="en-CA" sz="2400" dirty="0"/>
          </a:p>
        </p:txBody>
      </p:sp>
      <p:sp>
        <p:nvSpPr>
          <p:cNvPr id="6" name="Content Placeholder 5"/>
          <p:cNvSpPr>
            <a:spLocks noGrp="1"/>
          </p:cNvSpPr>
          <p:nvPr>
            <p:ph idx="1"/>
          </p:nvPr>
        </p:nvSpPr>
        <p:spPr/>
        <p:txBody>
          <a:bodyPr/>
          <a:lstStyle/>
          <a:p>
            <a:r>
              <a:rPr lang="en-CA" dirty="0" smtClean="0"/>
              <a:t>Workers are expected to perform with [3]:</a:t>
            </a:r>
          </a:p>
          <a:p>
            <a:pPr lvl="1"/>
            <a:r>
              <a:rPr lang="en-CA" dirty="0" smtClean="0"/>
              <a:t>Alertness</a:t>
            </a:r>
          </a:p>
          <a:p>
            <a:pPr lvl="1"/>
            <a:r>
              <a:rPr lang="en-CA" dirty="0" smtClean="0"/>
              <a:t>Due thought</a:t>
            </a:r>
          </a:p>
          <a:p>
            <a:pPr lvl="1"/>
            <a:r>
              <a:rPr lang="en-CA" dirty="0" smtClean="0"/>
              <a:t>Full knowledge</a:t>
            </a:r>
          </a:p>
          <a:p>
            <a:pPr lvl="1"/>
            <a:r>
              <a:rPr lang="en-CA" dirty="0" smtClean="0"/>
              <a:t>Sound judgement</a:t>
            </a:r>
          </a:p>
          <a:p>
            <a:pPr lvl="1"/>
            <a:r>
              <a:rPr lang="en-CA" dirty="0" smtClean="0"/>
              <a:t>Sense of accountability</a:t>
            </a:r>
          </a:p>
          <a:p>
            <a:r>
              <a:rPr lang="en-CA" dirty="0" smtClean="0"/>
              <a:t>A workers ability to perform their tasks perfectly repeatedly is dependent on the culture of the organizations</a:t>
            </a:r>
          </a:p>
          <a:p>
            <a:r>
              <a:rPr lang="en-CA" dirty="0" smtClean="0"/>
              <a:t>Mistakes cannot be tolerated in an environment where small deviations could lead to catastrophic results</a:t>
            </a:r>
          </a:p>
          <a:p>
            <a:r>
              <a:rPr lang="en-CA" dirty="0" smtClean="0"/>
              <a:t>Formal operational activities are increasingly required for consistent performance in complex systems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154</a:t>
            </a:fld>
            <a:endParaRPr lang="en-US" dirty="0"/>
          </a:p>
        </p:txBody>
      </p:sp>
      <p:grpSp>
        <p:nvGrpSpPr>
          <p:cNvPr id="7" name="Group 6"/>
          <p:cNvGrpSpPr/>
          <p:nvPr/>
        </p:nvGrpSpPr>
        <p:grpSpPr>
          <a:xfrm>
            <a:off x="189688" y="6182578"/>
            <a:ext cx="8316639" cy="538898"/>
            <a:chOff x="1249680" y="6197517"/>
            <a:chExt cx="7749864" cy="540000"/>
          </a:xfrm>
        </p:grpSpPr>
        <p:sp>
          <p:nvSpPr>
            <p:cNvPr id="8" name="Rectangle 7">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9" name="Rectangle 8">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0" name="Rectangle 9">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1" name="Rectangle 10">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2" name="Rectangle 11">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10234035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Accountability</a:t>
            </a:r>
            <a:endParaRPr lang="en-CA" sz="2800" dirty="0"/>
          </a:p>
        </p:txBody>
      </p:sp>
      <p:sp>
        <p:nvSpPr>
          <p:cNvPr id="3" name="Content Placeholder 2"/>
          <p:cNvSpPr>
            <a:spLocks noGrp="1"/>
          </p:cNvSpPr>
          <p:nvPr>
            <p:ph idx="1"/>
          </p:nvPr>
        </p:nvSpPr>
        <p:spPr>
          <a:xfrm>
            <a:off x="2774951" y="864107"/>
            <a:ext cx="2850091" cy="5120640"/>
          </a:xfrm>
        </p:spPr>
        <p:txBody>
          <a:bodyPr>
            <a:normAutofit/>
          </a:bodyPr>
          <a:lstStyle/>
          <a:p>
            <a:r>
              <a:rPr lang="en-CA" dirty="0" smtClean="0"/>
              <a:t>Reliable and consistent operations will also benefit product quality and productivity </a:t>
            </a:r>
          </a:p>
          <a:p>
            <a:r>
              <a:rPr lang="en-CA" dirty="0" smtClean="0"/>
              <a:t>The conduct discipline culture should acknowledge that humans do err. However, it is due to this fact that there is a need to detect these errors and also develop safeguarding systems to prevent them from becoming an accident [3]</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155</a:t>
            </a:fld>
            <a:endParaRPr lang="en-US" dirty="0"/>
          </a:p>
        </p:txBody>
      </p:sp>
      <p:grpSp>
        <p:nvGrpSpPr>
          <p:cNvPr id="7" name="Group 6"/>
          <p:cNvGrpSpPr/>
          <p:nvPr/>
        </p:nvGrpSpPr>
        <p:grpSpPr>
          <a:xfrm>
            <a:off x="189688" y="6182578"/>
            <a:ext cx="8316639" cy="538898"/>
            <a:chOff x="1249680" y="6197517"/>
            <a:chExt cx="7749864" cy="540000"/>
          </a:xfrm>
        </p:grpSpPr>
        <p:sp>
          <p:nvSpPr>
            <p:cNvPr id="8" name="Rectangle 7">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9" name="Rectangle 8">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0" name="Rectangle 9">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1" name="Rectangle 10">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2" name="Rectangle 11">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8623330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Conduct Consequences </a:t>
            </a:r>
            <a:endParaRPr lang="en-CA" sz="2800" dirty="0"/>
          </a:p>
        </p:txBody>
      </p:sp>
      <p:sp>
        <p:nvSpPr>
          <p:cNvPr id="3" name="Content Placeholder 2"/>
          <p:cNvSpPr>
            <a:spLocks noGrp="1"/>
          </p:cNvSpPr>
          <p:nvPr>
            <p:ph idx="1"/>
          </p:nvPr>
        </p:nvSpPr>
        <p:spPr>
          <a:xfrm>
            <a:off x="2901950" y="864108"/>
            <a:ext cx="5922009" cy="5120640"/>
          </a:xfrm>
        </p:spPr>
        <p:txBody>
          <a:bodyPr>
            <a:noAutofit/>
          </a:bodyPr>
          <a:lstStyle/>
          <a:p>
            <a:r>
              <a:rPr lang="en-CA" sz="2400" dirty="0" smtClean="0"/>
              <a:t>Applies to all workers (management, contractors, operators, engineers, etc.) [3]</a:t>
            </a:r>
          </a:p>
          <a:p>
            <a:r>
              <a:rPr lang="en-CA" sz="2400" dirty="0" smtClean="0"/>
              <a:t>Often tied close to human resources personnel:</a:t>
            </a:r>
          </a:p>
          <a:p>
            <a:pPr lvl="1"/>
            <a:r>
              <a:rPr lang="en-CA" sz="2000" dirty="0" smtClean="0"/>
              <a:t>Fitness of duty assessment</a:t>
            </a:r>
          </a:p>
          <a:p>
            <a:pPr lvl="1"/>
            <a:r>
              <a:rPr lang="en-CA" sz="2000" dirty="0" smtClean="0"/>
              <a:t>Disciplinary actions</a:t>
            </a:r>
          </a:p>
          <a:p>
            <a:pPr lvl="1"/>
            <a:r>
              <a:rPr lang="en-CA" sz="2000" dirty="0" smtClean="0"/>
              <a:t>Salary &amp; bonuses</a:t>
            </a:r>
          </a:p>
          <a:p>
            <a:pPr lvl="1"/>
            <a:r>
              <a:rPr lang="en-CA" sz="2000" dirty="0" smtClean="0"/>
              <a:t>Retention decisions</a:t>
            </a:r>
          </a:p>
          <a:p>
            <a:r>
              <a:rPr lang="en-CA" sz="2400" dirty="0" smtClean="0"/>
              <a:t>Authority, accountability and work performance indicators should be defined</a:t>
            </a:r>
          </a:p>
          <a:p>
            <a:pPr lvl="1"/>
            <a:r>
              <a:rPr lang="en-CA" sz="2000" dirty="0" smtClean="0"/>
              <a:t>May be coordinated with other element outputs</a:t>
            </a:r>
          </a:p>
          <a:p>
            <a:pPr lvl="2"/>
            <a:r>
              <a:rPr lang="en-CA" sz="1800" dirty="0" smtClean="0"/>
              <a:t>Equipment status for asset integrity</a:t>
            </a:r>
          </a:p>
          <a:p>
            <a:pPr lvl="2"/>
            <a:r>
              <a:rPr lang="en-CA" sz="1800" dirty="0" smtClean="0"/>
              <a:t>Near miss reports for incidents element</a:t>
            </a:r>
            <a:endParaRPr lang="en-CA" sz="18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156</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78393184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2915665"/>
          </a:xfrm>
        </p:spPr>
        <p:txBody>
          <a:bodyPr>
            <a:normAutofit/>
          </a:bodyPr>
          <a:lstStyle/>
          <a:p>
            <a:r>
              <a:rPr lang="en-CA" dirty="0" smtClean="0"/>
              <a:t>16. Emergency management</a:t>
            </a:r>
            <a:endParaRPr lang="en-CA" dirty="0"/>
          </a:p>
        </p:txBody>
      </p:sp>
      <p:sp>
        <p:nvSpPr>
          <p:cNvPr id="4" name="Text Placeholder 3"/>
          <p:cNvSpPr>
            <a:spLocks noGrp="1"/>
          </p:cNvSpPr>
          <p:nvPr>
            <p:ph type="body" idx="1"/>
          </p:nvPr>
        </p:nvSpPr>
        <p:spPr>
          <a:xfrm>
            <a:off x="2914650" y="4214113"/>
            <a:ext cx="5472684" cy="1683767"/>
          </a:xfrm>
        </p:spPr>
        <p:txBody>
          <a:bodyPr>
            <a:noAutofit/>
          </a:bodyPr>
          <a:lstStyle/>
          <a:p>
            <a:r>
              <a:rPr lang="en-CA" sz="2400" i="1" dirty="0" smtClean="0"/>
              <a:t>The emergency management element involves planning for emergencies, practicing them, training employee</a:t>
            </a:r>
            <a:r>
              <a:rPr lang="en-CA" sz="2400" i="1" dirty="0" smtClean="0">
                <a:solidFill>
                  <a:schemeClr val="tx1">
                    <a:lumMod val="75000"/>
                    <a:lumOff val="25000"/>
                  </a:schemeClr>
                </a:solidFill>
              </a:rPr>
              <a:t>s</a:t>
            </a:r>
            <a:r>
              <a:rPr lang="en-CA" sz="2400" i="1" dirty="0" smtClean="0"/>
              <a:t>, contractors and local authorities, as well as communicating with local stakeholders.</a:t>
            </a:r>
            <a:endParaRPr lang="en-CA" sz="2400" i="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157</a:t>
            </a:fld>
            <a:endParaRPr lang="en-US" dirty="0"/>
          </a:p>
        </p:txBody>
      </p:sp>
    </p:spTree>
    <p:extLst>
      <p:ext uri="{BB962C8B-B14F-4D97-AF65-F5344CB8AC3E}">
        <p14:creationId xmlns:p14="http://schemas.microsoft.com/office/powerpoint/2010/main" val="187233752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 </a:t>
            </a:r>
            <a:endParaRPr lang="en-CA" dirty="0"/>
          </a:p>
        </p:txBody>
      </p:sp>
      <p:sp>
        <p:nvSpPr>
          <p:cNvPr id="3" name="Content Placeholder 2"/>
          <p:cNvSpPr>
            <a:spLocks noGrp="1"/>
          </p:cNvSpPr>
          <p:nvPr>
            <p:ph idx="1"/>
          </p:nvPr>
        </p:nvSpPr>
        <p:spPr/>
        <p:txBody>
          <a:bodyPr/>
          <a:lstStyle/>
          <a:p>
            <a:r>
              <a:rPr lang="en-CA" dirty="0" smtClean="0"/>
              <a:t>Protect people onsite and offsite including emergency responders  [3]</a:t>
            </a:r>
          </a:p>
          <a:p>
            <a:pPr lvl="1"/>
            <a:r>
              <a:rPr lang="en-CA" dirty="0" smtClean="0"/>
              <a:t>Planning &amp; training</a:t>
            </a:r>
          </a:p>
          <a:p>
            <a:pPr lvl="1"/>
            <a:r>
              <a:rPr lang="en-CA" dirty="0" smtClean="0"/>
              <a:t>Drills</a:t>
            </a:r>
          </a:p>
          <a:p>
            <a:r>
              <a:rPr lang="en-CA" dirty="0" smtClean="0"/>
              <a:t>Communicate with stakeholders before an incident</a:t>
            </a:r>
          </a:p>
          <a:p>
            <a:pPr lvl="1"/>
            <a:r>
              <a:rPr lang="en-CA" dirty="0" smtClean="0"/>
              <a:t>Planning &amp; coordination </a:t>
            </a:r>
          </a:p>
          <a:p>
            <a:r>
              <a:rPr lang="en-CA" dirty="0" smtClean="0"/>
              <a:t>Communicate with the media in the event of a serious incident</a:t>
            </a:r>
          </a:p>
          <a:p>
            <a:pPr lvl="1"/>
            <a:r>
              <a:rPr lang="en-CA" dirty="0" smtClean="0"/>
              <a:t>In conjunction with the </a:t>
            </a:r>
            <a:r>
              <a:rPr lang="en-CA" dirty="0"/>
              <a:t>s</a:t>
            </a:r>
            <a:r>
              <a:rPr lang="en-CA" dirty="0" smtClean="0"/>
              <a:t>takeholder </a:t>
            </a:r>
            <a:r>
              <a:rPr lang="en-CA" dirty="0"/>
              <a:t>c</a:t>
            </a:r>
            <a:r>
              <a:rPr lang="en-CA" dirty="0" smtClean="0"/>
              <a:t>ommunication element (element # 5)</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158</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84856130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Protecting people</a:t>
            </a:r>
            <a:endParaRPr lang="en-CA" dirty="0"/>
          </a:p>
        </p:txBody>
      </p:sp>
      <p:sp>
        <p:nvSpPr>
          <p:cNvPr id="3" name="Content Placeholder 2"/>
          <p:cNvSpPr>
            <a:spLocks noGrp="1"/>
          </p:cNvSpPr>
          <p:nvPr>
            <p:ph idx="1"/>
          </p:nvPr>
        </p:nvSpPr>
        <p:spPr/>
        <p:txBody>
          <a:bodyPr/>
          <a:lstStyle/>
          <a:p>
            <a:r>
              <a:rPr lang="en-CA" b="1" dirty="0" smtClean="0"/>
              <a:t>Planning</a:t>
            </a:r>
          </a:p>
          <a:p>
            <a:pPr lvl="1"/>
            <a:r>
              <a:rPr lang="en-CA" dirty="0" smtClean="0"/>
              <a:t>Create emergency procedures such as shutdown, isolation of hazardous materials [3]</a:t>
            </a:r>
          </a:p>
          <a:p>
            <a:pPr lvl="1"/>
            <a:r>
              <a:rPr lang="en-CA" dirty="0" smtClean="0"/>
              <a:t>Create emergency evacuation plans</a:t>
            </a:r>
          </a:p>
          <a:p>
            <a:pPr lvl="1"/>
            <a:r>
              <a:rPr lang="en-CA" dirty="0" smtClean="0"/>
              <a:t>Assess the need for emergency management equipment on site such as:</a:t>
            </a:r>
          </a:p>
          <a:p>
            <a:pPr lvl="2"/>
            <a:r>
              <a:rPr lang="en-CA" dirty="0" smtClean="0"/>
              <a:t>Blast walls</a:t>
            </a:r>
          </a:p>
          <a:p>
            <a:pPr lvl="2"/>
            <a:r>
              <a:rPr lang="en-CA" dirty="0" smtClean="0"/>
              <a:t>Fire fighting equipment</a:t>
            </a:r>
          </a:p>
          <a:p>
            <a:pPr lvl="2"/>
            <a:r>
              <a:rPr lang="en-CA" dirty="0" smtClean="0"/>
              <a:t>Plant alarms, etc. </a:t>
            </a:r>
          </a:p>
          <a:p>
            <a:r>
              <a:rPr lang="en-CA" b="1" dirty="0" smtClean="0"/>
              <a:t>Training</a:t>
            </a:r>
          </a:p>
          <a:p>
            <a:pPr lvl="1"/>
            <a:r>
              <a:rPr lang="en-CA" dirty="0" smtClean="0"/>
              <a:t>Train all staff and contractors on the developed procedures and facility evacuation plan</a:t>
            </a:r>
          </a:p>
          <a:p>
            <a:r>
              <a:rPr lang="en-CA" b="1" dirty="0" smtClean="0"/>
              <a:t>Drills</a:t>
            </a:r>
          </a:p>
          <a:p>
            <a:pPr lvl="1"/>
            <a:r>
              <a:rPr lang="en-CA" dirty="0" smtClean="0"/>
              <a:t>Periodically test the readiness of the operators and contractors to safety shutdown and evacuate the facility</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159</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596467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did this happen?</a:t>
            </a:r>
            <a:endParaRPr lang="en-CA" dirty="0"/>
          </a:p>
        </p:txBody>
      </p:sp>
      <p:sp>
        <p:nvSpPr>
          <p:cNvPr id="3" name="Content Placeholder 2"/>
          <p:cNvSpPr>
            <a:spLocks noGrp="1"/>
          </p:cNvSpPr>
          <p:nvPr>
            <p:ph idx="1"/>
          </p:nvPr>
        </p:nvSpPr>
        <p:spPr/>
        <p:txBody>
          <a:bodyPr>
            <a:normAutofit/>
          </a:bodyPr>
          <a:lstStyle/>
          <a:p>
            <a:pPr marL="0" indent="0">
              <a:buNone/>
            </a:pPr>
            <a:r>
              <a:rPr lang="en-CA" b="1" i="1" dirty="0" smtClean="0">
                <a:solidFill>
                  <a:schemeClr val="accent5"/>
                </a:solidFill>
              </a:rPr>
              <a:t>On the night of the accident, approximately 2000 L of water was introduced into the MIC storage tanks causing an exothermic reaction to produce MIC vapours and increased pressure</a:t>
            </a:r>
            <a:r>
              <a:rPr lang="en-CA" b="1" i="1" dirty="0">
                <a:solidFill>
                  <a:schemeClr val="accent5"/>
                </a:solidFill>
              </a:rPr>
              <a:t> </a:t>
            </a:r>
            <a:r>
              <a:rPr lang="en-CA" b="1" i="1" dirty="0" smtClean="0">
                <a:solidFill>
                  <a:schemeClr val="accent5"/>
                </a:solidFill>
              </a:rPr>
              <a:t>[8].</a:t>
            </a:r>
          </a:p>
          <a:p>
            <a:r>
              <a:rPr lang="en-CA" dirty="0" smtClean="0"/>
              <a:t>There is no consensuses on how the water was improperly introduced into the tanks. Some suggestions include valve malfunction or sabotage. </a:t>
            </a:r>
          </a:p>
          <a:p>
            <a:r>
              <a:rPr lang="en-CA" dirty="0" smtClean="0"/>
              <a:t>Regardless, safety considerations had been made in the design of the plant. The MIC storage tanks were equipped with a soda scrubber, a refrigeration system, and temperature and pressure alarms. </a:t>
            </a:r>
          </a:p>
          <a:p>
            <a:r>
              <a:rPr lang="en-CA" dirty="0" smtClean="0"/>
              <a:t>However, the scrubber was out of service.  The flare, being the last defence, was also not in service.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11900429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rPr>
              <a:t>Coordination with Municipal Crews </a:t>
            </a:r>
            <a:endParaRPr lang="en-CA" dirty="0">
              <a:solidFill>
                <a:schemeClr val="bg1"/>
              </a:solidFill>
            </a:endParaRPr>
          </a:p>
        </p:txBody>
      </p:sp>
      <p:sp>
        <p:nvSpPr>
          <p:cNvPr id="3" name="Content Placeholder 2"/>
          <p:cNvSpPr>
            <a:spLocks noGrp="1"/>
          </p:cNvSpPr>
          <p:nvPr>
            <p:ph idx="1"/>
          </p:nvPr>
        </p:nvSpPr>
        <p:spPr/>
        <p:txBody>
          <a:bodyPr/>
          <a:lstStyle/>
          <a:p>
            <a:pPr marL="0" indent="0">
              <a:buNone/>
            </a:pPr>
            <a:r>
              <a:rPr lang="en-CA" b="1" dirty="0" smtClean="0"/>
              <a:t>Planning</a:t>
            </a:r>
          </a:p>
          <a:p>
            <a:r>
              <a:rPr lang="en-CA" dirty="0" smtClean="0"/>
              <a:t>How much a facility will want to depend on municipal emergency responders [</a:t>
            </a:r>
            <a:r>
              <a:rPr lang="en-CA" dirty="0"/>
              <a:t>3</a:t>
            </a:r>
            <a:r>
              <a:rPr lang="en-CA" dirty="0" smtClean="0"/>
              <a:t>]</a:t>
            </a:r>
          </a:p>
          <a:p>
            <a:r>
              <a:rPr lang="en-CA" dirty="0" smtClean="0"/>
              <a:t>Preventative vs. </a:t>
            </a:r>
            <a:r>
              <a:rPr lang="en-CA" dirty="0" err="1" smtClean="0"/>
              <a:t>Mitigative</a:t>
            </a:r>
            <a:r>
              <a:rPr lang="en-CA" dirty="0" smtClean="0"/>
              <a:t> safeguards </a:t>
            </a:r>
          </a:p>
          <a:p>
            <a:pPr lvl="1"/>
            <a:r>
              <a:rPr lang="en-CA" dirty="0" smtClean="0"/>
              <a:t>Regain control with preventative safeguards to prevent incident</a:t>
            </a:r>
          </a:p>
          <a:p>
            <a:pPr lvl="1"/>
            <a:r>
              <a:rPr lang="en-CA" dirty="0" smtClean="0"/>
              <a:t>Reduce impact of incident with </a:t>
            </a:r>
            <a:r>
              <a:rPr lang="en-CA" dirty="0" err="1" smtClean="0"/>
              <a:t>mitigative</a:t>
            </a:r>
            <a:r>
              <a:rPr lang="en-CA" dirty="0" smtClean="0"/>
              <a:t> safeguards</a:t>
            </a:r>
          </a:p>
          <a:p>
            <a:pPr marL="0" indent="0">
              <a:buNone/>
            </a:pPr>
            <a:r>
              <a:rPr lang="en-CA" b="1" dirty="0" smtClean="0"/>
              <a:t>Communication</a:t>
            </a:r>
          </a:p>
          <a:p>
            <a:r>
              <a:rPr lang="en-CA" dirty="0" smtClean="0"/>
              <a:t>Make important information available to municipal crews to protect their safety if an incident occurs (flammables on site, toxic fumes, etc.)</a:t>
            </a:r>
          </a:p>
          <a:p>
            <a:r>
              <a:rPr lang="en-CA" dirty="0" smtClean="0"/>
              <a:t>Establish a system for ensuring a quick response in the event of an incident</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160</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62021617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Scope</a:t>
            </a:r>
            <a:endParaRPr lang="en-CA" dirty="0"/>
          </a:p>
        </p:txBody>
      </p:sp>
      <p:sp>
        <p:nvSpPr>
          <p:cNvPr id="3" name="Content Placeholder 2"/>
          <p:cNvSpPr>
            <a:spLocks noGrp="1"/>
          </p:cNvSpPr>
          <p:nvPr>
            <p:ph idx="1"/>
          </p:nvPr>
        </p:nvSpPr>
        <p:spPr>
          <a:xfrm>
            <a:off x="2727891" y="404788"/>
            <a:ext cx="3652565" cy="5777790"/>
          </a:xfrm>
        </p:spPr>
        <p:txBody>
          <a:bodyPr>
            <a:normAutofit/>
          </a:bodyPr>
          <a:lstStyle/>
          <a:p>
            <a:r>
              <a:rPr lang="en-CA" dirty="0" smtClean="0"/>
              <a:t>Emergency management will involve many people from all levels of the organization [3]</a:t>
            </a:r>
          </a:p>
          <a:p>
            <a:r>
              <a:rPr lang="en-CA" dirty="0" smtClean="0"/>
              <a:t>Immediate actions will be taken by operators:</a:t>
            </a:r>
          </a:p>
          <a:p>
            <a:pPr lvl="1"/>
            <a:r>
              <a:rPr lang="en-CA" dirty="0" smtClean="0"/>
              <a:t>Shutdown the process</a:t>
            </a:r>
          </a:p>
          <a:p>
            <a:pPr lvl="1"/>
            <a:r>
              <a:rPr lang="en-CA" dirty="0" smtClean="0"/>
              <a:t>Isolate hazardous materials</a:t>
            </a:r>
          </a:p>
          <a:p>
            <a:r>
              <a:rPr lang="en-CA" dirty="0" smtClean="0"/>
              <a:t>Further actions will be coordinated by an incident commander</a:t>
            </a:r>
          </a:p>
          <a:p>
            <a:pPr lvl="1"/>
            <a:r>
              <a:rPr lang="en-CA" dirty="0" smtClean="0"/>
              <a:t>Coordination of specialist teams such as HAZMAT or Fire fighters</a:t>
            </a:r>
          </a:p>
          <a:p>
            <a:pPr lvl="1"/>
            <a:r>
              <a:rPr lang="en-CA" dirty="0" smtClean="0"/>
              <a:t>Order evacuation</a:t>
            </a:r>
          </a:p>
          <a:p>
            <a:pPr lvl="1"/>
            <a:r>
              <a:rPr lang="en-CA" dirty="0" smtClean="0"/>
              <a:t>This person should have experience in emergency decision making</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161</a:t>
            </a:fld>
            <a:endParaRPr lang="en-US" dirty="0"/>
          </a:p>
        </p:txBody>
      </p:sp>
      <p:pic>
        <p:nvPicPr>
          <p:cNvPr id="2050" name="Picture 2" descr="File:Hazmat DEA.jpg"/>
          <p:cNvPicPr>
            <a:picLocks noChangeAspect="1" noChangeArrowheads="1"/>
          </p:cNvPicPr>
          <p:nvPr/>
        </p:nvPicPr>
        <p:blipFill rotWithShape="1">
          <a:blip r:embed="rId3">
            <a:extLst>
              <a:ext uri="{28A0092B-C50C-407E-A947-70E740481C1C}">
                <a14:useLocalDpi xmlns:a14="http://schemas.microsoft.com/office/drawing/2010/main" val="0"/>
              </a:ext>
            </a:extLst>
          </a:blip>
          <a:srcRect r="62255"/>
          <a:stretch/>
        </p:blipFill>
        <p:spPr bwMode="auto">
          <a:xfrm>
            <a:off x="6402002" y="1357942"/>
            <a:ext cx="2353440" cy="413297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89688" y="6182578"/>
            <a:ext cx="8316639" cy="538898"/>
            <a:chOff x="1249680" y="6197517"/>
            <a:chExt cx="7749864" cy="540000"/>
          </a:xfrm>
        </p:grpSpPr>
        <p:sp>
          <p:nvSpPr>
            <p:cNvPr id="7" name="Rectangle 6">
              <a:hlinkClick r:id="rId4"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8" name="Rectangle 7">
              <a:hlinkClick r:id="rId5"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9" name="Rectangle 8">
              <a:hlinkClick r:id="rId6"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0" name="Rectangle 9">
              <a:hlinkClick r:id="rId7"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1" name="Rectangle 10">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35335949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 the event of an incident</a:t>
            </a:r>
            <a:endParaRPr lang="en-CA" dirty="0"/>
          </a:p>
        </p:txBody>
      </p:sp>
      <p:sp>
        <p:nvSpPr>
          <p:cNvPr id="3" name="Content Placeholder 2"/>
          <p:cNvSpPr>
            <a:spLocks noGrp="1"/>
          </p:cNvSpPr>
          <p:nvPr>
            <p:ph idx="1"/>
          </p:nvPr>
        </p:nvSpPr>
        <p:spPr/>
        <p:txBody>
          <a:bodyPr/>
          <a:lstStyle/>
          <a:p>
            <a:pPr marL="0" indent="0">
              <a:buNone/>
            </a:pPr>
            <a:r>
              <a:rPr lang="en-CA" dirty="0" smtClean="0"/>
              <a:t>An effective emergency management system will do the following things in the event of a loss of containment incident [3]:</a:t>
            </a:r>
          </a:p>
          <a:p>
            <a:r>
              <a:rPr lang="en-CA" dirty="0" smtClean="0"/>
              <a:t>Save lives</a:t>
            </a:r>
          </a:p>
          <a:p>
            <a:r>
              <a:rPr lang="en-CA" dirty="0" smtClean="0"/>
              <a:t>Protect property &amp; the environment</a:t>
            </a:r>
          </a:p>
          <a:p>
            <a:r>
              <a:rPr lang="en-CA" dirty="0" smtClean="0"/>
              <a:t>Reassure stakeholders that the facility is properly managed and should be allowed to continue operating</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162</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3074278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Emergency Management Systems (EMS)</a:t>
            </a:r>
            <a:endParaRPr lang="en-CA" sz="2800" dirty="0"/>
          </a:p>
        </p:txBody>
      </p:sp>
      <p:sp>
        <p:nvSpPr>
          <p:cNvPr id="3" name="Content Placeholder 2"/>
          <p:cNvSpPr>
            <a:spLocks noGrp="1"/>
          </p:cNvSpPr>
          <p:nvPr>
            <p:ph idx="1"/>
          </p:nvPr>
        </p:nvSpPr>
        <p:spPr>
          <a:xfrm>
            <a:off x="2901951" y="864108"/>
            <a:ext cx="3319555" cy="5120640"/>
          </a:xfrm>
        </p:spPr>
        <p:txBody>
          <a:bodyPr/>
          <a:lstStyle/>
          <a:p>
            <a:pPr marL="0" indent="0">
              <a:buNone/>
            </a:pPr>
            <a:r>
              <a:rPr lang="en-CA" b="1" dirty="0" smtClean="0"/>
              <a:t>Required by law:</a:t>
            </a:r>
          </a:p>
          <a:p>
            <a:r>
              <a:rPr lang="en-CA" dirty="0" smtClean="0"/>
              <a:t>Canadian Environmental Protection Act (CEPA)</a:t>
            </a:r>
          </a:p>
          <a:p>
            <a:pPr marL="0" indent="0">
              <a:buNone/>
            </a:pPr>
            <a:r>
              <a:rPr lang="en-CA" b="1" dirty="0" smtClean="0"/>
              <a:t>Good business Sense:</a:t>
            </a:r>
          </a:p>
          <a:p>
            <a:r>
              <a:rPr lang="en-CA" dirty="0" smtClean="0"/>
              <a:t>Damage to reputation</a:t>
            </a:r>
          </a:p>
          <a:p>
            <a:pPr lvl="1"/>
            <a:r>
              <a:rPr lang="en-CA" dirty="0" smtClean="0"/>
              <a:t>Customers</a:t>
            </a:r>
          </a:p>
          <a:p>
            <a:pPr lvl="1"/>
            <a:r>
              <a:rPr lang="en-CA" dirty="0" smtClean="0"/>
              <a:t>Employees</a:t>
            </a:r>
          </a:p>
          <a:p>
            <a:pPr lvl="1"/>
            <a:r>
              <a:rPr lang="en-CA" dirty="0" smtClean="0"/>
              <a:t>Community</a:t>
            </a:r>
          </a:p>
          <a:p>
            <a:r>
              <a:rPr lang="en-CA" dirty="0" smtClean="0"/>
              <a:t>Cleanup costs</a:t>
            </a:r>
          </a:p>
          <a:p>
            <a:pPr marL="0" indent="0">
              <a:buNone/>
            </a:pPr>
            <a:endParaRPr lang="en-CA"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pPr/>
              <a:t>163</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3549" y="1455343"/>
            <a:ext cx="3232197" cy="3938170"/>
          </a:xfrm>
          <a:prstGeom prst="rect">
            <a:avLst/>
          </a:prstGeom>
        </p:spPr>
      </p:pic>
    </p:spTree>
    <p:extLst>
      <p:ext uri="{BB962C8B-B14F-4D97-AF65-F5344CB8AC3E}">
        <p14:creationId xmlns:p14="http://schemas.microsoft.com/office/powerpoint/2010/main" val="28079527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Piper </a:t>
            </a:r>
            <a:r>
              <a:rPr lang="en-CA" dirty="0" smtClean="0">
                <a:solidFill>
                  <a:schemeClr val="bg1"/>
                </a:solidFill>
              </a:rPr>
              <a:t>Alpha Continued</a:t>
            </a:r>
            <a:endParaRPr lang="en-CA" dirty="0">
              <a:solidFill>
                <a:schemeClr val="bg1"/>
              </a:solidFill>
            </a:endParaRPr>
          </a:p>
        </p:txBody>
      </p:sp>
      <p:sp>
        <p:nvSpPr>
          <p:cNvPr id="3" name="Content Placeholder 2"/>
          <p:cNvSpPr>
            <a:spLocks noGrp="1"/>
          </p:cNvSpPr>
          <p:nvPr>
            <p:ph idx="1"/>
          </p:nvPr>
        </p:nvSpPr>
        <p:spPr>
          <a:xfrm>
            <a:off x="2901950" y="864108"/>
            <a:ext cx="5392963" cy="5120640"/>
          </a:xfrm>
        </p:spPr>
        <p:txBody>
          <a:bodyPr>
            <a:normAutofit/>
          </a:bodyPr>
          <a:lstStyle/>
          <a:p>
            <a:pPr marL="0" indent="0">
              <a:buNone/>
            </a:pPr>
            <a:r>
              <a:rPr lang="en-CA" dirty="0" smtClean="0"/>
              <a:t>Loss of life may not have been so high if more effective emergency management was present [3]:</a:t>
            </a:r>
          </a:p>
          <a:p>
            <a:r>
              <a:rPr lang="en-CA" dirty="0" smtClean="0"/>
              <a:t>All personnel authorized to order evacuation were killed in the first blast.</a:t>
            </a:r>
          </a:p>
          <a:p>
            <a:pPr lvl="1"/>
            <a:r>
              <a:rPr lang="en-CA" dirty="0" smtClean="0"/>
              <a:t>This was due to the fact that the control room where they were located did not contain any blast walls. Poor emergency management design</a:t>
            </a:r>
          </a:p>
          <a:p>
            <a:pPr lvl="1"/>
            <a:r>
              <a:rPr lang="en-CA" dirty="0" smtClean="0"/>
              <a:t>Personnel with authorization to evacuate the facility should not be located together</a:t>
            </a:r>
          </a:p>
          <a:p>
            <a:r>
              <a:rPr lang="en-CA" dirty="0" smtClean="0"/>
              <a:t>The workers who did not evacuate and were sheltered in the galley were all killed</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164</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07234665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rPr>
              <a:t>Piper Alpha</a:t>
            </a:r>
            <a:endParaRPr lang="en-CA" dirty="0">
              <a:solidFill>
                <a:schemeClr val="bg1"/>
              </a:solidFill>
            </a:endParaRPr>
          </a:p>
        </p:txBody>
      </p:sp>
      <p:sp>
        <p:nvSpPr>
          <p:cNvPr id="3" name="Content Placeholder 2"/>
          <p:cNvSpPr>
            <a:spLocks noGrp="1"/>
          </p:cNvSpPr>
          <p:nvPr>
            <p:ph idx="1"/>
          </p:nvPr>
        </p:nvSpPr>
        <p:spPr>
          <a:xfrm>
            <a:off x="2901951" y="864108"/>
            <a:ext cx="5763902" cy="2984878"/>
          </a:xfrm>
        </p:spPr>
        <p:txBody>
          <a:bodyPr>
            <a:normAutofit fontScale="92500"/>
          </a:bodyPr>
          <a:lstStyle/>
          <a:p>
            <a:r>
              <a:rPr lang="en-CA" dirty="0"/>
              <a:t>Operators were not aware of any procedures to shutdown the process or isolate the hazardous </a:t>
            </a:r>
            <a:r>
              <a:rPr lang="en-CA" dirty="0" smtClean="0"/>
              <a:t>materials [3]</a:t>
            </a:r>
            <a:endParaRPr lang="en-CA" dirty="0"/>
          </a:p>
          <a:p>
            <a:pPr lvl="1"/>
            <a:r>
              <a:rPr lang="en-CA" dirty="0" smtClean="0"/>
              <a:t>Operators did not believe they had the authority to shut down the process </a:t>
            </a:r>
            <a:r>
              <a:rPr lang="en-CA" i="1" dirty="0" smtClean="0"/>
              <a:t>even though </a:t>
            </a:r>
            <a:r>
              <a:rPr lang="en-CA" dirty="0" smtClean="0"/>
              <a:t>they could see the rig was on fire</a:t>
            </a:r>
          </a:p>
          <a:p>
            <a:pPr lvl="1"/>
            <a:r>
              <a:rPr lang="en-CA" dirty="0" smtClean="0"/>
              <a:t>This </a:t>
            </a:r>
            <a:r>
              <a:rPr lang="en-CA" dirty="0"/>
              <a:t>was the direct cause of the second explosion</a:t>
            </a:r>
          </a:p>
          <a:p>
            <a:pPr lvl="1"/>
            <a:r>
              <a:rPr lang="en-CA" dirty="0"/>
              <a:t>This was due to a lack of emergency procedures</a:t>
            </a:r>
          </a:p>
          <a:p>
            <a:r>
              <a:rPr lang="en-CA" dirty="0" smtClean="0"/>
              <a:t>Evacuation routes were blocked by enormous flames (helicopters)</a:t>
            </a:r>
          </a:p>
          <a:p>
            <a:pPr lvl="1"/>
            <a:r>
              <a:rPr lang="en-CA" dirty="0" smtClean="0"/>
              <a:t>Lack of coordination with government emergency crews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165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073" y="4030436"/>
            <a:ext cx="2748780" cy="19778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510" y="4030436"/>
            <a:ext cx="2974072" cy="1977832"/>
          </a:xfrm>
          <a:prstGeom prst="rect">
            <a:avLst/>
          </a:prstGeom>
        </p:spPr>
      </p:pic>
      <p:grpSp>
        <p:nvGrpSpPr>
          <p:cNvPr id="7" name="Group 6"/>
          <p:cNvGrpSpPr/>
          <p:nvPr/>
        </p:nvGrpSpPr>
        <p:grpSpPr>
          <a:xfrm>
            <a:off x="189688" y="6182578"/>
            <a:ext cx="8316639" cy="538898"/>
            <a:chOff x="1249680" y="6197517"/>
            <a:chExt cx="7749864" cy="540000"/>
          </a:xfrm>
        </p:grpSpPr>
        <p:sp>
          <p:nvSpPr>
            <p:cNvPr id="8" name="Rectangle 7">
              <a:hlinkClick r:id="rId5"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9" name="Rectangle 8">
              <a:hlinkClick r:id="rId6"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0" name="Rectangle 9">
              <a:hlinkClick r:id="rId7"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1" name="Rectangle 10">
              <a:hlinkClick r:id="rId8" action="ppaction://hlinksldjump"/>
            </p:cNvPr>
            <p:cNvSpPr/>
            <p:nvPr/>
          </p:nvSpPr>
          <p:spPr>
            <a:xfrm>
              <a:off x="6009078"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2" name="Rectangle 11">
              <a:hlinkClick r:id="rId9"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23197984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2901951" y="864108"/>
            <a:ext cx="5486400" cy="5358892"/>
          </a:xfrm>
        </p:spPr>
        <p:txBody>
          <a:bodyPr>
            <a:normAutofit fontScale="85000" lnSpcReduction="10000"/>
          </a:bodyPr>
          <a:lstStyle/>
          <a:p>
            <a:r>
              <a:rPr lang="en-CA" dirty="0" smtClean="0"/>
              <a:t>[1] </a:t>
            </a:r>
            <a:r>
              <a:rPr lang="en-CA" b="1" dirty="0" smtClean="0"/>
              <a:t>Trevor </a:t>
            </a:r>
            <a:r>
              <a:rPr lang="en-CA" b="1" dirty="0" err="1" smtClean="0"/>
              <a:t>Kletz</a:t>
            </a:r>
            <a:r>
              <a:rPr lang="en-CA" dirty="0" smtClean="0"/>
              <a:t>. Plant design for safety: a user friendly approach. Hemisphere Publishing Corporation: New York, 1991. </a:t>
            </a:r>
          </a:p>
          <a:p>
            <a:r>
              <a:rPr lang="en-CA" dirty="0" smtClean="0"/>
              <a:t>[2] </a:t>
            </a:r>
            <a:r>
              <a:rPr lang="en-CA" b="1" dirty="0" smtClean="0"/>
              <a:t>Trevor </a:t>
            </a:r>
            <a:r>
              <a:rPr lang="en-CA" b="1" dirty="0" err="1" smtClean="0"/>
              <a:t>Kletz</a:t>
            </a:r>
            <a:r>
              <a:rPr lang="en-CA" dirty="0" smtClean="0"/>
              <a:t>. </a:t>
            </a:r>
            <a:r>
              <a:rPr lang="en-CA" i="1" dirty="0" smtClean="0"/>
              <a:t>Process </a:t>
            </a:r>
            <a:r>
              <a:rPr lang="en-CA" i="1" dirty="0"/>
              <a:t>Plants: A Handbook for Inherently Safer </a:t>
            </a:r>
            <a:r>
              <a:rPr lang="en-CA" i="1" dirty="0" smtClean="0"/>
              <a:t>Design. </a:t>
            </a:r>
            <a:r>
              <a:rPr lang="en-CA" dirty="0" smtClean="0"/>
              <a:t>CRC, 1998.</a:t>
            </a:r>
            <a:endParaRPr lang="en-CA" dirty="0"/>
          </a:p>
          <a:p>
            <a:r>
              <a:rPr lang="en-CA" dirty="0" smtClean="0"/>
              <a:t>[</a:t>
            </a:r>
            <a:r>
              <a:rPr lang="en-CA" dirty="0"/>
              <a:t>3</a:t>
            </a:r>
            <a:r>
              <a:rPr lang="en-CA" dirty="0" smtClean="0"/>
              <a:t>] </a:t>
            </a:r>
            <a:r>
              <a:rPr lang="en-CA" b="1" dirty="0"/>
              <a:t>Center for Chemical Process Safety.</a:t>
            </a:r>
            <a:r>
              <a:rPr lang="en-CA" dirty="0"/>
              <a:t> </a:t>
            </a:r>
            <a:r>
              <a:rPr lang="en-CA" i="1" dirty="0"/>
              <a:t>Guidelines for Risk Based Process Safety. </a:t>
            </a:r>
            <a:r>
              <a:rPr lang="en-CA" dirty="0"/>
              <a:t>New Jersey : Jon Wiley &amp; Sons, 2011</a:t>
            </a:r>
            <a:r>
              <a:rPr lang="en-CA" dirty="0" smtClean="0"/>
              <a:t>.</a:t>
            </a:r>
          </a:p>
          <a:p>
            <a:r>
              <a:rPr lang="en-CA" dirty="0" smtClean="0"/>
              <a:t>[4] </a:t>
            </a:r>
            <a:r>
              <a:rPr lang="en-CA" b="1" dirty="0" smtClean="0"/>
              <a:t>National </a:t>
            </a:r>
            <a:r>
              <a:rPr lang="en-CA" b="1" dirty="0"/>
              <a:t>Transportation Safety </a:t>
            </a:r>
            <a:r>
              <a:rPr lang="en-CA" b="1" dirty="0" smtClean="0"/>
              <a:t>Board. </a:t>
            </a:r>
            <a:r>
              <a:rPr lang="en-CA" dirty="0" smtClean="0"/>
              <a:t>Aircraft </a:t>
            </a:r>
            <a:r>
              <a:rPr lang="en-CA" dirty="0"/>
              <a:t>accident report: American Airlines, Inc. DC-10-10, N110AA. Chicago O'Hare International Airport Chicago, Illinois, May 25, </a:t>
            </a:r>
            <a:r>
              <a:rPr lang="en-CA" dirty="0" smtClean="0"/>
              <a:t>1979. Report 20594,  1986.</a:t>
            </a:r>
          </a:p>
          <a:p>
            <a:r>
              <a:rPr lang="en-CA" dirty="0" smtClean="0"/>
              <a:t>[5] </a:t>
            </a:r>
            <a:r>
              <a:rPr lang="en-CA" b="1" dirty="0" smtClean="0"/>
              <a:t>Center for Chemical Process Safety</a:t>
            </a:r>
            <a:r>
              <a:rPr lang="en-CA" dirty="0" smtClean="0"/>
              <a:t>. Guidelines for Management of Change. </a:t>
            </a:r>
            <a:r>
              <a:rPr lang="en-CA" dirty="0"/>
              <a:t>New Jersey : Jon Wiley &amp; Sons, </a:t>
            </a:r>
            <a:r>
              <a:rPr lang="en-CA" dirty="0" smtClean="0"/>
              <a:t>2008.</a:t>
            </a:r>
          </a:p>
          <a:p>
            <a:r>
              <a:rPr lang="en-CA" dirty="0"/>
              <a:t>[6] </a:t>
            </a:r>
            <a:r>
              <a:rPr lang="en-CA" b="1" dirty="0"/>
              <a:t>Oil &amp; Gas UK</a:t>
            </a:r>
            <a:r>
              <a:rPr lang="en-CA" dirty="0"/>
              <a:t>. Piper Alpha: Lessons Learnt, 2008.   </a:t>
            </a:r>
            <a:endParaRPr lang="en-CA" dirty="0" smtClean="0"/>
          </a:p>
          <a:p>
            <a:r>
              <a:rPr lang="en-CA" dirty="0" smtClean="0"/>
              <a:t>[7] </a:t>
            </a:r>
            <a:r>
              <a:rPr lang="en-CA" b="1" dirty="0" err="1" smtClean="0"/>
              <a:t>Chitram</a:t>
            </a:r>
            <a:r>
              <a:rPr lang="en-CA" b="1" dirty="0" smtClean="0"/>
              <a:t> </a:t>
            </a:r>
            <a:r>
              <a:rPr lang="en-CA" b="1" dirty="0" err="1" smtClean="0"/>
              <a:t>Lutchman</a:t>
            </a:r>
            <a:r>
              <a:rPr lang="en-CA" b="1" dirty="0" smtClean="0"/>
              <a:t>, </a:t>
            </a:r>
            <a:r>
              <a:rPr lang="en-CA" b="1" dirty="0" err="1" smtClean="0"/>
              <a:t>Rohanie</a:t>
            </a:r>
            <a:r>
              <a:rPr lang="en-CA" b="1" dirty="0" smtClean="0"/>
              <a:t> </a:t>
            </a:r>
            <a:r>
              <a:rPr lang="en-CA" b="1" dirty="0" err="1" smtClean="0"/>
              <a:t>Maharaj</a:t>
            </a:r>
            <a:r>
              <a:rPr lang="en-CA" b="1" dirty="0" smtClean="0"/>
              <a:t>, &amp; </a:t>
            </a:r>
            <a:r>
              <a:rPr lang="en-CA" b="1" dirty="0" err="1" smtClean="0"/>
              <a:t>Waddah</a:t>
            </a:r>
            <a:r>
              <a:rPr lang="en-CA" b="1" dirty="0" smtClean="0"/>
              <a:t> </a:t>
            </a:r>
            <a:r>
              <a:rPr lang="en-CA" b="1" dirty="0" err="1" smtClean="0"/>
              <a:t>Ghanem</a:t>
            </a:r>
            <a:r>
              <a:rPr lang="en-CA" b="1" dirty="0" smtClean="0"/>
              <a:t>. </a:t>
            </a:r>
            <a:r>
              <a:rPr lang="en-CA" dirty="0" smtClean="0"/>
              <a:t>Safety Management: A </a:t>
            </a:r>
            <a:r>
              <a:rPr lang="en-CA" dirty="0" err="1" smtClean="0"/>
              <a:t>comphrensive</a:t>
            </a:r>
            <a:r>
              <a:rPr lang="en-CA" dirty="0" smtClean="0"/>
              <a:t> approach to developing a sustainable system. CRC Press: Florida, 2012. </a:t>
            </a:r>
          </a:p>
          <a:p>
            <a:r>
              <a:rPr lang="en-CA" dirty="0" smtClean="0"/>
              <a:t>[8] </a:t>
            </a:r>
            <a:r>
              <a:rPr lang="en-CA" b="1" dirty="0"/>
              <a:t>Center for Chemical Process Safety.</a:t>
            </a:r>
            <a:r>
              <a:rPr lang="en-CA" dirty="0"/>
              <a:t> </a:t>
            </a:r>
            <a:r>
              <a:rPr lang="en-CA" i="1" dirty="0" smtClean="0"/>
              <a:t>Guidelines for Management of Change. </a:t>
            </a:r>
            <a:r>
              <a:rPr lang="en-CA" dirty="0"/>
              <a:t>New Jersey : Jon Wiley &amp; Sons, </a:t>
            </a:r>
            <a:r>
              <a:rPr lang="en-CA" dirty="0" smtClean="0"/>
              <a:t>2008.</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166</a:t>
            </a:fld>
            <a:endParaRPr lang="en-US" dirty="0"/>
          </a:p>
        </p:txBody>
      </p:sp>
    </p:spTree>
    <p:extLst>
      <p:ext uri="{BB962C8B-B14F-4D97-AF65-F5344CB8AC3E}">
        <p14:creationId xmlns:p14="http://schemas.microsoft.com/office/powerpoint/2010/main" val="401777168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386" y="1298448"/>
            <a:ext cx="5486400" cy="2557272"/>
          </a:xfrm>
        </p:spPr>
        <p:txBody>
          <a:bodyPr/>
          <a:lstStyle/>
          <a:p>
            <a:r>
              <a:rPr lang="en-CA" dirty="0" smtClean="0"/>
              <a:t>Enhancing PSM</a:t>
            </a:r>
            <a:endParaRPr lang="en-CA" dirty="0"/>
          </a:p>
        </p:txBody>
      </p:sp>
      <p:sp>
        <p:nvSpPr>
          <p:cNvPr id="3" name="Subtitle 2"/>
          <p:cNvSpPr>
            <a:spLocks noGrp="1"/>
          </p:cNvSpPr>
          <p:nvPr>
            <p:ph type="subTitle" idx="1"/>
          </p:nvPr>
        </p:nvSpPr>
        <p:spPr>
          <a:xfrm>
            <a:off x="802386" y="3944112"/>
            <a:ext cx="5486400" cy="914400"/>
          </a:xfrm>
        </p:spPr>
        <p:txBody>
          <a:bodyPr>
            <a:noAutofit/>
          </a:bodyPr>
          <a:lstStyle/>
          <a:p>
            <a:pPr marL="214308" indent="-214308">
              <a:buClr>
                <a:schemeClr val="bg1"/>
              </a:buClr>
              <a:buFont typeface="Wingdings" panose="05000000000000000000" pitchFamily="2" charset="2"/>
              <a:buChar char="Ø"/>
            </a:pPr>
            <a:r>
              <a:rPr lang="en-CA" sz="1800" dirty="0"/>
              <a:t>Incident Investigation</a:t>
            </a:r>
          </a:p>
          <a:p>
            <a:pPr marL="214308" indent="-214308">
              <a:buClr>
                <a:schemeClr val="bg1"/>
              </a:buClr>
              <a:buFont typeface="Wingdings" panose="05000000000000000000" pitchFamily="2" charset="2"/>
              <a:buChar char="Ø"/>
            </a:pPr>
            <a:r>
              <a:rPr lang="en-CA" sz="1800" dirty="0"/>
              <a:t>Measurement and Metrics</a:t>
            </a:r>
          </a:p>
          <a:p>
            <a:pPr marL="214308" indent="-214308">
              <a:buClr>
                <a:schemeClr val="bg1"/>
              </a:buClr>
              <a:buFont typeface="Wingdings" panose="05000000000000000000" pitchFamily="2" charset="2"/>
              <a:buChar char="Ø"/>
            </a:pPr>
            <a:r>
              <a:rPr lang="en-CA" sz="1800" dirty="0"/>
              <a:t>Auditing</a:t>
            </a:r>
          </a:p>
          <a:p>
            <a:pPr marL="214308" indent="-214308">
              <a:buClr>
                <a:schemeClr val="bg1"/>
              </a:buClr>
              <a:buFont typeface="Wingdings" panose="05000000000000000000" pitchFamily="2" charset="2"/>
              <a:buChar char="Ø"/>
            </a:pPr>
            <a:r>
              <a:rPr lang="en-CA" sz="1800" dirty="0"/>
              <a:t>Management Review and Continuous Improvement</a:t>
            </a:r>
          </a:p>
          <a:p>
            <a:pPr marL="214308" indent="-214308">
              <a:buClr>
                <a:schemeClr val="bg1"/>
              </a:buClr>
              <a:buFont typeface="Wingdings" panose="05000000000000000000" pitchFamily="2" charset="2"/>
              <a:buChar char="Ø"/>
            </a:pPr>
            <a:r>
              <a:rPr lang="en-CA" sz="1800" dirty="0"/>
              <a:t>Implementation</a:t>
            </a:r>
          </a:p>
          <a:p>
            <a:pPr>
              <a:buClr>
                <a:schemeClr val="bg1"/>
              </a:buClr>
            </a:pPr>
            <a:endParaRPr lang="en-CA" sz="1800" dirty="0"/>
          </a:p>
        </p:txBody>
      </p:sp>
      <p:pic>
        <p:nvPicPr>
          <p:cNvPr id="4" name="Picture 3"/>
          <p:cNvPicPr>
            <a:picLocks noChangeAspect="1"/>
          </p:cNvPicPr>
          <p:nvPr/>
        </p:nvPicPr>
        <p:blipFill rotWithShape="1">
          <a:blip r:embed="rId3"/>
          <a:srcRect t="19354"/>
          <a:stretch/>
        </p:blipFill>
        <p:spPr>
          <a:xfrm>
            <a:off x="6743180" y="6217920"/>
            <a:ext cx="2400820" cy="49300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20290" b="24156"/>
          <a:stretch/>
        </p:blipFill>
        <p:spPr>
          <a:xfrm>
            <a:off x="6922096" y="130125"/>
            <a:ext cx="2221904" cy="551518"/>
          </a:xfrm>
          <a:prstGeom prst="rect">
            <a:avLst/>
          </a:prstGeom>
        </p:spPr>
      </p:pic>
    </p:spTree>
    <p:extLst>
      <p:ext uri="{BB962C8B-B14F-4D97-AF65-F5344CB8AC3E}">
        <p14:creationId xmlns:p14="http://schemas.microsoft.com/office/powerpoint/2010/main" val="253909380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Continuous improvement</a:t>
            </a:r>
            <a:endParaRPr lang="en-CA" sz="2800" dirty="0"/>
          </a:p>
        </p:txBody>
      </p:sp>
      <p:sp>
        <p:nvSpPr>
          <p:cNvPr id="3" name="Content Placeholder 2"/>
          <p:cNvSpPr>
            <a:spLocks noGrp="1"/>
          </p:cNvSpPr>
          <p:nvPr>
            <p:ph idx="1"/>
          </p:nvPr>
        </p:nvSpPr>
        <p:spPr/>
        <p:txBody>
          <a:bodyPr>
            <a:normAutofit/>
          </a:bodyPr>
          <a:lstStyle/>
          <a:p>
            <a:r>
              <a:rPr lang="en-CA" dirty="0" smtClean="0"/>
              <a:t>The most effective PSM systems use new information as it becomes available over the lifetime of the process to continuously improve the PSM system [1]</a:t>
            </a:r>
          </a:p>
          <a:p>
            <a:r>
              <a:rPr lang="en-CA" dirty="0" smtClean="0"/>
              <a:t>Enhancing PSM is based on learning from experience</a:t>
            </a:r>
          </a:p>
          <a:p>
            <a:r>
              <a:rPr lang="en-CA" dirty="0" smtClean="0"/>
              <a:t>This is typically done through:</a:t>
            </a:r>
          </a:p>
          <a:p>
            <a:pPr lvl="1"/>
            <a:r>
              <a:rPr lang="en-CA" dirty="0" smtClean="0"/>
              <a:t>Investigating incidents or near misses that occur and addressing their root causes </a:t>
            </a:r>
            <a:endParaRPr lang="en-CA" dirty="0"/>
          </a:p>
          <a:p>
            <a:pPr lvl="1"/>
            <a:r>
              <a:rPr lang="en-CA" dirty="0" smtClean="0"/>
              <a:t>Apply lessons learned from other similar facilities</a:t>
            </a:r>
          </a:p>
          <a:p>
            <a:pPr lvl="1"/>
            <a:r>
              <a:rPr lang="en-CA" dirty="0" smtClean="0"/>
              <a:t>Measuring performance</a:t>
            </a:r>
          </a:p>
          <a:p>
            <a:pPr lvl="1"/>
            <a:r>
              <a:rPr lang="en-CA" dirty="0" smtClean="0"/>
              <a:t>Auditing the PSM system </a:t>
            </a:r>
          </a:p>
          <a:p>
            <a:pPr lvl="1"/>
            <a:r>
              <a:rPr lang="en-CA" dirty="0" smtClean="0"/>
              <a:t>Performing management reviews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168</a:t>
            </a:fld>
            <a:endParaRPr lang="en-US" dirty="0"/>
          </a:p>
        </p:txBody>
      </p:sp>
    </p:spTree>
    <p:extLst>
      <p:ext uri="{BB962C8B-B14F-4D97-AF65-F5344CB8AC3E}">
        <p14:creationId xmlns:p14="http://schemas.microsoft.com/office/powerpoint/2010/main" val="72798816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2892552"/>
          </a:xfrm>
        </p:spPr>
        <p:txBody>
          <a:bodyPr/>
          <a:lstStyle/>
          <a:p>
            <a:r>
              <a:rPr lang="en-CA" dirty="0" smtClean="0"/>
              <a:t>17. Incident Investigation</a:t>
            </a:r>
            <a:endParaRPr lang="en-CA" dirty="0"/>
          </a:p>
        </p:txBody>
      </p:sp>
      <p:sp>
        <p:nvSpPr>
          <p:cNvPr id="3" name="Text Placeholder 2"/>
          <p:cNvSpPr>
            <a:spLocks noGrp="1"/>
          </p:cNvSpPr>
          <p:nvPr>
            <p:ph type="body" idx="1"/>
          </p:nvPr>
        </p:nvSpPr>
        <p:spPr>
          <a:xfrm>
            <a:off x="2900934" y="4298359"/>
            <a:ext cx="5486400" cy="1387974"/>
          </a:xfrm>
        </p:spPr>
        <p:txBody>
          <a:bodyPr>
            <a:noAutofit/>
          </a:bodyPr>
          <a:lstStyle/>
          <a:p>
            <a:r>
              <a:rPr lang="en-CA" sz="2400" i="1" dirty="0" smtClean="0"/>
              <a:t>As it sounds, this element is about investigating any incidents or near misses to determine the root cause (if possible) and applying this information to improve the PSM system</a:t>
            </a:r>
            <a:endParaRPr lang="en-CA" sz="24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169</a:t>
            </a:fld>
            <a:endParaRPr lang="en-US" dirty="0"/>
          </a:p>
        </p:txBody>
      </p:sp>
    </p:spTree>
    <p:extLst>
      <p:ext uri="{BB962C8B-B14F-4D97-AF65-F5344CB8AC3E}">
        <p14:creationId xmlns:p14="http://schemas.microsoft.com/office/powerpoint/2010/main" val="803580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did this happen?</a:t>
            </a:r>
          </a:p>
        </p:txBody>
      </p:sp>
      <p:sp>
        <p:nvSpPr>
          <p:cNvPr id="3" name="Content Placeholder 2"/>
          <p:cNvSpPr>
            <a:spLocks noGrp="1"/>
          </p:cNvSpPr>
          <p:nvPr>
            <p:ph idx="1"/>
          </p:nvPr>
        </p:nvSpPr>
        <p:spPr/>
        <p:txBody>
          <a:bodyPr/>
          <a:lstStyle/>
          <a:p>
            <a:r>
              <a:rPr lang="en-CA" dirty="0"/>
              <a:t>Production had been halted 6 months prior to the accident and the downstream </a:t>
            </a:r>
            <a:r>
              <a:rPr lang="en-CA" dirty="0" err="1"/>
              <a:t>Sevin</a:t>
            </a:r>
            <a:r>
              <a:rPr lang="en-CA" dirty="0"/>
              <a:t> plant continued to operate using the stored MIC. This indicated that considerable amounts of MIC a highly toxic chemical was being stored for extended period of time. </a:t>
            </a:r>
            <a:endParaRPr lang="en-CA" b="1" i="1" dirty="0" smtClean="0"/>
          </a:p>
          <a:p>
            <a:r>
              <a:rPr lang="en-CA" b="1" i="1" dirty="0" smtClean="0"/>
              <a:t>Inherently </a:t>
            </a:r>
            <a:r>
              <a:rPr lang="en-CA" b="1" i="1" dirty="0"/>
              <a:t>safer </a:t>
            </a:r>
            <a:r>
              <a:rPr lang="en-CA" b="1" i="1" dirty="0" smtClean="0"/>
              <a:t>design (ISD)</a:t>
            </a:r>
            <a:r>
              <a:rPr lang="en-CA" dirty="0" smtClean="0"/>
              <a:t> </a:t>
            </a:r>
            <a:r>
              <a:rPr lang="en-CA" dirty="0"/>
              <a:t>dictates that inventory of highly toxic materials should be maintained at the lowest possible level to minimize the possibility of large releases. </a:t>
            </a:r>
            <a:r>
              <a:rPr lang="en-CA" dirty="0" smtClean="0"/>
              <a:t>Also, newer technology was later developed to produce the same pesticide product without using MIC intermediate, thus employing the ISD principle of substitution.</a:t>
            </a:r>
          </a:p>
          <a:p>
            <a:endParaRPr lang="en-CA" dirty="0"/>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a:t>
            </a:fld>
            <a:endParaRPr lang="en-US" dirty="0"/>
          </a:p>
        </p:txBody>
      </p:sp>
      <p:grpSp>
        <p:nvGrpSpPr>
          <p:cNvPr id="19" name="Group 18"/>
          <p:cNvGrpSpPr/>
          <p:nvPr/>
        </p:nvGrpSpPr>
        <p:grpSpPr>
          <a:xfrm>
            <a:off x="189688" y="6182578"/>
            <a:ext cx="8316639" cy="538898"/>
            <a:chOff x="1249680" y="6197517"/>
            <a:chExt cx="7749864" cy="540000"/>
          </a:xfrm>
        </p:grpSpPr>
        <p:sp>
          <p:nvSpPr>
            <p:cNvPr id="20" name="Rectangle 19">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21" name="Rectangle 20">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22" name="Rectangle 21">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3" name="Rectangle 22">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4" name="Rectangle 23">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68580283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Process</a:t>
            </a:r>
            <a:endParaRPr lang="en-CA" dirty="0"/>
          </a:p>
        </p:txBody>
      </p:sp>
      <p:sp>
        <p:nvSpPr>
          <p:cNvPr id="3" name="Content Placeholder 2"/>
          <p:cNvSpPr>
            <a:spLocks noGrp="1"/>
          </p:cNvSpPr>
          <p:nvPr>
            <p:ph idx="1"/>
          </p:nvPr>
        </p:nvSpPr>
        <p:spPr/>
        <p:txBody>
          <a:bodyPr/>
          <a:lstStyle/>
          <a:p>
            <a:r>
              <a:rPr lang="en-CA" dirty="0" smtClean="0"/>
              <a:t>Formal accident reporting, tracking, and investigation system [1]</a:t>
            </a:r>
          </a:p>
          <a:p>
            <a:r>
              <a:rPr lang="en-CA" dirty="0" smtClean="0"/>
              <a:t>Analyzing incident trending</a:t>
            </a:r>
          </a:p>
          <a:p>
            <a:r>
              <a:rPr lang="en-CA" dirty="0" smtClean="0"/>
              <a:t>Learn from experience – apply newly acquired information if appropriate</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170</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29026017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Organization Culture</a:t>
            </a:r>
            <a:endParaRPr lang="en-CA" dirty="0"/>
          </a:p>
        </p:txBody>
      </p:sp>
      <p:sp>
        <p:nvSpPr>
          <p:cNvPr id="3" name="Content Placeholder 2"/>
          <p:cNvSpPr>
            <a:spLocks noGrp="1"/>
          </p:cNvSpPr>
          <p:nvPr>
            <p:ph idx="1"/>
          </p:nvPr>
        </p:nvSpPr>
        <p:spPr>
          <a:xfrm>
            <a:off x="2915014" y="720417"/>
            <a:ext cx="5486400" cy="2113008"/>
          </a:xfrm>
        </p:spPr>
        <p:txBody>
          <a:bodyPr/>
          <a:lstStyle/>
          <a:p>
            <a:r>
              <a:rPr lang="en-CA" dirty="0" smtClean="0"/>
              <a:t>This system is not for blaming employees and results should not be treated as such [1]</a:t>
            </a:r>
          </a:p>
          <a:p>
            <a:r>
              <a:rPr lang="en-CA" dirty="0" smtClean="0"/>
              <a:t>It should be approached as a mechanism for addressing the underlying system procedures or process cause</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171</a:t>
            </a:fld>
            <a:endParaRPr lang="en-US" dirty="0"/>
          </a:p>
        </p:txBody>
      </p:sp>
      <p:grpSp>
        <p:nvGrpSpPr>
          <p:cNvPr id="7" name="Group 6"/>
          <p:cNvGrpSpPr/>
          <p:nvPr/>
        </p:nvGrpSpPr>
        <p:grpSpPr>
          <a:xfrm>
            <a:off x="189688" y="6182578"/>
            <a:ext cx="8316639" cy="538898"/>
            <a:chOff x="1249680" y="6197517"/>
            <a:chExt cx="7749864" cy="540000"/>
          </a:xfrm>
        </p:grpSpPr>
        <p:sp>
          <p:nvSpPr>
            <p:cNvPr id="8" name="Rectangle 7">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9" name="Rectangle 8">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0" name="Rectangle 9">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1" name="Rectangle 10">
              <a:hlinkClick r:id="rId6" action="ppaction://hlinksldjump"/>
            </p:cNvPr>
            <p:cNvSpPr/>
            <p:nvPr/>
          </p:nvSpPr>
          <p:spPr>
            <a:xfrm>
              <a:off x="6009078"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2" name="Rectangle 11">
              <a:hlinkClick r:id="rId7" action="ppaction://hlinksldjump"/>
            </p:cNvPr>
            <p:cNvSpPr/>
            <p:nvPr/>
          </p:nvSpPr>
          <p:spPr>
            <a:xfrm>
              <a:off x="7595544"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11457481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18. Measurement &amp; Metrics</a:t>
            </a:r>
            <a:endParaRPr lang="en-CA" dirty="0"/>
          </a:p>
        </p:txBody>
      </p:sp>
      <p:sp>
        <p:nvSpPr>
          <p:cNvPr id="3" name="Text Placeholder 2"/>
          <p:cNvSpPr>
            <a:spLocks noGrp="1"/>
          </p:cNvSpPr>
          <p:nvPr>
            <p:ph type="body" idx="1"/>
          </p:nvPr>
        </p:nvSpPr>
        <p:spPr>
          <a:xfrm>
            <a:off x="2914650" y="4672583"/>
            <a:ext cx="5486400" cy="1401645"/>
          </a:xfrm>
        </p:spPr>
        <p:txBody>
          <a:bodyPr>
            <a:noAutofit/>
          </a:bodyPr>
          <a:lstStyle/>
          <a:p>
            <a:r>
              <a:rPr lang="en-CA" sz="2400" i="1" dirty="0" smtClean="0"/>
              <a:t>This element focuses on measuring and assessing the actual performance of a process and not the intended performance which may become misleading over time.</a:t>
            </a:r>
            <a:endParaRPr lang="en-CA" sz="24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172</a:t>
            </a:fld>
            <a:endParaRPr lang="en-US" dirty="0"/>
          </a:p>
        </p:txBody>
      </p:sp>
    </p:spTree>
    <p:extLst>
      <p:ext uri="{BB962C8B-B14F-4D97-AF65-F5344CB8AC3E}">
        <p14:creationId xmlns:p14="http://schemas.microsoft.com/office/powerpoint/2010/main" val="147019306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Metrics</a:t>
            </a:r>
            <a:endParaRPr lang="en-CA" dirty="0"/>
          </a:p>
        </p:txBody>
      </p:sp>
      <p:sp>
        <p:nvSpPr>
          <p:cNvPr id="3" name="Content Placeholder 2"/>
          <p:cNvSpPr>
            <a:spLocks noGrp="1"/>
          </p:cNvSpPr>
          <p:nvPr>
            <p:ph idx="1"/>
          </p:nvPr>
        </p:nvSpPr>
        <p:spPr>
          <a:xfrm>
            <a:off x="2645517" y="833160"/>
            <a:ext cx="3564962" cy="5120640"/>
          </a:xfrm>
        </p:spPr>
        <p:txBody>
          <a:bodyPr/>
          <a:lstStyle/>
          <a:p>
            <a:r>
              <a:rPr lang="en-CA" dirty="0" smtClean="0"/>
              <a:t>Metrics are indicators of system performance [2]</a:t>
            </a:r>
          </a:p>
          <a:p>
            <a:pPr lvl="1"/>
            <a:r>
              <a:rPr lang="en-CA" dirty="0" smtClean="0"/>
              <a:t>Incidents frequency is not effective indicators for proactive process improvement </a:t>
            </a:r>
          </a:p>
          <a:p>
            <a:pPr lvl="1"/>
            <a:r>
              <a:rPr lang="en-CA" dirty="0" smtClean="0"/>
              <a:t>It is often used for reactive process improvement, however, proactive prevention should be best practice</a:t>
            </a:r>
            <a:endParaRPr lang="en-CA" dirty="0"/>
          </a:p>
          <a:p>
            <a:r>
              <a:rPr lang="en-CA" dirty="0" smtClean="0"/>
              <a:t>Types of measurements and frequency of updating indicators is facility and process specific</a:t>
            </a:r>
          </a:p>
          <a:p>
            <a:pPr lvl="1"/>
            <a:r>
              <a:rPr lang="en-CA" dirty="0" smtClean="0"/>
              <a:t>Depends on cost, local needs, the type of process, risk level, operational dynamics, </a:t>
            </a:r>
            <a:r>
              <a:rPr lang="en-CA" b="1" dirty="0" smtClean="0"/>
              <a:t>commitment to process safety</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173</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Enhancing PSM</a:t>
              </a:r>
            </a:p>
          </p:txBody>
        </p:sp>
      </p:gr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5361" y="1676399"/>
            <a:ext cx="2354130" cy="2943381"/>
          </a:xfrm>
          <a:prstGeom prst="rect">
            <a:avLst/>
          </a:prstGeom>
        </p:spPr>
      </p:pic>
    </p:spTree>
    <p:extLst>
      <p:ext uri="{BB962C8B-B14F-4D97-AF65-F5344CB8AC3E}">
        <p14:creationId xmlns:p14="http://schemas.microsoft.com/office/powerpoint/2010/main" val="25357915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KPIs</a:t>
            </a:r>
            <a:endParaRPr lang="en-CA" dirty="0"/>
          </a:p>
        </p:txBody>
      </p:sp>
      <p:sp>
        <p:nvSpPr>
          <p:cNvPr id="3" name="Content Placeholder 2"/>
          <p:cNvSpPr>
            <a:spLocks noGrp="1"/>
          </p:cNvSpPr>
          <p:nvPr>
            <p:ph idx="1"/>
          </p:nvPr>
        </p:nvSpPr>
        <p:spPr>
          <a:xfrm>
            <a:off x="2724227" y="1848881"/>
            <a:ext cx="2506977" cy="3101966"/>
          </a:xfrm>
        </p:spPr>
        <p:txBody>
          <a:bodyPr>
            <a:normAutofit/>
          </a:bodyPr>
          <a:lstStyle/>
          <a:p>
            <a:r>
              <a:rPr lang="en-CA" dirty="0" smtClean="0"/>
              <a:t>There may be some </a:t>
            </a:r>
            <a:r>
              <a:rPr lang="en-CA" dirty="0"/>
              <a:t>mandatory requirements for </a:t>
            </a:r>
            <a:r>
              <a:rPr lang="en-CA" dirty="0" smtClean="0"/>
              <a:t>KPIs </a:t>
            </a:r>
            <a:r>
              <a:rPr lang="en-CA" dirty="0"/>
              <a:t>for a particular process or piece of equipment and this should be taken into account.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174</a:t>
            </a:fld>
            <a:endParaRPr lang="en-US" dirty="0"/>
          </a:p>
        </p:txBody>
      </p:sp>
      <p:sp>
        <p:nvSpPr>
          <p:cNvPr id="6" name="Rectangle 5"/>
          <p:cNvSpPr/>
          <p:nvPr/>
        </p:nvSpPr>
        <p:spPr>
          <a:xfrm>
            <a:off x="2776445" y="5006322"/>
            <a:ext cx="5789630" cy="969496"/>
          </a:xfrm>
          <a:prstGeom prst="rect">
            <a:avLst/>
          </a:prstGeom>
        </p:spPr>
        <p:txBody>
          <a:bodyPr wrap="square">
            <a:spAutoFit/>
          </a:bodyPr>
          <a:lstStyle/>
          <a:p>
            <a:pPr marL="285750" indent="-285750">
              <a:buFont typeface="Arial" panose="020B0604020202020204" pitchFamily="34" charset="0"/>
              <a:buChar char="•"/>
            </a:pPr>
            <a:r>
              <a:rPr lang="en-CA" sz="1900" dirty="0"/>
              <a:t>This element can often be combined with other business metrics such as efficiency, cost analysis, and productivity</a:t>
            </a:r>
          </a:p>
        </p:txBody>
      </p:sp>
      <p:sp>
        <p:nvSpPr>
          <p:cNvPr id="7" name="Rectangle 6"/>
          <p:cNvSpPr/>
          <p:nvPr/>
        </p:nvSpPr>
        <p:spPr>
          <a:xfrm>
            <a:off x="2724227" y="766854"/>
            <a:ext cx="5841848" cy="969496"/>
          </a:xfrm>
          <a:prstGeom prst="rect">
            <a:avLst/>
          </a:prstGeom>
        </p:spPr>
        <p:txBody>
          <a:bodyPr wrap="square">
            <a:spAutoFit/>
          </a:bodyPr>
          <a:lstStyle/>
          <a:p>
            <a:pPr marL="285750" indent="-285750">
              <a:buFont typeface="Arial" panose="020B0604020202020204" pitchFamily="34" charset="0"/>
              <a:buChar char="•"/>
            </a:pPr>
            <a:r>
              <a:rPr lang="en-CA" sz="1900" dirty="0"/>
              <a:t>Easier to take corrective actions </a:t>
            </a:r>
            <a:r>
              <a:rPr lang="en-CA" sz="1900" dirty="0" smtClean="0"/>
              <a:t>proactively, therefore </a:t>
            </a:r>
            <a:r>
              <a:rPr lang="en-CA" sz="1900" dirty="0"/>
              <a:t>use leading </a:t>
            </a:r>
            <a:r>
              <a:rPr lang="en-CA" sz="1900" dirty="0" smtClean="0"/>
              <a:t>indicators [2]</a:t>
            </a:r>
            <a:endParaRPr lang="en-CA" sz="1900" dirty="0"/>
          </a:p>
          <a:p>
            <a:pPr marL="742950" lvl="1" indent="-285750">
              <a:buFont typeface="Arial" panose="020B0604020202020204" pitchFamily="34" charset="0"/>
              <a:buChar char="•"/>
            </a:pPr>
            <a:r>
              <a:rPr lang="en-CA" sz="1900" dirty="0"/>
              <a:t>We call these </a:t>
            </a:r>
            <a:r>
              <a:rPr lang="en-CA" sz="1900" b="1" i="1" dirty="0"/>
              <a:t>Key Performance Indicators </a:t>
            </a:r>
            <a:r>
              <a:rPr lang="en-CA" sz="1900" dirty="0"/>
              <a:t>(KPIs)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204" y="2402542"/>
            <a:ext cx="3334871" cy="2223247"/>
          </a:xfrm>
          <a:prstGeom prst="rect">
            <a:avLst/>
          </a:prstGeom>
        </p:spPr>
      </p:pic>
      <p:grpSp>
        <p:nvGrpSpPr>
          <p:cNvPr id="9" name="Group 8"/>
          <p:cNvGrpSpPr/>
          <p:nvPr/>
        </p:nvGrpSpPr>
        <p:grpSpPr>
          <a:xfrm>
            <a:off x="189688" y="6182578"/>
            <a:ext cx="8316639" cy="538898"/>
            <a:chOff x="1249680" y="6197517"/>
            <a:chExt cx="7749864" cy="540000"/>
          </a:xfrm>
        </p:grpSpPr>
        <p:sp>
          <p:nvSpPr>
            <p:cNvPr id="10" name="Rectangle 9">
              <a:hlinkClick r:id="rId4"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1" name="Rectangle 10">
              <a:hlinkClick r:id="rId5"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2" name="Rectangle 11">
              <a:hlinkClick r:id="rId6"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3" name="Rectangle 12">
              <a:hlinkClick r:id="rId7" action="ppaction://hlinksldjump"/>
            </p:cNvPr>
            <p:cNvSpPr/>
            <p:nvPr/>
          </p:nvSpPr>
          <p:spPr>
            <a:xfrm>
              <a:off x="6009078"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4" name="Rectangle 13">
              <a:hlinkClick r:id="rId8" action="ppaction://hlinksldjump"/>
            </p:cNvPr>
            <p:cNvSpPr/>
            <p:nvPr/>
          </p:nvSpPr>
          <p:spPr>
            <a:xfrm>
              <a:off x="7595544"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24275684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Leading &amp; Lagging Indicators</a:t>
            </a:r>
            <a:endParaRPr lang="en-CA" dirty="0"/>
          </a:p>
        </p:txBody>
      </p:sp>
      <p:sp>
        <p:nvSpPr>
          <p:cNvPr id="3" name="Content Placeholder 2"/>
          <p:cNvSpPr>
            <a:spLocks noGrp="1"/>
          </p:cNvSpPr>
          <p:nvPr>
            <p:ph idx="1"/>
          </p:nvPr>
        </p:nvSpPr>
        <p:spPr/>
        <p:txBody>
          <a:bodyPr>
            <a:normAutofit/>
          </a:bodyPr>
          <a:lstStyle/>
          <a:p>
            <a:pPr marL="0" indent="0">
              <a:buNone/>
            </a:pPr>
            <a:r>
              <a:rPr lang="en-CA" b="1" dirty="0"/>
              <a:t>Leading</a:t>
            </a:r>
          </a:p>
          <a:p>
            <a:r>
              <a:rPr lang="en-CA" dirty="0"/>
              <a:t>Input measurements which are typically hard to measure but easy to </a:t>
            </a:r>
            <a:r>
              <a:rPr lang="en-CA" dirty="0" smtClean="0"/>
              <a:t>influence. This type of improvement is pro-active [1]</a:t>
            </a:r>
          </a:p>
          <a:p>
            <a:r>
              <a:rPr lang="en-CA" dirty="0" smtClean="0"/>
              <a:t>Measures the barrier’s strength and maintains it to prevent incidents in the Swiss Cheese Model of PSM failure</a:t>
            </a:r>
            <a:endParaRPr lang="en-CA" dirty="0"/>
          </a:p>
          <a:p>
            <a:pPr marL="0" indent="0">
              <a:buNone/>
            </a:pPr>
            <a:r>
              <a:rPr lang="en-CA" b="1" dirty="0"/>
              <a:t>Lagging</a:t>
            </a:r>
          </a:p>
          <a:p>
            <a:r>
              <a:rPr lang="en-CA" dirty="0"/>
              <a:t>Output measurements that are easy to measure but difficult to </a:t>
            </a:r>
            <a:r>
              <a:rPr lang="en-CA" dirty="0" smtClean="0"/>
              <a:t>improve. This type of improvement is reactive</a:t>
            </a:r>
          </a:p>
          <a:p>
            <a:r>
              <a:rPr lang="en-CA" dirty="0"/>
              <a:t>Measures the protective barrier defects and the events and consequences </a:t>
            </a:r>
            <a:r>
              <a:rPr lang="en-CA" dirty="0" smtClean="0"/>
              <a:t>in the Swiss </a:t>
            </a:r>
            <a:r>
              <a:rPr lang="en-CA" dirty="0"/>
              <a:t>Cheese </a:t>
            </a:r>
            <a:r>
              <a:rPr lang="en-CA" dirty="0" smtClean="0"/>
              <a:t>Model of PSM failure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175</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80062867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 Losing Weight</a:t>
            </a:r>
            <a:endParaRPr lang="en-CA" dirty="0"/>
          </a:p>
        </p:txBody>
      </p:sp>
      <p:sp>
        <p:nvSpPr>
          <p:cNvPr id="3" name="Content Placeholder 2"/>
          <p:cNvSpPr>
            <a:spLocks noGrp="1"/>
          </p:cNvSpPr>
          <p:nvPr>
            <p:ph idx="1"/>
          </p:nvPr>
        </p:nvSpPr>
        <p:spPr>
          <a:xfrm>
            <a:off x="2901951" y="864108"/>
            <a:ext cx="3565964" cy="5120640"/>
          </a:xfrm>
        </p:spPr>
        <p:txBody>
          <a:bodyPr/>
          <a:lstStyle/>
          <a:p>
            <a:pPr marL="0" indent="0">
              <a:buNone/>
            </a:pPr>
            <a:r>
              <a:rPr lang="en-CA" sz="2000" b="1" dirty="0" smtClean="0">
                <a:solidFill>
                  <a:schemeClr val="accent5"/>
                </a:solidFill>
              </a:rPr>
              <a:t>Indicators</a:t>
            </a:r>
          </a:p>
          <a:p>
            <a:pPr marL="0" indent="0">
              <a:buNone/>
            </a:pPr>
            <a:r>
              <a:rPr lang="en-CA" b="1" dirty="0" smtClean="0"/>
              <a:t>Which is leading/lagging [2]?</a:t>
            </a:r>
          </a:p>
          <a:p>
            <a:r>
              <a:rPr lang="en-CA" i="1" dirty="0" smtClean="0"/>
              <a:t>Weighing yourself on a scale</a:t>
            </a:r>
          </a:p>
          <a:p>
            <a:pPr lvl="1"/>
            <a:r>
              <a:rPr lang="en-CA" dirty="0" smtClean="0"/>
              <a:t>Easy to measure</a:t>
            </a:r>
          </a:p>
          <a:p>
            <a:pPr lvl="1"/>
            <a:r>
              <a:rPr lang="en-CA" dirty="0" smtClean="0"/>
              <a:t>Difficult to take corrective action</a:t>
            </a:r>
          </a:p>
          <a:p>
            <a:r>
              <a:rPr lang="en-CA" i="1" dirty="0" smtClean="0"/>
              <a:t>Counting your consumed calories and your expended calories</a:t>
            </a:r>
          </a:p>
          <a:p>
            <a:pPr lvl="1"/>
            <a:r>
              <a:rPr lang="en-CA" dirty="0" smtClean="0"/>
              <a:t>Difficult to measure</a:t>
            </a:r>
          </a:p>
          <a:p>
            <a:pPr lvl="1"/>
            <a:r>
              <a:rPr lang="en-CA" dirty="0" smtClean="0"/>
              <a:t>Easy to take corrective action</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176</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Enhancing PSM</a:t>
              </a:r>
            </a:p>
          </p:txBody>
        </p:sp>
      </p:gr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7915" y="1863852"/>
            <a:ext cx="2081784" cy="3121152"/>
          </a:xfrm>
          <a:prstGeom prst="rect">
            <a:avLst/>
          </a:prstGeom>
        </p:spPr>
      </p:pic>
    </p:spTree>
    <p:extLst>
      <p:ext uri="{BB962C8B-B14F-4D97-AF65-F5344CB8AC3E}">
        <p14:creationId xmlns:p14="http://schemas.microsoft.com/office/powerpoint/2010/main" val="322139579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Documenting &amp; </a:t>
            </a:r>
            <a:br>
              <a:rPr lang="en-CA" sz="2800" dirty="0" smtClean="0"/>
            </a:br>
            <a:r>
              <a:rPr lang="en-CA" sz="2800" dirty="0" smtClean="0"/>
              <a:t>Reporting</a:t>
            </a:r>
            <a:endParaRPr lang="en-CA" sz="2800" dirty="0"/>
          </a:p>
        </p:txBody>
      </p:sp>
      <p:sp>
        <p:nvSpPr>
          <p:cNvPr id="3" name="Content Placeholder 2"/>
          <p:cNvSpPr>
            <a:spLocks noGrp="1"/>
          </p:cNvSpPr>
          <p:nvPr>
            <p:ph idx="1"/>
          </p:nvPr>
        </p:nvSpPr>
        <p:spPr>
          <a:xfrm>
            <a:off x="2645517" y="560116"/>
            <a:ext cx="3149968" cy="5393684"/>
          </a:xfrm>
        </p:spPr>
        <p:txBody>
          <a:bodyPr>
            <a:normAutofit/>
          </a:bodyPr>
          <a:lstStyle/>
          <a:p>
            <a:pPr marL="285750" indent="-285750">
              <a:buFont typeface="Arial" panose="020B0604020202020204" pitchFamily="34" charset="0"/>
              <a:buChar char="•"/>
            </a:pPr>
            <a:r>
              <a:rPr lang="en-CA" dirty="0"/>
              <a:t>Long term documentation is dependent </a:t>
            </a:r>
            <a:r>
              <a:rPr lang="en-CA" dirty="0" smtClean="0"/>
              <a:t>on [2]:</a:t>
            </a:r>
            <a:endParaRPr lang="en-CA" dirty="0"/>
          </a:p>
          <a:p>
            <a:pPr marL="742950" lvl="1" indent="-285750">
              <a:buFont typeface="Arial" panose="020B0604020202020204" pitchFamily="34" charset="0"/>
              <a:buChar char="•"/>
            </a:pPr>
            <a:r>
              <a:rPr lang="en-CA" dirty="0"/>
              <a:t>Process risk</a:t>
            </a:r>
          </a:p>
          <a:p>
            <a:pPr marL="742950" lvl="1" indent="-285750">
              <a:buFont typeface="Arial" panose="020B0604020202020204" pitchFamily="34" charset="0"/>
              <a:buChar char="•"/>
            </a:pPr>
            <a:r>
              <a:rPr lang="en-CA" dirty="0"/>
              <a:t>KPI measurement </a:t>
            </a:r>
            <a:r>
              <a:rPr lang="en-CA" dirty="0" smtClean="0"/>
              <a:t>Regulatory requirements</a:t>
            </a:r>
          </a:p>
          <a:p>
            <a:r>
              <a:rPr lang="en-CA" dirty="0" smtClean="0"/>
              <a:t>Often, government or professional associations (such as Responsible Care) will require the reporting of some KPIs</a:t>
            </a:r>
          </a:p>
          <a:p>
            <a:r>
              <a:rPr lang="en-CA" dirty="0"/>
              <a:t>This allows them to develop new metrics or recommendations for all facilities in order to improve the </a:t>
            </a:r>
            <a:r>
              <a:rPr lang="en-CA" dirty="0" smtClean="0"/>
              <a:t>safety of whole industries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177</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91044413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934" y="1499812"/>
            <a:ext cx="5486400" cy="2918989"/>
          </a:xfrm>
        </p:spPr>
        <p:txBody>
          <a:bodyPr/>
          <a:lstStyle/>
          <a:p>
            <a:r>
              <a:rPr lang="en-CA" dirty="0" smtClean="0"/>
              <a:t>19. Auditing </a:t>
            </a:r>
            <a:endParaRPr lang="en-CA" dirty="0"/>
          </a:p>
        </p:txBody>
      </p:sp>
      <p:sp>
        <p:nvSpPr>
          <p:cNvPr id="3" name="Text Placeholder 2"/>
          <p:cNvSpPr>
            <a:spLocks noGrp="1"/>
          </p:cNvSpPr>
          <p:nvPr>
            <p:ph type="body" idx="1"/>
          </p:nvPr>
        </p:nvSpPr>
        <p:spPr>
          <a:xfrm>
            <a:off x="2900934" y="4418801"/>
            <a:ext cx="5486400" cy="1552866"/>
          </a:xfrm>
        </p:spPr>
        <p:txBody>
          <a:bodyPr>
            <a:noAutofit/>
          </a:bodyPr>
          <a:lstStyle/>
          <a:p>
            <a:r>
              <a:rPr lang="en-CA" sz="2400" i="1" dirty="0" smtClean="0"/>
              <a:t>This element is critical in assessing the effectiveness of the PSM system. It should identify weaknesses in the design or implementation, and use this information to correct them.</a:t>
            </a:r>
            <a:endParaRPr lang="en-CA" sz="24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178</a:t>
            </a:fld>
            <a:endParaRPr lang="en-US" dirty="0"/>
          </a:p>
        </p:txBody>
      </p:sp>
    </p:spTree>
    <p:extLst>
      <p:ext uri="{BB962C8B-B14F-4D97-AF65-F5344CB8AC3E}">
        <p14:creationId xmlns:p14="http://schemas.microsoft.com/office/powerpoint/2010/main" val="186221377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an Audit?</a:t>
            </a:r>
            <a:endParaRPr lang="en-CA" dirty="0"/>
          </a:p>
        </p:txBody>
      </p:sp>
      <p:sp>
        <p:nvSpPr>
          <p:cNvPr id="3" name="Content Placeholder 2"/>
          <p:cNvSpPr>
            <a:spLocks noGrp="1"/>
          </p:cNvSpPr>
          <p:nvPr>
            <p:ph idx="1"/>
          </p:nvPr>
        </p:nvSpPr>
        <p:spPr>
          <a:xfrm>
            <a:off x="2645517" y="864107"/>
            <a:ext cx="3427131" cy="5120640"/>
          </a:xfrm>
        </p:spPr>
        <p:txBody>
          <a:bodyPr/>
          <a:lstStyle/>
          <a:p>
            <a:r>
              <a:rPr lang="en-CA" dirty="0" smtClean="0"/>
              <a:t>Independent</a:t>
            </a:r>
          </a:p>
          <a:p>
            <a:r>
              <a:rPr lang="en-CA" dirty="0"/>
              <a:t>S</a:t>
            </a:r>
            <a:r>
              <a:rPr lang="en-CA" dirty="0" smtClean="0"/>
              <a:t>ystematic</a:t>
            </a:r>
          </a:p>
          <a:p>
            <a:r>
              <a:rPr lang="en-CA" dirty="0" smtClean="0"/>
              <a:t>Comparison of current process to </a:t>
            </a:r>
            <a:r>
              <a:rPr lang="en-CA" b="1" dirty="0" smtClean="0"/>
              <a:t>Standards of Care</a:t>
            </a:r>
          </a:p>
          <a:p>
            <a:pPr lvl="1"/>
            <a:r>
              <a:rPr lang="en-CA" dirty="0" smtClean="0"/>
              <a:t>Guidelines which include standards, regulatory requirement and other external rules</a:t>
            </a:r>
          </a:p>
          <a:p>
            <a:pPr lvl="1"/>
            <a:r>
              <a:rPr lang="en-CA" dirty="0" smtClean="0"/>
              <a:t>Internal self-imposed requirements</a:t>
            </a:r>
          </a:p>
          <a:p>
            <a:r>
              <a:rPr lang="en-CA" dirty="0" smtClean="0"/>
              <a:t>Auditing is most often used during the operating phase of a facility</a:t>
            </a:r>
          </a:p>
          <a:p>
            <a:pPr marL="0" indent="0">
              <a:buNone/>
            </a:pPr>
            <a:r>
              <a:rPr lang="en-CA" dirty="0" smtClean="0"/>
              <a:t>[1]</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179</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Enhancing PSM</a:t>
              </a:r>
            </a:p>
          </p:txBody>
        </p:sp>
      </p:gr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41378" y="1858631"/>
            <a:ext cx="2504661" cy="3131591"/>
          </a:xfrm>
          <a:prstGeom prst="rect">
            <a:avLst/>
          </a:prstGeom>
        </p:spPr>
      </p:pic>
    </p:spTree>
    <p:extLst>
      <p:ext uri="{BB962C8B-B14F-4D97-AF65-F5344CB8AC3E}">
        <p14:creationId xmlns:p14="http://schemas.microsoft.com/office/powerpoint/2010/main" val="2307479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did this happen? (In terms of PSM)</a:t>
            </a:r>
            <a:endParaRPr lang="en-CA" dirty="0"/>
          </a:p>
        </p:txBody>
      </p:sp>
      <p:sp>
        <p:nvSpPr>
          <p:cNvPr id="3" name="Content Placeholder 2"/>
          <p:cNvSpPr>
            <a:spLocks noGrp="1"/>
          </p:cNvSpPr>
          <p:nvPr>
            <p:ph idx="1"/>
          </p:nvPr>
        </p:nvSpPr>
        <p:spPr/>
        <p:txBody>
          <a:bodyPr/>
          <a:lstStyle/>
          <a:p>
            <a:r>
              <a:rPr lang="en-CA" b="1" i="1" dirty="0"/>
              <a:t>Accountability</a:t>
            </a:r>
            <a:r>
              <a:rPr lang="en-CA" dirty="0"/>
              <a:t> and corporate</a:t>
            </a:r>
            <a:r>
              <a:rPr lang="en-CA" b="1" i="1" dirty="0"/>
              <a:t> commitment</a:t>
            </a:r>
            <a:r>
              <a:rPr lang="en-CA" dirty="0"/>
              <a:t> </a:t>
            </a:r>
            <a:r>
              <a:rPr lang="en-CA" b="1" i="1" dirty="0"/>
              <a:t>to safety</a:t>
            </a:r>
            <a:r>
              <a:rPr lang="en-CA" dirty="0"/>
              <a:t> failed when supervisors failed to take immediate action when workers first reported a burning sensation in their eyes.</a:t>
            </a:r>
          </a:p>
          <a:p>
            <a:r>
              <a:rPr lang="en-CA" dirty="0"/>
              <a:t> No </a:t>
            </a:r>
            <a:r>
              <a:rPr lang="en-CA" b="1" i="1" dirty="0"/>
              <a:t>management of change </a:t>
            </a:r>
            <a:r>
              <a:rPr lang="en-CA" dirty="0"/>
              <a:t>system was used to evaluate the effects of shutting down the safety equipment such as the refrigeration </a:t>
            </a:r>
            <a:r>
              <a:rPr lang="en-CA" dirty="0" smtClean="0"/>
              <a:t>system, the </a:t>
            </a:r>
            <a:r>
              <a:rPr lang="en-CA" dirty="0"/>
              <a:t>soda </a:t>
            </a:r>
            <a:r>
              <a:rPr lang="en-CA" dirty="0" smtClean="0"/>
              <a:t>scrubber and the flare system while continuing to store a significant amount of MIC on-site.</a:t>
            </a:r>
            <a:endParaRPr lang="en-CA" dirty="0"/>
          </a:p>
          <a:p>
            <a:r>
              <a:rPr lang="en-CA" b="1" i="1" dirty="0"/>
              <a:t>Equipment integrity</a:t>
            </a:r>
            <a:r>
              <a:rPr lang="en-CA" dirty="0"/>
              <a:t> and </a:t>
            </a:r>
            <a:r>
              <a:rPr lang="en-CA" b="1" i="1" dirty="0"/>
              <a:t>operating procedures</a:t>
            </a:r>
            <a:r>
              <a:rPr lang="en-CA" dirty="0"/>
              <a:t> were not maintained and as a consequence the pressure alarms had become so unreliable they were ignored by workers, the temperature alarms had failed to operate, and the tanks were filled beyond their recommended capacity </a:t>
            </a:r>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01831734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Frequency</a:t>
            </a:r>
            <a:endParaRPr lang="en-CA" dirty="0"/>
          </a:p>
        </p:txBody>
      </p:sp>
      <p:sp>
        <p:nvSpPr>
          <p:cNvPr id="3" name="Content Placeholder 2"/>
          <p:cNvSpPr>
            <a:spLocks noGrp="1"/>
          </p:cNvSpPr>
          <p:nvPr>
            <p:ph idx="1"/>
          </p:nvPr>
        </p:nvSpPr>
        <p:spPr/>
        <p:txBody>
          <a:bodyPr/>
          <a:lstStyle/>
          <a:p>
            <a:pPr marL="0" indent="0">
              <a:buNone/>
            </a:pPr>
            <a:r>
              <a:rPr lang="en-CA" dirty="0" smtClean="0"/>
              <a:t>How often audits are conducted will depend on several factors [1]:</a:t>
            </a:r>
          </a:p>
          <a:p>
            <a:r>
              <a:rPr lang="en-CA" dirty="0" smtClean="0"/>
              <a:t>Process inherent risk</a:t>
            </a:r>
          </a:p>
          <a:p>
            <a:r>
              <a:rPr lang="en-CA" dirty="0" smtClean="0"/>
              <a:t>Phase process life cycle</a:t>
            </a:r>
          </a:p>
          <a:p>
            <a:r>
              <a:rPr lang="en-CA" dirty="0" smtClean="0"/>
              <a:t>Past experience</a:t>
            </a:r>
          </a:p>
          <a:p>
            <a:r>
              <a:rPr lang="en-CA" dirty="0"/>
              <a:t>M</a:t>
            </a:r>
            <a:r>
              <a:rPr lang="en-CA" dirty="0" smtClean="0"/>
              <a:t>aturity of the PSM system</a:t>
            </a:r>
          </a:p>
          <a:p>
            <a:r>
              <a:rPr lang="en-CA" dirty="0" smtClean="0"/>
              <a:t>Maturity of organizational culture</a:t>
            </a:r>
          </a:p>
          <a:p>
            <a:r>
              <a:rPr lang="en-CA" dirty="0" smtClean="0"/>
              <a:t>Facility, corporate, or regulatory requirements</a:t>
            </a:r>
          </a:p>
          <a:p>
            <a:endParaRPr lang="en-CA" dirty="0"/>
          </a:p>
          <a:p>
            <a:pPr marL="0" indent="0">
              <a:buNone/>
            </a:pPr>
            <a:r>
              <a:rPr lang="en-CA" dirty="0" smtClean="0"/>
              <a:t>Regardless, some audits should be conducted on a regularly scheduled basis such as once a year </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180</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62458535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&amp; How?</a:t>
            </a:r>
            <a:br>
              <a:rPr lang="en-CA" dirty="0" smtClean="0"/>
            </a:br>
            <a:r>
              <a:rPr lang="en-CA" dirty="0" smtClean="0"/>
              <a:t>Scope</a:t>
            </a:r>
            <a:endParaRPr lang="en-CA" dirty="0"/>
          </a:p>
        </p:txBody>
      </p:sp>
      <p:sp>
        <p:nvSpPr>
          <p:cNvPr id="3" name="Content Placeholder 2"/>
          <p:cNvSpPr>
            <a:spLocks noGrp="1"/>
          </p:cNvSpPr>
          <p:nvPr>
            <p:ph idx="1"/>
          </p:nvPr>
        </p:nvSpPr>
        <p:spPr/>
        <p:txBody>
          <a:bodyPr/>
          <a:lstStyle/>
          <a:p>
            <a:r>
              <a:rPr lang="en-CA" dirty="0" smtClean="0"/>
              <a:t>Team based activity [1]</a:t>
            </a:r>
          </a:p>
          <a:p>
            <a:pPr lvl="1"/>
            <a:r>
              <a:rPr lang="en-CA" dirty="0" smtClean="0"/>
              <a:t>However, requires access to operators and experts</a:t>
            </a:r>
          </a:p>
          <a:p>
            <a:pPr lvl="1"/>
            <a:r>
              <a:rPr lang="en-CA" dirty="0" smtClean="0"/>
              <a:t>Team should be lead by competent personnel</a:t>
            </a:r>
          </a:p>
          <a:p>
            <a:r>
              <a:rPr lang="en-CA" dirty="0" smtClean="0"/>
              <a:t>Element by element (typically)</a:t>
            </a:r>
          </a:p>
          <a:p>
            <a:r>
              <a:rPr lang="en-CA" dirty="0" smtClean="0"/>
              <a:t>Directed primarily by documented protocols</a:t>
            </a:r>
          </a:p>
          <a:p>
            <a:endParaRPr lang="en-CA" dirty="0"/>
          </a:p>
          <a:p>
            <a:pPr marL="0" indent="0">
              <a:buNone/>
            </a:pPr>
            <a:r>
              <a:rPr lang="en-CA" b="1" dirty="0" smtClean="0"/>
              <a:t>Physical Scope </a:t>
            </a:r>
            <a:r>
              <a:rPr lang="en-CA" dirty="0" smtClean="0"/>
              <a:t>– What element or units are being audited? </a:t>
            </a:r>
          </a:p>
          <a:p>
            <a:pPr marL="0" indent="0">
              <a:buNone/>
            </a:pPr>
            <a:r>
              <a:rPr lang="en-CA" b="1" dirty="0" smtClean="0"/>
              <a:t>Analytical Scope </a:t>
            </a:r>
            <a:r>
              <a:rPr lang="en-CA" dirty="0" smtClean="0"/>
              <a:t>– What are the auditing criteria?</a:t>
            </a:r>
          </a:p>
          <a:p>
            <a:pPr marL="0" indent="0">
              <a:buNone/>
            </a:pPr>
            <a:r>
              <a:rPr lang="en-CA" b="1" dirty="0" smtClean="0"/>
              <a:t>Temporal Scope </a:t>
            </a:r>
            <a:r>
              <a:rPr lang="en-CA" dirty="0" smtClean="0"/>
              <a:t>– What time period are you auditing? E.g. April 1, 2013 - March 30, 2013</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181</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34356618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Implementing Audit Findings</a:t>
            </a:r>
            <a:endParaRPr lang="en-CA" sz="2800" dirty="0"/>
          </a:p>
        </p:txBody>
      </p:sp>
      <p:sp>
        <p:nvSpPr>
          <p:cNvPr id="3" name="Content Placeholder 2"/>
          <p:cNvSpPr>
            <a:spLocks noGrp="1"/>
          </p:cNvSpPr>
          <p:nvPr>
            <p:ph idx="1"/>
          </p:nvPr>
        </p:nvSpPr>
        <p:spPr/>
        <p:txBody>
          <a:bodyPr/>
          <a:lstStyle/>
          <a:p>
            <a:r>
              <a:rPr lang="en-CA" dirty="0" smtClean="0"/>
              <a:t>Audits are not useful on their own [1]</a:t>
            </a:r>
          </a:p>
          <a:p>
            <a:r>
              <a:rPr lang="en-CA" dirty="0" smtClean="0"/>
              <a:t>Findings must be used to improve PSM</a:t>
            </a:r>
          </a:p>
          <a:p>
            <a:pPr lvl="1"/>
            <a:r>
              <a:rPr lang="en-CA" b="1" dirty="0" smtClean="0"/>
              <a:t>Adopt as proposed</a:t>
            </a:r>
          </a:p>
          <a:p>
            <a:pPr lvl="1"/>
            <a:r>
              <a:rPr lang="en-CA" b="1" dirty="0" smtClean="0"/>
              <a:t>Adopt in principle </a:t>
            </a:r>
            <a:r>
              <a:rPr lang="en-CA" dirty="0" smtClean="0"/>
              <a:t>(the recommendation will be implemented in an equivalent manner)</a:t>
            </a:r>
          </a:p>
          <a:p>
            <a:pPr lvl="1"/>
            <a:r>
              <a:rPr lang="en-CA" b="1" dirty="0" smtClean="0"/>
              <a:t>Reject based on the assertion that the recommendation was made in error </a:t>
            </a:r>
            <a:r>
              <a:rPr lang="en-CA" dirty="0" smtClean="0"/>
              <a:t>(Because of an error in facts or in judgement)</a:t>
            </a:r>
          </a:p>
          <a:p>
            <a:pPr lvl="1"/>
            <a:r>
              <a:rPr lang="en-CA" b="1" dirty="0" smtClean="0"/>
              <a:t>Reject due to a change which has rendered the recommendation inapplicable</a:t>
            </a:r>
            <a:r>
              <a:rPr lang="en-CA" dirty="0" smtClean="0"/>
              <a:t>. </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182</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38395764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20. Management </a:t>
            </a:r>
            <a:r>
              <a:rPr lang="en-CA" dirty="0"/>
              <a:t>Review and Continuous </a:t>
            </a:r>
            <a:r>
              <a:rPr lang="en-CA" dirty="0" smtClean="0"/>
              <a:t>Improvement</a:t>
            </a:r>
            <a:endParaRPr lang="en-CA" dirty="0"/>
          </a:p>
        </p:txBody>
      </p:sp>
      <p:sp>
        <p:nvSpPr>
          <p:cNvPr id="3" name="Text Placeholder 2"/>
          <p:cNvSpPr>
            <a:spLocks noGrp="1"/>
          </p:cNvSpPr>
          <p:nvPr>
            <p:ph type="body" idx="1"/>
          </p:nvPr>
        </p:nvSpPr>
        <p:spPr/>
        <p:txBody>
          <a:bodyPr>
            <a:noAutofit/>
          </a:bodyPr>
          <a:lstStyle/>
          <a:p>
            <a:r>
              <a:rPr lang="en-CA" sz="2400" i="1" dirty="0" smtClean="0"/>
              <a:t>This element focuses on the routine review of management systems for effectiveness and ability to produce the desired results</a:t>
            </a:r>
            <a:endParaRPr lang="en-CA" sz="24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183</a:t>
            </a:fld>
            <a:endParaRPr lang="en-US" dirty="0"/>
          </a:p>
        </p:txBody>
      </p:sp>
    </p:spTree>
    <p:extLst>
      <p:ext uri="{BB962C8B-B14F-4D97-AF65-F5344CB8AC3E}">
        <p14:creationId xmlns:p14="http://schemas.microsoft.com/office/powerpoint/2010/main" val="346098437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smtClean="0"/>
              <a:t>What is a management review?</a:t>
            </a:r>
            <a:endParaRPr lang="en-CA" sz="2400" dirty="0"/>
          </a:p>
        </p:txBody>
      </p:sp>
      <p:sp>
        <p:nvSpPr>
          <p:cNvPr id="3" name="Content Placeholder 2"/>
          <p:cNvSpPr>
            <a:spLocks noGrp="1"/>
          </p:cNvSpPr>
          <p:nvPr>
            <p:ph idx="1"/>
          </p:nvPr>
        </p:nvSpPr>
        <p:spPr>
          <a:xfrm>
            <a:off x="196346" y="1352264"/>
            <a:ext cx="8744453" cy="4693973"/>
          </a:xfrm>
        </p:spPr>
        <p:txBody>
          <a:bodyPr/>
          <a:lstStyle/>
          <a:p>
            <a:r>
              <a:rPr lang="en-CA" dirty="0" smtClean="0"/>
              <a:t>Like an audit, but less formal, more frequent, and the reviewers are generally</a:t>
            </a:r>
            <a:br>
              <a:rPr lang="en-CA" dirty="0" smtClean="0"/>
            </a:br>
            <a:r>
              <a:rPr lang="en-CA" dirty="0" smtClean="0"/>
              <a:t> in-house employees</a:t>
            </a:r>
          </a:p>
          <a:p>
            <a:r>
              <a:rPr lang="en-CA" dirty="0" smtClean="0"/>
              <a:t>Breakdowns in management systems are harder to detect and slower to be noticed</a:t>
            </a:r>
          </a:p>
          <a:p>
            <a:r>
              <a:rPr lang="en-CA" dirty="0" smtClean="0"/>
              <a:t>For example:</a:t>
            </a:r>
          </a:p>
          <a:p>
            <a:pPr lvl="1"/>
            <a:r>
              <a:rPr lang="en-CA" dirty="0" smtClean="0"/>
              <a:t>The training coordinator unexpectedly leaves</a:t>
            </a:r>
          </a:p>
          <a:p>
            <a:pPr lvl="1"/>
            <a:r>
              <a:rPr lang="en-CA" dirty="0" smtClean="0"/>
              <a:t>The trainers continue to train people and the element seems intact</a:t>
            </a:r>
          </a:p>
          <a:p>
            <a:pPr lvl="1"/>
            <a:r>
              <a:rPr lang="en-CA" dirty="0" smtClean="0"/>
              <a:t>A management review revels that some workers or contractors are overdue for training</a:t>
            </a:r>
          </a:p>
          <a:p>
            <a:pPr lvl="1"/>
            <a:r>
              <a:rPr lang="en-CA" dirty="0" smtClean="0"/>
              <a:t>At that point it could be too late…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184</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04259216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Hot work Explosion, </a:t>
            </a:r>
            <a:r>
              <a:rPr lang="en-CA" dirty="0" err="1" smtClean="0"/>
              <a:t>Delware</a:t>
            </a:r>
            <a:r>
              <a:rPr lang="en-CA" dirty="0" smtClean="0"/>
              <a:t>, 2001</a:t>
            </a:r>
            <a:endParaRPr lang="en-CA" dirty="0"/>
          </a:p>
        </p:txBody>
      </p:sp>
      <p:sp>
        <p:nvSpPr>
          <p:cNvPr id="3" name="Content Placeholder 2"/>
          <p:cNvSpPr>
            <a:spLocks noGrp="1"/>
          </p:cNvSpPr>
          <p:nvPr>
            <p:ph idx="1"/>
          </p:nvPr>
        </p:nvSpPr>
        <p:spPr>
          <a:xfrm>
            <a:off x="196347" y="1352264"/>
            <a:ext cx="4483342" cy="4862064"/>
          </a:xfrm>
        </p:spPr>
        <p:txBody>
          <a:bodyPr/>
          <a:lstStyle/>
          <a:p>
            <a:r>
              <a:rPr lang="en-CA" dirty="0" smtClean="0"/>
              <a:t>Catwalk above sulphuric acid tank needed welding repair. The sulphuric acid tank below had holes and was in a poor state of repair [1,3]</a:t>
            </a:r>
          </a:p>
          <a:p>
            <a:r>
              <a:rPr lang="en-CA" dirty="0" smtClean="0"/>
              <a:t>1 contractor killed and 8 others injured as a result of the explosion</a:t>
            </a:r>
          </a:p>
          <a:p>
            <a:r>
              <a:rPr lang="en-CA" dirty="0" smtClean="0"/>
              <a:t>Large volume of sulphuric acid was released into the environment</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185</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974591878"/>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Root Cause</a:t>
            </a:r>
            <a:endParaRPr lang="en-CA" dirty="0"/>
          </a:p>
        </p:txBody>
      </p:sp>
      <p:sp>
        <p:nvSpPr>
          <p:cNvPr id="3" name="Content Placeholder 2"/>
          <p:cNvSpPr>
            <a:spLocks noGrp="1"/>
          </p:cNvSpPr>
          <p:nvPr>
            <p:ph idx="1"/>
          </p:nvPr>
        </p:nvSpPr>
        <p:spPr/>
        <p:txBody>
          <a:bodyPr/>
          <a:lstStyle/>
          <a:p>
            <a:pPr marL="0" indent="0" algn="ctr">
              <a:buNone/>
            </a:pPr>
            <a:r>
              <a:rPr lang="en-CA" b="1" dirty="0" smtClean="0">
                <a:solidFill>
                  <a:schemeClr val="accent3"/>
                </a:solidFill>
                <a:effectLst>
                  <a:outerShdw blurRad="38100" dist="38100" dir="2700000" algn="tl">
                    <a:srgbClr val="000000">
                      <a:alpha val="43137"/>
                    </a:srgbClr>
                  </a:outerShdw>
                </a:effectLst>
              </a:rPr>
              <a:t>Management Review</a:t>
            </a:r>
          </a:p>
          <a:p>
            <a:pPr marL="0" indent="0">
              <a:buNone/>
            </a:pPr>
            <a:endParaRPr lang="en-CA" dirty="0" smtClean="0"/>
          </a:p>
          <a:p>
            <a:r>
              <a:rPr lang="en-CA" dirty="0" smtClean="0"/>
              <a:t>Hazards </a:t>
            </a:r>
            <a:r>
              <a:rPr lang="en-CA" dirty="0"/>
              <a:t>were not </a:t>
            </a:r>
            <a:r>
              <a:rPr lang="en-CA" dirty="0" smtClean="0"/>
              <a:t>assessed correctly since the tank was changed from normal acid service to spent acid service (</a:t>
            </a:r>
            <a:r>
              <a:rPr lang="en-CA" dirty="0" err="1" smtClean="0"/>
              <a:t>corrosivity</a:t>
            </a:r>
            <a:r>
              <a:rPr lang="en-CA" dirty="0" smtClean="0"/>
              <a:t> &amp; flammability hazards changed) [1]</a:t>
            </a:r>
            <a:endParaRPr lang="en-CA" dirty="0"/>
          </a:p>
          <a:p>
            <a:r>
              <a:rPr lang="en-CA" dirty="0"/>
              <a:t>Sulphuric acid tanks were not maintained properly and requests for maintenance were always ignored or deferred</a:t>
            </a:r>
          </a:p>
          <a:p>
            <a:r>
              <a:rPr lang="en-CA" dirty="0"/>
              <a:t>Previous requests for hot work were denied due to toxic and sufficient flammable gas concentrations</a:t>
            </a:r>
          </a:p>
          <a:p>
            <a:r>
              <a:rPr lang="en-CA" dirty="0"/>
              <a:t>The hot work permit did not specify atmospheric monitoring despite previous permits being denied for this </a:t>
            </a:r>
            <a:r>
              <a:rPr lang="en-CA" dirty="0" smtClean="0"/>
              <a:t>reason</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186</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27078521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187</a:t>
            </a:fld>
            <a:endParaRPr lang="en-US" dirty="0"/>
          </a:p>
        </p:txBody>
      </p:sp>
      <p:sp>
        <p:nvSpPr>
          <p:cNvPr id="3" name="Title 2"/>
          <p:cNvSpPr>
            <a:spLocks noGrp="1"/>
          </p:cNvSpPr>
          <p:nvPr>
            <p:ph type="title"/>
          </p:nvPr>
        </p:nvSpPr>
        <p:spPr/>
        <p:txBody>
          <a:bodyPr/>
          <a:lstStyle/>
          <a:p>
            <a:pPr algn="ctr"/>
            <a:r>
              <a:rPr lang="en-CA" b="1" dirty="0" smtClean="0"/>
              <a:t>Remember – The elements work together!</a:t>
            </a:r>
            <a:endParaRPr lang="en-CA" b="1" dirty="0"/>
          </a:p>
        </p:txBody>
      </p:sp>
      <p:pic>
        <p:nvPicPr>
          <p:cNvPr id="4"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7285" t="18802" r="8985" b="16882"/>
          <a:stretch/>
        </p:blipFill>
        <p:spPr>
          <a:xfrm>
            <a:off x="515362" y="990600"/>
            <a:ext cx="8034337" cy="4748213"/>
          </a:xfrm>
          <a:prstGeom prst="rect">
            <a:avLst/>
          </a:prstGeom>
        </p:spPr>
      </p:pic>
      <p:sp>
        <p:nvSpPr>
          <p:cNvPr id="5" name="Rectangle 4"/>
          <p:cNvSpPr/>
          <p:nvPr/>
        </p:nvSpPr>
        <p:spPr>
          <a:xfrm>
            <a:off x="565282" y="5600989"/>
            <a:ext cx="966931" cy="369332"/>
          </a:xfrm>
          <a:prstGeom prst="rect">
            <a:avLst/>
          </a:prstGeom>
        </p:spPr>
        <p:txBody>
          <a:bodyPr wrap="none">
            <a:spAutoFit/>
          </a:bodyPr>
          <a:lstStyle/>
          <a:p>
            <a:r>
              <a:rPr lang="en-CA" dirty="0" smtClean="0"/>
              <a:t>[1,4,5,6]</a:t>
            </a:r>
            <a:endParaRPr lang="en-CA" dirty="0"/>
          </a:p>
        </p:txBody>
      </p:sp>
    </p:spTree>
    <p:extLst>
      <p:ext uri="{BB962C8B-B14F-4D97-AF65-F5344CB8AC3E}">
        <p14:creationId xmlns:p14="http://schemas.microsoft.com/office/powerpoint/2010/main" val="147194025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References</a:t>
            </a:r>
            <a:endParaRPr lang="en-CA" dirty="0"/>
          </a:p>
        </p:txBody>
      </p:sp>
      <p:sp>
        <p:nvSpPr>
          <p:cNvPr id="6" name="Content Placeholder 5"/>
          <p:cNvSpPr>
            <a:spLocks noGrp="1"/>
          </p:cNvSpPr>
          <p:nvPr>
            <p:ph idx="1"/>
          </p:nvPr>
        </p:nvSpPr>
        <p:spPr/>
        <p:txBody>
          <a:bodyPr>
            <a:normAutofit fontScale="92500" lnSpcReduction="10000"/>
          </a:bodyPr>
          <a:lstStyle/>
          <a:p>
            <a:r>
              <a:rPr lang="en-CA" dirty="0" smtClean="0"/>
              <a:t>[</a:t>
            </a:r>
            <a:r>
              <a:rPr lang="en-CA" dirty="0"/>
              <a:t>1</a:t>
            </a:r>
            <a:r>
              <a:rPr lang="en-CA" dirty="0" smtClean="0"/>
              <a:t>] </a:t>
            </a:r>
            <a:r>
              <a:rPr lang="en-CA" b="1" dirty="0" smtClean="0"/>
              <a:t>Center </a:t>
            </a:r>
            <a:r>
              <a:rPr lang="en-CA" b="1" dirty="0"/>
              <a:t>for Chemical Process Safety.</a:t>
            </a:r>
            <a:r>
              <a:rPr lang="en-CA" dirty="0"/>
              <a:t> </a:t>
            </a:r>
            <a:r>
              <a:rPr lang="en-CA" i="1" dirty="0"/>
              <a:t>Guidelines for Risk Based Process Safety. </a:t>
            </a:r>
            <a:r>
              <a:rPr lang="en-CA" dirty="0"/>
              <a:t>New Jersey : Jon Wiley &amp; Sons, </a:t>
            </a:r>
            <a:r>
              <a:rPr lang="en-CA" dirty="0" smtClean="0"/>
              <a:t>2011</a:t>
            </a:r>
          </a:p>
          <a:p>
            <a:r>
              <a:rPr lang="en-CA" dirty="0"/>
              <a:t>[2] </a:t>
            </a:r>
            <a:r>
              <a:rPr lang="en-CA" b="1" dirty="0" err="1"/>
              <a:t>Karel</a:t>
            </a:r>
            <a:r>
              <a:rPr lang="en-CA" b="1" dirty="0"/>
              <a:t> van der </a:t>
            </a:r>
            <a:r>
              <a:rPr lang="en-CA" b="1" dirty="0" err="1"/>
              <a:t>Poel</a:t>
            </a:r>
            <a:r>
              <a:rPr lang="en-CA" dirty="0"/>
              <a:t>. Lagging and leading indicators. </a:t>
            </a:r>
            <a:r>
              <a:rPr lang="en-CA" dirty="0">
                <a:hlinkClick r:id="rId3"/>
              </a:rPr>
              <a:t>http://kpilibrary.com/topics/lagging-and-leading-indicators </a:t>
            </a:r>
            <a:r>
              <a:rPr lang="en-CA" dirty="0"/>
              <a:t>Accessed Nov 9, 2013. </a:t>
            </a:r>
          </a:p>
          <a:p>
            <a:r>
              <a:rPr lang="en-CA" dirty="0" smtClean="0"/>
              <a:t>[</a:t>
            </a:r>
            <a:r>
              <a:rPr lang="en-CA" dirty="0"/>
              <a:t>3</a:t>
            </a:r>
            <a:r>
              <a:rPr lang="en-CA" dirty="0" smtClean="0"/>
              <a:t>] </a:t>
            </a:r>
            <a:r>
              <a:rPr lang="en-CA" b="1" dirty="0"/>
              <a:t>U.S. Chemical Safety and Hazard Investigation </a:t>
            </a:r>
            <a:r>
              <a:rPr lang="en-CA" b="1" dirty="0" smtClean="0"/>
              <a:t>Board</a:t>
            </a:r>
            <a:r>
              <a:rPr lang="en-CA" dirty="0" smtClean="0"/>
              <a:t>. </a:t>
            </a:r>
            <a:r>
              <a:rPr lang="en-CA" dirty="0"/>
              <a:t>INVESTIGATION </a:t>
            </a:r>
            <a:r>
              <a:rPr lang="en-CA" dirty="0" smtClean="0"/>
              <a:t>REPORT. REPORT </a:t>
            </a:r>
            <a:r>
              <a:rPr lang="en-CA" dirty="0"/>
              <a:t>NO</a:t>
            </a:r>
            <a:r>
              <a:rPr lang="en-CA" dirty="0" smtClean="0"/>
              <a:t>.</a:t>
            </a:r>
            <a:r>
              <a:rPr lang="en-CA" dirty="0"/>
              <a:t> PB2002-108210</a:t>
            </a:r>
            <a:r>
              <a:rPr lang="en-CA" dirty="0" smtClean="0"/>
              <a:t>. </a:t>
            </a:r>
            <a:r>
              <a:rPr lang="en-CA" dirty="0">
                <a:hlinkClick r:id="rId4"/>
              </a:rPr>
              <a:t>http://</a:t>
            </a:r>
            <a:r>
              <a:rPr lang="en-CA" dirty="0" smtClean="0">
                <a:hlinkClick r:id="rId4"/>
              </a:rPr>
              <a:t>www.csb.gov/assets/1/19/Motiva_Final_Report.pdf</a:t>
            </a:r>
            <a:r>
              <a:rPr lang="en-CA" dirty="0" smtClean="0"/>
              <a:t> Accessed </a:t>
            </a:r>
            <a:r>
              <a:rPr lang="en-CA" dirty="0"/>
              <a:t>Nov 9, 2013. </a:t>
            </a:r>
            <a:endParaRPr lang="en-CA" dirty="0" smtClean="0"/>
          </a:p>
          <a:p>
            <a:r>
              <a:rPr lang="en-CA" dirty="0" smtClean="0"/>
              <a:t>[4</a:t>
            </a:r>
            <a:r>
              <a:rPr lang="en-CA" b="1" dirty="0" smtClean="0"/>
              <a:t>] </a:t>
            </a:r>
            <a:r>
              <a:rPr lang="en-CA" b="1" dirty="0"/>
              <a:t>Trevor </a:t>
            </a:r>
            <a:r>
              <a:rPr lang="en-CA" b="1" dirty="0" err="1"/>
              <a:t>Kletz</a:t>
            </a:r>
            <a:r>
              <a:rPr lang="en-CA" dirty="0"/>
              <a:t>. Plant Design for Safety: a user friendly approach. Hemisphere Publishing Corporation, </a:t>
            </a:r>
            <a:r>
              <a:rPr lang="en-CA" dirty="0" smtClean="0"/>
              <a:t>1991</a:t>
            </a:r>
          </a:p>
          <a:p>
            <a:r>
              <a:rPr lang="en-CA" dirty="0" smtClean="0"/>
              <a:t>[5] </a:t>
            </a:r>
            <a:r>
              <a:rPr lang="en-CA" b="1" dirty="0" smtClean="0"/>
              <a:t>Canadian </a:t>
            </a:r>
            <a:r>
              <a:rPr lang="en-CA" b="1" dirty="0">
                <a:solidFill>
                  <a:schemeClr val="accent6">
                    <a:lumMod val="50000"/>
                  </a:schemeClr>
                </a:solidFill>
              </a:rPr>
              <a:t>Society for Chemical Engineering.</a:t>
            </a:r>
            <a:r>
              <a:rPr lang="en-CA" dirty="0">
                <a:solidFill>
                  <a:schemeClr val="accent6">
                    <a:lumMod val="50000"/>
                  </a:schemeClr>
                </a:solidFill>
              </a:rPr>
              <a:t> </a:t>
            </a:r>
            <a:r>
              <a:rPr lang="en-CA" i="1" dirty="0">
                <a:solidFill>
                  <a:schemeClr val="accent6">
                    <a:lumMod val="50000"/>
                  </a:schemeClr>
                </a:solidFill>
              </a:rPr>
              <a:t>Process Safety Management Guide. </a:t>
            </a:r>
            <a:r>
              <a:rPr lang="en-CA" dirty="0">
                <a:solidFill>
                  <a:schemeClr val="accent6">
                    <a:lumMod val="50000"/>
                  </a:schemeClr>
                </a:solidFill>
              </a:rPr>
              <a:t>Ottawa : Canadian Society for Chemical Engineering, 2012.</a:t>
            </a:r>
          </a:p>
          <a:p>
            <a:r>
              <a:rPr lang="en-CA" dirty="0" smtClean="0">
                <a:solidFill>
                  <a:schemeClr val="accent6">
                    <a:lumMod val="50000"/>
                  </a:schemeClr>
                </a:solidFill>
              </a:rPr>
              <a:t>[6]. </a:t>
            </a:r>
            <a:r>
              <a:rPr lang="en-CA" b="1" dirty="0">
                <a:solidFill>
                  <a:schemeClr val="accent6">
                    <a:lumMod val="50000"/>
                  </a:schemeClr>
                </a:solidFill>
              </a:rPr>
              <a:t>Energy Institute.</a:t>
            </a:r>
            <a:r>
              <a:rPr lang="en-CA" dirty="0">
                <a:solidFill>
                  <a:schemeClr val="accent6">
                    <a:lumMod val="50000"/>
                  </a:schemeClr>
                </a:solidFill>
              </a:rPr>
              <a:t> </a:t>
            </a:r>
            <a:r>
              <a:rPr lang="en-CA" i="1" dirty="0">
                <a:solidFill>
                  <a:schemeClr val="accent6">
                    <a:lumMod val="50000"/>
                  </a:schemeClr>
                </a:solidFill>
              </a:rPr>
              <a:t>High Level Framework for </a:t>
            </a:r>
            <a:r>
              <a:rPr lang="en-CA" i="1" dirty="0"/>
              <a:t>Process Safety Management. </a:t>
            </a:r>
            <a:r>
              <a:rPr lang="en-CA" dirty="0"/>
              <a:t>London : Energy Institute, 2010</a:t>
            </a:r>
            <a:r>
              <a:rPr lang="en-CA" dirty="0" smtClean="0"/>
              <a:t>.</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188</a:t>
            </a:fld>
            <a:endParaRPr lang="en-US" dirty="0"/>
          </a:p>
        </p:txBody>
      </p:sp>
    </p:spTree>
    <p:extLst>
      <p:ext uri="{BB962C8B-B14F-4D97-AF65-F5344CB8AC3E}">
        <p14:creationId xmlns:p14="http://schemas.microsoft.com/office/powerpoint/2010/main" val="1486340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Flixborough</a:t>
            </a:r>
            <a:r>
              <a:rPr lang="en-CA" dirty="0" smtClean="0"/>
              <a:t>, UK, 1974</a:t>
            </a:r>
            <a:endParaRPr lang="en-CA" dirty="0"/>
          </a:p>
        </p:txBody>
      </p:sp>
      <p:sp>
        <p:nvSpPr>
          <p:cNvPr id="3" name="Content Placeholder 2"/>
          <p:cNvSpPr>
            <a:spLocks noGrp="1"/>
          </p:cNvSpPr>
          <p:nvPr>
            <p:ph idx="1"/>
          </p:nvPr>
        </p:nvSpPr>
        <p:spPr>
          <a:xfrm>
            <a:off x="5626029" y="1644106"/>
            <a:ext cx="3390973" cy="4149191"/>
          </a:xfrm>
        </p:spPr>
        <p:txBody>
          <a:bodyPr>
            <a:normAutofit/>
          </a:bodyPr>
          <a:lstStyle/>
          <a:p>
            <a:r>
              <a:rPr lang="en-CA" dirty="0" err="1" smtClean="0"/>
              <a:t>Napro</a:t>
            </a:r>
            <a:r>
              <a:rPr lang="en-CA" dirty="0"/>
              <a:t> </a:t>
            </a:r>
            <a:r>
              <a:rPr lang="en-CA" dirty="0" smtClean="0"/>
              <a:t>UK located in </a:t>
            </a:r>
            <a:r>
              <a:rPr lang="en-CA" dirty="0" err="1" smtClean="0"/>
              <a:t>Flixborough</a:t>
            </a:r>
            <a:r>
              <a:rPr lang="en-CA" dirty="0" smtClean="0"/>
              <a:t> manufactured </a:t>
            </a:r>
            <a:r>
              <a:rPr lang="en-CA" dirty="0" err="1" smtClean="0"/>
              <a:t>caprolactam</a:t>
            </a:r>
            <a:r>
              <a:rPr lang="en-CA" dirty="0" smtClean="0"/>
              <a:t> a precursor for nylon synthesis [4,8,9,10]. </a:t>
            </a:r>
          </a:p>
          <a:p>
            <a:r>
              <a:rPr lang="en-CA" dirty="0" smtClean="0"/>
              <a:t>An improperly designed bypass line caused the leakage of a 50 ton cyclohexane vapour cloud in seconds</a:t>
            </a:r>
          </a:p>
          <a:p>
            <a:r>
              <a:rPr lang="en-CA" sz="2000" dirty="0"/>
              <a:t>Upon contact with an ignition source, the resulting explosion killed 28 employees and damaged over 1800 buildings in the surrounding area.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dirty="0"/>
          </a:p>
        </p:txBody>
      </p:sp>
      <p:sp>
        <p:nvSpPr>
          <p:cNvPr id="14" name="TextBox 13"/>
          <p:cNvSpPr txBox="1"/>
          <p:nvPr/>
        </p:nvSpPr>
        <p:spPr>
          <a:xfrm>
            <a:off x="196347" y="5409607"/>
            <a:ext cx="5871058" cy="300082"/>
          </a:xfrm>
          <a:prstGeom prst="rect">
            <a:avLst/>
          </a:prstGeom>
          <a:noFill/>
        </p:spPr>
        <p:txBody>
          <a:bodyPr wrap="square" rtlCol="0">
            <a:spAutoFit/>
          </a:bodyPr>
          <a:lstStyle/>
          <a:p>
            <a:r>
              <a:rPr lang="en-CA" sz="1350" i="1" dirty="0"/>
              <a:t>Allen, B. (2011). </a:t>
            </a:r>
            <a:r>
              <a:rPr lang="en-CA" sz="1350" i="1" dirty="0" err="1"/>
              <a:t>Flixborough</a:t>
            </a:r>
            <a:r>
              <a:rPr lang="en-CA" sz="1350" i="1" dirty="0"/>
              <a:t>: The price of nylon. Health and Safety at work.</a:t>
            </a:r>
          </a:p>
        </p:txBody>
      </p:sp>
      <p:grpSp>
        <p:nvGrpSpPr>
          <p:cNvPr id="16" name="Group 15"/>
          <p:cNvGrpSpPr/>
          <p:nvPr/>
        </p:nvGrpSpPr>
        <p:grpSpPr>
          <a:xfrm>
            <a:off x="189688" y="6182578"/>
            <a:ext cx="8316639" cy="538898"/>
            <a:chOff x="1249680" y="6197517"/>
            <a:chExt cx="7749864" cy="540000"/>
          </a:xfrm>
        </p:grpSpPr>
        <p:sp>
          <p:nvSpPr>
            <p:cNvPr id="17" name="Rectangle 16">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8" name="Rectangle 17">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9" name="Rectangle 18">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0" name="Rectangle 19">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1" name="Rectangle 20">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
        <p:nvSpPr>
          <p:cNvPr id="5" name="TextBox 4"/>
          <p:cNvSpPr txBox="1"/>
          <p:nvPr/>
        </p:nvSpPr>
        <p:spPr>
          <a:xfrm>
            <a:off x="273269" y="5709689"/>
            <a:ext cx="8040414" cy="276999"/>
          </a:xfrm>
          <a:prstGeom prst="rect">
            <a:avLst/>
          </a:prstGeom>
          <a:noFill/>
        </p:spPr>
        <p:txBody>
          <a:bodyPr wrap="square" rtlCol="0">
            <a:spAutoFit/>
          </a:bodyPr>
          <a:lstStyle/>
          <a:p>
            <a:r>
              <a:rPr lang="en-CA" sz="1200" dirty="0" smtClean="0"/>
              <a:t>Link to official report </a:t>
            </a:r>
            <a:r>
              <a:rPr lang="en-CA" sz="1200" dirty="0" smtClean="0">
                <a:hlinkClick r:id="rId8"/>
              </a:rPr>
              <a:t>http</a:t>
            </a:r>
            <a:r>
              <a:rPr lang="en-CA" sz="1200" dirty="0">
                <a:hlinkClick r:id="rId8"/>
              </a:rPr>
              <a:t>://www.catastrophic-events.com/docs/Flixborough.pdf</a:t>
            </a:r>
            <a:endParaRPr lang="en-CA" sz="1200" dirty="0"/>
          </a:p>
        </p:txBody>
      </p:sp>
    </p:spTree>
    <p:extLst>
      <p:ext uri="{BB962C8B-B14F-4D97-AF65-F5344CB8AC3E}">
        <p14:creationId xmlns:p14="http://schemas.microsoft.com/office/powerpoint/2010/main" val="1091007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386" y="1298448"/>
            <a:ext cx="5486400" cy="1348499"/>
          </a:xfrm>
        </p:spPr>
        <p:txBody>
          <a:bodyPr/>
          <a:lstStyle/>
          <a:p>
            <a:r>
              <a:rPr lang="en-CA" dirty="0" smtClean="0"/>
              <a:t>Introduction</a:t>
            </a:r>
            <a:endParaRPr lang="en-CA" dirty="0"/>
          </a:p>
        </p:txBody>
      </p:sp>
      <p:sp>
        <p:nvSpPr>
          <p:cNvPr id="3" name="Text Placeholder 2"/>
          <p:cNvSpPr>
            <a:spLocks noGrp="1"/>
          </p:cNvSpPr>
          <p:nvPr>
            <p:ph type="subTitle" idx="1"/>
          </p:nvPr>
        </p:nvSpPr>
        <p:spPr>
          <a:xfrm>
            <a:off x="825011" y="2887579"/>
            <a:ext cx="5486400" cy="2697067"/>
          </a:xfrm>
        </p:spPr>
        <p:txBody>
          <a:bodyPr>
            <a:normAutofit lnSpcReduction="10000"/>
          </a:bodyPr>
          <a:lstStyle/>
          <a:p>
            <a:pPr marL="214308" indent="-214308">
              <a:buClr>
                <a:schemeClr val="bg1"/>
              </a:buClr>
              <a:buFont typeface="Wingdings" panose="05000000000000000000" pitchFamily="2" charset="2"/>
              <a:buChar char="Ø"/>
            </a:pPr>
            <a:r>
              <a:rPr lang="en-CA" dirty="0" smtClean="0"/>
              <a:t>Module Outline</a:t>
            </a:r>
          </a:p>
          <a:p>
            <a:pPr marL="214308" indent="-214308">
              <a:buClr>
                <a:schemeClr val="bg1"/>
              </a:buClr>
              <a:buFont typeface="Wingdings" panose="05000000000000000000" pitchFamily="2" charset="2"/>
              <a:buChar char="Ø"/>
            </a:pPr>
            <a:r>
              <a:rPr lang="en-CA" dirty="0" smtClean="0"/>
              <a:t>What is PSM?</a:t>
            </a:r>
          </a:p>
          <a:p>
            <a:pPr marL="214308" indent="-214308">
              <a:buClr>
                <a:schemeClr val="bg1"/>
              </a:buClr>
              <a:buFont typeface="Wingdings" panose="05000000000000000000" pitchFamily="2" charset="2"/>
              <a:buChar char="Ø"/>
            </a:pPr>
            <a:r>
              <a:rPr lang="en-CA" dirty="0" smtClean="0"/>
              <a:t>Importance of PSM</a:t>
            </a:r>
          </a:p>
          <a:p>
            <a:pPr marL="214308" indent="-214308">
              <a:buClr>
                <a:schemeClr val="bg1"/>
              </a:buClr>
              <a:buFont typeface="Wingdings" panose="05000000000000000000" pitchFamily="2" charset="2"/>
              <a:buChar char="Ø"/>
            </a:pPr>
            <a:r>
              <a:rPr lang="en-CA" dirty="0" smtClean="0"/>
              <a:t>PSM Systems</a:t>
            </a:r>
          </a:p>
          <a:p>
            <a:pPr marL="214308" indent="-214308">
              <a:buClr>
                <a:schemeClr val="bg1"/>
              </a:buClr>
              <a:buFont typeface="Wingdings" panose="05000000000000000000" pitchFamily="2" charset="2"/>
              <a:buChar char="Ø"/>
            </a:pPr>
            <a:r>
              <a:rPr lang="en-CA" dirty="0" smtClean="0"/>
              <a:t>Rules, Regulations, and Guideline for PSM in Canada</a:t>
            </a:r>
          </a:p>
          <a:p>
            <a:pPr marL="214308" indent="-214308">
              <a:buClr>
                <a:schemeClr val="bg1"/>
              </a:buClr>
              <a:buFont typeface="Wingdings" panose="05000000000000000000" pitchFamily="2" charset="2"/>
              <a:buChar char="Ø"/>
            </a:pPr>
            <a:r>
              <a:rPr lang="en-CA" dirty="0" smtClean="0"/>
              <a:t>References and further reading</a:t>
            </a:r>
          </a:p>
        </p:txBody>
      </p:sp>
      <p:sp>
        <p:nvSpPr>
          <p:cNvPr id="5" name="Slide Number Placeholder 4"/>
          <p:cNvSpPr>
            <a:spLocks noGrp="1"/>
          </p:cNvSpPr>
          <p:nvPr>
            <p:ph type="sldNum" sz="quarter" idx="12"/>
          </p:nvPr>
        </p:nvSpPr>
        <p:spPr/>
        <p:txBody>
          <a:bodyPr/>
          <a:lstStyle/>
          <a:p>
            <a:fld id="{4FAB73BC-B049-4115-A692-8D63A059BFB8}" type="slidenum">
              <a:rPr lang="en-US" smtClean="0"/>
              <a:pPr/>
              <a:t>2</a:t>
            </a:fld>
            <a:endParaRPr lang="en-US" dirty="0"/>
          </a:p>
        </p:txBody>
      </p:sp>
      <p:pic>
        <p:nvPicPr>
          <p:cNvPr id="6" name="Picture 5"/>
          <p:cNvPicPr>
            <a:picLocks noChangeAspect="1"/>
          </p:cNvPicPr>
          <p:nvPr/>
        </p:nvPicPr>
        <p:blipFill rotWithShape="1">
          <a:blip r:embed="rId3"/>
          <a:srcRect t="19354"/>
          <a:stretch/>
        </p:blipFill>
        <p:spPr>
          <a:xfrm>
            <a:off x="6743180" y="6217920"/>
            <a:ext cx="2400820" cy="49300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20290" b="24156"/>
          <a:stretch/>
        </p:blipFill>
        <p:spPr>
          <a:xfrm>
            <a:off x="6922096" y="130125"/>
            <a:ext cx="2221904" cy="551518"/>
          </a:xfrm>
          <a:prstGeom prst="rect">
            <a:avLst/>
          </a:prstGeom>
        </p:spPr>
      </p:pic>
    </p:spTree>
    <p:extLst>
      <p:ext uri="{BB962C8B-B14F-4D97-AF65-F5344CB8AC3E}">
        <p14:creationId xmlns:p14="http://schemas.microsoft.com/office/powerpoint/2010/main" val="2277174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did this happen?</a:t>
            </a:r>
            <a:endParaRPr lang="en-CA" dirty="0"/>
          </a:p>
        </p:txBody>
      </p:sp>
      <p:sp>
        <p:nvSpPr>
          <p:cNvPr id="3" name="Content Placeholder 2"/>
          <p:cNvSpPr>
            <a:spLocks noGrp="1"/>
          </p:cNvSpPr>
          <p:nvPr>
            <p:ph idx="1"/>
          </p:nvPr>
        </p:nvSpPr>
        <p:spPr/>
        <p:txBody>
          <a:bodyPr>
            <a:normAutofit/>
          </a:bodyPr>
          <a:lstStyle/>
          <a:p>
            <a:r>
              <a:rPr lang="en-CA" dirty="0" smtClean="0"/>
              <a:t>Prior to the accident, a crack in the reactor used for the oxidation of cyclohexane was discovered.</a:t>
            </a:r>
          </a:p>
          <a:p>
            <a:r>
              <a:rPr lang="en-CA" dirty="0" smtClean="0"/>
              <a:t>The maintenance engineer on-site decided to install a bypass line in order to maintain production and reduce down time.</a:t>
            </a:r>
          </a:p>
          <a:p>
            <a:r>
              <a:rPr lang="en-US" altLang="en-US" dirty="0" smtClean="0"/>
              <a:t>However, the site experienced </a:t>
            </a:r>
            <a:r>
              <a:rPr lang="en-US" altLang="en-US" dirty="0"/>
              <a:t>mechanical </a:t>
            </a:r>
            <a:r>
              <a:rPr lang="en-US" altLang="en-US" dirty="0" smtClean="0"/>
              <a:t>engineer had quit some time before, and </a:t>
            </a:r>
            <a:r>
              <a:rPr lang="en-US" altLang="en-US" dirty="0"/>
              <a:t>those remaining decided to “fast track” </a:t>
            </a:r>
            <a:r>
              <a:rPr lang="en-US" altLang="en-US" dirty="0" smtClean="0"/>
              <a:t>a </a:t>
            </a:r>
            <a:r>
              <a:rPr lang="en-US" altLang="en-US" dirty="0"/>
              <a:t>solution for the </a:t>
            </a:r>
            <a:r>
              <a:rPr lang="en-US" altLang="en-US" dirty="0" smtClean="0"/>
              <a:t>by-pass</a:t>
            </a:r>
            <a:r>
              <a:rPr lang="en-US" altLang="en-US" dirty="0"/>
              <a:t>.</a:t>
            </a:r>
          </a:p>
          <a:p>
            <a:r>
              <a:rPr lang="en-US" altLang="en-US" dirty="0" smtClean="0"/>
              <a:t>For design, they  </a:t>
            </a:r>
            <a:r>
              <a:rPr lang="en-US" altLang="en-US" dirty="0"/>
              <a:t>sketched a full-scale by-pass line in chalk on the </a:t>
            </a:r>
            <a:r>
              <a:rPr lang="en-US" altLang="en-US" dirty="0" smtClean="0"/>
              <a:t>maintenance shop </a:t>
            </a:r>
            <a:r>
              <a:rPr lang="en-US" altLang="en-US" dirty="0"/>
              <a:t>floor.</a:t>
            </a:r>
          </a:p>
          <a:p>
            <a:r>
              <a:rPr lang="en-US" altLang="en-US" dirty="0" smtClean="0"/>
              <a:t>However, no stress and thrust force analysis </a:t>
            </a:r>
            <a:r>
              <a:rPr lang="en-US" altLang="en-US" dirty="0"/>
              <a:t>calculations were performed on the </a:t>
            </a:r>
            <a:r>
              <a:rPr lang="en-US" altLang="en-US" dirty="0" smtClean="0"/>
              <a:t>by-pass line.</a:t>
            </a:r>
            <a:endParaRPr lang="en-CA" dirty="0" smtClean="0"/>
          </a:p>
          <a:p>
            <a:r>
              <a:rPr lang="en-CA" dirty="0" smtClean="0"/>
              <a:t>The bypass later ruptured and leaked hot cyclohexane into the vicinity which ignited resulting in the explosion.</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20</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53472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did this happen? (In terms of PSM)</a:t>
            </a:r>
            <a:endParaRPr lang="en-CA" dirty="0"/>
          </a:p>
        </p:txBody>
      </p:sp>
      <p:sp>
        <p:nvSpPr>
          <p:cNvPr id="3" name="Content Placeholder 2"/>
          <p:cNvSpPr>
            <a:spLocks noGrp="1"/>
          </p:cNvSpPr>
          <p:nvPr>
            <p:ph idx="1"/>
          </p:nvPr>
        </p:nvSpPr>
        <p:spPr/>
        <p:txBody>
          <a:bodyPr>
            <a:normAutofit/>
          </a:bodyPr>
          <a:lstStyle/>
          <a:p>
            <a:r>
              <a:rPr lang="en-CA" dirty="0" smtClean="0"/>
              <a:t>A functional PSM system would require a</a:t>
            </a:r>
            <a:r>
              <a:rPr lang="en-CA" b="1" i="1" dirty="0" smtClean="0"/>
              <a:t> management of change system</a:t>
            </a:r>
            <a:r>
              <a:rPr lang="en-CA" dirty="0" smtClean="0"/>
              <a:t> to deal with process design changes.</a:t>
            </a:r>
          </a:p>
          <a:p>
            <a:r>
              <a:rPr lang="en-CA" dirty="0" smtClean="0"/>
              <a:t>Every facility must ensure that </a:t>
            </a:r>
            <a:r>
              <a:rPr lang="en-CA" b="1" i="1" dirty="0" smtClean="0"/>
              <a:t>competent</a:t>
            </a:r>
            <a:r>
              <a:rPr lang="en-CA" dirty="0" smtClean="0"/>
              <a:t> personnel are hired and trained for the positions they fill. </a:t>
            </a:r>
          </a:p>
          <a:p>
            <a:r>
              <a:rPr lang="en-CA" dirty="0" smtClean="0"/>
              <a:t>Proper </a:t>
            </a:r>
            <a:r>
              <a:rPr lang="en-CA" b="1" i="1" dirty="0" smtClean="0"/>
              <a:t>management of organizational change </a:t>
            </a:r>
            <a:r>
              <a:rPr lang="en-CA" dirty="0" smtClean="0"/>
              <a:t>would have identified that the maintenance engineer, and the laboratory manager who also reviewed the shop floor sketch design, were unqualified</a:t>
            </a:r>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21</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876806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22</a:t>
            </a:fld>
            <a:endParaRPr lang="en-US" dirty="0"/>
          </a:p>
        </p:txBody>
      </p:sp>
      <p:sp>
        <p:nvSpPr>
          <p:cNvPr id="2" name="Title 1"/>
          <p:cNvSpPr>
            <a:spLocks noGrp="1"/>
          </p:cNvSpPr>
          <p:nvPr>
            <p:ph type="title"/>
          </p:nvPr>
        </p:nvSpPr>
        <p:spPr>
          <a:xfrm>
            <a:off x="1358089" y="0"/>
            <a:ext cx="6820712" cy="990600"/>
          </a:xfrm>
        </p:spPr>
        <p:txBody>
          <a:bodyPr>
            <a:normAutofit/>
          </a:bodyPr>
          <a:lstStyle/>
          <a:p>
            <a:pPr algn="ctr"/>
            <a:r>
              <a:rPr lang="en-CA" dirty="0" smtClean="0"/>
              <a:t>What are some of the consequences </a:t>
            </a:r>
            <a:r>
              <a:rPr lang="en-CA" dirty="0"/>
              <a:t>of </a:t>
            </a:r>
            <a:r>
              <a:rPr lang="en-CA" b="1" dirty="0" smtClean="0"/>
              <a:t>major </a:t>
            </a:r>
            <a:r>
              <a:rPr lang="en-CA" b="1" dirty="0"/>
              <a:t>h</a:t>
            </a:r>
            <a:r>
              <a:rPr lang="en-CA" b="1" dirty="0" smtClean="0"/>
              <a:t>azard incidents</a:t>
            </a:r>
            <a:r>
              <a:rPr lang="en-CA" dirty="0" smtClean="0"/>
              <a:t>?</a:t>
            </a:r>
            <a:endParaRPr lang="en-CA" dirty="0"/>
          </a:p>
        </p:txBody>
      </p:sp>
      <p:pic>
        <p:nvPicPr>
          <p:cNvPr id="10" name="Content Placeholder 9"/>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811" t="14724" r="811" b="4180"/>
          <a:stretch/>
        </p:blipFill>
        <p:spPr>
          <a:xfrm>
            <a:off x="537028" y="1000978"/>
            <a:ext cx="8012671" cy="4997450"/>
          </a:xfrm>
        </p:spPr>
      </p:pic>
      <p:grpSp>
        <p:nvGrpSpPr>
          <p:cNvPr id="12" name="Group 11"/>
          <p:cNvGrpSpPr/>
          <p:nvPr/>
        </p:nvGrpSpPr>
        <p:grpSpPr>
          <a:xfrm>
            <a:off x="189688" y="6182578"/>
            <a:ext cx="8316639" cy="538898"/>
            <a:chOff x="1249680" y="6197517"/>
            <a:chExt cx="7749864" cy="540000"/>
          </a:xfrm>
        </p:grpSpPr>
        <p:sp>
          <p:nvSpPr>
            <p:cNvPr id="13" name="Rectangle 12">
              <a:hlinkClick r:id="rId4"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5"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6"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7"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880696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23</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958324"/>
              </p:ext>
            </p:extLst>
          </p:nvPr>
        </p:nvGraphicFramePr>
        <p:xfrm>
          <a:off x="949385" y="1207076"/>
          <a:ext cx="7308852" cy="4053840"/>
        </p:xfrm>
        <a:graphic>
          <a:graphicData uri="http://schemas.openxmlformats.org/drawingml/2006/table">
            <a:tbl>
              <a:tblPr firstRow="1" bandRow="1">
                <a:tableStyleId>{5940675A-B579-460E-94D1-54222C63F5DA}</a:tableStyleId>
              </a:tblPr>
              <a:tblGrid>
                <a:gridCol w="1360487"/>
                <a:gridCol w="5948365"/>
              </a:tblGrid>
              <a:tr h="342900">
                <a:tc gridSpan="2">
                  <a:txBody>
                    <a:bodyPr/>
                    <a:lstStyle/>
                    <a:p>
                      <a:r>
                        <a:rPr lang="en-CA" sz="3600" b="1" dirty="0" smtClean="0">
                          <a:solidFill>
                            <a:schemeClr val="accent6"/>
                          </a:solidFill>
                        </a:rPr>
                        <a:t>Health</a:t>
                      </a:r>
                      <a:r>
                        <a:rPr lang="en-CA" sz="3600" b="1" baseline="0" dirty="0" smtClean="0">
                          <a:solidFill>
                            <a:schemeClr val="accent6"/>
                          </a:solidFill>
                        </a:rPr>
                        <a:t> and Safety</a:t>
                      </a:r>
                      <a:endParaRPr lang="en-CA" sz="3600" b="1" dirty="0">
                        <a:solidFill>
                          <a:schemeClr val="accent6"/>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2"/>
                    </a:solidFill>
                  </a:tcPr>
                </a:tc>
                <a:tc hMerge="1">
                  <a:txBody>
                    <a:bodyPr/>
                    <a:lstStyle/>
                    <a:p>
                      <a:endParaRPr lang="en-CA" dirty="0"/>
                    </a:p>
                  </a:txBody>
                  <a:tcPr/>
                </a:tc>
              </a:tr>
              <a:tr h="538318">
                <a:tc gridSpan="2">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sz="1800" baseline="0" dirty="0" smtClean="0">
                          <a:solidFill>
                            <a:schemeClr val="accent6"/>
                          </a:solidFill>
                        </a:rPr>
                        <a:t>Workers are at highest risk of injury since they are at the “front line.” The public while not on-site is at risk when a serious major disaster occurs. </a:t>
                      </a:r>
                      <a:endParaRPr lang="en-CA" sz="1800" dirty="0">
                        <a:solidFill>
                          <a:schemeClr val="accent6"/>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hMerge="1">
                  <a:txBody>
                    <a:bodyPr/>
                    <a:lstStyle/>
                    <a:p>
                      <a:endParaRPr lang="en-CA"/>
                    </a:p>
                  </a:txBody>
                  <a:tcPr/>
                </a:tc>
              </a:tr>
              <a:tr h="956141">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sz="1600" i="1" dirty="0" smtClean="0">
                          <a:solidFill>
                            <a:schemeClr val="accent6"/>
                          </a:solidFill>
                        </a:rPr>
                        <a:t>Worker</a:t>
                      </a:r>
                    </a:p>
                  </a:txBody>
                  <a:tcPr marL="68580" marR="68580" marT="34290" marB="3429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600" baseline="0" dirty="0" smtClean="0">
                          <a:solidFill>
                            <a:schemeClr val="accent6"/>
                          </a:solidFill>
                        </a:rPr>
                        <a:t>Death</a:t>
                      </a:r>
                    </a:p>
                    <a:p>
                      <a:pPr marL="285750" indent="-285750">
                        <a:buFont typeface="Arial" panose="020B0604020202020204" pitchFamily="34" charset="0"/>
                        <a:buChar char="•"/>
                      </a:pPr>
                      <a:r>
                        <a:rPr lang="en-CA" sz="1600" baseline="0" dirty="0" smtClean="0">
                          <a:solidFill>
                            <a:schemeClr val="accent6"/>
                          </a:solidFill>
                        </a:rPr>
                        <a:t>Severe injury</a:t>
                      </a:r>
                    </a:p>
                    <a:p>
                      <a:pPr marL="285750" indent="-285750">
                        <a:buFont typeface="Arial" panose="020B0604020202020204" pitchFamily="34" charset="0"/>
                        <a:buChar char="•"/>
                      </a:pPr>
                      <a:r>
                        <a:rPr lang="en-CA" sz="1600" baseline="0" dirty="0" smtClean="0">
                          <a:solidFill>
                            <a:schemeClr val="accent6"/>
                          </a:solidFill>
                        </a:rPr>
                        <a:t>Long term health problems</a:t>
                      </a:r>
                    </a:p>
                    <a:p>
                      <a:pPr marL="285750" indent="-285750">
                        <a:buFont typeface="Arial" panose="020B0604020202020204" pitchFamily="34" charset="0"/>
                        <a:buChar char="•"/>
                      </a:pPr>
                      <a:r>
                        <a:rPr lang="en-CA" sz="1600" baseline="0" dirty="0" smtClean="0">
                          <a:solidFill>
                            <a:schemeClr val="accent6"/>
                          </a:solidFill>
                        </a:rPr>
                        <a:t>Affects personal monetary success if injuries and health problems interfere with future work</a:t>
                      </a:r>
                    </a:p>
                  </a:txBody>
                  <a:tcPr marL="68580" marR="68580" marT="34290" marB="3429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314695">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sz="1600" i="1" dirty="0" smtClean="0">
                          <a:solidFill>
                            <a:schemeClr val="accent6"/>
                          </a:solidFill>
                        </a:rPr>
                        <a:t>Public</a:t>
                      </a:r>
                    </a:p>
                    <a:p>
                      <a:endParaRPr lang="en-CA" sz="1600" i="1" dirty="0">
                        <a:solidFill>
                          <a:schemeClr val="accent6"/>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600" dirty="0" smtClean="0">
                          <a:solidFill>
                            <a:schemeClr val="accent6"/>
                          </a:solidFill>
                        </a:rPr>
                        <a:t>Death</a:t>
                      </a:r>
                    </a:p>
                    <a:p>
                      <a:pPr marL="285750" indent="-285750">
                        <a:buFont typeface="Arial" panose="020B0604020202020204" pitchFamily="34" charset="0"/>
                        <a:buChar char="•"/>
                      </a:pPr>
                      <a:r>
                        <a:rPr lang="en-CA" sz="1600" dirty="0" smtClean="0">
                          <a:solidFill>
                            <a:schemeClr val="accent6"/>
                          </a:solidFill>
                        </a:rPr>
                        <a:t>Severe injury</a:t>
                      </a:r>
                    </a:p>
                    <a:p>
                      <a:pPr marL="285750" indent="-285750">
                        <a:buFont typeface="Arial" panose="020B0604020202020204" pitchFamily="34" charset="0"/>
                        <a:buChar char="•"/>
                      </a:pPr>
                      <a:r>
                        <a:rPr lang="en-CA" sz="1600" dirty="0" smtClean="0">
                          <a:solidFill>
                            <a:schemeClr val="accent6"/>
                          </a:solidFill>
                        </a:rPr>
                        <a:t>Long term health problems</a:t>
                      </a:r>
                    </a:p>
                    <a:p>
                      <a:pPr marL="285750" indent="-285750">
                        <a:buFont typeface="Arial" panose="020B0604020202020204" pitchFamily="34" charset="0"/>
                        <a:buChar char="•"/>
                      </a:pPr>
                      <a:r>
                        <a:rPr lang="en-CA" sz="1600" dirty="0" smtClean="0">
                          <a:solidFill>
                            <a:schemeClr val="accent6"/>
                          </a:solidFill>
                        </a:rPr>
                        <a:t>Economic problems</a:t>
                      </a:r>
                    </a:p>
                    <a:p>
                      <a:pPr marL="285750" indent="-285750">
                        <a:buFont typeface="Arial" panose="020B0604020202020204" pitchFamily="34" charset="0"/>
                        <a:buChar char="•"/>
                      </a:pPr>
                      <a:r>
                        <a:rPr lang="en-CA" sz="1600" dirty="0" smtClean="0">
                          <a:solidFill>
                            <a:schemeClr val="accent6"/>
                          </a:solidFill>
                        </a:rPr>
                        <a:t>Community</a:t>
                      </a:r>
                      <a:r>
                        <a:rPr lang="en-CA" sz="1600" baseline="0" dirty="0" smtClean="0">
                          <a:solidFill>
                            <a:schemeClr val="accent6"/>
                          </a:solidFill>
                        </a:rPr>
                        <a:t> longevity</a:t>
                      </a:r>
                    </a:p>
                    <a:p>
                      <a:pPr marL="285750" indent="-285750">
                        <a:buFont typeface="Arial" panose="020B0604020202020204" pitchFamily="34" charset="0"/>
                        <a:buChar char="•"/>
                      </a:pPr>
                      <a:r>
                        <a:rPr lang="en-CA" sz="1600" baseline="0" dirty="0" smtClean="0">
                          <a:solidFill>
                            <a:schemeClr val="accent6"/>
                          </a:solidFill>
                        </a:rPr>
                        <a:t>Environmental health will also affect the public’s health and safety</a:t>
                      </a:r>
                      <a:endParaRPr lang="en-CA" sz="1600" dirty="0" smtClean="0">
                        <a:solidFill>
                          <a:schemeClr val="accent6"/>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bl>
          </a:graphicData>
        </a:graphic>
      </p:graphicFrame>
      <p:grpSp>
        <p:nvGrpSpPr>
          <p:cNvPr id="13" name="Group 12"/>
          <p:cNvGrpSpPr/>
          <p:nvPr/>
        </p:nvGrpSpPr>
        <p:grpSpPr>
          <a:xfrm>
            <a:off x="189688" y="6182578"/>
            <a:ext cx="8316639" cy="538898"/>
            <a:chOff x="1249680" y="6197517"/>
            <a:chExt cx="7749864" cy="540000"/>
          </a:xfrm>
        </p:grpSpPr>
        <p:sp>
          <p:nvSpPr>
            <p:cNvPr id="14" name="Rectangle 13">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33044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24</a:t>
            </a:fld>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03814715"/>
              </p:ext>
            </p:extLst>
          </p:nvPr>
        </p:nvGraphicFramePr>
        <p:xfrm>
          <a:off x="757498" y="1283946"/>
          <a:ext cx="7635299" cy="3793440"/>
        </p:xfrm>
        <a:graphic>
          <a:graphicData uri="http://schemas.openxmlformats.org/drawingml/2006/table">
            <a:tbl>
              <a:tblPr firstRow="1" bandRow="1">
                <a:tableStyleId>{5940675A-B579-460E-94D1-54222C63F5DA}</a:tableStyleId>
              </a:tblPr>
              <a:tblGrid>
                <a:gridCol w="1577795"/>
                <a:gridCol w="6057504"/>
              </a:tblGrid>
              <a:tr h="390524">
                <a:tc gridSpan="2">
                  <a:txBody>
                    <a:bodyPr/>
                    <a:lstStyle/>
                    <a:p>
                      <a:r>
                        <a:rPr lang="en-CA" sz="3600" b="1" dirty="0" smtClean="0">
                          <a:solidFill>
                            <a:schemeClr val="accent6"/>
                          </a:solidFill>
                        </a:rPr>
                        <a:t>Environmental</a:t>
                      </a:r>
                      <a:r>
                        <a:rPr lang="en-CA" sz="3600" b="1" baseline="0" dirty="0" smtClean="0">
                          <a:solidFill>
                            <a:schemeClr val="accent6"/>
                          </a:solidFill>
                        </a:rPr>
                        <a:t> Impacts</a:t>
                      </a:r>
                      <a:endParaRPr lang="en-CA" sz="3600" b="1" dirty="0">
                        <a:solidFill>
                          <a:schemeClr val="accent6"/>
                        </a:solidFill>
                      </a:endParaRPr>
                    </a:p>
                  </a:txBody>
                  <a:tcPr marL="68580" marR="68580" marT="34290" marB="34290">
                    <a:lnB w="12700" cap="flat" cmpd="sng" algn="ctr">
                      <a:solidFill>
                        <a:schemeClr val="tx1"/>
                      </a:solidFill>
                      <a:prstDash val="solid"/>
                      <a:round/>
                      <a:headEnd type="none" w="med" len="med"/>
                      <a:tailEnd type="none" w="med" len="med"/>
                    </a:lnB>
                    <a:solidFill>
                      <a:schemeClr val="bg2"/>
                    </a:solidFill>
                  </a:tcPr>
                </a:tc>
                <a:tc hMerge="1">
                  <a:txBody>
                    <a:bodyPr/>
                    <a:lstStyle/>
                    <a:p>
                      <a:endParaRPr lang="en-CA" dirty="0"/>
                    </a:p>
                  </a:txBody>
                  <a:tcPr/>
                </a:tc>
              </a:tr>
              <a:tr h="571499">
                <a:tc gridSpan="2">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sz="1800" kern="1200" dirty="0" smtClean="0">
                          <a:solidFill>
                            <a:schemeClr val="accent6"/>
                          </a:solidFill>
                          <a:effectLst/>
                          <a:latin typeface="+mn-lt"/>
                          <a:ea typeface="+mn-ea"/>
                          <a:cs typeface="+mn-cs"/>
                        </a:rPr>
                        <a:t>Environmental damage caused by major disasters can harm residents’ health as well as lead to reduced longevity of the community</a:t>
                      </a:r>
                      <a:endParaRPr lang="en-CA" sz="1100" dirty="0">
                        <a:solidFill>
                          <a:schemeClr val="accent6"/>
                        </a:solidFill>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hMerge="1">
                  <a:txBody>
                    <a:bodyPr/>
                    <a:lstStyle/>
                    <a:p>
                      <a:endParaRPr lang="en-CA" dirty="0"/>
                    </a:p>
                  </a:txBody>
                  <a:tcPr/>
                </a:tc>
              </a:tr>
              <a:tr h="1151914">
                <a:tc>
                  <a:txBody>
                    <a:bodyPr/>
                    <a:lstStyle/>
                    <a:p>
                      <a:r>
                        <a:rPr lang="en-CA" sz="1600" i="1" dirty="0" smtClean="0">
                          <a:solidFill>
                            <a:schemeClr val="accent6"/>
                          </a:solidFill>
                        </a:rPr>
                        <a:t>Atmospheric</a:t>
                      </a:r>
                      <a:endParaRPr lang="en-CA" sz="1600" i="1" dirty="0">
                        <a:solidFill>
                          <a:schemeClr val="accent6"/>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600" dirty="0" smtClean="0">
                          <a:solidFill>
                            <a:schemeClr val="accent6"/>
                          </a:solidFill>
                        </a:rPr>
                        <a:t>Contamination of air</a:t>
                      </a:r>
                      <a:r>
                        <a:rPr lang="en-CA" sz="1600" baseline="0" dirty="0" smtClean="0">
                          <a:solidFill>
                            <a:schemeClr val="accent6"/>
                          </a:solidFill>
                        </a:rPr>
                        <a:t> quality used by humans, animals and vegetation</a:t>
                      </a:r>
                    </a:p>
                    <a:p>
                      <a:pPr marL="285750" indent="-285750">
                        <a:buFont typeface="Arial" panose="020B0604020202020204" pitchFamily="34" charset="0"/>
                        <a:buChar char="•"/>
                      </a:pPr>
                      <a:r>
                        <a:rPr lang="en-CA" sz="1600" baseline="0" dirty="0" smtClean="0">
                          <a:solidFill>
                            <a:schemeClr val="accent6"/>
                          </a:solidFill>
                        </a:rPr>
                        <a:t>Contamination of property (e.g. soot)</a:t>
                      </a:r>
                    </a:p>
                    <a:p>
                      <a:pPr marL="285750" indent="-285750">
                        <a:buFont typeface="Arial" panose="020B0604020202020204" pitchFamily="34" charset="0"/>
                        <a:buChar char="•"/>
                      </a:pPr>
                      <a:r>
                        <a:rPr lang="en-CA" sz="1600" baseline="0" dirty="0" smtClean="0">
                          <a:solidFill>
                            <a:schemeClr val="accent6"/>
                          </a:solidFill>
                        </a:rPr>
                        <a:t>Interference of normal quality of life and business</a:t>
                      </a:r>
                      <a:endParaRPr lang="en-CA" sz="1600" dirty="0" smtClean="0">
                        <a:solidFill>
                          <a:schemeClr val="accent6"/>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704874">
                <a:tc>
                  <a:txBody>
                    <a:bodyPr/>
                    <a:lstStyle/>
                    <a:p>
                      <a:r>
                        <a:rPr lang="en-CA" sz="1600" i="1" dirty="0" smtClean="0">
                          <a:solidFill>
                            <a:schemeClr val="accent6"/>
                          </a:solidFill>
                        </a:rPr>
                        <a:t>Aquatic</a:t>
                      </a:r>
                      <a:endParaRPr lang="en-CA" sz="1600" i="1" dirty="0">
                        <a:solidFill>
                          <a:schemeClr val="accent6"/>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tcPr>
                </a:tc>
                <a:tc>
                  <a:txBody>
                    <a:bodyPr/>
                    <a:lstStyle/>
                    <a:p>
                      <a:pPr marL="285750" indent="-285750">
                        <a:buFont typeface="Arial" panose="020B0604020202020204" pitchFamily="34" charset="0"/>
                        <a:buChar char="•"/>
                      </a:pPr>
                      <a:r>
                        <a:rPr lang="en-CA" sz="1600" baseline="0" dirty="0" smtClean="0">
                          <a:solidFill>
                            <a:schemeClr val="accent6"/>
                          </a:solidFill>
                        </a:rPr>
                        <a:t>Contamination of water used for drinking, irrigation and recreation</a:t>
                      </a:r>
                    </a:p>
                    <a:p>
                      <a:pPr marL="285750" indent="-285750">
                        <a:buFont typeface="Arial" panose="020B0604020202020204" pitchFamily="34" charset="0"/>
                        <a:buChar char="•"/>
                      </a:pPr>
                      <a:r>
                        <a:rPr lang="en-CA" sz="1600" baseline="0" dirty="0" smtClean="0">
                          <a:solidFill>
                            <a:schemeClr val="accent6"/>
                          </a:solidFill>
                        </a:rPr>
                        <a:t>Harm to fish and wildlife</a:t>
                      </a:r>
                    </a:p>
                  </a:txBody>
                  <a:tcPr marL="68580" marR="68580" marT="34290" marB="34290">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tcPr>
                </a:tc>
              </a:tr>
              <a:tr h="702212">
                <a:tc>
                  <a:txBody>
                    <a:bodyPr/>
                    <a:lstStyle/>
                    <a:p>
                      <a:r>
                        <a:rPr lang="en-CA" sz="1600" i="1" dirty="0" smtClean="0">
                          <a:solidFill>
                            <a:schemeClr val="accent6"/>
                          </a:solidFill>
                        </a:rPr>
                        <a:t>Terrestrial</a:t>
                      </a:r>
                      <a:endParaRPr lang="en-CA" sz="1600" i="1" dirty="0">
                        <a:solidFill>
                          <a:schemeClr val="accent6"/>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tcPr>
                </a:tc>
                <a:tc>
                  <a:txBody>
                    <a:bodyPr/>
                    <a:lstStyle/>
                    <a:p>
                      <a:pPr marL="285750" indent="-285750">
                        <a:buFont typeface="Arial" panose="020B0604020202020204" pitchFamily="34" charset="0"/>
                        <a:buChar char="•"/>
                      </a:pPr>
                      <a:r>
                        <a:rPr lang="en-CA" sz="1600" dirty="0" smtClean="0">
                          <a:solidFill>
                            <a:schemeClr val="accent6"/>
                          </a:solidFill>
                        </a:rPr>
                        <a:t>Contamination of land</a:t>
                      </a:r>
                      <a:r>
                        <a:rPr lang="en-CA" sz="1600" baseline="0" dirty="0" smtClean="0">
                          <a:solidFill>
                            <a:schemeClr val="accent6"/>
                          </a:solidFill>
                        </a:rPr>
                        <a:t> and vegetation</a:t>
                      </a:r>
                    </a:p>
                    <a:p>
                      <a:pPr marL="285750" indent="-285750">
                        <a:buFont typeface="Arial" panose="020B0604020202020204" pitchFamily="34" charset="0"/>
                        <a:buChar char="•"/>
                      </a:pPr>
                      <a:r>
                        <a:rPr lang="en-CA" sz="1600" baseline="0" dirty="0" smtClean="0">
                          <a:solidFill>
                            <a:schemeClr val="accent6"/>
                          </a:solidFill>
                        </a:rPr>
                        <a:t>Property damage</a:t>
                      </a:r>
                      <a:endParaRPr lang="en-CA" sz="1600" dirty="0">
                        <a:solidFill>
                          <a:schemeClr val="accent6"/>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tcPr>
                </a:tc>
              </a:tr>
            </a:tbl>
          </a:graphicData>
        </a:graphic>
      </p:graphicFrame>
      <p:sp>
        <p:nvSpPr>
          <p:cNvPr id="11" name="Rectangle 10"/>
          <p:cNvSpPr/>
          <p:nvPr/>
        </p:nvSpPr>
        <p:spPr>
          <a:xfrm>
            <a:off x="7664214" y="1431575"/>
            <a:ext cx="442750" cy="369332"/>
          </a:xfrm>
          <a:prstGeom prst="rect">
            <a:avLst/>
          </a:prstGeom>
        </p:spPr>
        <p:txBody>
          <a:bodyPr wrap="none">
            <a:spAutoFit/>
          </a:bodyPr>
          <a:lstStyle/>
          <a:p>
            <a:r>
              <a:rPr lang="en-CA" dirty="0" smtClean="0"/>
              <a:t>[</a:t>
            </a:r>
            <a:r>
              <a:rPr lang="en-CA" dirty="0"/>
              <a:t>9</a:t>
            </a:r>
            <a:r>
              <a:rPr lang="en-CA" dirty="0" smtClean="0"/>
              <a:t>]</a:t>
            </a:r>
            <a:endParaRPr lang="en-CA" dirty="0"/>
          </a:p>
        </p:txBody>
      </p:sp>
      <p:grpSp>
        <p:nvGrpSpPr>
          <p:cNvPr id="14" name="Group 13"/>
          <p:cNvGrpSpPr/>
          <p:nvPr/>
        </p:nvGrpSpPr>
        <p:grpSpPr>
          <a:xfrm>
            <a:off x="189688" y="6182578"/>
            <a:ext cx="8316639" cy="538898"/>
            <a:chOff x="1249680" y="6197517"/>
            <a:chExt cx="7749864" cy="540000"/>
          </a:xfrm>
        </p:grpSpPr>
        <p:sp>
          <p:nvSpPr>
            <p:cNvPr id="15" name="Rectangle 14">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6" name="Rectangle 15">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7" name="Rectangle 16">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8" name="Rectangle 17">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9" name="Rectangle 18">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321863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76734007"/>
              </p:ext>
            </p:extLst>
          </p:nvPr>
        </p:nvGraphicFramePr>
        <p:xfrm>
          <a:off x="509953" y="949615"/>
          <a:ext cx="8132984" cy="4819419"/>
        </p:xfrm>
        <a:graphic>
          <a:graphicData uri="http://schemas.openxmlformats.org/drawingml/2006/table">
            <a:tbl>
              <a:tblPr firstRow="1" bandRow="1">
                <a:tableStyleId>{5940675A-B579-460E-94D1-54222C63F5DA}</a:tableStyleId>
              </a:tblPr>
              <a:tblGrid>
                <a:gridCol w="1654095"/>
                <a:gridCol w="6478889"/>
              </a:tblGrid>
              <a:tr h="516083">
                <a:tc gridSpan="2">
                  <a:txBody>
                    <a:bodyPr/>
                    <a:lstStyle/>
                    <a:p>
                      <a:r>
                        <a:rPr lang="en-CA" sz="2800" b="1" dirty="0" smtClean="0">
                          <a:solidFill>
                            <a:schemeClr val="accent6"/>
                          </a:solidFill>
                        </a:rPr>
                        <a:t>Corporate Losses</a:t>
                      </a:r>
                      <a:endParaRPr lang="en-CA" sz="2800" b="1" dirty="0">
                        <a:solidFill>
                          <a:schemeClr val="accent6"/>
                        </a:solidFill>
                      </a:endParaRPr>
                    </a:p>
                  </a:txBody>
                  <a:tcPr marL="68580" marR="68580" marT="34290" marB="34290">
                    <a:lnB w="12700" cap="flat" cmpd="sng" algn="ctr">
                      <a:solidFill>
                        <a:schemeClr val="tx1"/>
                      </a:solidFill>
                      <a:prstDash val="solid"/>
                      <a:round/>
                      <a:headEnd type="none" w="med" len="med"/>
                      <a:tailEnd type="none" w="med" len="med"/>
                    </a:lnB>
                    <a:solidFill>
                      <a:schemeClr val="bg2"/>
                    </a:solidFill>
                  </a:tcPr>
                </a:tc>
                <a:tc hMerge="1">
                  <a:txBody>
                    <a:bodyPr/>
                    <a:lstStyle/>
                    <a:p>
                      <a:endParaRPr lang="en-CA" dirty="0"/>
                    </a:p>
                  </a:txBody>
                  <a:tcPr/>
                </a:tc>
              </a:tr>
              <a:tr h="643118">
                <a:tc gridSpan="2">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CA" sz="1800" dirty="0" smtClean="0">
                          <a:solidFill>
                            <a:schemeClr val="accent6">
                              <a:lumMod val="50000"/>
                            </a:schemeClr>
                          </a:solidFill>
                        </a:rPr>
                        <a:t>A major disaster</a:t>
                      </a:r>
                      <a:r>
                        <a:rPr lang="en-CA" sz="1800" baseline="0" dirty="0" smtClean="0">
                          <a:solidFill>
                            <a:schemeClr val="accent6">
                              <a:lumMod val="50000"/>
                            </a:schemeClr>
                          </a:solidFill>
                        </a:rPr>
                        <a:t> can completely ruin a company. At minimum be severely detrimental to the well being of the organization and thus the employees</a:t>
                      </a:r>
                      <a:endParaRPr lang="en-CA" sz="1800" dirty="0">
                        <a:solidFill>
                          <a:schemeClr val="accent6">
                            <a:lumMod val="50000"/>
                          </a:schemeClr>
                        </a:solidFill>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hMerge="1">
                  <a:txBody>
                    <a:bodyPr/>
                    <a:lstStyle/>
                    <a:p>
                      <a:endParaRPr lang="en-CA" dirty="0"/>
                    </a:p>
                  </a:txBody>
                  <a:tcPr/>
                </a:tc>
              </a:tr>
              <a:tr h="579601">
                <a:tc>
                  <a:txBody>
                    <a:bodyPr/>
                    <a:lstStyle/>
                    <a:p>
                      <a:r>
                        <a:rPr lang="en-CA" sz="1600" i="1" dirty="0" smtClean="0">
                          <a:solidFill>
                            <a:schemeClr val="accent6">
                              <a:lumMod val="50000"/>
                            </a:schemeClr>
                          </a:solidFill>
                        </a:rPr>
                        <a:t>Clean</a:t>
                      </a:r>
                      <a:r>
                        <a:rPr lang="en-CA" sz="1600" i="1" baseline="0" dirty="0" smtClean="0">
                          <a:solidFill>
                            <a:schemeClr val="accent6">
                              <a:lumMod val="50000"/>
                            </a:schemeClr>
                          </a:solidFill>
                        </a:rPr>
                        <a:t> Up</a:t>
                      </a:r>
                      <a:endParaRPr lang="en-CA" sz="1600" i="1" dirty="0">
                        <a:solidFill>
                          <a:schemeClr val="accent6">
                            <a:lumMod val="50000"/>
                          </a:schemeClr>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600" dirty="0" smtClean="0">
                          <a:solidFill>
                            <a:schemeClr val="accent6">
                              <a:lumMod val="50000"/>
                            </a:schemeClr>
                          </a:solidFill>
                        </a:rPr>
                        <a:t>Clean</a:t>
                      </a:r>
                      <a:r>
                        <a:rPr lang="en-CA" sz="1600" baseline="0" dirty="0" smtClean="0">
                          <a:solidFill>
                            <a:schemeClr val="accent6">
                              <a:lumMod val="50000"/>
                            </a:schemeClr>
                          </a:solidFill>
                        </a:rPr>
                        <a:t> up of the Deep Horizon spill &amp; legal settlement fees cost &gt;$14 B USD</a:t>
                      </a:r>
                      <a:endParaRPr lang="en-CA" sz="1600" dirty="0" smtClean="0">
                        <a:solidFill>
                          <a:schemeClr val="accent6">
                            <a:lumMod val="50000"/>
                          </a:schemeClr>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833672">
                <a:tc>
                  <a:txBody>
                    <a:bodyPr/>
                    <a:lstStyle/>
                    <a:p>
                      <a:r>
                        <a:rPr lang="en-CA" sz="1600" i="1" dirty="0" smtClean="0">
                          <a:solidFill>
                            <a:schemeClr val="accent6">
                              <a:lumMod val="50000"/>
                            </a:schemeClr>
                          </a:solidFill>
                        </a:rPr>
                        <a:t>Insurance</a:t>
                      </a:r>
                      <a:endParaRPr lang="en-CA" sz="1600" i="1" dirty="0">
                        <a:solidFill>
                          <a:schemeClr val="accent6">
                            <a:lumMod val="50000"/>
                          </a:schemeClr>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600" baseline="0" dirty="0" smtClean="0">
                          <a:solidFill>
                            <a:schemeClr val="accent6">
                              <a:lumMod val="50000"/>
                            </a:schemeClr>
                          </a:solidFill>
                        </a:rPr>
                        <a:t>A poor safety record increases premiums on assets</a:t>
                      </a:r>
                    </a:p>
                    <a:p>
                      <a:pPr marL="285750" indent="-285750">
                        <a:buFont typeface="Arial" panose="020B0604020202020204" pitchFamily="34" charset="0"/>
                        <a:buChar char="•"/>
                      </a:pPr>
                      <a:r>
                        <a:rPr lang="en-CA" sz="1600" baseline="0" dirty="0" smtClean="0">
                          <a:solidFill>
                            <a:schemeClr val="accent6">
                              <a:lumMod val="50000"/>
                            </a:schemeClr>
                          </a:solidFill>
                        </a:rPr>
                        <a:t>A poor safety record increases the number of health claims</a:t>
                      </a:r>
                    </a:p>
                    <a:p>
                      <a:pPr marL="285750" indent="-285750">
                        <a:buFont typeface="Arial" panose="020B0604020202020204" pitchFamily="34" charset="0"/>
                        <a:buChar char="•"/>
                      </a:pPr>
                      <a:r>
                        <a:rPr lang="en-CA" sz="1600" baseline="0" dirty="0" smtClean="0">
                          <a:solidFill>
                            <a:schemeClr val="accent6">
                              <a:lumMod val="50000"/>
                            </a:schemeClr>
                          </a:solidFill>
                        </a:rPr>
                        <a:t>Large amounts of claim settlements cause higher premiums</a:t>
                      </a:r>
                    </a:p>
                  </a:txBody>
                  <a:tcPr marL="68580" marR="68580" marT="34290" marB="34290">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1087743">
                <a:tc>
                  <a:txBody>
                    <a:bodyPr/>
                    <a:lstStyle/>
                    <a:p>
                      <a:r>
                        <a:rPr lang="en-CA" sz="1600" i="1" dirty="0" smtClean="0">
                          <a:solidFill>
                            <a:schemeClr val="accent6">
                              <a:lumMod val="50000"/>
                            </a:schemeClr>
                          </a:solidFill>
                        </a:rPr>
                        <a:t>Reputation</a:t>
                      </a:r>
                      <a:endParaRPr lang="en-CA" sz="1600" i="1" dirty="0">
                        <a:solidFill>
                          <a:schemeClr val="accent6">
                            <a:lumMod val="50000"/>
                          </a:schemeClr>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CA" sz="1600" baseline="0" dirty="0" smtClean="0">
                          <a:solidFill>
                            <a:schemeClr val="accent6">
                              <a:lumMod val="50000"/>
                            </a:schemeClr>
                          </a:solidFill>
                        </a:rPr>
                        <a:t>The international news reporting ensures the disaster will be seen by consumers around the world</a:t>
                      </a:r>
                    </a:p>
                    <a:p>
                      <a:pPr marL="285750" marR="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baseline="0" dirty="0" smtClean="0">
                          <a:solidFill>
                            <a:schemeClr val="accent6">
                              <a:lumMod val="50000"/>
                            </a:schemeClr>
                          </a:solidFill>
                        </a:rPr>
                        <a:t>May cause consumer </a:t>
                      </a:r>
                      <a:r>
                        <a:rPr lang="en-CA" sz="1600" baseline="0" dirty="0" smtClean="0">
                          <a:solidFill>
                            <a:schemeClr val="tx1"/>
                          </a:solidFill>
                        </a:rPr>
                        <a:t>boycott</a:t>
                      </a:r>
                    </a:p>
                    <a:p>
                      <a:pPr marL="285750" marR="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baseline="0" dirty="0" smtClean="0">
                          <a:solidFill>
                            <a:schemeClr val="tx1"/>
                          </a:solidFill>
                        </a:rPr>
                        <a:t>Reputation as an employe</a:t>
                      </a:r>
                      <a:r>
                        <a:rPr lang="en-CA" sz="1600" strike="noStrike" baseline="0" dirty="0" smtClean="0">
                          <a:solidFill>
                            <a:schemeClr val="tx1"/>
                          </a:solidFill>
                        </a:rPr>
                        <a:t>r</a:t>
                      </a:r>
                      <a:r>
                        <a:rPr lang="en-CA" sz="1600" baseline="0" dirty="0" smtClean="0">
                          <a:solidFill>
                            <a:schemeClr val="tx1"/>
                          </a:solidFill>
                        </a:rPr>
                        <a:t> that </a:t>
                      </a:r>
                      <a:r>
                        <a:rPr lang="en-CA" sz="1600" baseline="0" dirty="0" smtClean="0">
                          <a:solidFill>
                            <a:schemeClr val="accent6">
                              <a:lumMod val="50000"/>
                            </a:schemeClr>
                          </a:solidFill>
                        </a:rPr>
                        <a:t>values safety</a:t>
                      </a:r>
                    </a:p>
                  </a:txBody>
                  <a:tcPr marL="68580" marR="68580" marT="34290" marB="34290">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tcPr>
                </a:tc>
              </a:tr>
              <a:tr h="579601">
                <a:tc>
                  <a:txBody>
                    <a:bodyPr/>
                    <a:lstStyle/>
                    <a:p>
                      <a:r>
                        <a:rPr lang="en-CA" sz="1600" i="1" dirty="0" smtClean="0">
                          <a:solidFill>
                            <a:schemeClr val="accent6">
                              <a:lumMod val="50000"/>
                            </a:schemeClr>
                          </a:solidFill>
                        </a:rPr>
                        <a:t>Productivity</a:t>
                      </a:r>
                      <a:endParaRPr lang="en-CA" sz="1600" i="1" dirty="0">
                        <a:solidFill>
                          <a:schemeClr val="accent6">
                            <a:lumMod val="50000"/>
                          </a:schemeClr>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tcPr>
                </a:tc>
                <a:tc>
                  <a:txBody>
                    <a:bodyPr/>
                    <a:lstStyle/>
                    <a:p>
                      <a:pPr marL="285750" indent="-285750">
                        <a:buFont typeface="Arial" panose="020B0604020202020204" pitchFamily="34" charset="0"/>
                        <a:buChar char="•"/>
                      </a:pPr>
                      <a:r>
                        <a:rPr lang="en-CA" sz="1600" baseline="0" dirty="0" smtClean="0">
                          <a:solidFill>
                            <a:schemeClr val="accent6">
                              <a:lumMod val="50000"/>
                            </a:schemeClr>
                          </a:solidFill>
                        </a:rPr>
                        <a:t>Will decrease productivity and therefore profits if a facility is not operational</a:t>
                      </a:r>
                    </a:p>
                  </a:txBody>
                  <a:tcPr marL="68580" marR="68580" marT="34290" marB="34290">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tcPr>
                </a:tc>
              </a:tr>
              <a:tr h="579601">
                <a:tc>
                  <a:txBody>
                    <a:bodyPr/>
                    <a:lstStyle/>
                    <a:p>
                      <a:r>
                        <a:rPr lang="en-CA" sz="1600" i="1" dirty="0" smtClean="0">
                          <a:solidFill>
                            <a:schemeClr val="accent6">
                              <a:lumMod val="50000"/>
                            </a:schemeClr>
                          </a:solidFill>
                        </a:rPr>
                        <a:t>Product Quality</a:t>
                      </a:r>
                      <a:endParaRPr lang="en-CA" sz="1600" i="1" dirty="0">
                        <a:solidFill>
                          <a:schemeClr val="accent6">
                            <a:lumMod val="50000"/>
                          </a:schemeClr>
                        </a:solidFill>
                      </a:endParaRPr>
                    </a:p>
                  </a:txBody>
                  <a:tcPr marL="68580" marR="68580" marT="34290" marB="34290">
                    <a:lnR w="12700" cap="flat" cmpd="sng" algn="ctr">
                      <a:solidFill>
                        <a:schemeClr val="tx1">
                          <a:lumMod val="95000"/>
                          <a:lumOff val="5000"/>
                        </a:schemeClr>
                      </a:solidFill>
                      <a:prstDash val="solid"/>
                      <a:round/>
                      <a:headEnd type="none" w="med" len="med"/>
                      <a:tailEnd type="none" w="med" len="med"/>
                    </a:lnR>
                  </a:tcPr>
                </a:tc>
                <a:tc>
                  <a:txBody>
                    <a:bodyPr/>
                    <a:lstStyle/>
                    <a:p>
                      <a:pPr marL="285750" indent="-285750">
                        <a:buFont typeface="Arial" panose="020B0604020202020204" pitchFamily="34" charset="0"/>
                        <a:buChar char="•"/>
                      </a:pPr>
                      <a:r>
                        <a:rPr lang="en-CA" sz="1600" dirty="0" smtClean="0">
                          <a:solidFill>
                            <a:schemeClr val="accent6">
                              <a:lumMod val="50000"/>
                            </a:schemeClr>
                          </a:solidFill>
                        </a:rPr>
                        <a:t>May</a:t>
                      </a:r>
                      <a:r>
                        <a:rPr lang="en-CA" sz="1600" baseline="0" dirty="0" smtClean="0">
                          <a:solidFill>
                            <a:schemeClr val="accent6">
                              <a:lumMod val="50000"/>
                            </a:schemeClr>
                          </a:solidFill>
                        </a:rPr>
                        <a:t> decrease quality if facility is not operating at top quality</a:t>
                      </a:r>
                    </a:p>
                    <a:p>
                      <a:pPr marL="285750" indent="-285750">
                        <a:buFont typeface="Arial" panose="020B0604020202020204" pitchFamily="34" charset="0"/>
                        <a:buChar char="•"/>
                      </a:pPr>
                      <a:r>
                        <a:rPr lang="en-CA" sz="1600" baseline="0" dirty="0" smtClean="0">
                          <a:solidFill>
                            <a:schemeClr val="accent6">
                              <a:lumMod val="50000"/>
                            </a:schemeClr>
                          </a:solidFill>
                        </a:rPr>
                        <a:t>May cause pressure on other facilities decreasing their quality</a:t>
                      </a:r>
                      <a:endParaRPr lang="en-CA" sz="1600" dirty="0">
                        <a:solidFill>
                          <a:schemeClr val="accent6">
                            <a:lumMod val="50000"/>
                          </a:schemeClr>
                        </a:solidFill>
                      </a:endParaRPr>
                    </a:p>
                  </a:txBody>
                  <a:tcPr marL="68580" marR="68580" marT="34290" marB="34290">
                    <a:lnL w="12700" cap="flat" cmpd="sng" algn="ctr">
                      <a:solidFill>
                        <a:schemeClr val="tx1">
                          <a:lumMod val="95000"/>
                          <a:lumOff val="5000"/>
                        </a:schemeClr>
                      </a:solidFill>
                      <a:prstDash val="solid"/>
                      <a:round/>
                      <a:headEnd type="none" w="med" len="med"/>
                      <a:tailEnd type="none" w="med" len="med"/>
                    </a:lnL>
                  </a:tcPr>
                </a:tc>
              </a:tr>
            </a:tbl>
          </a:graphicData>
        </a:graphic>
      </p:graphicFrame>
      <p:sp>
        <p:nvSpPr>
          <p:cNvPr id="3" name="Rectangle 2"/>
          <p:cNvSpPr/>
          <p:nvPr/>
        </p:nvSpPr>
        <p:spPr>
          <a:xfrm>
            <a:off x="7752987" y="1005123"/>
            <a:ext cx="851515" cy="369332"/>
          </a:xfrm>
          <a:prstGeom prst="rect">
            <a:avLst/>
          </a:prstGeom>
        </p:spPr>
        <p:txBody>
          <a:bodyPr wrap="none">
            <a:spAutoFit/>
          </a:bodyPr>
          <a:lstStyle/>
          <a:p>
            <a:r>
              <a:rPr lang="en-CA" dirty="0" smtClean="0"/>
              <a:t>[11,13]</a:t>
            </a:r>
            <a:endParaRPr lang="en-CA" dirty="0"/>
          </a:p>
        </p:txBody>
      </p:sp>
      <p:grpSp>
        <p:nvGrpSpPr>
          <p:cNvPr id="14" name="Group 13"/>
          <p:cNvGrpSpPr/>
          <p:nvPr/>
        </p:nvGrpSpPr>
        <p:grpSpPr>
          <a:xfrm>
            <a:off x="189688" y="6182578"/>
            <a:ext cx="8316639" cy="538898"/>
            <a:chOff x="1249680" y="6197517"/>
            <a:chExt cx="7749864" cy="540000"/>
          </a:xfrm>
        </p:grpSpPr>
        <p:sp>
          <p:nvSpPr>
            <p:cNvPr id="15" name="Rectangle 14">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6" name="Rectangle 15">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7" name="Rectangle 16">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8" name="Rectangle 17">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9" name="Rectangle 18">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746780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rved Left Arrow 12"/>
          <p:cNvSpPr/>
          <p:nvPr/>
        </p:nvSpPr>
        <p:spPr>
          <a:xfrm rot="5083236" flipH="1">
            <a:off x="2967492" y="5375308"/>
            <a:ext cx="459975" cy="888718"/>
          </a:xfrm>
          <a:prstGeom prst="curvedLeftArrow">
            <a:avLst>
              <a:gd name="adj1" fmla="val 25000"/>
              <a:gd name="adj2" fmla="val 49699"/>
              <a:gd name="adj3" fmla="val 2500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CA" sz="1350">
              <a:solidFill>
                <a:schemeClr val="tx1"/>
              </a:solidFill>
            </a:endParaRPr>
          </a:p>
        </p:txBody>
      </p:sp>
      <p:sp>
        <p:nvSpPr>
          <p:cNvPr id="2" name="Title 1"/>
          <p:cNvSpPr>
            <a:spLocks noGrp="1"/>
          </p:cNvSpPr>
          <p:nvPr>
            <p:ph type="title"/>
          </p:nvPr>
        </p:nvSpPr>
        <p:spPr/>
        <p:txBody>
          <a:bodyPr/>
          <a:lstStyle/>
          <a:p>
            <a:r>
              <a:rPr lang="en-CA" dirty="0" smtClean="0"/>
              <a:t>The Elements of PSM</a:t>
            </a:r>
            <a:endParaRPr lang="en-CA" dirty="0"/>
          </a:p>
        </p:txBody>
      </p:sp>
      <p:sp>
        <p:nvSpPr>
          <p:cNvPr id="3" name="Content Placeholder 2"/>
          <p:cNvSpPr>
            <a:spLocks noGrp="1"/>
          </p:cNvSpPr>
          <p:nvPr>
            <p:ph idx="1"/>
          </p:nvPr>
        </p:nvSpPr>
        <p:spPr>
          <a:xfrm>
            <a:off x="2953459" y="1123838"/>
            <a:ext cx="5486400" cy="4160882"/>
          </a:xfrm>
        </p:spPr>
        <p:txBody>
          <a:bodyPr>
            <a:normAutofit/>
          </a:bodyPr>
          <a:lstStyle/>
          <a:p>
            <a:r>
              <a:rPr lang="en-CA" dirty="0"/>
              <a:t>PSM systems are typically </a:t>
            </a:r>
            <a:r>
              <a:rPr lang="en-CA" dirty="0" smtClean="0"/>
              <a:t>centered </a:t>
            </a:r>
            <a:r>
              <a:rPr lang="en-CA" dirty="0"/>
              <a:t>around four </a:t>
            </a:r>
            <a:r>
              <a:rPr lang="en-CA" dirty="0" smtClean="0"/>
              <a:t>themes [4]: </a:t>
            </a:r>
          </a:p>
          <a:p>
            <a:pPr marL="736997" indent="-266700">
              <a:buFont typeface="+mj-lt"/>
              <a:buAutoNum type="romanLcPeriod"/>
            </a:pPr>
            <a:r>
              <a:rPr lang="en-CA" b="1" i="1" dirty="0" smtClean="0"/>
              <a:t>Commitment</a:t>
            </a:r>
            <a:r>
              <a:rPr lang="en-CA" dirty="0" smtClean="0"/>
              <a:t> </a:t>
            </a:r>
            <a:r>
              <a:rPr lang="en-CA" dirty="0"/>
              <a:t>of management and corporate objectives to </a:t>
            </a:r>
            <a:r>
              <a:rPr lang="en-CA" dirty="0" smtClean="0"/>
              <a:t>PSM</a:t>
            </a:r>
          </a:p>
          <a:p>
            <a:pPr marL="736997" indent="-266700">
              <a:buFont typeface="+mj-lt"/>
              <a:buAutoNum type="romanLcPeriod"/>
            </a:pPr>
            <a:r>
              <a:rPr lang="en-CA" b="1" i="1" dirty="0" smtClean="0"/>
              <a:t>Hazard </a:t>
            </a:r>
            <a:r>
              <a:rPr lang="en-CA" b="1" i="1" dirty="0"/>
              <a:t>assessment</a:t>
            </a:r>
            <a:r>
              <a:rPr lang="en-CA" dirty="0"/>
              <a:t>, including process knowledge and hazard </a:t>
            </a:r>
            <a:r>
              <a:rPr lang="en-CA" dirty="0" smtClean="0"/>
              <a:t>identification </a:t>
            </a:r>
          </a:p>
          <a:p>
            <a:pPr marL="736997" indent="-266700">
              <a:buFont typeface="+mj-lt"/>
              <a:buAutoNum type="romanLcPeriod"/>
            </a:pPr>
            <a:r>
              <a:rPr lang="en-CA" b="1" i="1" dirty="0"/>
              <a:t>R</a:t>
            </a:r>
            <a:r>
              <a:rPr lang="en-CA" b="1" i="1" dirty="0" smtClean="0"/>
              <a:t>isk </a:t>
            </a:r>
            <a:r>
              <a:rPr lang="en-CA" b="1" i="1" dirty="0"/>
              <a:t>management</a:t>
            </a:r>
            <a:r>
              <a:rPr lang="en-CA" dirty="0"/>
              <a:t> such as managing change in the process and </a:t>
            </a:r>
            <a:r>
              <a:rPr lang="en-CA" dirty="0" smtClean="0"/>
              <a:t>change in personnel </a:t>
            </a:r>
          </a:p>
          <a:p>
            <a:pPr marL="736997" indent="-266700">
              <a:buFont typeface="+mj-lt"/>
              <a:buAutoNum type="romanLcPeriod"/>
            </a:pPr>
            <a:r>
              <a:rPr lang="en-CA" b="1" i="1" dirty="0" smtClean="0"/>
              <a:t>Continuous </a:t>
            </a:r>
            <a:r>
              <a:rPr lang="en-CA" b="1" i="1" dirty="0"/>
              <a:t>enhancement</a:t>
            </a:r>
            <a:r>
              <a:rPr lang="en-CA" dirty="0"/>
              <a:t> such as furthering employee education and enhancing process </a:t>
            </a:r>
            <a:r>
              <a:rPr lang="en-CA" dirty="0" smtClean="0"/>
              <a:t>knowledge</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sp>
        <p:nvSpPr>
          <p:cNvPr id="14" name="Rectangle 13"/>
          <p:cNvSpPr/>
          <p:nvPr/>
        </p:nvSpPr>
        <p:spPr>
          <a:xfrm>
            <a:off x="3217856" y="5578913"/>
            <a:ext cx="688641" cy="47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2" name="TextBox 11"/>
          <p:cNvSpPr txBox="1"/>
          <p:nvPr/>
        </p:nvSpPr>
        <p:spPr>
          <a:xfrm>
            <a:off x="3197480" y="5455337"/>
            <a:ext cx="4523989" cy="553998"/>
          </a:xfrm>
          <a:prstGeom prst="rect">
            <a:avLst/>
          </a:prstGeom>
          <a:noFill/>
        </p:spPr>
        <p:txBody>
          <a:bodyPr wrap="square" rtlCol="0">
            <a:spAutoFit/>
          </a:bodyPr>
          <a:lstStyle/>
          <a:p>
            <a:r>
              <a:rPr lang="en-CA" sz="1500" b="1" dirty="0">
                <a:solidFill>
                  <a:schemeClr val="accent3"/>
                </a:solidFill>
              </a:rPr>
              <a:t>THESE ARE THE TITLES OF THE REMAINING SECTIONS OF THIS MODULE…. </a:t>
            </a:r>
            <a:r>
              <a:rPr lang="en-CA" sz="1500" dirty="0">
                <a:solidFill>
                  <a:schemeClr val="accent6"/>
                </a:solidFill>
              </a:rPr>
              <a:t>CLICK TO NAVIGATE</a:t>
            </a:r>
          </a:p>
        </p:txBody>
      </p:sp>
      <p:grpSp>
        <p:nvGrpSpPr>
          <p:cNvPr id="15" name="Group 14"/>
          <p:cNvGrpSpPr/>
          <p:nvPr/>
        </p:nvGrpSpPr>
        <p:grpSpPr>
          <a:xfrm>
            <a:off x="189688" y="6182578"/>
            <a:ext cx="8316639" cy="538898"/>
            <a:chOff x="1249680" y="6197517"/>
            <a:chExt cx="7749864" cy="540000"/>
          </a:xfrm>
        </p:grpSpPr>
        <p:sp>
          <p:nvSpPr>
            <p:cNvPr id="16" name="Rectangle 15">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7" name="Rectangle 16">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8" name="Rectangle 17">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9" name="Rectangle 18">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0" name="Rectangle 1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539465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dirty="0"/>
          </a:p>
        </p:txBody>
      </p:sp>
      <p:sp>
        <p:nvSpPr>
          <p:cNvPr id="2" name="Title 1"/>
          <p:cNvSpPr>
            <a:spLocks noGrp="1"/>
          </p:cNvSpPr>
          <p:nvPr>
            <p:ph type="title"/>
          </p:nvPr>
        </p:nvSpPr>
        <p:spPr/>
        <p:txBody>
          <a:bodyPr/>
          <a:lstStyle/>
          <a:p>
            <a:pPr algn="ctr"/>
            <a:r>
              <a:rPr lang="en-CA" dirty="0" smtClean="0"/>
              <a:t>PSM System Possible Elements</a:t>
            </a:r>
            <a:endParaRPr lang="en-CA" dirty="0"/>
          </a:p>
        </p:txBody>
      </p:sp>
      <p:pic>
        <p:nvPicPr>
          <p:cNvPr id="5" name="Content Placeholder 4"/>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7285" t="18802" r="8985" b="16882"/>
          <a:stretch/>
        </p:blipFill>
        <p:spPr>
          <a:xfrm>
            <a:off x="515362" y="990600"/>
            <a:ext cx="8034337" cy="4748213"/>
          </a:xfrm>
        </p:spPr>
      </p:pic>
      <p:sp>
        <p:nvSpPr>
          <p:cNvPr id="19" name="Rectangle 18"/>
          <p:cNvSpPr/>
          <p:nvPr/>
        </p:nvSpPr>
        <p:spPr>
          <a:xfrm>
            <a:off x="565282" y="5600989"/>
            <a:ext cx="898003" cy="369332"/>
          </a:xfrm>
          <a:prstGeom prst="rect">
            <a:avLst/>
          </a:prstGeom>
        </p:spPr>
        <p:txBody>
          <a:bodyPr wrap="none">
            <a:spAutoFit/>
          </a:bodyPr>
          <a:lstStyle/>
          <a:p>
            <a:r>
              <a:rPr lang="en-CA" dirty="0" smtClean="0"/>
              <a:t>[1, 2, 4]</a:t>
            </a:r>
            <a:endParaRPr lang="en-CA" dirty="0"/>
          </a:p>
        </p:txBody>
      </p:sp>
      <p:grpSp>
        <p:nvGrpSpPr>
          <p:cNvPr id="13" name="Group 12"/>
          <p:cNvGrpSpPr/>
          <p:nvPr/>
        </p:nvGrpSpPr>
        <p:grpSpPr>
          <a:xfrm>
            <a:off x="189688" y="6182578"/>
            <a:ext cx="8316639" cy="538898"/>
            <a:chOff x="1249680" y="6197517"/>
            <a:chExt cx="7749864" cy="540000"/>
          </a:xfrm>
        </p:grpSpPr>
        <p:sp>
          <p:nvSpPr>
            <p:cNvPr id="14" name="Rectangle 13">
              <a:hlinkClick r:id="rId4"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5"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6"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7"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093333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28</a:t>
            </a:fld>
            <a:endParaRPr lang="en-US" dirty="0"/>
          </a:p>
        </p:txBody>
      </p:sp>
      <p:sp>
        <p:nvSpPr>
          <p:cNvPr id="3" name="Content Placeholder 2"/>
          <p:cNvSpPr>
            <a:spLocks noGrp="1"/>
          </p:cNvSpPr>
          <p:nvPr>
            <p:ph idx="4294967295"/>
          </p:nvPr>
        </p:nvSpPr>
        <p:spPr>
          <a:xfrm>
            <a:off x="621488" y="1090838"/>
            <a:ext cx="7884839" cy="4862513"/>
          </a:xfrm>
        </p:spPr>
        <p:txBody>
          <a:bodyPr>
            <a:normAutofit/>
          </a:bodyPr>
          <a:lstStyle/>
          <a:p>
            <a:r>
              <a:rPr lang="en-CA" dirty="0" smtClean="0">
                <a:solidFill>
                  <a:schemeClr val="accent6"/>
                </a:solidFill>
              </a:rPr>
              <a:t>Two </a:t>
            </a:r>
            <a:r>
              <a:rPr lang="en-CA" dirty="0">
                <a:solidFill>
                  <a:schemeClr val="accent6"/>
                </a:solidFill>
              </a:rPr>
              <a:t>of </a:t>
            </a:r>
            <a:r>
              <a:rPr lang="en-CA" dirty="0" smtClean="0">
                <a:solidFill>
                  <a:schemeClr val="accent6"/>
                </a:solidFill>
              </a:rPr>
              <a:t>the most </a:t>
            </a:r>
            <a:r>
              <a:rPr lang="en-CA" dirty="0">
                <a:solidFill>
                  <a:schemeClr val="accent6"/>
                </a:solidFill>
              </a:rPr>
              <a:t>important features of a PSM system are participation and </a:t>
            </a:r>
            <a:r>
              <a:rPr lang="en-CA" dirty="0" smtClean="0">
                <a:solidFill>
                  <a:schemeClr val="accent6"/>
                </a:solidFill>
              </a:rPr>
              <a:t>communication</a:t>
            </a:r>
          </a:p>
          <a:p>
            <a:pPr lvl="1"/>
            <a:r>
              <a:rPr lang="en-CA" dirty="0" smtClean="0">
                <a:solidFill>
                  <a:schemeClr val="accent6"/>
                </a:solidFill>
              </a:rPr>
              <a:t>Although </a:t>
            </a:r>
            <a:r>
              <a:rPr lang="en-CA" dirty="0">
                <a:solidFill>
                  <a:schemeClr val="accent6"/>
                </a:solidFill>
              </a:rPr>
              <a:t>PSM systems are typically designed by management they require input from operators and commitment from corporate executives to be implemented properly </a:t>
            </a:r>
            <a:endParaRPr lang="en-CA" dirty="0" smtClean="0">
              <a:solidFill>
                <a:schemeClr val="accent6"/>
              </a:solidFill>
            </a:endParaRPr>
          </a:p>
          <a:p>
            <a:r>
              <a:rPr lang="en-CA" dirty="0" smtClean="0">
                <a:solidFill>
                  <a:schemeClr val="accent6"/>
                </a:solidFill>
              </a:rPr>
              <a:t>PSM </a:t>
            </a:r>
            <a:r>
              <a:rPr lang="en-CA" dirty="0">
                <a:solidFill>
                  <a:schemeClr val="accent6"/>
                </a:solidFill>
              </a:rPr>
              <a:t>systems are </a:t>
            </a:r>
            <a:r>
              <a:rPr lang="en-CA" b="1" i="1" dirty="0" smtClean="0">
                <a:solidFill>
                  <a:schemeClr val="accent6"/>
                </a:solidFill>
              </a:rPr>
              <a:t>non-prescriptive [13]</a:t>
            </a:r>
          </a:p>
          <a:p>
            <a:pPr lvl="1"/>
            <a:r>
              <a:rPr lang="en-CA" dirty="0" smtClean="0">
                <a:solidFill>
                  <a:schemeClr val="accent6"/>
                </a:solidFill>
              </a:rPr>
              <a:t>They must be based </a:t>
            </a:r>
            <a:r>
              <a:rPr lang="en-CA" dirty="0">
                <a:solidFill>
                  <a:schemeClr val="accent6"/>
                </a:solidFill>
              </a:rPr>
              <a:t>on </a:t>
            </a:r>
            <a:r>
              <a:rPr lang="en-CA" dirty="0" smtClean="0">
                <a:solidFill>
                  <a:schemeClr val="accent6"/>
                </a:solidFill>
              </a:rPr>
              <a:t>performance </a:t>
            </a:r>
            <a:r>
              <a:rPr lang="en-CA" dirty="0">
                <a:solidFill>
                  <a:schemeClr val="accent6"/>
                </a:solidFill>
              </a:rPr>
              <a:t>indicators to measure the success of the PSM </a:t>
            </a:r>
            <a:r>
              <a:rPr lang="en-CA" dirty="0" smtClean="0">
                <a:solidFill>
                  <a:schemeClr val="accent6"/>
                </a:solidFill>
              </a:rPr>
              <a:t>system</a:t>
            </a:r>
          </a:p>
          <a:p>
            <a:pPr lvl="1"/>
            <a:r>
              <a:rPr lang="en-CA" dirty="0" smtClean="0">
                <a:solidFill>
                  <a:schemeClr val="accent6"/>
                </a:solidFill>
              </a:rPr>
              <a:t>Guidelines </a:t>
            </a:r>
            <a:r>
              <a:rPr lang="en-CA" dirty="0">
                <a:solidFill>
                  <a:schemeClr val="accent6"/>
                </a:solidFill>
              </a:rPr>
              <a:t>can be implemented in many ways as long as the objectives are </a:t>
            </a:r>
            <a:r>
              <a:rPr lang="en-CA" dirty="0" smtClean="0">
                <a:solidFill>
                  <a:schemeClr val="accent6"/>
                </a:solidFill>
              </a:rPr>
              <a:t>met</a:t>
            </a:r>
          </a:p>
          <a:p>
            <a:r>
              <a:rPr lang="en-CA" dirty="0" smtClean="0">
                <a:solidFill>
                  <a:schemeClr val="accent6"/>
                </a:solidFill>
              </a:rPr>
              <a:t>Finally</a:t>
            </a:r>
            <a:r>
              <a:rPr lang="en-CA" dirty="0">
                <a:solidFill>
                  <a:schemeClr val="accent6"/>
                </a:solidFill>
              </a:rPr>
              <a:t>, PSM systems are not created once and implemented </a:t>
            </a:r>
            <a:r>
              <a:rPr lang="en-CA" dirty="0" smtClean="0">
                <a:solidFill>
                  <a:schemeClr val="accent6"/>
                </a:solidFill>
              </a:rPr>
              <a:t>once.</a:t>
            </a:r>
          </a:p>
          <a:p>
            <a:pPr lvl="1"/>
            <a:r>
              <a:rPr lang="en-CA" dirty="0" smtClean="0">
                <a:solidFill>
                  <a:schemeClr val="accent6"/>
                </a:solidFill>
              </a:rPr>
              <a:t>They </a:t>
            </a:r>
            <a:r>
              <a:rPr lang="en-CA" dirty="0">
                <a:solidFill>
                  <a:schemeClr val="accent6"/>
                </a:solidFill>
              </a:rPr>
              <a:t>are an on-going process that involves auditing and revaluation of the management system to continually enhance the effectiveness of the PSM system. </a:t>
            </a:r>
            <a:endParaRPr lang="en-CA" dirty="0" smtClean="0">
              <a:solidFill>
                <a:schemeClr val="accent6"/>
              </a:solidFill>
            </a:endParaRPr>
          </a:p>
        </p:txBody>
      </p:sp>
      <p:sp>
        <p:nvSpPr>
          <p:cNvPr id="5" name="Rectangle 4"/>
          <p:cNvSpPr/>
          <p:nvPr/>
        </p:nvSpPr>
        <p:spPr>
          <a:xfrm>
            <a:off x="1524328" y="619471"/>
            <a:ext cx="5496667" cy="646331"/>
          </a:xfrm>
          <a:prstGeom prst="rect">
            <a:avLst/>
          </a:prstGeom>
        </p:spPr>
        <p:txBody>
          <a:bodyPr wrap="square">
            <a:spAutoFit/>
          </a:bodyPr>
          <a:lstStyle/>
          <a:p>
            <a:pPr lvl="1" algn="ctr"/>
            <a:r>
              <a:rPr lang="en-CA" sz="3600" b="1" dirty="0">
                <a:solidFill>
                  <a:schemeClr val="accent3"/>
                </a:solidFill>
              </a:rPr>
              <a:t>Risk is never zero.</a:t>
            </a:r>
          </a:p>
        </p:txBody>
      </p:sp>
      <p:grpSp>
        <p:nvGrpSpPr>
          <p:cNvPr id="13" name="Group 12"/>
          <p:cNvGrpSpPr/>
          <p:nvPr/>
        </p:nvGrpSpPr>
        <p:grpSpPr>
          <a:xfrm>
            <a:off x="189688" y="6182578"/>
            <a:ext cx="8316639" cy="538898"/>
            <a:chOff x="1249680" y="6197517"/>
            <a:chExt cx="7749864" cy="540000"/>
          </a:xfrm>
        </p:grpSpPr>
        <p:sp>
          <p:nvSpPr>
            <p:cNvPr id="14" name="Rectangle 13">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479588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29</a:t>
            </a:fld>
            <a:endParaRPr lang="en-US" dirty="0"/>
          </a:p>
        </p:txBody>
      </p:sp>
      <p:sp>
        <p:nvSpPr>
          <p:cNvPr id="2" name="Title 1"/>
          <p:cNvSpPr>
            <a:spLocks noGrp="1"/>
          </p:cNvSpPr>
          <p:nvPr>
            <p:ph type="title"/>
          </p:nvPr>
        </p:nvSpPr>
        <p:spPr>
          <a:xfrm>
            <a:off x="1434274" y="816827"/>
            <a:ext cx="6378160" cy="990600"/>
          </a:xfrm>
        </p:spPr>
        <p:txBody>
          <a:bodyPr>
            <a:normAutofit/>
          </a:bodyPr>
          <a:lstStyle/>
          <a:p>
            <a:pPr algn="ctr"/>
            <a:r>
              <a:rPr lang="en-CA" sz="2800" dirty="0" smtClean="0"/>
              <a:t>Process Safety Management Systems from around the world</a:t>
            </a:r>
            <a:endParaRPr lang="en-CA" sz="2800" dirty="0"/>
          </a:p>
        </p:txBody>
      </p:sp>
      <p:sp>
        <p:nvSpPr>
          <p:cNvPr id="3" name="Content Placeholder 2"/>
          <p:cNvSpPr>
            <a:spLocks noGrp="1"/>
          </p:cNvSpPr>
          <p:nvPr>
            <p:ph idx="4294967295"/>
          </p:nvPr>
        </p:nvSpPr>
        <p:spPr>
          <a:xfrm>
            <a:off x="621488" y="1068446"/>
            <a:ext cx="8122462" cy="4862513"/>
          </a:xfrm>
        </p:spPr>
        <p:txBody>
          <a:bodyPr>
            <a:normAutofit/>
          </a:bodyPr>
          <a:lstStyle/>
          <a:p>
            <a:pPr marL="402431" lvl="1" indent="-208360"/>
            <a:r>
              <a:rPr lang="en-CA" sz="1900" dirty="0"/>
              <a:t>American Occupational Health and Safety Administration Process Safety Management </a:t>
            </a:r>
            <a:r>
              <a:rPr lang="en-CA" sz="1900" dirty="0" smtClean="0"/>
              <a:t>Rule </a:t>
            </a:r>
            <a:r>
              <a:rPr lang="en-CA" sz="1900" dirty="0"/>
              <a:t>enacted in 1994</a:t>
            </a:r>
          </a:p>
          <a:p>
            <a:pPr marL="402431" lvl="1" indent="-208360"/>
            <a:r>
              <a:rPr lang="en-CA" sz="1900" dirty="0" smtClean="0"/>
              <a:t>14 </a:t>
            </a:r>
            <a:r>
              <a:rPr lang="en-CA" sz="1900" dirty="0"/>
              <a:t>Elements - </a:t>
            </a:r>
            <a:r>
              <a:rPr lang="en-CA" sz="1900" dirty="0" err="1"/>
              <a:t>CSChE</a:t>
            </a:r>
            <a:r>
              <a:rPr lang="en-CA" sz="1900" dirty="0"/>
              <a:t> – The Canadian Society </a:t>
            </a:r>
            <a:r>
              <a:rPr lang="en-CA" sz="1900" dirty="0" smtClean="0"/>
              <a:t>for Chemical Engineering [</a:t>
            </a:r>
            <a:r>
              <a:rPr lang="en-CA" sz="1900" dirty="0"/>
              <a:t>1</a:t>
            </a:r>
            <a:r>
              <a:rPr lang="en-CA" sz="1900" dirty="0" smtClean="0"/>
              <a:t>]</a:t>
            </a:r>
            <a:endParaRPr lang="en-CA" sz="1900" dirty="0"/>
          </a:p>
          <a:p>
            <a:pPr marL="402431" lvl="1" indent="-208360"/>
            <a:r>
              <a:rPr lang="en-CA" sz="1900" dirty="0"/>
              <a:t>20 Elements - </a:t>
            </a:r>
            <a:r>
              <a:rPr lang="en-CA" sz="1900" dirty="0" err="1"/>
              <a:t>AIChE</a:t>
            </a:r>
            <a:r>
              <a:rPr lang="en-CA" sz="1900" dirty="0"/>
              <a:t> CCPS – The American Institute for Chemical Engineers Center for Chemical Process Safety </a:t>
            </a:r>
            <a:r>
              <a:rPr lang="en-CA" sz="1900" dirty="0" smtClean="0"/>
              <a:t> [</a:t>
            </a:r>
            <a:r>
              <a:rPr lang="en-CA" sz="1900" dirty="0"/>
              <a:t>4</a:t>
            </a:r>
            <a:r>
              <a:rPr lang="en-CA" sz="1900" dirty="0" smtClean="0"/>
              <a:t>]</a:t>
            </a:r>
            <a:endParaRPr lang="en-CA" sz="1900" dirty="0"/>
          </a:p>
          <a:p>
            <a:pPr marL="402431" lvl="1" indent="-208360"/>
            <a:r>
              <a:rPr lang="en-CA" sz="1900" dirty="0" smtClean="0"/>
              <a:t>12 Elements – OSHA – US Occupational Health and Safety Administration PSM Rule 1910.119 [</a:t>
            </a:r>
            <a:r>
              <a:rPr lang="en-CA" sz="1900" dirty="0"/>
              <a:t>3</a:t>
            </a:r>
            <a:r>
              <a:rPr lang="en-CA" sz="1900" dirty="0" smtClean="0"/>
              <a:t>]</a:t>
            </a:r>
          </a:p>
          <a:p>
            <a:pPr marL="402431" lvl="1" indent="-208360"/>
            <a:r>
              <a:rPr lang="en-CA" sz="1900" dirty="0" smtClean="0"/>
              <a:t>20 Elements – EU Energy Institute [</a:t>
            </a:r>
            <a:r>
              <a:rPr lang="en-CA" sz="1900" dirty="0"/>
              <a:t>2</a:t>
            </a:r>
            <a:r>
              <a:rPr lang="en-CA" sz="1900" dirty="0" smtClean="0"/>
              <a:t>]</a:t>
            </a:r>
          </a:p>
          <a:p>
            <a:pPr marL="402431" lvl="1" indent="-208360"/>
            <a:r>
              <a:rPr lang="en-CA" sz="1900" dirty="0" smtClean="0"/>
              <a:t>Some </a:t>
            </a:r>
            <a:r>
              <a:rPr lang="en-CA" sz="1900" dirty="0"/>
              <a:t>large corporations may also sell their custom systems or services </a:t>
            </a:r>
            <a:r>
              <a:rPr lang="en-CA" sz="1900" dirty="0" smtClean="0"/>
              <a:t>for implementing PSM</a:t>
            </a:r>
            <a:endParaRPr lang="en-CA" sz="1900"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868151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3</a:t>
            </a:fld>
            <a:endParaRPr lang="en-US" dirty="0"/>
          </a:p>
        </p:txBody>
      </p:sp>
      <p:sp>
        <p:nvSpPr>
          <p:cNvPr id="3" name="Rectangle 2"/>
          <p:cNvSpPr/>
          <p:nvPr/>
        </p:nvSpPr>
        <p:spPr>
          <a:xfrm>
            <a:off x="446568" y="313712"/>
            <a:ext cx="8357190" cy="6062429"/>
          </a:xfrm>
          <a:prstGeom prst="rect">
            <a:avLst/>
          </a:prstGeom>
        </p:spPr>
        <p:txBody>
          <a:bodyPr wrap="square">
            <a:spAutoFit/>
          </a:bodyPr>
          <a:lstStyle/>
          <a:p>
            <a:pPr algn="ctr">
              <a:lnSpc>
                <a:spcPct val="85000"/>
              </a:lnSpc>
              <a:spcAft>
                <a:spcPts val="0"/>
              </a:spcAft>
            </a:pPr>
            <a:r>
              <a:rPr lang="en-US" sz="4000" cap="all" spc="-75" dirty="0">
                <a:solidFill>
                  <a:srgbClr val="44546A"/>
                </a:solidFill>
                <a:latin typeface="Calibri Light" panose="020F0302020204030204" pitchFamily="34" charset="0"/>
                <a:ea typeface="SimSun" panose="02010600030101010101" pitchFamily="2" charset="-122"/>
                <a:cs typeface="Times New Roman" panose="02020603050405020304" pitchFamily="18" charset="0"/>
              </a:rPr>
              <a:t>MODULE outline:</a:t>
            </a:r>
            <a:endParaRPr lang="en-CA" sz="5400" cap="all" spc="-75" dirty="0">
              <a:solidFill>
                <a:srgbClr val="44546A"/>
              </a:solidFill>
              <a:latin typeface="Calibri Light" panose="020F0302020204030204" pitchFamily="34" charset="0"/>
              <a:ea typeface="SimSun" panose="02010600030101010101" pitchFamily="2" charset="-122"/>
              <a:cs typeface="Times New Roman" panose="02020603050405020304" pitchFamily="18" charset="0"/>
            </a:endParaRPr>
          </a:p>
          <a:p>
            <a:pPr algn="ctr">
              <a:lnSpc>
                <a:spcPct val="85000"/>
              </a:lnSpc>
              <a:spcAft>
                <a:spcPts val="0"/>
              </a:spcAft>
            </a:pPr>
            <a:r>
              <a:rPr lang="en-US" sz="4000" cap="all" spc="-75" dirty="0">
                <a:solidFill>
                  <a:srgbClr val="44546A"/>
                </a:solidFill>
                <a:latin typeface="Calibri Light" panose="020F0302020204030204" pitchFamily="34" charset="0"/>
                <a:ea typeface="SimSun" panose="02010600030101010101" pitchFamily="2" charset="-122"/>
                <a:cs typeface="Times New Roman" panose="02020603050405020304" pitchFamily="18" charset="0"/>
              </a:rPr>
              <a:t>Process Safety Management </a:t>
            </a:r>
            <a:endParaRPr lang="en-CA" sz="5400" cap="all" spc="-75" dirty="0">
              <a:solidFill>
                <a:srgbClr val="44546A"/>
              </a:solidFill>
              <a:latin typeface="Calibri Light" panose="020F0302020204030204" pitchFamily="34" charset="0"/>
              <a:ea typeface="SimSun" panose="02010600030101010101" pitchFamily="2" charset="-122"/>
              <a:cs typeface="Times New Roman" panose="02020603050405020304" pitchFamily="18" charset="0"/>
            </a:endParaRPr>
          </a:p>
          <a:p>
            <a:pPr>
              <a:spcBef>
                <a:spcPts val="2000"/>
              </a:spcBef>
              <a:spcAft>
                <a:spcPts val="200"/>
              </a:spcAft>
            </a:pPr>
            <a:r>
              <a:rPr lang="en-US" sz="3200" kern="0" dirty="0">
                <a:solidFill>
                  <a:srgbClr val="1F4E79"/>
                </a:solidFill>
                <a:latin typeface="Calibri Light" panose="020F0302020204030204" pitchFamily="34" charset="0"/>
                <a:ea typeface="SimSun" panose="02010600030101010101" pitchFamily="2" charset="-122"/>
                <a:cs typeface="Times New Roman" panose="02020603050405020304" pitchFamily="18" charset="0"/>
              </a:rPr>
              <a:t>Description</a:t>
            </a:r>
            <a:r>
              <a:rPr lang="en-US" sz="3200" kern="0" dirty="0" smtClean="0">
                <a:solidFill>
                  <a:srgbClr val="1F4E79"/>
                </a:solidFill>
                <a:latin typeface="Calibri Light" panose="020F0302020204030204" pitchFamily="34" charset="0"/>
                <a:ea typeface="SimSun" panose="02010600030101010101" pitchFamily="2" charset="-122"/>
                <a:cs typeface="Times New Roman" panose="02020603050405020304" pitchFamily="18" charset="0"/>
              </a:rPr>
              <a:t>:</a:t>
            </a:r>
          </a:p>
          <a:p>
            <a:pPr>
              <a:lnSpc>
                <a:spcPct val="107000"/>
              </a:lnSpc>
              <a:spcAft>
                <a:spcPts val="800"/>
              </a:spcAft>
            </a:pPr>
            <a:r>
              <a:rPr lang="en-US" dirty="0" smtClean="0">
                <a:latin typeface="Calibri" panose="020F0502020204030204" pitchFamily="34" charset="0"/>
                <a:ea typeface="SimSun" panose="02010600030101010101" pitchFamily="2" charset="-122"/>
                <a:cs typeface="Arial" panose="020B0604020202020204" pitchFamily="34" charset="0"/>
              </a:rPr>
              <a:t>This module is meant to provide an introduction to process safety management (PSM). In a very simple sense, PSM is a framework for identifying and managing process risks. It is a type of safety management system that is specific for the process industries. Therefore, the principles are relevant to all disciplines of engineering involved in a process facility and are also broadly applicable to other manufacturing industries. The ultimate goal of PSM is to prevent the occurrence of major hazard incidents which are not appropriately addressed through traditional occupational health and safety procedures. This is due to the fact that many serious unplanned incidents are many times not simply attributable to any individual operator error. PSM strives to ensure all hazards of a process are identified and effectively managed for the lifetime of the process, regardless of changes in personnel, organization, or environment.  The principles of PSM as taught in this module are based on a particular reference from the American Institute of Chemical Engineers Center for Chemical Process Safety (</a:t>
            </a:r>
            <a:r>
              <a:rPr lang="en-US" dirty="0" err="1" smtClean="0">
                <a:latin typeface="Calibri" panose="020F0502020204030204" pitchFamily="34" charset="0"/>
                <a:ea typeface="SimSun" panose="02010600030101010101" pitchFamily="2" charset="-122"/>
                <a:cs typeface="Arial" panose="020B0604020202020204" pitchFamily="34" charset="0"/>
              </a:rPr>
              <a:t>AIChE</a:t>
            </a:r>
            <a:r>
              <a:rPr lang="en-US" dirty="0" smtClean="0">
                <a:latin typeface="Calibri" panose="020F0502020204030204" pitchFamily="34" charset="0"/>
                <a:ea typeface="SimSun" panose="02010600030101010101" pitchFamily="2" charset="-122"/>
                <a:cs typeface="Arial" panose="020B0604020202020204" pitchFamily="34" charset="0"/>
              </a:rPr>
              <a:t> CCPS). </a:t>
            </a:r>
            <a:endParaRPr lang="en-CA"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4264539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Commitment to Best Practices</a:t>
            </a:r>
            <a:endParaRPr lang="en-CA" sz="2800" dirty="0"/>
          </a:p>
        </p:txBody>
      </p:sp>
      <p:sp>
        <p:nvSpPr>
          <p:cNvPr id="3" name="Content Placeholder 2"/>
          <p:cNvSpPr>
            <a:spLocks noGrp="1"/>
          </p:cNvSpPr>
          <p:nvPr>
            <p:ph idx="1"/>
          </p:nvPr>
        </p:nvSpPr>
        <p:spPr>
          <a:xfrm>
            <a:off x="2693324" y="864108"/>
            <a:ext cx="6068291" cy="5120640"/>
          </a:xfrm>
        </p:spPr>
        <p:txBody>
          <a:bodyPr>
            <a:normAutofit/>
          </a:bodyPr>
          <a:lstStyle/>
          <a:p>
            <a:r>
              <a:rPr lang="en-CA" dirty="0"/>
              <a:t>While no specific regulations to implement PSM in process facilities in Canada currently </a:t>
            </a:r>
            <a:r>
              <a:rPr lang="en-CA" dirty="0" smtClean="0"/>
              <a:t>exist, nonetheless, “due diligence” does require companies to make their processes safe</a:t>
            </a:r>
          </a:p>
          <a:p>
            <a:r>
              <a:rPr lang="en-CA" dirty="0" smtClean="0"/>
              <a:t>Negligence or ignorance and failure to do a proper assessment to prevent an incident can be a criminal offense as described in the Criminal Code. </a:t>
            </a:r>
          </a:p>
          <a:p>
            <a:pPr marL="0" indent="0">
              <a:buNone/>
            </a:pPr>
            <a:r>
              <a:rPr lang="en-CA" b="1" dirty="0" smtClean="0"/>
              <a:t>Bill C-45 – Amendment to the Criminal Code of Canada:</a:t>
            </a:r>
            <a:endParaRPr lang="en-CA" b="1" dirty="0"/>
          </a:p>
          <a:p>
            <a:r>
              <a:rPr lang="en-CA" dirty="0">
                <a:solidFill>
                  <a:schemeClr val="accent5"/>
                </a:solidFill>
              </a:rPr>
              <a:t>"</a:t>
            </a:r>
            <a:r>
              <a:rPr lang="en-CA" b="1" dirty="0">
                <a:solidFill>
                  <a:schemeClr val="accent5"/>
                </a:solidFill>
              </a:rPr>
              <a:t>217.1</a:t>
            </a:r>
            <a:r>
              <a:rPr lang="en-CA" dirty="0">
                <a:solidFill>
                  <a:schemeClr val="accent5"/>
                </a:solidFill>
              </a:rPr>
              <a:t> Every one who undertakes, or has the authority, to direct how another person does work or performs a task is under a legal duty to take reasonable steps to prevent bodily harm to that person, or any other person, arising from that work or task</a:t>
            </a:r>
            <a:r>
              <a:rPr lang="en-CA" dirty="0" smtClean="0">
                <a:solidFill>
                  <a:schemeClr val="accent5"/>
                </a:solidFill>
              </a:rPr>
              <a:t>.“ [14]</a:t>
            </a:r>
            <a:endParaRPr lang="en-CA" dirty="0">
              <a:solidFill>
                <a:schemeClr val="accent5"/>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30</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4" name="Rectangle 23">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766845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Westray</a:t>
            </a:r>
            <a:r>
              <a:rPr lang="en-CA" dirty="0" smtClean="0"/>
              <a:t> Bill</a:t>
            </a:r>
            <a:endParaRPr lang="en-CA" dirty="0"/>
          </a:p>
        </p:txBody>
      </p:sp>
      <p:sp>
        <p:nvSpPr>
          <p:cNvPr id="3" name="Content Placeholder 2"/>
          <p:cNvSpPr>
            <a:spLocks noGrp="1"/>
          </p:cNvSpPr>
          <p:nvPr>
            <p:ph idx="1"/>
          </p:nvPr>
        </p:nvSpPr>
        <p:spPr/>
        <p:txBody>
          <a:bodyPr/>
          <a:lstStyle/>
          <a:p>
            <a:r>
              <a:rPr lang="en-CA" dirty="0" smtClean="0"/>
              <a:t>Bill C-45 was passed as a result of the </a:t>
            </a:r>
            <a:r>
              <a:rPr lang="en-CA" dirty="0" err="1" smtClean="0"/>
              <a:t>Westray</a:t>
            </a:r>
            <a:r>
              <a:rPr lang="en-CA" dirty="0" smtClean="0"/>
              <a:t> Mine Explosion in Nova Scotia, 1992</a:t>
            </a:r>
          </a:p>
          <a:p>
            <a:r>
              <a:rPr lang="en-CA" dirty="0"/>
              <a:t>About 8 months after the mine was opened, </a:t>
            </a:r>
            <a:r>
              <a:rPr lang="en-CA" dirty="0" smtClean="0"/>
              <a:t>an underground methane explosion killed 26 workers who were underground at the time. There were no survivors underground [15]. </a:t>
            </a:r>
          </a:p>
          <a:p>
            <a:r>
              <a:rPr lang="en-CA" dirty="0" smtClean="0"/>
              <a:t>A public inquiry found that the mine was poorly managed, worker safety was ignored, and poor oversight by the government regulators were the causes of the worse mining disaster in Canada</a:t>
            </a:r>
          </a:p>
          <a:p>
            <a:r>
              <a:rPr lang="en-CA" dirty="0" smtClean="0"/>
              <a:t>A criminal case was pursued against two managers but was dropped when it became unlikely they would be convicted.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31</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90149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p:spPr>
        <p:txBody>
          <a:bodyPr/>
          <a:lstStyle/>
          <a:p>
            <a:r>
              <a:rPr lang="en-CA" dirty="0" smtClean="0"/>
              <a:t>Responsible Care</a:t>
            </a:r>
            <a:endParaRPr lang="en-CA" dirty="0"/>
          </a:p>
        </p:txBody>
      </p:sp>
      <p:sp>
        <p:nvSpPr>
          <p:cNvPr id="3" name="Content Placeholder 2"/>
          <p:cNvSpPr>
            <a:spLocks noGrp="1"/>
          </p:cNvSpPr>
          <p:nvPr>
            <p:ph idx="1"/>
          </p:nvPr>
        </p:nvSpPr>
        <p:spPr>
          <a:xfrm>
            <a:off x="196346" y="1869225"/>
            <a:ext cx="8744453" cy="2706460"/>
          </a:xfrm>
        </p:spPr>
        <p:txBody>
          <a:bodyPr>
            <a:normAutofit/>
          </a:bodyPr>
          <a:lstStyle/>
          <a:p>
            <a:r>
              <a:rPr lang="en-CA" dirty="0"/>
              <a:t>The </a:t>
            </a:r>
            <a:r>
              <a:rPr lang="en-CA" b="1" dirty="0"/>
              <a:t>Chemistry Industry Association of Canada </a:t>
            </a:r>
            <a:r>
              <a:rPr lang="en-CA" dirty="0"/>
              <a:t>(CIAC) promotes PSM as part of their Responsible Care program for their members </a:t>
            </a:r>
            <a:r>
              <a:rPr lang="en-CA" dirty="0" smtClean="0"/>
              <a:t>[6].</a:t>
            </a:r>
            <a:endParaRPr lang="en-CA" dirty="0"/>
          </a:p>
          <a:p>
            <a:r>
              <a:rPr lang="en-CA" dirty="0" smtClean="0"/>
              <a:t>Many </a:t>
            </a:r>
            <a:r>
              <a:rPr lang="en-CA" dirty="0"/>
              <a:t>companies may possess facilities in the United States which are required by law since 1994 to have a functioning PSM system and are therefore experienced with the development and implementation of these systems. </a:t>
            </a:r>
          </a:p>
          <a:p>
            <a:pPr marL="0" indent="0" algn="ctr">
              <a:buNone/>
            </a:pPr>
            <a:r>
              <a:rPr lang="en-CA" sz="1800" dirty="0" smtClean="0">
                <a:hlinkClick r:id="rId3"/>
              </a:rPr>
              <a:t>http</a:t>
            </a:r>
            <a:r>
              <a:rPr lang="en-CA" sz="1800" dirty="0">
                <a:hlinkClick r:id="rId3"/>
              </a:rPr>
              <a:t>://www.canadianchemistry.ca/ResponsibleCareHome.aspx</a:t>
            </a:r>
            <a:endParaRPr lang="en-CA" sz="1800" dirty="0"/>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32</a:t>
            </a:fld>
            <a:endParaRPr lang="en-US" dirty="0"/>
          </a:p>
        </p:txBody>
      </p:sp>
      <p:pic>
        <p:nvPicPr>
          <p:cNvPr id="5" name="Picture 2" descr="http://www.canadianchemistry.ca/Portals/0/Responsible%20Care/RESP_CARE_354K_EF.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594" y="4341722"/>
            <a:ext cx="6682613" cy="112429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89688" y="6182578"/>
            <a:ext cx="8316639" cy="538898"/>
            <a:chOff x="1249680" y="6197517"/>
            <a:chExt cx="7749864" cy="540000"/>
          </a:xfrm>
        </p:grpSpPr>
        <p:sp>
          <p:nvSpPr>
            <p:cNvPr id="16" name="Rectangle 15">
              <a:hlinkClick r:id="rId5"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7" name="Rectangle 16">
              <a:hlinkClick r:id="rId6"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8" name="Rectangle 17">
              <a:hlinkClick r:id="rId7"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9" name="Rectangle 18">
              <a:hlinkClick r:id="rId8"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0" name="Rectangle 19">
              <a:hlinkClick r:id="rId9"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327929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PSM around the world</a:t>
            </a:r>
            <a:endParaRPr lang="en-CA" dirty="0"/>
          </a:p>
        </p:txBody>
      </p:sp>
      <p:sp>
        <p:nvSpPr>
          <p:cNvPr id="3" name="Content Placeholder 2"/>
          <p:cNvSpPr>
            <a:spLocks noGrp="1"/>
          </p:cNvSpPr>
          <p:nvPr>
            <p:ph idx="1"/>
          </p:nvPr>
        </p:nvSpPr>
        <p:spPr/>
        <p:txBody>
          <a:bodyPr/>
          <a:lstStyle/>
          <a:p>
            <a:pPr marL="0" lvl="1" indent="0">
              <a:spcBef>
                <a:spcPts val="1200"/>
              </a:spcBef>
              <a:spcAft>
                <a:spcPts val="0"/>
              </a:spcAft>
              <a:buNone/>
            </a:pPr>
            <a:r>
              <a:rPr lang="en-CA" sz="1900" i="1" dirty="0" smtClean="0"/>
              <a:t>Two major international drivers of PSM:</a:t>
            </a:r>
          </a:p>
          <a:p>
            <a:pPr marL="182880" lvl="1">
              <a:spcBef>
                <a:spcPts val="1200"/>
              </a:spcBef>
              <a:spcAft>
                <a:spcPts val="0"/>
              </a:spcAft>
            </a:pPr>
            <a:r>
              <a:rPr lang="en-CA" sz="1900" dirty="0" smtClean="0"/>
              <a:t>US OSHA PSM Standard 1910.119 [16]</a:t>
            </a:r>
          </a:p>
          <a:p>
            <a:pPr marL="640080" lvl="2">
              <a:spcBef>
                <a:spcPts val="1200"/>
              </a:spcBef>
              <a:spcAft>
                <a:spcPts val="0"/>
              </a:spcAft>
            </a:pPr>
            <a:r>
              <a:rPr lang="en-CA" sz="1700" dirty="0"/>
              <a:t>With </a:t>
            </a:r>
            <a:r>
              <a:rPr lang="en-CA" sz="1700" dirty="0">
                <a:solidFill>
                  <a:schemeClr val="accent6">
                    <a:lumMod val="50000"/>
                  </a:schemeClr>
                </a:solidFill>
              </a:rPr>
              <a:t>the US OSHA levying </a:t>
            </a:r>
            <a:r>
              <a:rPr lang="en-CA" sz="1700" dirty="0"/>
              <a:t>hefty fines in the past few years, the need for functional PSM systems is </a:t>
            </a:r>
            <a:r>
              <a:rPr lang="en-CA" sz="1700" dirty="0" smtClean="0"/>
              <a:t>increasing</a:t>
            </a:r>
            <a:endParaRPr lang="en-CA" dirty="0"/>
          </a:p>
          <a:p>
            <a:pPr lvl="1"/>
            <a:r>
              <a:rPr lang="en-CA" dirty="0"/>
              <a:t>While no fines will be levied for failure to possess a functional PSM system in Canada, there are still legal requirements for all people directing work to take reasonable steps to ensure worker and public safety </a:t>
            </a:r>
            <a:endParaRPr lang="en-CA" sz="1900" dirty="0" smtClean="0"/>
          </a:p>
          <a:p>
            <a:pPr marL="182880" lvl="1">
              <a:spcBef>
                <a:spcPts val="1200"/>
              </a:spcBef>
              <a:spcAft>
                <a:spcPts val="0"/>
              </a:spcAft>
            </a:pPr>
            <a:r>
              <a:rPr lang="en-CA" sz="1900" dirty="0" smtClean="0"/>
              <a:t>EU </a:t>
            </a:r>
            <a:r>
              <a:rPr lang="en-CA" sz="1900" dirty="0" err="1"/>
              <a:t>Seveso</a:t>
            </a:r>
            <a:r>
              <a:rPr lang="en-CA" sz="1900" dirty="0"/>
              <a:t> II Directive </a:t>
            </a:r>
            <a:r>
              <a:rPr lang="en-CA" sz="1900" dirty="0" smtClean="0"/>
              <a:t>[17]</a:t>
            </a:r>
          </a:p>
          <a:p>
            <a:pPr lvl="1"/>
            <a:r>
              <a:rPr lang="en-CA" dirty="0" smtClean="0"/>
              <a:t>Directive II was a revision of the original directive which increased the requirement to include a safety management system, as well as emergency and land-use planning</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2715273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8" y="1123838"/>
            <a:ext cx="2221003" cy="3980177"/>
          </a:xfrm>
        </p:spPr>
        <p:txBody>
          <a:bodyPr/>
          <a:lstStyle/>
          <a:p>
            <a:r>
              <a:rPr lang="en-CA" dirty="0" smtClean="0"/>
              <a:t>PSM in Canada</a:t>
            </a:r>
            <a:endParaRPr lang="en-CA" dirty="0"/>
          </a:p>
        </p:txBody>
      </p:sp>
      <p:sp>
        <p:nvSpPr>
          <p:cNvPr id="3" name="Content Placeholder 2"/>
          <p:cNvSpPr>
            <a:spLocks noGrp="1"/>
          </p:cNvSpPr>
          <p:nvPr>
            <p:ph idx="1"/>
          </p:nvPr>
        </p:nvSpPr>
        <p:spPr>
          <a:xfrm>
            <a:off x="2901951" y="800608"/>
            <a:ext cx="5647748" cy="5120640"/>
          </a:xfrm>
        </p:spPr>
        <p:txBody>
          <a:bodyPr>
            <a:normAutofit/>
          </a:bodyPr>
          <a:lstStyle/>
          <a:p>
            <a:r>
              <a:rPr lang="en-CA" dirty="0" smtClean="0"/>
              <a:t>In </a:t>
            </a:r>
            <a:r>
              <a:rPr lang="en-CA" dirty="0"/>
              <a:t>the event of a loss of containment, the criminal </a:t>
            </a:r>
            <a:r>
              <a:rPr lang="en-CA" dirty="0">
                <a:solidFill>
                  <a:schemeClr val="accent6">
                    <a:lumMod val="50000"/>
                  </a:schemeClr>
                </a:solidFill>
              </a:rPr>
              <a:t>code of Canada states that there will be severe penalties for failing to ensure the safe operation of facilities and ensure operational </a:t>
            </a:r>
            <a:r>
              <a:rPr lang="en-CA" dirty="0" smtClean="0">
                <a:solidFill>
                  <a:schemeClr val="accent6">
                    <a:lumMod val="50000"/>
                  </a:schemeClr>
                </a:solidFill>
              </a:rPr>
              <a:t>integrity [14].</a:t>
            </a:r>
          </a:p>
          <a:p>
            <a:r>
              <a:rPr lang="en-CA" dirty="0" smtClean="0">
                <a:solidFill>
                  <a:schemeClr val="accent6">
                    <a:lumMod val="50000"/>
                  </a:schemeClr>
                </a:solidFill>
              </a:rPr>
              <a:t>Environment Canada’s Environmental Emergencies regulation requires hazard assessments to prevent spills, which is the focus of PSM. </a:t>
            </a:r>
          </a:p>
          <a:p>
            <a:r>
              <a:rPr lang="en-CA" dirty="0" smtClean="0">
                <a:solidFill>
                  <a:schemeClr val="accent6">
                    <a:lumMod val="50000"/>
                  </a:schemeClr>
                </a:solidFill>
              </a:rPr>
              <a:t>Ontario Environment Regulation 224 requires risk assessment of potential spills and a contingency plan </a:t>
            </a:r>
          </a:p>
          <a:p>
            <a:r>
              <a:rPr lang="en-CA" dirty="0" smtClean="0">
                <a:solidFill>
                  <a:schemeClr val="accent6">
                    <a:lumMod val="50000"/>
                  </a:schemeClr>
                </a:solidFill>
              </a:rPr>
              <a:t>Alberta </a:t>
            </a:r>
            <a:r>
              <a:rPr lang="en-CA" dirty="0" err="1" smtClean="0">
                <a:solidFill>
                  <a:schemeClr val="accent6">
                    <a:lumMod val="50000"/>
                  </a:schemeClr>
                </a:solidFill>
              </a:rPr>
              <a:t>Strathcona</a:t>
            </a:r>
            <a:r>
              <a:rPr lang="en-CA" dirty="0" smtClean="0">
                <a:solidFill>
                  <a:schemeClr val="accent6">
                    <a:lumMod val="50000"/>
                  </a:schemeClr>
                </a:solidFill>
              </a:rPr>
              <a:t> County has bylaws requiring risk-based land use planning  adjacent to hazardous</a:t>
            </a:r>
          </a:p>
          <a:p>
            <a:r>
              <a:rPr lang="en-CA" dirty="0" smtClean="0">
                <a:solidFill>
                  <a:schemeClr val="accent6">
                    <a:lumMod val="50000"/>
                  </a:schemeClr>
                </a:solidFill>
              </a:rPr>
              <a:t>Other  bylaws and regulations may exist and should be evaluated for every facility</a:t>
            </a:r>
            <a:endParaRPr lang="en-CA"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34</a:t>
            </a:fld>
            <a:endParaRPr lang="en-US" dirty="0"/>
          </a:p>
        </p:txBody>
      </p:sp>
      <p:pic>
        <p:nvPicPr>
          <p:cNvPr id="2050" name="Picture 2" descr="http://upload.wikimedia.org/wikipedia/commons/1/16/BQ_Maple_Leaf.gif"/>
          <p:cNvPicPr>
            <a:picLocks noChangeAspect="1" noChangeArrowheads="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1459590" y="2407174"/>
            <a:ext cx="969831" cy="105050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189688" y="6182578"/>
            <a:ext cx="8316639" cy="538898"/>
            <a:chOff x="1249680" y="6197517"/>
            <a:chExt cx="7749864" cy="540000"/>
          </a:xfrm>
        </p:grpSpPr>
        <p:sp>
          <p:nvSpPr>
            <p:cNvPr id="18" name="Rectangle 17">
              <a:hlinkClick r:id="rId4"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9" name="Rectangle 18">
              <a:hlinkClick r:id="rId5"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20" name="Rectangle 19">
              <a:hlinkClick r:id="rId6"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1" name="Rectangle 20">
              <a:hlinkClick r:id="rId7"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2" name="Rectangle 21">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255454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pPr marL="0" indent="0">
              <a:buNone/>
            </a:pPr>
            <a:r>
              <a:rPr lang="en-CA" sz="2400" dirty="0" smtClean="0"/>
              <a:t>How do we prevent a loss of containment incident? </a:t>
            </a:r>
            <a:endParaRPr lang="en-CA" dirty="0"/>
          </a:p>
          <a:p>
            <a:pPr marL="0" indent="0" algn="ctr">
              <a:buNone/>
            </a:pPr>
            <a:r>
              <a:rPr lang="en-CA" sz="2800" b="1" dirty="0" smtClean="0">
                <a:solidFill>
                  <a:schemeClr val="accent3"/>
                </a:solidFill>
                <a:effectLst>
                  <a:outerShdw blurRad="38100" dist="38100" dir="2700000" algn="tl">
                    <a:srgbClr val="000000">
                      <a:alpha val="43137"/>
                    </a:srgbClr>
                  </a:outerShdw>
                </a:effectLst>
              </a:rPr>
              <a:t>Maintain process integrity</a:t>
            </a:r>
            <a:endParaRPr lang="en-CA" sz="2800" b="1" dirty="0">
              <a:solidFill>
                <a:schemeClr val="accent3"/>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35</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755290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36</a:t>
            </a:fld>
            <a:endParaRPr lang="en-US" dirty="0"/>
          </a:p>
        </p:txBody>
      </p:sp>
      <p:sp>
        <p:nvSpPr>
          <p:cNvPr id="2" name="Title 1"/>
          <p:cNvSpPr>
            <a:spLocks noGrp="1"/>
          </p:cNvSpPr>
          <p:nvPr>
            <p:ph type="title"/>
          </p:nvPr>
        </p:nvSpPr>
        <p:spPr/>
        <p:txBody>
          <a:bodyPr/>
          <a:lstStyle/>
          <a:p>
            <a:pPr algn="ctr"/>
            <a:r>
              <a:rPr lang="en-CA" dirty="0" smtClean="0"/>
              <a:t>References </a:t>
            </a:r>
            <a:endParaRPr lang="en-CA" dirty="0"/>
          </a:p>
        </p:txBody>
      </p:sp>
      <p:sp>
        <p:nvSpPr>
          <p:cNvPr id="3" name="Content Placeholder 2"/>
          <p:cNvSpPr>
            <a:spLocks noGrp="1"/>
          </p:cNvSpPr>
          <p:nvPr>
            <p:ph idx="4294967295"/>
          </p:nvPr>
        </p:nvSpPr>
        <p:spPr>
          <a:xfrm>
            <a:off x="621488" y="1155699"/>
            <a:ext cx="7874812" cy="5185411"/>
          </a:xfrm>
        </p:spPr>
        <p:txBody>
          <a:bodyPr>
            <a:normAutofit fontScale="92500" lnSpcReduction="20000"/>
          </a:bodyPr>
          <a:lstStyle/>
          <a:p>
            <a:r>
              <a:rPr lang="en-CA" dirty="0"/>
              <a:t>1. </a:t>
            </a:r>
            <a:r>
              <a:rPr lang="en-CA" b="1" dirty="0"/>
              <a:t>Canadian </a:t>
            </a:r>
            <a:r>
              <a:rPr lang="en-CA" b="1" dirty="0">
                <a:solidFill>
                  <a:schemeClr val="accent6">
                    <a:lumMod val="50000"/>
                  </a:schemeClr>
                </a:solidFill>
              </a:rPr>
              <a:t>Society for Chemical Engineering.</a:t>
            </a:r>
            <a:r>
              <a:rPr lang="en-CA" dirty="0">
                <a:solidFill>
                  <a:schemeClr val="accent6">
                    <a:lumMod val="50000"/>
                  </a:schemeClr>
                </a:solidFill>
              </a:rPr>
              <a:t> </a:t>
            </a:r>
            <a:r>
              <a:rPr lang="en-CA" i="1" dirty="0">
                <a:solidFill>
                  <a:schemeClr val="accent6">
                    <a:lumMod val="50000"/>
                  </a:schemeClr>
                </a:solidFill>
              </a:rPr>
              <a:t>Process Safety Management Guide. </a:t>
            </a:r>
            <a:r>
              <a:rPr lang="en-CA" dirty="0">
                <a:solidFill>
                  <a:schemeClr val="accent6">
                    <a:lumMod val="50000"/>
                  </a:schemeClr>
                </a:solidFill>
              </a:rPr>
              <a:t>Ottawa : Canadian Society for Chemical Engineering, 2012.</a:t>
            </a:r>
          </a:p>
          <a:p>
            <a:r>
              <a:rPr lang="en-CA" dirty="0">
                <a:solidFill>
                  <a:schemeClr val="accent6">
                    <a:lumMod val="50000"/>
                  </a:schemeClr>
                </a:solidFill>
              </a:rPr>
              <a:t>2. </a:t>
            </a:r>
            <a:r>
              <a:rPr lang="en-CA" b="1" dirty="0">
                <a:solidFill>
                  <a:schemeClr val="accent6">
                    <a:lumMod val="50000"/>
                  </a:schemeClr>
                </a:solidFill>
              </a:rPr>
              <a:t>Energy Institute.</a:t>
            </a:r>
            <a:r>
              <a:rPr lang="en-CA" dirty="0">
                <a:solidFill>
                  <a:schemeClr val="accent6">
                    <a:lumMod val="50000"/>
                  </a:schemeClr>
                </a:solidFill>
              </a:rPr>
              <a:t> </a:t>
            </a:r>
            <a:r>
              <a:rPr lang="en-CA" i="1" dirty="0">
                <a:solidFill>
                  <a:schemeClr val="accent6">
                    <a:lumMod val="50000"/>
                  </a:schemeClr>
                </a:solidFill>
              </a:rPr>
              <a:t>High Level Framework for </a:t>
            </a:r>
            <a:r>
              <a:rPr lang="en-CA" i="1" dirty="0"/>
              <a:t>Process Safety Management. </a:t>
            </a:r>
            <a:r>
              <a:rPr lang="en-CA" dirty="0"/>
              <a:t>London : Energy Institute, 2010.</a:t>
            </a:r>
          </a:p>
          <a:p>
            <a:r>
              <a:rPr lang="en-CA" dirty="0"/>
              <a:t>3. </a:t>
            </a:r>
            <a:r>
              <a:rPr lang="en-CA" b="1" dirty="0"/>
              <a:t>U.S. Department of Labor.</a:t>
            </a:r>
            <a:r>
              <a:rPr lang="en-CA" dirty="0"/>
              <a:t> </a:t>
            </a:r>
            <a:r>
              <a:rPr lang="en-CA" i="1" dirty="0"/>
              <a:t>Process Safety: (</a:t>
            </a:r>
            <a:r>
              <a:rPr lang="en-CA" dirty="0"/>
              <a:t>OSHA 3132). </a:t>
            </a:r>
            <a:r>
              <a:rPr lang="en-CA" dirty="0" err="1"/>
              <a:t>s.l</a:t>
            </a:r>
            <a:r>
              <a:rPr lang="en-CA" dirty="0"/>
              <a:t>. : U.S. Department of Labor, 2000.</a:t>
            </a:r>
            <a:r>
              <a:rPr lang="en-CA" i="1" dirty="0"/>
              <a:t> </a:t>
            </a:r>
          </a:p>
          <a:p>
            <a:r>
              <a:rPr lang="en-CA" dirty="0"/>
              <a:t>4. </a:t>
            </a:r>
            <a:r>
              <a:rPr lang="en-CA" b="1" dirty="0"/>
              <a:t>Center for Chemical Process Safety.</a:t>
            </a:r>
            <a:r>
              <a:rPr lang="en-CA" dirty="0"/>
              <a:t> </a:t>
            </a:r>
            <a:r>
              <a:rPr lang="en-CA" i="1" dirty="0"/>
              <a:t>Guideline for Management of Change for Process Safety. </a:t>
            </a:r>
            <a:r>
              <a:rPr lang="en-CA" dirty="0"/>
              <a:t>New York : John Wiley &amp; Sons, </a:t>
            </a:r>
            <a:r>
              <a:rPr lang="en-CA" dirty="0" err="1"/>
              <a:t>Inc</a:t>
            </a:r>
            <a:r>
              <a:rPr lang="en-CA" dirty="0"/>
              <a:t>, 2008.</a:t>
            </a:r>
          </a:p>
          <a:p>
            <a:r>
              <a:rPr lang="en-CA" dirty="0"/>
              <a:t>5. </a:t>
            </a:r>
            <a:r>
              <a:rPr lang="en-CA" b="1" dirty="0"/>
              <a:t>Government of Canada.</a:t>
            </a:r>
            <a:r>
              <a:rPr lang="en-CA" dirty="0"/>
              <a:t> Canada Environmental Protection Act, 1999. </a:t>
            </a:r>
            <a:r>
              <a:rPr lang="en-CA" i="1" dirty="0"/>
              <a:t>Environment Canada </a:t>
            </a:r>
            <a:r>
              <a:rPr lang="en-CA" dirty="0"/>
              <a:t>[Online] 07 10, 2013. </a:t>
            </a:r>
            <a:r>
              <a:rPr lang="en-CA" dirty="0">
                <a:hlinkClick r:id="rId3"/>
              </a:rPr>
              <a:t>http://www.ec.gc.ca/lcpe-cepa/default.asp?lang=En&amp;n=E00B5BD8-1</a:t>
            </a:r>
            <a:endParaRPr lang="en-CA" dirty="0"/>
          </a:p>
          <a:p>
            <a:r>
              <a:rPr lang="en-CA" dirty="0"/>
              <a:t>6. </a:t>
            </a:r>
            <a:r>
              <a:rPr lang="en-CA" b="1" dirty="0"/>
              <a:t>Chemistry Industry Association of Canada.</a:t>
            </a:r>
            <a:r>
              <a:rPr lang="en-CA" dirty="0"/>
              <a:t> Responsible Care. </a:t>
            </a:r>
            <a:r>
              <a:rPr lang="en-CA" i="1" dirty="0"/>
              <a:t>Chemistry Industry Association of Canada. </a:t>
            </a:r>
            <a:r>
              <a:rPr lang="en-CA" dirty="0"/>
              <a:t>[Online] 07 10, 2013. </a:t>
            </a:r>
            <a:r>
              <a:rPr lang="en-CA" dirty="0">
                <a:hlinkClick r:id="rId4"/>
              </a:rPr>
              <a:t>http://www.canadianchemistry.ca/ResponsibleCareHome.aspx</a:t>
            </a:r>
            <a:r>
              <a:rPr lang="en-CA" dirty="0"/>
              <a:t>.</a:t>
            </a:r>
          </a:p>
          <a:p>
            <a:r>
              <a:rPr lang="en-CA" dirty="0"/>
              <a:t>7. </a:t>
            </a:r>
            <a:r>
              <a:rPr lang="en-CA" b="1" dirty="0"/>
              <a:t>Government of Canada.</a:t>
            </a:r>
            <a:r>
              <a:rPr lang="en-CA" dirty="0"/>
              <a:t> Canada Occupational Health and Safety Regulations (SOR/86-304). </a:t>
            </a:r>
            <a:r>
              <a:rPr lang="en-CA" i="1" dirty="0"/>
              <a:t>Justice Laws Website. </a:t>
            </a:r>
            <a:r>
              <a:rPr lang="en-CA" dirty="0"/>
              <a:t>[Online] 07 10, 2013. </a:t>
            </a:r>
            <a:r>
              <a:rPr lang="en-CA" dirty="0">
                <a:hlinkClick r:id="rId5"/>
              </a:rPr>
              <a:t>http://laws-lois.justice.gc.ca/eng/regulations/SOR-86-304/</a:t>
            </a:r>
            <a:r>
              <a:rPr lang="en-CA" dirty="0"/>
              <a:t>.</a:t>
            </a:r>
          </a:p>
          <a:p>
            <a:r>
              <a:rPr lang="en-CA" dirty="0"/>
              <a:t>8. </a:t>
            </a:r>
            <a:r>
              <a:rPr lang="en-CA" b="1" dirty="0"/>
              <a:t>Atherton, John and Gil, Fredric.</a:t>
            </a:r>
            <a:r>
              <a:rPr lang="en-CA" dirty="0"/>
              <a:t> </a:t>
            </a:r>
            <a:r>
              <a:rPr lang="en-CA" i="1" dirty="0"/>
              <a:t>Incidents that define process safety. </a:t>
            </a:r>
            <a:r>
              <a:rPr lang="en-CA" dirty="0"/>
              <a:t>Hoboken, NJ : John Wiley &amp; Sons, </a:t>
            </a:r>
            <a:r>
              <a:rPr lang="en-CA" dirty="0" err="1"/>
              <a:t>Inc</a:t>
            </a:r>
            <a:r>
              <a:rPr lang="en-CA" dirty="0"/>
              <a:t>, 2008</a:t>
            </a:r>
            <a:r>
              <a:rPr lang="en-CA" dirty="0" smtClean="0"/>
              <a:t>.</a:t>
            </a:r>
            <a:endParaRPr lang="en-CA" dirty="0"/>
          </a:p>
        </p:txBody>
      </p:sp>
    </p:spTree>
    <p:extLst>
      <p:ext uri="{BB962C8B-B14F-4D97-AF65-F5344CB8AC3E}">
        <p14:creationId xmlns:p14="http://schemas.microsoft.com/office/powerpoint/2010/main" val="4122169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37</a:t>
            </a:fld>
            <a:endParaRPr lang="en-US" dirty="0"/>
          </a:p>
        </p:txBody>
      </p:sp>
      <p:sp>
        <p:nvSpPr>
          <p:cNvPr id="6" name="Content Placeholder 2"/>
          <p:cNvSpPr txBox="1">
            <a:spLocks/>
          </p:cNvSpPr>
          <p:nvPr/>
        </p:nvSpPr>
        <p:spPr>
          <a:xfrm>
            <a:off x="561422" y="635508"/>
            <a:ext cx="7857409" cy="5120640"/>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CA" dirty="0">
                <a:solidFill>
                  <a:schemeClr val="tx1"/>
                </a:solidFill>
              </a:rPr>
              <a:t>9. </a:t>
            </a:r>
            <a:r>
              <a:rPr lang="en-CA" b="1" dirty="0" err="1">
                <a:solidFill>
                  <a:schemeClr val="tx1"/>
                </a:solidFill>
              </a:rPr>
              <a:t>Kletz</a:t>
            </a:r>
            <a:r>
              <a:rPr lang="en-CA" b="1" dirty="0">
                <a:solidFill>
                  <a:schemeClr val="tx1"/>
                </a:solidFill>
              </a:rPr>
              <a:t>, Trevor.</a:t>
            </a:r>
            <a:r>
              <a:rPr lang="en-CA" dirty="0">
                <a:solidFill>
                  <a:schemeClr val="tx1"/>
                </a:solidFill>
              </a:rPr>
              <a:t> </a:t>
            </a:r>
            <a:r>
              <a:rPr lang="en-CA" i="1" dirty="0">
                <a:solidFill>
                  <a:schemeClr val="tx1"/>
                </a:solidFill>
              </a:rPr>
              <a:t>What went wrong? Case histories of process plant disasters and how they could have been avoided. </a:t>
            </a:r>
            <a:r>
              <a:rPr lang="en-CA" dirty="0">
                <a:solidFill>
                  <a:schemeClr val="tx1"/>
                </a:solidFill>
              </a:rPr>
              <a:t>5th. Oxford : Elsevier, 2009.</a:t>
            </a:r>
          </a:p>
          <a:p>
            <a:r>
              <a:rPr lang="en-CA" dirty="0">
                <a:solidFill>
                  <a:schemeClr val="tx1"/>
                </a:solidFill>
              </a:rPr>
              <a:t>10. </a:t>
            </a:r>
            <a:r>
              <a:rPr lang="en-CA" b="1" dirty="0">
                <a:solidFill>
                  <a:schemeClr val="tx1"/>
                </a:solidFill>
              </a:rPr>
              <a:t>Oxford Economics.</a:t>
            </a:r>
            <a:r>
              <a:rPr lang="en-CA" dirty="0">
                <a:solidFill>
                  <a:schemeClr val="tx1"/>
                </a:solidFill>
              </a:rPr>
              <a:t> </a:t>
            </a:r>
            <a:r>
              <a:rPr lang="en-CA" i="1" dirty="0">
                <a:solidFill>
                  <a:schemeClr val="tx1"/>
                </a:solidFill>
              </a:rPr>
              <a:t>Potential Impact of the Gulf Oil Spill on Tourism. </a:t>
            </a:r>
            <a:r>
              <a:rPr lang="en-CA" dirty="0">
                <a:solidFill>
                  <a:schemeClr val="tx1"/>
                </a:solidFill>
              </a:rPr>
              <a:t>Washington : US Travel Association, 2010.</a:t>
            </a:r>
          </a:p>
          <a:p>
            <a:r>
              <a:rPr lang="en-CA" dirty="0">
                <a:solidFill>
                  <a:schemeClr val="tx1"/>
                </a:solidFill>
              </a:rPr>
              <a:t>11. </a:t>
            </a:r>
            <a:r>
              <a:rPr lang="en-CA" b="1" dirty="0">
                <a:solidFill>
                  <a:schemeClr val="tx1"/>
                </a:solidFill>
              </a:rPr>
              <a:t>Health and Safety Executive.</a:t>
            </a:r>
            <a:r>
              <a:rPr lang="en-CA" dirty="0">
                <a:solidFill>
                  <a:schemeClr val="tx1"/>
                </a:solidFill>
              </a:rPr>
              <a:t> </a:t>
            </a:r>
            <a:r>
              <a:rPr lang="en-CA" i="1" dirty="0">
                <a:solidFill>
                  <a:schemeClr val="tx1"/>
                </a:solidFill>
              </a:rPr>
              <a:t>The </a:t>
            </a:r>
            <a:r>
              <a:rPr lang="en-CA" i="1" dirty="0" err="1">
                <a:solidFill>
                  <a:schemeClr val="tx1"/>
                </a:solidFill>
              </a:rPr>
              <a:t>Flixborough</a:t>
            </a:r>
            <a:r>
              <a:rPr lang="en-CA" i="1" dirty="0">
                <a:solidFill>
                  <a:schemeClr val="tx1"/>
                </a:solidFill>
              </a:rPr>
              <a:t> Disaster : Report of the Court of Inquiry. </a:t>
            </a:r>
            <a:r>
              <a:rPr lang="en-CA" dirty="0">
                <a:solidFill>
                  <a:schemeClr val="tx1"/>
                </a:solidFill>
              </a:rPr>
              <a:t>London : Her Majesty’s Stationery Office National Archives, 1975.</a:t>
            </a:r>
          </a:p>
          <a:p>
            <a:r>
              <a:rPr lang="en-CA" dirty="0">
                <a:solidFill>
                  <a:schemeClr val="tx1"/>
                </a:solidFill>
              </a:rPr>
              <a:t>12. </a:t>
            </a:r>
            <a:r>
              <a:rPr lang="en-CA" b="1" dirty="0">
                <a:solidFill>
                  <a:schemeClr val="tx1"/>
                </a:solidFill>
              </a:rPr>
              <a:t>Turk, M.A. and Mishra, A.</a:t>
            </a:r>
            <a:r>
              <a:rPr lang="en-CA" dirty="0">
                <a:solidFill>
                  <a:schemeClr val="tx1"/>
                </a:solidFill>
              </a:rPr>
              <a:t> Process Safety Management: Going Beyond</a:t>
            </a:r>
            <a:r>
              <a:rPr lang="en-CA" strike="sngStrike" dirty="0">
                <a:solidFill>
                  <a:srgbClr val="FF0000"/>
                </a:solidFill>
              </a:rPr>
              <a:t> </a:t>
            </a:r>
            <a:r>
              <a:rPr lang="en-CA" dirty="0">
                <a:solidFill>
                  <a:schemeClr val="tx1"/>
                </a:solidFill>
              </a:rPr>
              <a:t>Functional Safety. </a:t>
            </a:r>
            <a:r>
              <a:rPr lang="en-CA" i="1" dirty="0">
                <a:solidFill>
                  <a:schemeClr val="tx1"/>
                </a:solidFill>
              </a:rPr>
              <a:t>Hydrocarbon Processing. </a:t>
            </a:r>
            <a:r>
              <a:rPr lang="en-CA" dirty="0">
                <a:solidFill>
                  <a:schemeClr val="tx1"/>
                </a:solidFill>
              </a:rPr>
              <a:t>[Online] 07 23, 2013. </a:t>
            </a:r>
            <a:r>
              <a:rPr lang="en-CA" dirty="0">
                <a:solidFill>
                  <a:schemeClr val="tx1"/>
                </a:solidFill>
                <a:hlinkClick r:id="rId3"/>
              </a:rPr>
              <a:t>http://www.hydrocarbonprocessing.com/Article/3161534/Process-safety-management-Going-beyond-functional-safety.html</a:t>
            </a:r>
            <a:r>
              <a:rPr lang="en-CA" dirty="0">
                <a:solidFill>
                  <a:schemeClr val="tx1"/>
                </a:solidFill>
              </a:rPr>
              <a:t>.</a:t>
            </a:r>
          </a:p>
          <a:p>
            <a:r>
              <a:rPr lang="en-CA" dirty="0">
                <a:solidFill>
                  <a:schemeClr val="tx1"/>
                </a:solidFill>
              </a:rPr>
              <a:t>13. </a:t>
            </a:r>
            <a:r>
              <a:rPr lang="en-CA" b="1" dirty="0">
                <a:solidFill>
                  <a:schemeClr val="tx1"/>
                </a:solidFill>
              </a:rPr>
              <a:t>Sutton Technical Books.</a:t>
            </a:r>
            <a:r>
              <a:rPr lang="en-CA" dirty="0">
                <a:solidFill>
                  <a:schemeClr val="tx1"/>
                </a:solidFill>
              </a:rPr>
              <a:t> Process Safety Management. </a:t>
            </a:r>
            <a:r>
              <a:rPr lang="en-CA" i="1" dirty="0">
                <a:solidFill>
                  <a:schemeClr val="tx1"/>
                </a:solidFill>
              </a:rPr>
              <a:t>Sutton Technical Books. </a:t>
            </a:r>
            <a:r>
              <a:rPr lang="en-CA" dirty="0">
                <a:solidFill>
                  <a:schemeClr val="tx1"/>
                </a:solidFill>
              </a:rPr>
              <a:t>[Online] 07 23, 2013. http://www.stb07.com/process-safety-management/process-safety-management-index.html.</a:t>
            </a:r>
          </a:p>
          <a:p>
            <a:r>
              <a:rPr lang="en-CA" dirty="0">
                <a:solidFill>
                  <a:schemeClr val="tx1"/>
                </a:solidFill>
              </a:rPr>
              <a:t>14. </a:t>
            </a:r>
            <a:r>
              <a:rPr lang="en-CA" b="1" dirty="0">
                <a:solidFill>
                  <a:schemeClr val="tx1"/>
                </a:solidFill>
              </a:rPr>
              <a:t>Department of Justice, Government of Canada</a:t>
            </a:r>
            <a:r>
              <a:rPr lang="en-CA" dirty="0">
                <a:solidFill>
                  <a:schemeClr val="tx1"/>
                </a:solidFill>
              </a:rPr>
              <a:t>. Plain Language guid</a:t>
            </a:r>
            <a:r>
              <a:rPr lang="en-CA" dirty="0">
                <a:solidFill>
                  <a:schemeClr val="accent6">
                    <a:lumMod val="50000"/>
                  </a:schemeClr>
                </a:solidFill>
              </a:rPr>
              <a:t>e</a:t>
            </a:r>
            <a:r>
              <a:rPr lang="en-CA" dirty="0">
                <a:solidFill>
                  <a:schemeClr val="tx1"/>
                </a:solidFill>
              </a:rPr>
              <a:t> to Bill C-45. </a:t>
            </a:r>
            <a:r>
              <a:rPr lang="en-CA" dirty="0">
                <a:solidFill>
                  <a:schemeClr val="tx1"/>
                </a:solidFill>
                <a:hlinkClick r:id="rId4"/>
              </a:rPr>
              <a:t>http://www.justice.gc.ca/eng/rp-pr/other-autre/c45/</a:t>
            </a:r>
            <a:r>
              <a:rPr lang="en-CA" dirty="0">
                <a:solidFill>
                  <a:schemeClr val="tx1"/>
                </a:solidFill>
              </a:rPr>
              <a:t>. Accessed: May 30, 2013. </a:t>
            </a:r>
          </a:p>
        </p:txBody>
      </p:sp>
    </p:spTree>
    <p:extLst>
      <p:ext uri="{BB962C8B-B14F-4D97-AF65-F5344CB8AC3E}">
        <p14:creationId xmlns:p14="http://schemas.microsoft.com/office/powerpoint/2010/main" val="3928693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solidFill>
                  <a:srgbClr val="00516B"/>
                </a:solidFill>
              </a:rPr>
              <a:pPr/>
              <a:t>38</a:t>
            </a:fld>
            <a:endParaRPr lang="en-US" dirty="0">
              <a:solidFill>
                <a:srgbClr val="00516B"/>
              </a:solidFill>
            </a:endParaRPr>
          </a:p>
        </p:txBody>
      </p:sp>
      <p:sp>
        <p:nvSpPr>
          <p:cNvPr id="6" name="Content Placeholder 2"/>
          <p:cNvSpPr txBox="1">
            <a:spLocks/>
          </p:cNvSpPr>
          <p:nvPr/>
        </p:nvSpPr>
        <p:spPr>
          <a:xfrm>
            <a:off x="692290" y="1001268"/>
            <a:ext cx="7857409" cy="5120640"/>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CA" sz="1800" dirty="0">
                <a:solidFill>
                  <a:schemeClr val="tx1"/>
                </a:solidFill>
              </a:rPr>
              <a:t>15. Government of Nova Scotia. </a:t>
            </a:r>
            <a:r>
              <a:rPr lang="en-CA" sz="1800" i="1" dirty="0">
                <a:solidFill>
                  <a:schemeClr val="tx1"/>
                </a:solidFill>
              </a:rPr>
              <a:t>The </a:t>
            </a:r>
            <a:r>
              <a:rPr lang="en-CA" sz="1800" i="1" dirty="0" err="1">
                <a:solidFill>
                  <a:schemeClr val="tx1"/>
                </a:solidFill>
              </a:rPr>
              <a:t>Westray</a:t>
            </a:r>
            <a:r>
              <a:rPr lang="en-CA" sz="1800" i="1" dirty="0">
                <a:solidFill>
                  <a:schemeClr val="tx1"/>
                </a:solidFill>
              </a:rPr>
              <a:t> Story: A predictable path to Disaster</a:t>
            </a:r>
            <a:r>
              <a:rPr lang="en-CA" sz="1800" dirty="0">
                <a:solidFill>
                  <a:schemeClr val="tx1"/>
                </a:solidFill>
              </a:rPr>
              <a:t>. </a:t>
            </a:r>
            <a:r>
              <a:rPr lang="en-CA" sz="1800" dirty="0">
                <a:solidFill>
                  <a:schemeClr val="tx1"/>
                </a:solidFill>
                <a:hlinkClick r:id="rId3"/>
              </a:rPr>
              <a:t>http://novascotia.ca/lae/pubs/westray/</a:t>
            </a:r>
            <a:r>
              <a:rPr lang="en-CA" sz="1800" dirty="0">
                <a:solidFill>
                  <a:schemeClr val="tx1"/>
                </a:solidFill>
              </a:rPr>
              <a:t>. Accessed: June 2, 2013. </a:t>
            </a:r>
          </a:p>
          <a:p>
            <a:r>
              <a:rPr lang="en-CA" sz="1800" dirty="0">
                <a:solidFill>
                  <a:schemeClr val="tx1"/>
                </a:solidFill>
              </a:rPr>
              <a:t>16. </a:t>
            </a:r>
            <a:r>
              <a:rPr lang="en-CA" sz="1800" b="1" dirty="0">
                <a:solidFill>
                  <a:schemeClr val="tx1"/>
                </a:solidFill>
              </a:rPr>
              <a:t>U.S. Department of Labor.</a:t>
            </a:r>
            <a:r>
              <a:rPr lang="en-CA" sz="1800" dirty="0">
                <a:solidFill>
                  <a:schemeClr val="tx1"/>
                </a:solidFill>
              </a:rPr>
              <a:t> </a:t>
            </a:r>
            <a:r>
              <a:rPr lang="en-CA" sz="1800" i="1" dirty="0">
                <a:solidFill>
                  <a:schemeClr val="tx1"/>
                </a:solidFill>
              </a:rPr>
              <a:t>Process Safety: Regulation 1910</a:t>
            </a:r>
            <a:r>
              <a:rPr lang="en-CA" sz="1800" dirty="0">
                <a:solidFill>
                  <a:schemeClr val="tx1"/>
                </a:solidFill>
              </a:rPr>
              <a:t> : U.S. Department of Labor, 2000.</a:t>
            </a:r>
            <a:r>
              <a:rPr lang="en-CA" sz="1800" i="1" dirty="0">
                <a:solidFill>
                  <a:schemeClr val="tx1"/>
                </a:solidFill>
              </a:rPr>
              <a:t> [Online] </a:t>
            </a:r>
            <a:r>
              <a:rPr lang="en-CA" sz="1800" dirty="0">
                <a:solidFill>
                  <a:schemeClr val="tx1"/>
                </a:solidFill>
                <a:hlinkClick r:id="rId4"/>
              </a:rPr>
              <a:t>https://www.osha.gov/pls/oshaweb/owadisp.show_document?p_table=STANDARDS&amp;p_id=9760</a:t>
            </a:r>
            <a:endParaRPr lang="en-CA" sz="1800" dirty="0"/>
          </a:p>
          <a:p>
            <a:r>
              <a:rPr lang="en-CA" sz="1800" i="1" dirty="0">
                <a:solidFill>
                  <a:schemeClr val="tx1"/>
                </a:solidFill>
              </a:rPr>
              <a:t>17. </a:t>
            </a:r>
            <a:r>
              <a:rPr lang="en-CA" sz="1800" b="1" i="1" dirty="0">
                <a:solidFill>
                  <a:schemeClr val="tx1"/>
                </a:solidFill>
              </a:rPr>
              <a:t>European </a:t>
            </a:r>
            <a:r>
              <a:rPr lang="en-CA" sz="1800" b="1" i="1" dirty="0" err="1">
                <a:solidFill>
                  <a:schemeClr val="tx1"/>
                </a:solidFill>
              </a:rPr>
              <a:t>Commision</a:t>
            </a:r>
            <a:r>
              <a:rPr lang="en-CA" sz="1800" i="1" dirty="0">
                <a:solidFill>
                  <a:schemeClr val="tx1"/>
                </a:solidFill>
              </a:rPr>
              <a:t>. EU </a:t>
            </a:r>
            <a:r>
              <a:rPr lang="en-CA" sz="1800" i="1" dirty="0" err="1">
                <a:solidFill>
                  <a:schemeClr val="tx1"/>
                </a:solidFill>
              </a:rPr>
              <a:t>Seveso</a:t>
            </a:r>
            <a:r>
              <a:rPr lang="en-CA" sz="1800" i="1" dirty="0">
                <a:solidFill>
                  <a:schemeClr val="tx1"/>
                </a:solidFill>
              </a:rPr>
              <a:t> II Directive</a:t>
            </a:r>
            <a:r>
              <a:rPr lang="en-CA" sz="1800" dirty="0">
                <a:solidFill>
                  <a:schemeClr val="tx1"/>
                </a:solidFill>
              </a:rPr>
              <a:t>. European </a:t>
            </a:r>
            <a:r>
              <a:rPr lang="en-CA" sz="1800" dirty="0" err="1">
                <a:solidFill>
                  <a:schemeClr val="tx1"/>
                </a:solidFill>
              </a:rPr>
              <a:t>Commision</a:t>
            </a:r>
            <a:r>
              <a:rPr lang="en-CA" sz="1800" dirty="0">
                <a:solidFill>
                  <a:schemeClr val="tx1"/>
                </a:solidFill>
              </a:rPr>
              <a:t> , 2013 [Online] </a:t>
            </a:r>
            <a:r>
              <a:rPr lang="en-CA" sz="1800" dirty="0">
                <a:solidFill>
                  <a:srgbClr val="FF0000"/>
                </a:solidFill>
                <a:hlinkClick r:id="rId5"/>
              </a:rPr>
              <a:t>http://ec.europa.eu/environment/seveso/index.htm</a:t>
            </a:r>
            <a:endParaRPr lang="en-CA" sz="1800" i="1" dirty="0">
              <a:solidFill>
                <a:schemeClr val="tx1"/>
              </a:solidFill>
            </a:endParaRPr>
          </a:p>
          <a:p>
            <a:r>
              <a:rPr lang="en-CA" sz="1800" dirty="0"/>
              <a:t>18</a:t>
            </a:r>
            <a:r>
              <a:rPr lang="en-CA" sz="1800" dirty="0">
                <a:solidFill>
                  <a:schemeClr val="tx1"/>
                </a:solidFill>
              </a:rPr>
              <a:t>. </a:t>
            </a:r>
            <a:r>
              <a:rPr lang="en-CA" sz="1800" b="1" dirty="0" err="1">
                <a:solidFill>
                  <a:schemeClr val="tx1"/>
                </a:solidFill>
              </a:rPr>
              <a:t>Busick</a:t>
            </a:r>
            <a:r>
              <a:rPr lang="en-CA" sz="1800" b="1" dirty="0">
                <a:solidFill>
                  <a:schemeClr val="tx1"/>
                </a:solidFill>
              </a:rPr>
              <a:t>, Jennifer.</a:t>
            </a:r>
            <a:r>
              <a:rPr lang="en-CA" sz="1800" dirty="0">
                <a:solidFill>
                  <a:schemeClr val="tx1"/>
                </a:solidFill>
              </a:rPr>
              <a:t> Process Safety Management. </a:t>
            </a:r>
            <a:r>
              <a:rPr lang="en-CA" sz="1800" i="1" dirty="0">
                <a:solidFill>
                  <a:schemeClr val="tx1"/>
                </a:solidFill>
              </a:rPr>
              <a:t>SAFETY COMPLIANCE LETTER. </a:t>
            </a:r>
            <a:r>
              <a:rPr lang="en-CA" sz="1800" dirty="0">
                <a:solidFill>
                  <a:schemeClr val="tx1"/>
                </a:solidFill>
              </a:rPr>
              <a:t>pp. 5-6.</a:t>
            </a:r>
          </a:p>
          <a:p>
            <a:r>
              <a:rPr lang="en-CA" sz="1800" dirty="0">
                <a:solidFill>
                  <a:schemeClr val="tx1"/>
                </a:solidFill>
              </a:rPr>
              <a:t>19.</a:t>
            </a:r>
            <a:r>
              <a:rPr lang="en-CA" sz="1800" b="1" dirty="0">
                <a:solidFill>
                  <a:schemeClr val="tx1"/>
                </a:solidFill>
              </a:rPr>
              <a:t> Kelly, Brian D.</a:t>
            </a:r>
            <a:r>
              <a:rPr lang="en-CA" sz="1800" dirty="0">
                <a:solidFill>
                  <a:schemeClr val="tx1"/>
                </a:solidFill>
              </a:rPr>
              <a:t> </a:t>
            </a:r>
            <a:r>
              <a:rPr lang="en-CA" sz="1800" i="1" dirty="0">
                <a:solidFill>
                  <a:schemeClr val="tx1"/>
                </a:solidFill>
              </a:rPr>
              <a:t>Process Safety Management and its impact on the professional engineering community</a:t>
            </a:r>
            <a:r>
              <a:rPr lang="en-CA" i="1" dirty="0">
                <a:solidFill>
                  <a:schemeClr val="tx1"/>
                </a:solidFill>
              </a:rPr>
              <a:t>. </a:t>
            </a:r>
            <a:r>
              <a:rPr lang="en-CA" dirty="0">
                <a:solidFill>
                  <a:schemeClr val="tx1"/>
                </a:solidFill>
              </a:rPr>
              <a:t>Calgary, Ontario, Canada : </a:t>
            </a:r>
            <a:r>
              <a:rPr lang="en-CA" dirty="0" err="1">
                <a:solidFill>
                  <a:schemeClr val="tx1"/>
                </a:solidFill>
              </a:rPr>
              <a:t>s.n</a:t>
            </a:r>
            <a:r>
              <a:rPr lang="en-CA" dirty="0">
                <a:solidFill>
                  <a:schemeClr val="tx1"/>
                </a:solidFill>
              </a:rPr>
              <a:t>., 2010</a:t>
            </a:r>
          </a:p>
        </p:txBody>
      </p:sp>
    </p:spTree>
    <p:extLst>
      <p:ext uri="{BB962C8B-B14F-4D97-AF65-F5344CB8AC3E}">
        <p14:creationId xmlns:p14="http://schemas.microsoft.com/office/powerpoint/2010/main" val="32738686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386" y="1298448"/>
            <a:ext cx="5486400" cy="1853826"/>
          </a:xfrm>
        </p:spPr>
        <p:txBody>
          <a:bodyPr>
            <a:normAutofit/>
          </a:bodyPr>
          <a:lstStyle/>
          <a:p>
            <a:r>
              <a:rPr lang="en-CA" dirty="0" smtClean="0"/>
              <a:t>Commitment to Process Safety</a:t>
            </a:r>
            <a:endParaRPr lang="en-CA" dirty="0"/>
          </a:p>
        </p:txBody>
      </p:sp>
      <p:sp>
        <p:nvSpPr>
          <p:cNvPr id="3" name="Text Placeholder 2"/>
          <p:cNvSpPr>
            <a:spLocks noGrp="1"/>
          </p:cNvSpPr>
          <p:nvPr>
            <p:ph type="subTitle" idx="1"/>
          </p:nvPr>
        </p:nvSpPr>
        <p:spPr>
          <a:xfrm>
            <a:off x="825011" y="3368841"/>
            <a:ext cx="5486400" cy="2432372"/>
          </a:xfrm>
        </p:spPr>
        <p:txBody>
          <a:bodyPr>
            <a:normAutofit/>
          </a:bodyPr>
          <a:lstStyle/>
          <a:p>
            <a:pPr marL="214308" indent="-214308">
              <a:buClr>
                <a:schemeClr val="bg1"/>
              </a:buClr>
              <a:buFont typeface="Wingdings" panose="05000000000000000000" pitchFamily="2" charset="2"/>
              <a:buChar char="Ø"/>
            </a:pPr>
            <a:r>
              <a:rPr lang="en-CA" dirty="0" smtClean="0"/>
              <a:t>Process Safety Culture</a:t>
            </a:r>
          </a:p>
          <a:p>
            <a:pPr marL="214308" indent="-214308">
              <a:buClr>
                <a:schemeClr val="bg1"/>
              </a:buClr>
              <a:buFont typeface="Wingdings" panose="05000000000000000000" pitchFamily="2" charset="2"/>
              <a:buChar char="Ø"/>
            </a:pPr>
            <a:r>
              <a:rPr lang="en-CA" dirty="0" smtClean="0"/>
              <a:t>Compliance with Standards</a:t>
            </a:r>
          </a:p>
          <a:p>
            <a:pPr marL="214308" indent="-214308">
              <a:buClr>
                <a:schemeClr val="bg1"/>
              </a:buClr>
              <a:buFont typeface="Wingdings" panose="05000000000000000000" pitchFamily="2" charset="2"/>
              <a:buChar char="Ø"/>
            </a:pPr>
            <a:r>
              <a:rPr lang="en-CA" dirty="0" smtClean="0"/>
              <a:t>Process Safety Competency</a:t>
            </a:r>
          </a:p>
          <a:p>
            <a:pPr marL="214308" indent="-214308">
              <a:buClr>
                <a:schemeClr val="bg1"/>
              </a:buClr>
              <a:buFont typeface="Wingdings" panose="05000000000000000000" pitchFamily="2" charset="2"/>
              <a:buChar char="Ø"/>
            </a:pPr>
            <a:r>
              <a:rPr lang="en-CA" dirty="0" smtClean="0"/>
              <a:t>Workforce Involvement</a:t>
            </a:r>
          </a:p>
          <a:p>
            <a:pPr marL="214308" indent="-214308">
              <a:buClr>
                <a:schemeClr val="bg1"/>
              </a:buClr>
              <a:buFont typeface="Wingdings" panose="05000000000000000000" pitchFamily="2" charset="2"/>
              <a:buChar char="Ø"/>
            </a:pPr>
            <a:r>
              <a:rPr lang="en-CA" dirty="0" smtClean="0"/>
              <a:t>Stakeholder outreach</a:t>
            </a:r>
            <a:endParaRPr lang="en-CA"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39</a:t>
            </a:fld>
            <a:endParaRPr lang="en-US" dirty="0"/>
          </a:p>
        </p:txBody>
      </p:sp>
      <p:pic>
        <p:nvPicPr>
          <p:cNvPr id="6" name="Picture 5"/>
          <p:cNvPicPr>
            <a:picLocks noChangeAspect="1"/>
          </p:cNvPicPr>
          <p:nvPr/>
        </p:nvPicPr>
        <p:blipFill rotWithShape="1">
          <a:blip r:embed="rId3"/>
          <a:srcRect t="19354"/>
          <a:stretch/>
        </p:blipFill>
        <p:spPr>
          <a:xfrm>
            <a:off x="6743180" y="6217920"/>
            <a:ext cx="2400820" cy="49300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20290" b="24156"/>
          <a:stretch/>
        </p:blipFill>
        <p:spPr>
          <a:xfrm>
            <a:off x="6922096" y="130125"/>
            <a:ext cx="2221904" cy="551518"/>
          </a:xfrm>
          <a:prstGeom prst="rect">
            <a:avLst/>
          </a:prstGeom>
        </p:spPr>
      </p:pic>
    </p:spTree>
    <p:extLst>
      <p:ext uri="{BB962C8B-B14F-4D97-AF65-F5344CB8AC3E}">
        <p14:creationId xmlns:p14="http://schemas.microsoft.com/office/powerpoint/2010/main" val="4096358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4</a:t>
            </a:fld>
            <a:endParaRPr lang="en-US" dirty="0"/>
          </a:p>
        </p:txBody>
      </p:sp>
      <p:sp>
        <p:nvSpPr>
          <p:cNvPr id="3" name="Rectangle 2"/>
          <p:cNvSpPr/>
          <p:nvPr/>
        </p:nvSpPr>
        <p:spPr>
          <a:xfrm>
            <a:off x="320099" y="1590339"/>
            <a:ext cx="8229600" cy="3852401"/>
          </a:xfrm>
          <a:prstGeom prst="rect">
            <a:avLst/>
          </a:prstGeom>
        </p:spPr>
        <p:txBody>
          <a:bodyPr wrap="square">
            <a:spAutoFit/>
          </a:bodyPr>
          <a:lstStyle/>
          <a:p>
            <a:pPr>
              <a:spcBef>
                <a:spcPts val="2000"/>
              </a:spcBef>
              <a:spcAft>
                <a:spcPts val="200"/>
              </a:spcAft>
            </a:pPr>
            <a:r>
              <a:rPr lang="en-US" sz="3200" kern="0" dirty="0" smtClean="0">
                <a:solidFill>
                  <a:srgbClr val="1F4E79"/>
                </a:solidFill>
                <a:latin typeface="Calibri Light" panose="020F0302020204030204" pitchFamily="34" charset="0"/>
                <a:ea typeface="SimSun" panose="02010600030101010101" pitchFamily="2" charset="-122"/>
                <a:cs typeface="Times New Roman" panose="02020603050405020304" pitchFamily="18" charset="0"/>
              </a:rPr>
              <a:t>Primary Reading </a:t>
            </a:r>
            <a:r>
              <a:rPr lang="en-US" sz="3200" kern="0" dirty="0">
                <a:solidFill>
                  <a:srgbClr val="1F4E79"/>
                </a:solidFill>
                <a:latin typeface="Calibri Light" panose="020F0302020204030204" pitchFamily="34" charset="0"/>
                <a:ea typeface="SimSun" panose="02010600030101010101" pitchFamily="2" charset="-122"/>
                <a:cs typeface="Times New Roman" panose="02020603050405020304" pitchFamily="18" charset="0"/>
              </a:rPr>
              <a:t>Materials: </a:t>
            </a:r>
            <a:endParaRPr lang="en-CA" sz="3200" kern="0" dirty="0">
              <a:solidFill>
                <a:srgbClr val="1F4E79"/>
              </a:solidFill>
              <a:latin typeface="Calibri Light" panose="020F0302020204030204" pitchFamily="34" charset="0"/>
              <a:ea typeface="SimSun" panose="02010600030101010101" pitchFamily="2" charset="-122"/>
              <a:cs typeface="Times New Roman" panose="02020603050405020304" pitchFamily="18" charset="0"/>
            </a:endParaRPr>
          </a:p>
          <a:p>
            <a:pPr>
              <a:lnSpc>
                <a:spcPct val="107000"/>
              </a:lnSpc>
              <a:spcBef>
                <a:spcPts val="200"/>
              </a:spcBef>
              <a:spcAft>
                <a:spcPts val="0"/>
              </a:spcAft>
            </a:pPr>
            <a:r>
              <a:rPr lang="en-US" cap="all" dirty="0">
                <a:solidFill>
                  <a:srgbClr val="2E74B5"/>
                </a:solidFill>
                <a:latin typeface="Calibri Light" panose="020F0302020204030204" pitchFamily="34" charset="0"/>
                <a:ea typeface="SimSun" panose="02010600030101010101" pitchFamily="2" charset="-122"/>
                <a:cs typeface="Times New Roman" panose="02020603050405020304" pitchFamily="18" charset="0"/>
              </a:rPr>
              <a:t>Risk Based Process Safety Management (2007)</a:t>
            </a:r>
            <a:endParaRPr lang="en-CA" cap="all" dirty="0">
              <a:solidFill>
                <a:srgbClr val="2E74B5"/>
              </a:solidFill>
              <a:latin typeface="Calibri Light" panose="020F03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800"/>
              </a:spcAft>
              <a:buClr>
                <a:srgbClr val="1F4E79"/>
              </a:buClr>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Introduction to the twenty elements of PSM developed by the American Institute of Chemical Engineers Center for Chemical Process </a:t>
            </a:r>
            <a:r>
              <a:rPr lang="en-US" dirty="0" smtClean="0">
                <a:latin typeface="Calibri" panose="020F0502020204030204" pitchFamily="34" charset="0"/>
                <a:ea typeface="SimSun" panose="02010600030101010101" pitchFamily="2" charset="-122"/>
                <a:cs typeface="Arial" panose="020B0604020202020204" pitchFamily="34" charset="0"/>
              </a:rPr>
              <a:t>Safety</a:t>
            </a:r>
          </a:p>
          <a:p>
            <a:pPr>
              <a:lnSpc>
                <a:spcPct val="107000"/>
              </a:lnSpc>
              <a:spcBef>
                <a:spcPts val="200"/>
              </a:spcBef>
              <a:spcAft>
                <a:spcPts val="0"/>
              </a:spcAft>
            </a:pPr>
            <a:endParaRPr lang="en-US" cap="all" dirty="0" smtClean="0">
              <a:solidFill>
                <a:srgbClr val="2E74B5"/>
              </a:solidFill>
              <a:latin typeface="Calibri Light" panose="020F0302020204030204" pitchFamily="34" charset="0"/>
              <a:ea typeface="SimSun" panose="02010600030101010101" pitchFamily="2" charset="-122"/>
              <a:cs typeface="Times New Roman" panose="02020603050405020304" pitchFamily="18" charset="0"/>
            </a:endParaRPr>
          </a:p>
          <a:p>
            <a:pPr>
              <a:lnSpc>
                <a:spcPct val="107000"/>
              </a:lnSpc>
              <a:spcBef>
                <a:spcPts val="200"/>
              </a:spcBef>
              <a:spcAft>
                <a:spcPts val="0"/>
              </a:spcAft>
            </a:pPr>
            <a:r>
              <a:rPr lang="en-US" cap="all" dirty="0" smtClean="0">
                <a:solidFill>
                  <a:srgbClr val="2E74B5"/>
                </a:solidFill>
                <a:latin typeface="Calibri Light" panose="020F0302020204030204" pitchFamily="34" charset="0"/>
                <a:ea typeface="SimSun" panose="02010600030101010101" pitchFamily="2" charset="-122"/>
                <a:cs typeface="Times New Roman" panose="02020603050405020304" pitchFamily="18" charset="0"/>
              </a:rPr>
              <a:t>Safety </a:t>
            </a:r>
            <a:r>
              <a:rPr lang="en-US" cap="all" dirty="0">
                <a:solidFill>
                  <a:srgbClr val="2E74B5"/>
                </a:solidFill>
                <a:latin typeface="Calibri Light" panose="020F0302020204030204" pitchFamily="34" charset="0"/>
                <a:ea typeface="SimSun" panose="02010600030101010101" pitchFamily="2" charset="-122"/>
                <a:cs typeface="Times New Roman" panose="02020603050405020304" pitchFamily="18" charset="0"/>
              </a:rPr>
              <a:t>Management: A comprehensive approach to developing a sustainable system (2012)</a:t>
            </a:r>
            <a:endParaRPr lang="en-CA" cap="all" dirty="0">
              <a:solidFill>
                <a:srgbClr val="2E74B5"/>
              </a:solidFill>
              <a:latin typeface="Calibri Light" panose="020F03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800"/>
              </a:spcAft>
              <a:buClr>
                <a:srgbClr val="1F4E79"/>
              </a:buClr>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A comprehensive look at the factors that affect safety improvements and the effectiveness of a process safety management system. Large focus on the human factors which affect the adoption</a:t>
            </a:r>
            <a:r>
              <a:rPr lang="en-US" strike="sngStrike" dirty="0">
                <a:solidFill>
                  <a:srgbClr val="FF0000"/>
                </a:solidFill>
                <a:latin typeface="Calibri" panose="020F0502020204030204" pitchFamily="34" charset="0"/>
                <a:ea typeface="SimSun" panose="02010600030101010101" pitchFamily="2" charset="-122"/>
                <a:cs typeface="Arial" panose="020B0604020202020204" pitchFamily="34" charset="0"/>
              </a:rPr>
              <a:t>s</a:t>
            </a:r>
            <a:r>
              <a:rPr lang="en-US" dirty="0">
                <a:latin typeface="Calibri" panose="020F0502020204030204" pitchFamily="34" charset="0"/>
                <a:ea typeface="SimSun" panose="02010600030101010101" pitchFamily="2" charset="-122"/>
                <a:cs typeface="Arial" panose="020B0604020202020204" pitchFamily="34" charset="0"/>
              </a:rPr>
              <a:t> of safe work </a:t>
            </a:r>
            <a:r>
              <a:rPr lang="en-US" dirty="0" smtClean="0">
                <a:latin typeface="Calibri" panose="020F0502020204030204" pitchFamily="34" charset="0"/>
                <a:ea typeface="SimSun" panose="02010600030101010101" pitchFamily="2" charset="-122"/>
                <a:cs typeface="Arial" panose="020B0604020202020204" pitchFamily="34" charset="0"/>
              </a:rPr>
              <a:t>practices</a:t>
            </a:r>
            <a:r>
              <a:rPr lang="en-US" sz="2400" dirty="0" smtClean="0">
                <a:solidFill>
                  <a:srgbClr val="FF0000"/>
                </a:solidFill>
                <a:latin typeface="Calibri" panose="020F0502020204030204" pitchFamily="34" charset="0"/>
                <a:ea typeface="SimSun" panose="02010600030101010101" pitchFamily="2" charset="-122"/>
                <a:cs typeface="Arial" panose="020B0604020202020204" pitchFamily="34" charset="0"/>
              </a:rPr>
              <a:t>,</a:t>
            </a:r>
            <a:r>
              <a:rPr lang="en-US" dirty="0" smtClean="0">
                <a:latin typeface="Calibri" panose="020F0502020204030204" pitchFamily="34" charset="0"/>
                <a:ea typeface="SimSun" panose="02010600030101010101" pitchFamily="2" charset="-122"/>
                <a:cs typeface="Arial" panose="020B0604020202020204" pitchFamily="34" charset="0"/>
              </a:rPr>
              <a:t> </a:t>
            </a:r>
            <a:r>
              <a:rPr lang="en-US" dirty="0">
                <a:latin typeface="Calibri" panose="020F0502020204030204" pitchFamily="34" charset="0"/>
                <a:ea typeface="SimSun" panose="02010600030101010101" pitchFamily="2" charset="-122"/>
                <a:cs typeface="Arial" panose="020B0604020202020204" pitchFamily="34" charset="0"/>
              </a:rPr>
              <a:t>such as leadership and behavior. </a:t>
            </a:r>
            <a:endParaRPr lang="en-CA"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612970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Commitment to process safety</a:t>
            </a:r>
            <a:endParaRPr lang="en-CA" sz="2800" dirty="0"/>
          </a:p>
        </p:txBody>
      </p:sp>
      <p:sp>
        <p:nvSpPr>
          <p:cNvPr id="3" name="Content Placeholder 2"/>
          <p:cNvSpPr>
            <a:spLocks noGrp="1"/>
          </p:cNvSpPr>
          <p:nvPr>
            <p:ph idx="1"/>
          </p:nvPr>
        </p:nvSpPr>
        <p:spPr>
          <a:xfrm>
            <a:off x="2871471" y="726948"/>
            <a:ext cx="5486400" cy="5140452"/>
          </a:xfrm>
        </p:spPr>
        <p:txBody>
          <a:bodyPr>
            <a:normAutofit/>
          </a:bodyPr>
          <a:lstStyle/>
          <a:p>
            <a:r>
              <a:rPr lang="en-CA" dirty="0" smtClean="0"/>
              <a:t>Evolution of </a:t>
            </a:r>
            <a:r>
              <a:rPr lang="en-CA" dirty="0"/>
              <a:t>organizational culture [1, 2</a:t>
            </a:r>
            <a:r>
              <a:rPr lang="en-CA" dirty="0" smtClean="0"/>
              <a:t>]</a:t>
            </a:r>
          </a:p>
          <a:p>
            <a:endParaRPr lang="en-CA" dirty="0" smtClean="0"/>
          </a:p>
          <a:p>
            <a:pPr marL="0" lvl="1" indent="0" algn="ctr">
              <a:buNone/>
            </a:pPr>
            <a:r>
              <a:rPr lang="en-CA" dirty="0" smtClean="0"/>
              <a:t>Confrontational/Enforcement </a:t>
            </a:r>
          </a:p>
          <a:p>
            <a:pPr marL="0" lvl="1" indent="0" algn="ctr">
              <a:buNone/>
            </a:pPr>
            <a:r>
              <a:rPr lang="en-CA" dirty="0" smtClean="0">
                <a:latin typeface="Calibri" panose="020F0502020204030204" pitchFamily="34" charset="0"/>
              </a:rPr>
              <a:t>↓</a:t>
            </a:r>
          </a:p>
          <a:p>
            <a:pPr marL="0" lvl="1" indent="0" algn="ctr">
              <a:buNone/>
            </a:pPr>
            <a:r>
              <a:rPr lang="en-CA" dirty="0" smtClean="0">
                <a:latin typeface="Calibri" panose="020F0502020204030204" pitchFamily="34" charset="0"/>
              </a:rPr>
              <a:t>Cooperative/Collaborative</a:t>
            </a:r>
          </a:p>
          <a:p>
            <a:pPr marL="0" lvl="1" indent="0" algn="ctr">
              <a:buNone/>
            </a:pPr>
            <a:endParaRPr lang="en-CA" dirty="0">
              <a:latin typeface="Calibri" panose="020F0502020204030204" pitchFamily="34" charset="0"/>
            </a:endParaRPr>
          </a:p>
          <a:p>
            <a:pPr marL="285750" lvl="1" indent="-285750"/>
            <a:r>
              <a:rPr lang="en-CA" sz="1900" dirty="0" smtClean="0">
                <a:latin typeface="Calibri" panose="020F0502020204030204" pitchFamily="34" charset="0"/>
              </a:rPr>
              <a:t>Develop safety culture to consistently follow existing standards, involve the entire workforce and communicate with stakeholders</a:t>
            </a:r>
            <a:endParaRPr lang="en-CA" sz="1900"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pPr/>
              <a:t>40</a:t>
            </a:fld>
            <a:endParaRPr lang="en-US" dirty="0"/>
          </a:p>
        </p:txBody>
      </p:sp>
      <p:grpSp>
        <p:nvGrpSpPr>
          <p:cNvPr id="13" name="Group 12"/>
          <p:cNvGrpSpPr/>
          <p:nvPr/>
        </p:nvGrpSpPr>
        <p:grpSpPr>
          <a:xfrm>
            <a:off x="189688" y="6182578"/>
            <a:ext cx="8316639" cy="538898"/>
            <a:chOff x="1249680" y="6197517"/>
            <a:chExt cx="7749864" cy="540000"/>
          </a:xfrm>
        </p:grpSpPr>
        <p:sp>
          <p:nvSpPr>
            <p:cNvPr id="14" name="Rectangle 13">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9001472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0" indent="-914400">
              <a:buFont typeface="+mj-lt"/>
              <a:buAutoNum type="arabicPeriod"/>
            </a:pPr>
            <a:r>
              <a:rPr lang="en-CA" dirty="0" smtClean="0"/>
              <a:t>Process Safety Culture</a:t>
            </a:r>
            <a:endParaRPr lang="en-CA" dirty="0"/>
          </a:p>
        </p:txBody>
      </p:sp>
      <p:sp>
        <p:nvSpPr>
          <p:cNvPr id="3" name="Text Placeholder 2"/>
          <p:cNvSpPr>
            <a:spLocks noGrp="1"/>
          </p:cNvSpPr>
          <p:nvPr>
            <p:ph type="body" idx="1"/>
          </p:nvPr>
        </p:nvSpPr>
        <p:spPr/>
        <p:txBody>
          <a:bodyPr>
            <a:normAutofit/>
          </a:bodyPr>
          <a:lstStyle/>
          <a:p>
            <a:r>
              <a:rPr lang="en-CA" sz="2400" i="1" dirty="0" smtClean="0"/>
              <a:t>The way in which safety is managed and perceived in a workplace</a:t>
            </a:r>
            <a:endParaRPr lang="en-CA" sz="24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41</a:t>
            </a:fld>
            <a:endParaRPr lang="en-US" dirty="0"/>
          </a:p>
        </p:txBody>
      </p:sp>
    </p:spTree>
    <p:extLst>
      <p:ext uri="{BB962C8B-B14F-4D97-AF65-F5344CB8AC3E}">
        <p14:creationId xmlns:p14="http://schemas.microsoft.com/office/powerpoint/2010/main" val="3373078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33"/>
          <p:cNvSpPr>
            <a:spLocks noGrp="1"/>
          </p:cNvSpPr>
          <p:nvPr>
            <p:ph type="title"/>
          </p:nvPr>
        </p:nvSpPr>
        <p:spPr/>
        <p:txBody>
          <a:bodyPr/>
          <a:lstStyle/>
          <a:p>
            <a:r>
              <a:rPr lang="en-CA" dirty="0" smtClean="0"/>
              <a:t>Process Safety Culture</a:t>
            </a:r>
            <a:endParaRPr lang="en-CA" dirty="0"/>
          </a:p>
        </p:txBody>
      </p:sp>
      <p:sp>
        <p:nvSpPr>
          <p:cNvPr id="135" name="Content Placeholder 134"/>
          <p:cNvSpPr>
            <a:spLocks noGrp="1"/>
          </p:cNvSpPr>
          <p:nvPr>
            <p:ph idx="1"/>
          </p:nvPr>
        </p:nvSpPr>
        <p:spPr>
          <a:xfrm>
            <a:off x="2901951" y="864107"/>
            <a:ext cx="5486400" cy="4860913"/>
          </a:xfrm>
        </p:spPr>
        <p:txBody>
          <a:bodyPr/>
          <a:lstStyle/>
          <a:p>
            <a:pPr marL="0" indent="0">
              <a:buNone/>
            </a:pPr>
            <a:r>
              <a:rPr lang="en-CA" dirty="0" smtClean="0">
                <a:solidFill>
                  <a:schemeClr val="accent3"/>
                </a:solidFill>
              </a:rPr>
              <a:t>The goals of a sound process safety culture are to [1]:</a:t>
            </a:r>
          </a:p>
          <a:p>
            <a:r>
              <a:rPr lang="en-CA" dirty="0" smtClean="0"/>
              <a:t>Monitor and maintain a sound safety culture</a:t>
            </a:r>
          </a:p>
          <a:p>
            <a:r>
              <a:rPr lang="en-CA" dirty="0" smtClean="0"/>
              <a:t>Support the consistent operation of the process</a:t>
            </a:r>
          </a:p>
          <a:p>
            <a:endParaRPr lang="en-CA" dirty="0"/>
          </a:p>
          <a:p>
            <a:pPr marL="0" indent="0">
              <a:buNone/>
            </a:pPr>
            <a:r>
              <a:rPr lang="en-CA" dirty="0" smtClean="0"/>
              <a:t>This is achieved by </a:t>
            </a:r>
            <a:r>
              <a:rPr lang="en-CA" b="1" dirty="0" smtClean="0"/>
              <a:t>providing strong leadership and direction,</a:t>
            </a:r>
            <a:r>
              <a:rPr lang="en-CA" dirty="0" smtClean="0"/>
              <a:t> </a:t>
            </a:r>
            <a:r>
              <a:rPr lang="en-CA" b="1" dirty="0" smtClean="0"/>
              <a:t>prioritizing process safety</a:t>
            </a:r>
            <a:r>
              <a:rPr lang="en-CA" dirty="0" smtClean="0"/>
              <a:t>,  </a:t>
            </a:r>
            <a:r>
              <a:rPr lang="en-CA" b="1" dirty="0" smtClean="0"/>
              <a:t>providing sufficient resources</a:t>
            </a:r>
            <a:r>
              <a:rPr lang="en-CA" dirty="0" smtClean="0"/>
              <a:t>, and </a:t>
            </a:r>
            <a:r>
              <a:rPr lang="en-CA" b="1" dirty="0" smtClean="0"/>
              <a:t>establishing performance standards and enforcing them</a:t>
            </a:r>
            <a:r>
              <a:rPr lang="en-CA" dirty="0" smtClean="0"/>
              <a:t>.</a:t>
            </a:r>
            <a:endParaRPr lang="en-CA" dirty="0"/>
          </a:p>
        </p:txBody>
      </p:sp>
      <p:sp>
        <p:nvSpPr>
          <p:cNvPr id="137" name="Slide Number Placeholder 136"/>
          <p:cNvSpPr>
            <a:spLocks noGrp="1"/>
          </p:cNvSpPr>
          <p:nvPr>
            <p:ph type="sldNum" sz="quarter" idx="12"/>
          </p:nvPr>
        </p:nvSpPr>
        <p:spPr/>
        <p:txBody>
          <a:bodyPr/>
          <a:lstStyle/>
          <a:p>
            <a:fld id="{4FAB73BC-B049-4115-A692-8D63A059BFB8}" type="slidenum">
              <a:rPr lang="en-US" smtClean="0"/>
              <a:pPr/>
              <a:t>42</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819654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sz="2800" b="1" i="1" dirty="0" smtClean="0">
                <a:solidFill>
                  <a:schemeClr val="bg1"/>
                </a:solidFill>
                <a:ea typeface="Calibri" panose="020F0502020204030204" pitchFamily="34" charset="0"/>
                <a:cs typeface="Times New Roman" panose="02020603050405020304" pitchFamily="18" charset="0"/>
              </a:rPr>
              <a:t>What does a strong safety culture look like? </a:t>
            </a:r>
            <a:endParaRPr lang="en-CA"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6374959"/>
              </p:ext>
            </p:extLst>
          </p:nvPr>
        </p:nvGraphicFramePr>
        <p:xfrm>
          <a:off x="107706" y="1527703"/>
          <a:ext cx="8744258" cy="4284802"/>
        </p:xfrm>
        <a:graphic>
          <a:graphicData uri="http://schemas.openxmlformats.org/drawingml/2006/table">
            <a:tbl>
              <a:tblPr firstRow="1" firstCol="1" bandRow="1">
                <a:tableStyleId>{5940675A-B579-460E-94D1-54222C63F5DA}</a:tableStyleId>
              </a:tblPr>
              <a:tblGrid>
                <a:gridCol w="4341941"/>
                <a:gridCol w="4402317"/>
              </a:tblGrid>
              <a:tr h="301097">
                <a:tc>
                  <a:txBody>
                    <a:bodyPr/>
                    <a:lstStyle/>
                    <a:p>
                      <a:pPr algn="ctr">
                        <a:lnSpc>
                          <a:spcPct val="150000"/>
                        </a:lnSpc>
                        <a:spcAft>
                          <a:spcPts val="0"/>
                        </a:spcAft>
                      </a:pPr>
                      <a:r>
                        <a:rPr lang="en-CA" sz="1800" b="1" dirty="0">
                          <a:effectLst/>
                        </a:rPr>
                        <a:t>Weak Culture</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487" marR="70487" marT="0" marB="0" anchor="ctr">
                    <a:solidFill>
                      <a:schemeClr val="bg2"/>
                    </a:solidFill>
                  </a:tcPr>
                </a:tc>
                <a:tc>
                  <a:txBody>
                    <a:bodyPr/>
                    <a:lstStyle/>
                    <a:p>
                      <a:pPr algn="ctr">
                        <a:lnSpc>
                          <a:spcPct val="150000"/>
                        </a:lnSpc>
                        <a:spcAft>
                          <a:spcPts val="0"/>
                        </a:spcAft>
                      </a:pPr>
                      <a:r>
                        <a:rPr lang="en-CA" sz="1800" b="1" dirty="0">
                          <a:effectLst/>
                        </a:rPr>
                        <a:t>Strong Culture</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487" marR="70487" marT="0" marB="0" anchor="ctr">
                    <a:solidFill>
                      <a:schemeClr val="bg2"/>
                    </a:solidFill>
                  </a:tcPr>
                </a:tc>
              </a:tr>
              <a:tr h="478307">
                <a:tc>
                  <a:txBody>
                    <a:bodyPr/>
                    <a:lstStyle/>
                    <a:p>
                      <a:pPr marL="285750" indent="-285750" algn="l">
                        <a:lnSpc>
                          <a:spcPct val="100000"/>
                        </a:lnSpc>
                        <a:spcAft>
                          <a:spcPts val="0"/>
                        </a:spcAft>
                        <a:buFont typeface="Arial" panose="020B0604020202020204" pitchFamily="34" charset="0"/>
                        <a:buChar char="•"/>
                      </a:pPr>
                      <a:r>
                        <a:rPr lang="en-CA" sz="1600" dirty="0">
                          <a:effectLst/>
                        </a:rPr>
                        <a:t>Assigns little value to process safety</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70487" marR="70487" marT="0" marB="0"/>
                </a:tc>
                <a:tc>
                  <a:txBody>
                    <a:bodyPr/>
                    <a:lstStyle/>
                    <a:p>
                      <a:pPr marL="285750" indent="-285750" algn="l">
                        <a:lnSpc>
                          <a:spcPct val="100000"/>
                        </a:lnSpc>
                        <a:spcAft>
                          <a:spcPts val="0"/>
                        </a:spcAft>
                        <a:buFont typeface="Arial" panose="020B0604020202020204" pitchFamily="34" charset="0"/>
                        <a:buChar char="•"/>
                      </a:pPr>
                      <a:r>
                        <a:rPr lang="en-CA" sz="1600">
                          <a:effectLst/>
                        </a:rPr>
                        <a:t>Integrates process safety into the core values of the organization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70487" marR="70487" marT="0" marB="0"/>
                </a:tc>
              </a:tr>
              <a:tr h="717461">
                <a:tc>
                  <a:txBody>
                    <a:bodyPr/>
                    <a:lstStyle/>
                    <a:p>
                      <a:pPr marL="285750" indent="-285750" algn="l">
                        <a:lnSpc>
                          <a:spcPct val="100000"/>
                        </a:lnSpc>
                        <a:spcAft>
                          <a:spcPts val="0"/>
                        </a:spcAft>
                        <a:buFont typeface="Arial" panose="020B0604020202020204" pitchFamily="34" charset="0"/>
                        <a:buChar char="•"/>
                      </a:pPr>
                      <a:r>
                        <a:rPr lang="en-CA" sz="1600" dirty="0">
                          <a:effectLst/>
                        </a:rPr>
                        <a:t>Has poor sense of process safety vulnerabilities</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70487" marR="70487" marT="0" marB="0"/>
                </a:tc>
                <a:tc>
                  <a:txBody>
                    <a:bodyPr/>
                    <a:lstStyle/>
                    <a:p>
                      <a:pPr marL="285750" indent="-285750" algn="l">
                        <a:lnSpc>
                          <a:spcPct val="100000"/>
                        </a:lnSpc>
                        <a:spcAft>
                          <a:spcPts val="0"/>
                        </a:spcAft>
                        <a:buFont typeface="Arial" panose="020B0604020202020204" pitchFamily="34" charset="0"/>
                        <a:buChar char="•"/>
                      </a:pPr>
                      <a:r>
                        <a:rPr lang="en-CA" sz="1600" dirty="0">
                          <a:effectLst/>
                        </a:rPr>
                        <a:t>Focuses on potential failures and strives to understand the risk and means of controlling it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487" marR="70487" marT="0" marB="0"/>
                </a:tc>
              </a:tr>
              <a:tr h="478307">
                <a:tc>
                  <a:txBody>
                    <a:bodyPr/>
                    <a:lstStyle/>
                    <a:p>
                      <a:pPr marL="285750" indent="-285750" algn="l">
                        <a:lnSpc>
                          <a:spcPct val="100000"/>
                        </a:lnSpc>
                        <a:spcAft>
                          <a:spcPts val="0"/>
                        </a:spcAft>
                        <a:buFont typeface="Arial" panose="020B0604020202020204" pitchFamily="34" charset="0"/>
                        <a:buChar char="•"/>
                      </a:pPr>
                      <a:r>
                        <a:rPr lang="en-CA" sz="1600" dirty="0">
                          <a:effectLst/>
                        </a:rPr>
                        <a:t>Devotes minimal resources to process safety</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70487" marR="70487" marT="0" marB="0"/>
                </a:tc>
                <a:tc>
                  <a:txBody>
                    <a:bodyPr/>
                    <a:lstStyle/>
                    <a:p>
                      <a:pPr marL="285750" indent="-285750" algn="l">
                        <a:lnSpc>
                          <a:spcPct val="100000"/>
                        </a:lnSpc>
                        <a:spcAft>
                          <a:spcPts val="0"/>
                        </a:spcAft>
                        <a:buFont typeface="Arial" panose="020B0604020202020204" pitchFamily="34" charset="0"/>
                        <a:buChar char="•"/>
                      </a:pPr>
                      <a:r>
                        <a:rPr lang="en-CA" sz="1600" dirty="0">
                          <a:effectLst/>
                        </a:rPr>
                        <a:t>Seeks to provide resources proportional to the perceived needs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487" marR="70487" marT="0" marB="0"/>
                </a:tc>
              </a:tr>
              <a:tr h="717461">
                <a:tc>
                  <a:txBody>
                    <a:bodyPr/>
                    <a:lstStyle/>
                    <a:p>
                      <a:pPr marL="285750" indent="-285750" algn="l">
                        <a:lnSpc>
                          <a:spcPct val="100000"/>
                        </a:lnSpc>
                        <a:spcAft>
                          <a:spcPts val="0"/>
                        </a:spcAft>
                        <a:buFont typeface="Arial" panose="020B0604020202020204" pitchFamily="34" charset="0"/>
                        <a:buChar char="•"/>
                      </a:pPr>
                      <a:r>
                        <a:rPr lang="en-CA" sz="1600" dirty="0">
                          <a:effectLst/>
                        </a:rPr>
                        <a:t>Overlooks small indications of process safety problems</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70487" marR="70487" marT="0" marB="0"/>
                </a:tc>
                <a:tc>
                  <a:txBody>
                    <a:bodyPr/>
                    <a:lstStyle/>
                    <a:p>
                      <a:pPr marL="285750" indent="-285750" algn="l">
                        <a:lnSpc>
                          <a:spcPct val="100000"/>
                        </a:lnSpc>
                        <a:spcAft>
                          <a:spcPts val="0"/>
                        </a:spcAft>
                        <a:buFont typeface="Arial" panose="020B0604020202020204" pitchFamily="34" charset="0"/>
                        <a:buChar char="•"/>
                      </a:pPr>
                      <a:r>
                        <a:rPr lang="en-CA" sz="1600" dirty="0">
                          <a:effectLst/>
                        </a:rPr>
                        <a:t>Places emphasis on learning from mistakes in order to prevent future problems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487" marR="70487" marT="0" marB="0"/>
                </a:tc>
              </a:tr>
              <a:tr h="478307">
                <a:tc>
                  <a:txBody>
                    <a:bodyPr/>
                    <a:lstStyle/>
                    <a:p>
                      <a:pPr marL="285750" indent="-285750" algn="l">
                        <a:lnSpc>
                          <a:spcPct val="100000"/>
                        </a:lnSpc>
                        <a:spcAft>
                          <a:spcPts val="0"/>
                        </a:spcAft>
                        <a:buFont typeface="Arial" panose="020B0604020202020204" pitchFamily="34" charset="0"/>
                        <a:buChar char="•"/>
                      </a:pPr>
                      <a:r>
                        <a:rPr lang="en-CA" sz="1600" dirty="0">
                          <a:effectLst/>
                        </a:rPr>
                        <a:t>Accepts or normalized increasingly poor safety performance</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70487" marR="70487" marT="0" marB="0"/>
                </a:tc>
                <a:tc>
                  <a:txBody>
                    <a:bodyPr/>
                    <a:lstStyle/>
                    <a:p>
                      <a:pPr marL="285750" indent="-285750" algn="l">
                        <a:lnSpc>
                          <a:spcPct val="100000"/>
                        </a:lnSpc>
                        <a:spcAft>
                          <a:spcPts val="0"/>
                        </a:spcAft>
                        <a:buFont typeface="Arial" panose="020B0604020202020204" pitchFamily="34" charset="0"/>
                        <a:buChar char="•"/>
                      </a:pPr>
                      <a:r>
                        <a:rPr lang="en-CA" sz="1600" dirty="0">
                          <a:effectLst/>
                        </a:rPr>
                        <a:t>Seeks to continuously improve process safety performance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487" marR="70487" marT="0" marB="0"/>
                </a:tc>
              </a:tr>
              <a:tr h="956614">
                <a:tc>
                  <a:txBody>
                    <a:bodyPr/>
                    <a:lstStyle/>
                    <a:p>
                      <a:pPr marL="285750" indent="-285750" algn="l">
                        <a:lnSpc>
                          <a:spcPct val="100000"/>
                        </a:lnSpc>
                        <a:spcAft>
                          <a:spcPts val="0"/>
                        </a:spcAft>
                        <a:buFont typeface="Arial" panose="020B0604020202020204" pitchFamily="34" charset="0"/>
                        <a:buChar char="•"/>
                      </a:pPr>
                      <a:r>
                        <a:rPr lang="en-CA" sz="1600" dirty="0">
                          <a:effectLst/>
                        </a:rPr>
                        <a:t>Relies solely on few individuals or management to determine process safety hazards and risk management activities</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70487" marR="70487" marT="0" marB="0"/>
                </a:tc>
                <a:tc>
                  <a:txBody>
                    <a:bodyPr/>
                    <a:lstStyle/>
                    <a:p>
                      <a:pPr marL="285750" indent="-285750" algn="l">
                        <a:lnSpc>
                          <a:spcPct val="100000"/>
                        </a:lnSpc>
                        <a:spcAft>
                          <a:spcPts val="0"/>
                        </a:spcAft>
                        <a:buFont typeface="Arial" panose="020B0604020202020204" pitchFamily="34" charset="0"/>
                        <a:buChar char="•"/>
                      </a:pPr>
                      <a:r>
                        <a:rPr lang="en-CA" sz="1600" dirty="0">
                          <a:effectLst/>
                        </a:rPr>
                        <a:t>Employees of all levels are involved in hazard identification and addressing the risks. Employees take action to address hazards at all levels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487" marR="70487" marT="0" marB="0"/>
                </a:tc>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43</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
        <p:nvSpPr>
          <p:cNvPr id="3" name="TextBox 2"/>
          <p:cNvSpPr txBox="1"/>
          <p:nvPr/>
        </p:nvSpPr>
        <p:spPr>
          <a:xfrm>
            <a:off x="8613275" y="780851"/>
            <a:ext cx="530725" cy="369332"/>
          </a:xfrm>
          <a:prstGeom prst="rect">
            <a:avLst/>
          </a:prstGeom>
          <a:noFill/>
        </p:spPr>
        <p:txBody>
          <a:bodyPr wrap="square" rtlCol="0">
            <a:spAutoFit/>
          </a:bodyPr>
          <a:lstStyle/>
          <a:p>
            <a:r>
              <a:rPr lang="en-CA" dirty="0" smtClean="0"/>
              <a:t>[1]</a:t>
            </a:r>
            <a:endParaRPr lang="en-CA" dirty="0"/>
          </a:p>
        </p:txBody>
      </p:sp>
    </p:spTree>
    <p:extLst>
      <p:ext uri="{BB962C8B-B14F-4D97-AF65-F5344CB8AC3E}">
        <p14:creationId xmlns:p14="http://schemas.microsoft.com/office/powerpoint/2010/main" val="692757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26900" y="1513354"/>
            <a:ext cx="4241799" cy="34671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 name="Title 1"/>
          <p:cNvSpPr>
            <a:spLocks noGrp="1"/>
          </p:cNvSpPr>
          <p:nvPr>
            <p:ph type="title"/>
          </p:nvPr>
        </p:nvSpPr>
        <p:spPr/>
        <p:txBody>
          <a:bodyPr>
            <a:normAutofit/>
          </a:bodyPr>
          <a:lstStyle/>
          <a:p>
            <a:r>
              <a:rPr lang="en-CA" sz="2400" dirty="0" smtClean="0"/>
              <a:t>Organizational Culture </a:t>
            </a:r>
            <a:endParaRPr lang="en-CA" sz="2400" b="1" i="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44</a:t>
            </a:fld>
            <a:endParaRPr lang="en-US" dirty="0"/>
          </a:p>
        </p:txBody>
      </p:sp>
      <p:sp>
        <p:nvSpPr>
          <p:cNvPr id="6" name="TextBox 5"/>
          <p:cNvSpPr txBox="1"/>
          <p:nvPr/>
        </p:nvSpPr>
        <p:spPr>
          <a:xfrm>
            <a:off x="4168200" y="2106549"/>
            <a:ext cx="1638300" cy="461665"/>
          </a:xfrm>
          <a:prstGeom prst="rect">
            <a:avLst/>
          </a:prstGeom>
          <a:noFill/>
        </p:spPr>
        <p:txBody>
          <a:bodyPr wrap="square" rtlCol="0">
            <a:spAutoFit/>
          </a:bodyPr>
          <a:lstStyle/>
          <a:p>
            <a:pPr algn="ctr"/>
            <a:r>
              <a:rPr lang="en-CA" sz="2400" dirty="0" smtClean="0"/>
              <a:t>Tribal</a:t>
            </a:r>
            <a:endParaRPr lang="en-CA" sz="2400" dirty="0"/>
          </a:p>
        </p:txBody>
      </p:sp>
      <p:sp>
        <p:nvSpPr>
          <p:cNvPr id="7" name="TextBox 6"/>
          <p:cNvSpPr txBox="1"/>
          <p:nvPr/>
        </p:nvSpPr>
        <p:spPr>
          <a:xfrm>
            <a:off x="4206301" y="3942565"/>
            <a:ext cx="1638300" cy="461665"/>
          </a:xfrm>
          <a:prstGeom prst="rect">
            <a:avLst/>
          </a:prstGeom>
          <a:noFill/>
        </p:spPr>
        <p:txBody>
          <a:bodyPr wrap="square" rtlCol="0">
            <a:spAutoFit/>
          </a:bodyPr>
          <a:lstStyle/>
          <a:p>
            <a:pPr algn="ctr"/>
            <a:r>
              <a:rPr lang="en-CA" sz="2400" dirty="0" smtClean="0"/>
              <a:t>Chaotic</a:t>
            </a:r>
            <a:endParaRPr lang="en-CA" sz="2400" dirty="0"/>
          </a:p>
        </p:txBody>
      </p:sp>
      <p:sp>
        <p:nvSpPr>
          <p:cNvPr id="8" name="TextBox 7"/>
          <p:cNvSpPr txBox="1"/>
          <p:nvPr/>
        </p:nvSpPr>
        <p:spPr>
          <a:xfrm>
            <a:off x="6208031" y="3942565"/>
            <a:ext cx="1841498" cy="461665"/>
          </a:xfrm>
          <a:prstGeom prst="rect">
            <a:avLst/>
          </a:prstGeom>
          <a:noFill/>
        </p:spPr>
        <p:txBody>
          <a:bodyPr wrap="square" rtlCol="0">
            <a:spAutoFit/>
          </a:bodyPr>
          <a:lstStyle/>
          <a:p>
            <a:pPr algn="ctr"/>
            <a:r>
              <a:rPr lang="en-CA" sz="2400" dirty="0" smtClean="0"/>
              <a:t>Bureaucratic</a:t>
            </a:r>
            <a:endParaRPr lang="en-CA" sz="2400" dirty="0"/>
          </a:p>
        </p:txBody>
      </p:sp>
      <p:sp>
        <p:nvSpPr>
          <p:cNvPr id="9" name="TextBox 8"/>
          <p:cNvSpPr txBox="1"/>
          <p:nvPr/>
        </p:nvSpPr>
        <p:spPr>
          <a:xfrm>
            <a:off x="6208031" y="1961193"/>
            <a:ext cx="1800437" cy="830997"/>
          </a:xfrm>
          <a:prstGeom prst="rect">
            <a:avLst/>
          </a:prstGeom>
          <a:noFill/>
        </p:spPr>
        <p:txBody>
          <a:bodyPr wrap="square" rtlCol="0">
            <a:spAutoFit/>
          </a:bodyPr>
          <a:lstStyle/>
          <a:p>
            <a:pPr algn="ctr"/>
            <a:r>
              <a:rPr lang="en-CA" sz="2400" dirty="0" smtClean="0"/>
              <a:t>Operational Excellence</a:t>
            </a:r>
            <a:endParaRPr lang="en-CA" sz="2400" dirty="0"/>
          </a:p>
        </p:txBody>
      </p:sp>
      <p:cxnSp>
        <p:nvCxnSpPr>
          <p:cNvPr id="12" name="Straight Connector 11"/>
          <p:cNvCxnSpPr>
            <a:stCxn id="10" idx="0"/>
            <a:endCxn id="10" idx="2"/>
          </p:cNvCxnSpPr>
          <p:nvPr/>
        </p:nvCxnSpPr>
        <p:spPr>
          <a:xfrm>
            <a:off x="6047800" y="1513354"/>
            <a:ext cx="0" cy="3467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1"/>
            <a:endCxn id="10" idx="3"/>
          </p:cNvCxnSpPr>
          <p:nvPr/>
        </p:nvCxnSpPr>
        <p:spPr>
          <a:xfrm>
            <a:off x="3926900" y="3246904"/>
            <a:ext cx="424179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06100" y="3046849"/>
            <a:ext cx="1638300" cy="400110"/>
          </a:xfrm>
          <a:prstGeom prst="rect">
            <a:avLst/>
          </a:prstGeom>
          <a:noFill/>
        </p:spPr>
        <p:txBody>
          <a:bodyPr wrap="square" rtlCol="0">
            <a:spAutoFit/>
          </a:bodyPr>
          <a:lstStyle/>
          <a:p>
            <a:pPr algn="ctr"/>
            <a:r>
              <a:rPr lang="en-CA" sz="2000" b="1" dirty="0" smtClean="0"/>
              <a:t>People</a:t>
            </a:r>
            <a:endParaRPr lang="en-CA" sz="2000" b="1" dirty="0"/>
          </a:p>
        </p:txBody>
      </p:sp>
      <p:sp>
        <p:nvSpPr>
          <p:cNvPr id="19" name="TextBox 18"/>
          <p:cNvSpPr txBox="1"/>
          <p:nvPr/>
        </p:nvSpPr>
        <p:spPr>
          <a:xfrm>
            <a:off x="5548971" y="5100593"/>
            <a:ext cx="1044000" cy="400110"/>
          </a:xfrm>
          <a:prstGeom prst="rect">
            <a:avLst/>
          </a:prstGeom>
          <a:noFill/>
        </p:spPr>
        <p:txBody>
          <a:bodyPr wrap="square" rtlCol="0">
            <a:spAutoFit/>
          </a:bodyPr>
          <a:lstStyle/>
          <a:p>
            <a:pPr algn="ctr"/>
            <a:r>
              <a:rPr lang="en-CA" sz="2000" b="1" dirty="0" smtClean="0"/>
              <a:t>Systems</a:t>
            </a:r>
            <a:endParaRPr lang="en-CA" sz="2000" b="1" dirty="0"/>
          </a:p>
        </p:txBody>
      </p:sp>
      <p:cxnSp>
        <p:nvCxnSpPr>
          <p:cNvPr id="21" name="Straight Connector 20"/>
          <p:cNvCxnSpPr>
            <a:stCxn id="45" idx="3"/>
            <a:endCxn id="19" idx="1"/>
          </p:cNvCxnSpPr>
          <p:nvPr/>
        </p:nvCxnSpPr>
        <p:spPr>
          <a:xfrm>
            <a:off x="4790242" y="5300648"/>
            <a:ext cx="758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3"/>
            <a:endCxn id="43" idx="1"/>
          </p:cNvCxnSpPr>
          <p:nvPr/>
        </p:nvCxnSpPr>
        <p:spPr>
          <a:xfrm>
            <a:off x="6592971" y="5300648"/>
            <a:ext cx="649697" cy="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4" idx="0"/>
            <a:endCxn id="18" idx="2"/>
          </p:cNvCxnSpPr>
          <p:nvPr/>
        </p:nvCxnSpPr>
        <p:spPr>
          <a:xfrm flipV="1">
            <a:off x="3425250" y="3446959"/>
            <a:ext cx="0" cy="11689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0"/>
            <a:endCxn id="42" idx="2"/>
          </p:cNvCxnSpPr>
          <p:nvPr/>
        </p:nvCxnSpPr>
        <p:spPr>
          <a:xfrm flipV="1">
            <a:off x="3425250" y="1804254"/>
            <a:ext cx="0" cy="1242595"/>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928650" y="1434922"/>
            <a:ext cx="993200" cy="369332"/>
          </a:xfrm>
          <a:prstGeom prst="rect">
            <a:avLst/>
          </a:prstGeom>
          <a:noFill/>
        </p:spPr>
        <p:txBody>
          <a:bodyPr wrap="square" rtlCol="0">
            <a:spAutoFit/>
          </a:bodyPr>
          <a:lstStyle/>
          <a:p>
            <a:pPr algn="ctr"/>
            <a:r>
              <a:rPr lang="en-CA" dirty="0" smtClean="0"/>
              <a:t>STRONG</a:t>
            </a:r>
            <a:endParaRPr lang="en-CA" dirty="0"/>
          </a:p>
        </p:txBody>
      </p:sp>
      <p:sp>
        <p:nvSpPr>
          <p:cNvPr id="43" name="TextBox 42"/>
          <p:cNvSpPr txBox="1"/>
          <p:nvPr/>
        </p:nvSpPr>
        <p:spPr>
          <a:xfrm>
            <a:off x="7242668" y="5115982"/>
            <a:ext cx="993200" cy="369332"/>
          </a:xfrm>
          <a:prstGeom prst="rect">
            <a:avLst/>
          </a:prstGeom>
          <a:noFill/>
        </p:spPr>
        <p:txBody>
          <a:bodyPr wrap="square" rtlCol="0">
            <a:spAutoFit/>
          </a:bodyPr>
          <a:lstStyle/>
          <a:p>
            <a:pPr algn="ctr"/>
            <a:r>
              <a:rPr lang="en-CA" dirty="0" smtClean="0"/>
              <a:t>STRONG</a:t>
            </a:r>
            <a:endParaRPr lang="en-CA" dirty="0"/>
          </a:p>
        </p:txBody>
      </p:sp>
      <p:sp>
        <p:nvSpPr>
          <p:cNvPr id="44" name="TextBox 43"/>
          <p:cNvSpPr txBox="1"/>
          <p:nvPr/>
        </p:nvSpPr>
        <p:spPr>
          <a:xfrm>
            <a:off x="2928650" y="4615899"/>
            <a:ext cx="993200" cy="369332"/>
          </a:xfrm>
          <a:prstGeom prst="rect">
            <a:avLst/>
          </a:prstGeom>
          <a:noFill/>
        </p:spPr>
        <p:txBody>
          <a:bodyPr wrap="square" rtlCol="0">
            <a:spAutoFit/>
          </a:bodyPr>
          <a:lstStyle/>
          <a:p>
            <a:pPr algn="ctr"/>
            <a:r>
              <a:rPr lang="en-CA" dirty="0" smtClean="0"/>
              <a:t>WEAK</a:t>
            </a:r>
            <a:endParaRPr lang="en-CA" dirty="0"/>
          </a:p>
        </p:txBody>
      </p:sp>
      <p:sp>
        <p:nvSpPr>
          <p:cNvPr id="45" name="TextBox 44"/>
          <p:cNvSpPr txBox="1"/>
          <p:nvPr/>
        </p:nvSpPr>
        <p:spPr>
          <a:xfrm>
            <a:off x="3797042" y="5115982"/>
            <a:ext cx="993200" cy="369332"/>
          </a:xfrm>
          <a:prstGeom prst="rect">
            <a:avLst/>
          </a:prstGeom>
          <a:noFill/>
        </p:spPr>
        <p:txBody>
          <a:bodyPr wrap="square" rtlCol="0">
            <a:spAutoFit/>
          </a:bodyPr>
          <a:lstStyle/>
          <a:p>
            <a:pPr algn="ctr"/>
            <a:r>
              <a:rPr lang="en-CA" dirty="0" smtClean="0"/>
              <a:t>WEAK</a:t>
            </a:r>
            <a:endParaRPr lang="en-CA" dirty="0"/>
          </a:p>
        </p:txBody>
      </p:sp>
      <p:grpSp>
        <p:nvGrpSpPr>
          <p:cNvPr id="29" name="Group 28"/>
          <p:cNvGrpSpPr/>
          <p:nvPr/>
        </p:nvGrpSpPr>
        <p:grpSpPr>
          <a:xfrm>
            <a:off x="189688" y="6182578"/>
            <a:ext cx="8316639" cy="538898"/>
            <a:chOff x="1249680" y="6197517"/>
            <a:chExt cx="7749864" cy="540000"/>
          </a:xfrm>
        </p:grpSpPr>
        <p:sp>
          <p:nvSpPr>
            <p:cNvPr id="31" name="Rectangle 30">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32" name="Rectangle 31">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33" name="Rectangle 32">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34" name="Rectangle 33">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46" name="Rectangle 45">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
        <p:nvSpPr>
          <p:cNvPr id="28" name="TextBox 27"/>
          <p:cNvSpPr txBox="1"/>
          <p:nvPr/>
        </p:nvSpPr>
        <p:spPr>
          <a:xfrm>
            <a:off x="8284336" y="754506"/>
            <a:ext cx="530725" cy="369332"/>
          </a:xfrm>
          <a:prstGeom prst="rect">
            <a:avLst/>
          </a:prstGeom>
          <a:noFill/>
        </p:spPr>
        <p:txBody>
          <a:bodyPr wrap="square" rtlCol="0">
            <a:spAutoFit/>
          </a:bodyPr>
          <a:lstStyle/>
          <a:p>
            <a:r>
              <a:rPr lang="en-CA" dirty="0" smtClean="0"/>
              <a:t>[3]</a:t>
            </a:r>
            <a:endParaRPr lang="en-CA" dirty="0"/>
          </a:p>
        </p:txBody>
      </p:sp>
    </p:spTree>
    <p:extLst>
      <p:ext uri="{BB962C8B-B14F-4D97-AF65-F5344CB8AC3E}">
        <p14:creationId xmlns:p14="http://schemas.microsoft.com/office/powerpoint/2010/main" val="17212709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Providing strong leadership</a:t>
            </a:r>
            <a:endParaRPr lang="en-CA" dirty="0"/>
          </a:p>
        </p:txBody>
      </p:sp>
      <p:sp>
        <p:nvSpPr>
          <p:cNvPr id="3" name="Content Placeholder 2"/>
          <p:cNvSpPr>
            <a:spLocks noGrp="1"/>
          </p:cNvSpPr>
          <p:nvPr>
            <p:ph idx="1"/>
          </p:nvPr>
        </p:nvSpPr>
        <p:spPr>
          <a:xfrm>
            <a:off x="2759919" y="734595"/>
            <a:ext cx="5968182" cy="3147453"/>
          </a:xfrm>
        </p:spPr>
        <p:txBody>
          <a:bodyPr/>
          <a:lstStyle/>
          <a:p>
            <a:r>
              <a:rPr lang="en-CA" dirty="0" smtClean="0"/>
              <a:t> Strong leadership is required in order to establish process safety as a core value of the organization</a:t>
            </a:r>
          </a:p>
          <a:p>
            <a:r>
              <a:rPr lang="en-CA" dirty="0" smtClean="0"/>
              <a:t>An essential feature of good safety leadership is </a:t>
            </a:r>
            <a:r>
              <a:rPr lang="en-CA" b="1" dirty="0" smtClean="0"/>
              <a:t>CREDIBILITY</a:t>
            </a:r>
            <a:r>
              <a:rPr lang="en-CA" dirty="0" smtClean="0"/>
              <a:t>:</a:t>
            </a:r>
          </a:p>
          <a:p>
            <a:pPr lvl="1"/>
            <a:r>
              <a:rPr lang="en-CA" dirty="0" smtClean="0"/>
              <a:t>What you say must be aligned with what you do</a:t>
            </a:r>
          </a:p>
          <a:p>
            <a:pPr lvl="1"/>
            <a:r>
              <a:rPr lang="en-CA" dirty="0" smtClean="0"/>
              <a:t>Senior &amp; middle management must be on the same page</a:t>
            </a:r>
          </a:p>
          <a:p>
            <a:pPr lvl="1"/>
            <a:r>
              <a:rPr lang="en-CA" dirty="0" smtClean="0"/>
              <a:t>Executives and CEOs must possess strong will to make the right decision in the face of demands from shareholders and stakeholders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45</a:t>
            </a:fld>
            <a:endParaRPr lang="en-US" dirty="0"/>
          </a:p>
        </p:txBody>
      </p:sp>
      <p:grpSp>
        <p:nvGrpSpPr>
          <p:cNvPr id="14" name="Group 13"/>
          <p:cNvGrpSpPr/>
          <p:nvPr/>
        </p:nvGrpSpPr>
        <p:grpSpPr>
          <a:xfrm>
            <a:off x="189688" y="6182578"/>
            <a:ext cx="8316639" cy="538898"/>
            <a:chOff x="1249680" y="6197517"/>
            <a:chExt cx="7749864" cy="540000"/>
          </a:xfrm>
        </p:grpSpPr>
        <p:sp>
          <p:nvSpPr>
            <p:cNvPr id="15" name="Rectangle 14">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6" name="Rectangle 15">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7" name="Rectangle 16">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8" name="Rectangle 17">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9" name="Rectangle 18">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582835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Providing direction</a:t>
            </a:r>
            <a:endParaRPr lang="en-CA" dirty="0"/>
          </a:p>
        </p:txBody>
      </p:sp>
      <p:sp>
        <p:nvSpPr>
          <p:cNvPr id="3" name="Content Placeholder 2"/>
          <p:cNvSpPr>
            <a:spLocks noGrp="1"/>
          </p:cNvSpPr>
          <p:nvPr>
            <p:ph idx="1"/>
          </p:nvPr>
        </p:nvSpPr>
        <p:spPr>
          <a:xfrm>
            <a:off x="2732526" y="1066799"/>
            <a:ext cx="5859276" cy="4463845"/>
          </a:xfrm>
        </p:spPr>
        <p:txBody>
          <a:bodyPr/>
          <a:lstStyle/>
          <a:p>
            <a:r>
              <a:rPr lang="en-CA" dirty="0" smtClean="0"/>
              <a:t>A balance of direction on production, facility, personnel, and safety must be given in order to prevent a reordering of priorities amongst middle managers and supervisors [2]</a:t>
            </a:r>
          </a:p>
          <a:p>
            <a:r>
              <a:rPr lang="en-CA" dirty="0" smtClean="0"/>
              <a:t>When leaders focus exclusively on production, this indirectly communicates that production should take precedence over everything else</a:t>
            </a:r>
            <a:endParaRPr lang="en-CA" dirty="0" smtClean="0">
              <a:solidFill>
                <a:schemeClr val="accent5">
                  <a:lumMod val="50000"/>
                  <a:lumOff val="50000"/>
                </a:schemeClr>
              </a:solidFill>
            </a:endParaRPr>
          </a:p>
          <a:p>
            <a:r>
              <a:rPr lang="en-CA" dirty="0" smtClean="0"/>
              <a:t>This inhibits proactive preventive behaviours and encourages a reactive culture</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46</a:t>
            </a:fld>
            <a:endParaRPr lang="en-US" dirty="0"/>
          </a:p>
        </p:txBody>
      </p:sp>
      <p:sp>
        <p:nvSpPr>
          <p:cNvPr id="5" name="Rectangle 4"/>
          <p:cNvSpPr/>
          <p:nvPr/>
        </p:nvSpPr>
        <p:spPr>
          <a:xfrm>
            <a:off x="3795768" y="1332270"/>
            <a:ext cx="3961884" cy="400110"/>
          </a:xfrm>
          <a:prstGeom prst="rect">
            <a:avLst/>
          </a:prstGeom>
        </p:spPr>
        <p:txBody>
          <a:bodyPr wrap="square">
            <a:spAutoFit/>
          </a:bodyPr>
          <a:lstStyle/>
          <a:p>
            <a:r>
              <a:rPr lang="en-CA" sz="2000" b="1" dirty="0" smtClean="0">
                <a:solidFill>
                  <a:schemeClr val="accent3"/>
                </a:solidFill>
                <a:effectLst>
                  <a:outerShdw blurRad="38100" dist="38100" dir="2700000" algn="tl">
                    <a:srgbClr val="000000">
                      <a:alpha val="43137"/>
                    </a:srgbClr>
                  </a:outerShdw>
                </a:effectLst>
              </a:rPr>
              <a:t>What </a:t>
            </a:r>
            <a:r>
              <a:rPr lang="en-CA" sz="2000" b="1" dirty="0">
                <a:solidFill>
                  <a:schemeClr val="accent3"/>
                </a:solidFill>
                <a:effectLst>
                  <a:outerShdw blurRad="38100" dist="38100" dir="2700000" algn="tl">
                    <a:srgbClr val="000000">
                      <a:alpha val="43137"/>
                    </a:srgbClr>
                  </a:outerShdw>
                </a:effectLst>
              </a:rPr>
              <a:t>gets rewarded gets </a:t>
            </a:r>
            <a:r>
              <a:rPr lang="en-CA" sz="2000" b="1" dirty="0" smtClean="0">
                <a:solidFill>
                  <a:schemeClr val="accent3"/>
                </a:solidFill>
                <a:effectLst>
                  <a:outerShdw blurRad="38100" dist="38100" dir="2700000" algn="tl">
                    <a:srgbClr val="000000">
                      <a:alpha val="43137"/>
                    </a:srgbClr>
                  </a:outerShdw>
                </a:effectLst>
              </a:rPr>
              <a:t>done</a:t>
            </a:r>
            <a:endParaRPr lang="en-CA" sz="2000" dirty="0">
              <a:solidFill>
                <a:schemeClr val="tx1">
                  <a:lumMod val="65000"/>
                  <a:lumOff val="35000"/>
                </a:schemeClr>
              </a:solidFill>
            </a:endParaRPr>
          </a:p>
        </p:txBody>
      </p:sp>
      <p:grpSp>
        <p:nvGrpSpPr>
          <p:cNvPr id="14" name="Group 13"/>
          <p:cNvGrpSpPr/>
          <p:nvPr/>
        </p:nvGrpSpPr>
        <p:grpSpPr>
          <a:xfrm>
            <a:off x="189688" y="6182578"/>
            <a:ext cx="8316639" cy="538898"/>
            <a:chOff x="1249680" y="6197517"/>
            <a:chExt cx="7749864" cy="540000"/>
          </a:xfrm>
        </p:grpSpPr>
        <p:sp>
          <p:nvSpPr>
            <p:cNvPr id="15" name="Rectangle 14">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6" name="Rectangle 15">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7" name="Rectangle 16">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8" name="Rectangle 17">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9" name="Rectangle 18">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8296031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Establishing process </a:t>
            </a:r>
            <a:r>
              <a:rPr lang="en-CA" dirty="0"/>
              <a:t>safety as a </a:t>
            </a:r>
            <a:r>
              <a:rPr lang="en-CA" b="1" dirty="0"/>
              <a:t>core</a:t>
            </a:r>
            <a:r>
              <a:rPr lang="en-CA" dirty="0"/>
              <a:t> value</a:t>
            </a:r>
            <a:br>
              <a:rPr lang="en-CA" dirty="0"/>
            </a:br>
            <a:endParaRPr lang="en-CA" dirty="0"/>
          </a:p>
        </p:txBody>
      </p:sp>
      <p:sp>
        <p:nvSpPr>
          <p:cNvPr id="3" name="Content Placeholder 2"/>
          <p:cNvSpPr>
            <a:spLocks noGrp="1"/>
          </p:cNvSpPr>
          <p:nvPr>
            <p:ph idx="1"/>
          </p:nvPr>
        </p:nvSpPr>
        <p:spPr>
          <a:xfrm>
            <a:off x="2901951" y="4187881"/>
            <a:ext cx="5751598" cy="1515645"/>
          </a:xfrm>
        </p:spPr>
        <p:txBody>
          <a:bodyPr>
            <a:normAutofit/>
          </a:bodyPr>
          <a:lstStyle/>
          <a:p>
            <a:r>
              <a:rPr lang="en-CA" dirty="0" smtClean="0"/>
              <a:t>Engineers should always be reinforcing the organizations’ commitment to safety throughout their professional activities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47</a:t>
            </a:fld>
            <a:endParaRPr lang="en-US" dirty="0"/>
          </a:p>
        </p:txBody>
      </p:sp>
      <p:cxnSp>
        <p:nvCxnSpPr>
          <p:cNvPr id="6" name="Straight Connector 5"/>
          <p:cNvCxnSpPr/>
          <p:nvPr/>
        </p:nvCxnSpPr>
        <p:spPr>
          <a:xfrm>
            <a:off x="2971327" y="2354380"/>
            <a:ext cx="553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971327" y="3659406"/>
            <a:ext cx="5535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10201" y="2517157"/>
            <a:ext cx="5396125" cy="923330"/>
          </a:xfrm>
          <a:prstGeom prst="rect">
            <a:avLst/>
          </a:prstGeom>
        </p:spPr>
        <p:txBody>
          <a:bodyPr wrap="square">
            <a:spAutoFit/>
          </a:bodyPr>
          <a:lstStyle/>
          <a:p>
            <a:pPr algn="ctr"/>
            <a:r>
              <a:rPr lang="en-CA" i="1" dirty="0">
                <a:ln w="0"/>
                <a:effectLst>
                  <a:outerShdw blurRad="38100" dist="38100" dir="2700000" algn="tl">
                    <a:srgbClr val="000000">
                      <a:alpha val="43137"/>
                    </a:srgbClr>
                  </a:outerShdw>
                </a:effectLst>
              </a:rPr>
              <a:t>“A practitioner [engineer] shall, regard the practitioner’s duty to public welfare as paramount” - </a:t>
            </a:r>
            <a:r>
              <a:rPr lang="en-CA" dirty="0">
                <a:ln w="0"/>
                <a:effectLst>
                  <a:outerShdw blurRad="38100" dist="38100" dir="2700000" algn="tl">
                    <a:srgbClr val="000000">
                      <a:alpha val="43137"/>
                    </a:srgbClr>
                  </a:outerShdw>
                </a:effectLst>
              </a:rPr>
              <a:t>Professional Engineers Ontario Code of </a:t>
            </a:r>
            <a:r>
              <a:rPr lang="en-CA" dirty="0" smtClean="0">
                <a:ln w="0"/>
                <a:effectLst>
                  <a:outerShdw blurRad="38100" dist="38100" dir="2700000" algn="tl">
                    <a:srgbClr val="000000">
                      <a:alpha val="43137"/>
                    </a:srgbClr>
                  </a:outerShdw>
                </a:effectLst>
              </a:rPr>
              <a:t>Ethics [4]</a:t>
            </a:r>
            <a:endParaRPr lang="en-CA" dirty="0">
              <a:ln w="0"/>
              <a:effectLst>
                <a:outerShdw blurRad="38100" dist="38100" dir="2700000" algn="tl">
                  <a:srgbClr val="000000">
                    <a:alpha val="43137"/>
                  </a:srgbClr>
                </a:outerShdw>
              </a:effectLst>
            </a:endParaRPr>
          </a:p>
        </p:txBody>
      </p:sp>
      <p:sp>
        <p:nvSpPr>
          <p:cNvPr id="8" name="Rectangle 7"/>
          <p:cNvSpPr/>
          <p:nvPr/>
        </p:nvSpPr>
        <p:spPr>
          <a:xfrm>
            <a:off x="2786100" y="799749"/>
            <a:ext cx="5763599" cy="969496"/>
          </a:xfrm>
          <a:prstGeom prst="rect">
            <a:avLst/>
          </a:prstGeom>
        </p:spPr>
        <p:txBody>
          <a:bodyPr wrap="square">
            <a:spAutoFit/>
          </a:bodyPr>
          <a:lstStyle/>
          <a:p>
            <a:pPr marL="285750" indent="-285750">
              <a:buFont typeface="Arial" panose="020B0604020202020204" pitchFamily="34" charset="0"/>
              <a:buChar char="•"/>
            </a:pPr>
            <a:r>
              <a:rPr lang="en-CA" sz="1900" dirty="0"/>
              <a:t>A strong safety culture establishes a </a:t>
            </a:r>
            <a:r>
              <a:rPr lang="en-CA" sz="1900" b="1" dirty="0"/>
              <a:t>strong intolerance</a:t>
            </a:r>
            <a:r>
              <a:rPr lang="en-CA" sz="1900" dirty="0"/>
              <a:t> </a:t>
            </a:r>
            <a:r>
              <a:rPr lang="en-CA" sz="1900" b="1" dirty="0"/>
              <a:t>for any violations </a:t>
            </a:r>
            <a:r>
              <a:rPr lang="en-CA" sz="1900" dirty="0"/>
              <a:t>of safe practice in order to </a:t>
            </a:r>
            <a:r>
              <a:rPr lang="en-CA" sz="1900" b="1" dirty="0"/>
              <a:t>reinforce safety as a core value</a:t>
            </a:r>
          </a:p>
        </p:txBody>
      </p:sp>
      <p:grpSp>
        <p:nvGrpSpPr>
          <p:cNvPr id="16" name="Group 15"/>
          <p:cNvGrpSpPr/>
          <p:nvPr/>
        </p:nvGrpSpPr>
        <p:grpSpPr>
          <a:xfrm>
            <a:off x="189688" y="6182578"/>
            <a:ext cx="8316639" cy="538898"/>
            <a:chOff x="1249680" y="6197517"/>
            <a:chExt cx="7749864" cy="540000"/>
          </a:xfrm>
        </p:grpSpPr>
        <p:sp>
          <p:nvSpPr>
            <p:cNvPr id="17" name="Rectangle 16">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8" name="Rectangle 17">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9" name="Rectangle 18">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0" name="Rectangle 19">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1" name="Rectangle 20">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506651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48</a:t>
            </a:fld>
            <a:endParaRPr lang="en-US" dirty="0"/>
          </a:p>
        </p:txBody>
      </p:sp>
      <p:sp>
        <p:nvSpPr>
          <p:cNvPr id="2" name="Title 1"/>
          <p:cNvSpPr>
            <a:spLocks noGrp="1"/>
          </p:cNvSpPr>
          <p:nvPr>
            <p:ph type="title"/>
          </p:nvPr>
        </p:nvSpPr>
        <p:spPr>
          <a:xfrm>
            <a:off x="761778" y="527573"/>
            <a:ext cx="7711440" cy="607107"/>
          </a:xfrm>
        </p:spPr>
        <p:txBody>
          <a:bodyPr/>
          <a:lstStyle/>
          <a:p>
            <a:pPr algn="ctr"/>
            <a:r>
              <a:rPr lang="en-CA" dirty="0" smtClean="0">
                <a:solidFill>
                  <a:schemeClr val="tx2">
                    <a:lumMod val="75000"/>
                    <a:lumOff val="25000"/>
                  </a:schemeClr>
                </a:solidFill>
              </a:rPr>
              <a:t>Identifying your type of safety culture </a:t>
            </a:r>
            <a:endParaRPr lang="en-CA" dirty="0"/>
          </a:p>
        </p:txBody>
      </p:sp>
      <p:sp>
        <p:nvSpPr>
          <p:cNvPr id="11" name="TextBox 10"/>
          <p:cNvSpPr txBox="1"/>
          <p:nvPr/>
        </p:nvSpPr>
        <p:spPr>
          <a:xfrm>
            <a:off x="454616" y="1631490"/>
            <a:ext cx="1644019" cy="400110"/>
          </a:xfrm>
          <a:prstGeom prst="rect">
            <a:avLst/>
          </a:prstGeom>
          <a:noFill/>
        </p:spPr>
        <p:txBody>
          <a:bodyPr wrap="square" rtlCol="0">
            <a:spAutoFit/>
          </a:bodyPr>
          <a:lstStyle/>
          <a:p>
            <a:pPr algn="ctr"/>
            <a:r>
              <a:rPr lang="en-CA" sz="2000" b="1" dirty="0" smtClean="0">
                <a:solidFill>
                  <a:schemeClr val="accent4"/>
                </a:solidFill>
              </a:rPr>
              <a:t>Generative</a:t>
            </a:r>
            <a:endParaRPr lang="en-CA" sz="2000" b="1" dirty="0">
              <a:solidFill>
                <a:schemeClr val="accent4"/>
              </a:solidFill>
            </a:endParaRPr>
          </a:p>
        </p:txBody>
      </p:sp>
      <p:sp>
        <p:nvSpPr>
          <p:cNvPr id="12" name="TextBox 11"/>
          <p:cNvSpPr txBox="1"/>
          <p:nvPr/>
        </p:nvSpPr>
        <p:spPr>
          <a:xfrm>
            <a:off x="2102032" y="1631490"/>
            <a:ext cx="1644019" cy="400110"/>
          </a:xfrm>
          <a:prstGeom prst="rect">
            <a:avLst/>
          </a:prstGeom>
          <a:noFill/>
        </p:spPr>
        <p:txBody>
          <a:bodyPr wrap="square" rtlCol="0">
            <a:spAutoFit/>
          </a:bodyPr>
          <a:lstStyle/>
          <a:p>
            <a:pPr algn="ctr"/>
            <a:r>
              <a:rPr lang="en-CA" sz="2000" b="1" dirty="0" smtClean="0">
                <a:solidFill>
                  <a:schemeClr val="accent4"/>
                </a:solidFill>
              </a:rPr>
              <a:t>Proactive</a:t>
            </a:r>
            <a:endParaRPr lang="en-CA" sz="2000" b="1" dirty="0">
              <a:solidFill>
                <a:schemeClr val="accent4"/>
              </a:solidFill>
            </a:endParaRPr>
          </a:p>
        </p:txBody>
      </p:sp>
      <p:sp>
        <p:nvSpPr>
          <p:cNvPr id="13" name="TextBox 12"/>
          <p:cNvSpPr txBox="1"/>
          <p:nvPr/>
        </p:nvSpPr>
        <p:spPr>
          <a:xfrm>
            <a:off x="5396864" y="1631490"/>
            <a:ext cx="1644019" cy="400110"/>
          </a:xfrm>
          <a:prstGeom prst="rect">
            <a:avLst/>
          </a:prstGeom>
          <a:noFill/>
        </p:spPr>
        <p:txBody>
          <a:bodyPr wrap="square" rtlCol="0">
            <a:spAutoFit/>
          </a:bodyPr>
          <a:lstStyle/>
          <a:p>
            <a:pPr algn="ctr"/>
            <a:r>
              <a:rPr lang="en-CA" sz="2000" b="1" dirty="0" smtClean="0">
                <a:solidFill>
                  <a:schemeClr val="accent4"/>
                </a:solidFill>
              </a:rPr>
              <a:t>Reactive</a:t>
            </a:r>
            <a:endParaRPr lang="en-CA" sz="2000" b="1" dirty="0">
              <a:solidFill>
                <a:schemeClr val="accent4"/>
              </a:solidFill>
            </a:endParaRPr>
          </a:p>
        </p:txBody>
      </p:sp>
      <p:sp>
        <p:nvSpPr>
          <p:cNvPr id="14" name="TextBox 13"/>
          <p:cNvSpPr txBox="1"/>
          <p:nvPr/>
        </p:nvSpPr>
        <p:spPr>
          <a:xfrm>
            <a:off x="3749448" y="1631490"/>
            <a:ext cx="1644019" cy="400110"/>
          </a:xfrm>
          <a:prstGeom prst="rect">
            <a:avLst/>
          </a:prstGeom>
          <a:noFill/>
        </p:spPr>
        <p:txBody>
          <a:bodyPr wrap="square" rtlCol="0">
            <a:spAutoFit/>
          </a:bodyPr>
          <a:lstStyle/>
          <a:p>
            <a:pPr algn="ctr"/>
            <a:r>
              <a:rPr lang="en-CA" sz="2000" b="1" dirty="0" smtClean="0">
                <a:solidFill>
                  <a:schemeClr val="accent4"/>
                </a:solidFill>
              </a:rPr>
              <a:t>Calculative</a:t>
            </a:r>
            <a:endParaRPr lang="en-CA" sz="2000" b="1" dirty="0">
              <a:solidFill>
                <a:schemeClr val="accent4"/>
              </a:solidFill>
            </a:endParaRPr>
          </a:p>
        </p:txBody>
      </p:sp>
      <p:sp>
        <p:nvSpPr>
          <p:cNvPr id="15" name="TextBox 14"/>
          <p:cNvSpPr txBox="1"/>
          <p:nvPr/>
        </p:nvSpPr>
        <p:spPr>
          <a:xfrm>
            <a:off x="7044281" y="1631490"/>
            <a:ext cx="1668061" cy="400110"/>
          </a:xfrm>
          <a:prstGeom prst="rect">
            <a:avLst/>
          </a:prstGeom>
          <a:noFill/>
        </p:spPr>
        <p:txBody>
          <a:bodyPr wrap="square" rtlCol="0">
            <a:spAutoFit/>
          </a:bodyPr>
          <a:lstStyle/>
          <a:p>
            <a:pPr algn="ctr"/>
            <a:r>
              <a:rPr lang="en-CA" sz="2000" b="1" dirty="0" smtClean="0">
                <a:solidFill>
                  <a:schemeClr val="accent4"/>
                </a:solidFill>
              </a:rPr>
              <a:t>Pathological</a:t>
            </a:r>
            <a:endParaRPr lang="en-CA" sz="2000" b="1" dirty="0">
              <a:solidFill>
                <a:schemeClr val="accent4"/>
              </a:solidFill>
            </a:endParaRPr>
          </a:p>
        </p:txBody>
      </p:sp>
      <p:sp>
        <p:nvSpPr>
          <p:cNvPr id="16" name="TextBox 15"/>
          <p:cNvSpPr txBox="1"/>
          <p:nvPr/>
        </p:nvSpPr>
        <p:spPr>
          <a:xfrm>
            <a:off x="7152792" y="4336449"/>
            <a:ext cx="1512000" cy="1200329"/>
          </a:xfrm>
          <a:prstGeom prst="rect">
            <a:avLst/>
          </a:prstGeom>
          <a:noFill/>
        </p:spPr>
        <p:txBody>
          <a:bodyPr wrap="square" rtlCol="0">
            <a:spAutoFit/>
          </a:bodyPr>
          <a:lstStyle/>
          <a:p>
            <a:r>
              <a:rPr lang="en-CA" dirty="0" smtClean="0"/>
              <a:t>“Who cares as long as you don’t get caught”</a:t>
            </a:r>
            <a:endParaRPr lang="en-CA" dirty="0"/>
          </a:p>
        </p:txBody>
      </p:sp>
      <p:sp>
        <p:nvSpPr>
          <p:cNvPr id="17" name="TextBox 16"/>
          <p:cNvSpPr txBox="1"/>
          <p:nvPr/>
        </p:nvSpPr>
        <p:spPr>
          <a:xfrm>
            <a:off x="5485869" y="4336449"/>
            <a:ext cx="1512000" cy="1200329"/>
          </a:xfrm>
          <a:prstGeom prst="rect">
            <a:avLst/>
          </a:prstGeom>
          <a:noFill/>
        </p:spPr>
        <p:txBody>
          <a:bodyPr wrap="square" rtlCol="0">
            <a:spAutoFit/>
          </a:bodyPr>
          <a:lstStyle/>
          <a:p>
            <a:pPr algn="ctr"/>
            <a:r>
              <a:rPr lang="en-CA" dirty="0" smtClean="0"/>
              <a:t>“Safety is only an issue if something happens”</a:t>
            </a:r>
            <a:endParaRPr lang="en-CA" dirty="0"/>
          </a:p>
        </p:txBody>
      </p:sp>
      <p:sp>
        <p:nvSpPr>
          <p:cNvPr id="18" name="TextBox 17"/>
          <p:cNvSpPr txBox="1"/>
          <p:nvPr/>
        </p:nvSpPr>
        <p:spPr>
          <a:xfrm>
            <a:off x="3684464" y="4336449"/>
            <a:ext cx="1770923" cy="1200329"/>
          </a:xfrm>
          <a:prstGeom prst="rect">
            <a:avLst/>
          </a:prstGeom>
          <a:noFill/>
        </p:spPr>
        <p:txBody>
          <a:bodyPr wrap="square" rtlCol="0">
            <a:spAutoFit/>
          </a:bodyPr>
          <a:lstStyle/>
          <a:p>
            <a:pPr algn="ctr"/>
            <a:r>
              <a:rPr lang="en-CA" dirty="0" smtClean="0"/>
              <a:t>“Safety is managed by procedures &amp; documentation”</a:t>
            </a:r>
            <a:endParaRPr lang="en-CA" dirty="0"/>
          </a:p>
        </p:txBody>
      </p:sp>
      <p:sp>
        <p:nvSpPr>
          <p:cNvPr id="19" name="TextBox 18"/>
          <p:cNvSpPr txBox="1"/>
          <p:nvPr/>
        </p:nvSpPr>
        <p:spPr>
          <a:xfrm>
            <a:off x="2152020" y="4336449"/>
            <a:ext cx="1512000" cy="1200329"/>
          </a:xfrm>
          <a:prstGeom prst="rect">
            <a:avLst/>
          </a:prstGeom>
          <a:noFill/>
        </p:spPr>
        <p:txBody>
          <a:bodyPr wrap="square" rtlCol="0">
            <a:spAutoFit/>
          </a:bodyPr>
          <a:lstStyle/>
          <a:p>
            <a:pPr algn="ctr"/>
            <a:r>
              <a:rPr lang="en-CA" dirty="0" smtClean="0"/>
              <a:t>“Safety is managed by workforce involvement”</a:t>
            </a:r>
            <a:endParaRPr lang="en-CA" dirty="0"/>
          </a:p>
        </p:txBody>
      </p:sp>
      <p:sp>
        <p:nvSpPr>
          <p:cNvPr id="20" name="TextBox 19"/>
          <p:cNvSpPr txBox="1"/>
          <p:nvPr/>
        </p:nvSpPr>
        <p:spPr>
          <a:xfrm>
            <a:off x="485096" y="4336449"/>
            <a:ext cx="1512000" cy="1200329"/>
          </a:xfrm>
          <a:prstGeom prst="rect">
            <a:avLst/>
          </a:prstGeom>
          <a:noFill/>
        </p:spPr>
        <p:txBody>
          <a:bodyPr wrap="square" rtlCol="0">
            <a:spAutoFit/>
          </a:bodyPr>
          <a:lstStyle/>
          <a:p>
            <a:pPr algn="ctr"/>
            <a:r>
              <a:rPr lang="en-CA" dirty="0" smtClean="0"/>
              <a:t>“Safety is how the business is run”</a:t>
            </a:r>
            <a:endParaRPr lang="en-CA"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868" y="2098185"/>
            <a:ext cx="1512000" cy="211962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944" y="2098186"/>
            <a:ext cx="1512000" cy="2119626"/>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2792" y="2098186"/>
            <a:ext cx="1512000" cy="2119627"/>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096" y="2098186"/>
            <a:ext cx="1512000" cy="2119627"/>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2020" y="2098186"/>
            <a:ext cx="1512000" cy="2119626"/>
          </a:xfrm>
          <a:prstGeom prst="rect">
            <a:avLst/>
          </a:prstGeom>
        </p:spPr>
      </p:pic>
      <p:grpSp>
        <p:nvGrpSpPr>
          <p:cNvPr id="27" name="Group 26"/>
          <p:cNvGrpSpPr/>
          <p:nvPr/>
        </p:nvGrpSpPr>
        <p:grpSpPr>
          <a:xfrm>
            <a:off x="189688" y="6182578"/>
            <a:ext cx="8316639" cy="538898"/>
            <a:chOff x="1249680" y="6197517"/>
            <a:chExt cx="7749864" cy="540000"/>
          </a:xfrm>
        </p:grpSpPr>
        <p:sp>
          <p:nvSpPr>
            <p:cNvPr id="28" name="Rectangle 27">
              <a:hlinkClick r:id="rId8"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29" name="Rectangle 28">
              <a:hlinkClick r:id="rId9"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30" name="Rectangle 29">
              <a:hlinkClick r:id="rId10"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31" name="Rectangle 30">
              <a:hlinkClick r:id="rId11"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32" name="Rectangle 31">
              <a:hlinkClick r:id="rId12"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
        <p:nvSpPr>
          <p:cNvPr id="34" name="TextBox 33"/>
          <p:cNvSpPr txBox="1"/>
          <p:nvPr/>
        </p:nvSpPr>
        <p:spPr>
          <a:xfrm>
            <a:off x="8240964" y="746472"/>
            <a:ext cx="530725" cy="369332"/>
          </a:xfrm>
          <a:prstGeom prst="rect">
            <a:avLst/>
          </a:prstGeom>
          <a:noFill/>
        </p:spPr>
        <p:txBody>
          <a:bodyPr wrap="square" rtlCol="0">
            <a:spAutoFit/>
          </a:bodyPr>
          <a:lstStyle/>
          <a:p>
            <a:r>
              <a:rPr lang="en-CA" dirty="0" smtClean="0"/>
              <a:t>[2]</a:t>
            </a:r>
            <a:endParaRPr lang="en-CA" dirty="0"/>
          </a:p>
        </p:txBody>
      </p:sp>
    </p:spTree>
    <p:extLst>
      <p:ext uri="{BB962C8B-B14F-4D97-AF65-F5344CB8AC3E}">
        <p14:creationId xmlns:p14="http://schemas.microsoft.com/office/powerpoint/2010/main" val="12367400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90" y="1700130"/>
            <a:ext cx="2210612" cy="3605999"/>
          </a:xfrm>
        </p:spPr>
        <p:txBody>
          <a:bodyPr/>
          <a:lstStyle/>
          <a:p>
            <a:r>
              <a:rPr lang="en-CA" dirty="0" smtClean="0"/>
              <a:t>Leadership in process safety</a:t>
            </a:r>
            <a:endParaRPr lang="en-CA" dirty="0"/>
          </a:p>
        </p:txBody>
      </p:sp>
      <p:sp>
        <p:nvSpPr>
          <p:cNvPr id="3" name="Content Placeholder 2"/>
          <p:cNvSpPr>
            <a:spLocks noGrp="1"/>
          </p:cNvSpPr>
          <p:nvPr>
            <p:ph idx="1"/>
          </p:nvPr>
        </p:nvSpPr>
        <p:spPr>
          <a:xfrm>
            <a:off x="2816609" y="853440"/>
            <a:ext cx="5793991" cy="5273040"/>
          </a:xfrm>
        </p:spPr>
        <p:txBody>
          <a:bodyPr>
            <a:normAutofit/>
          </a:bodyPr>
          <a:lstStyle/>
          <a:p>
            <a:r>
              <a:rPr lang="en-CA" dirty="0" smtClean="0"/>
              <a:t>Leadership is the most important variable in changing safety behaviours. </a:t>
            </a:r>
          </a:p>
          <a:p>
            <a:r>
              <a:rPr lang="en-CA" b="1" i="1" dirty="0" smtClean="0"/>
              <a:t>A good safety leader [2]:</a:t>
            </a:r>
            <a:r>
              <a:rPr lang="en-CA" dirty="0" smtClean="0">
                <a:solidFill>
                  <a:schemeClr val="accent5">
                    <a:lumMod val="50000"/>
                    <a:lumOff val="50000"/>
                  </a:schemeClr>
                </a:solidFill>
              </a:rPr>
              <a:t> </a:t>
            </a:r>
          </a:p>
          <a:p>
            <a:pPr lvl="1"/>
            <a:r>
              <a:rPr lang="en-CA" sz="1900" dirty="0" smtClean="0"/>
              <a:t>Prioritizes safety</a:t>
            </a:r>
          </a:p>
          <a:p>
            <a:pPr lvl="1"/>
            <a:r>
              <a:rPr lang="en-CA" sz="1900" dirty="0" smtClean="0"/>
              <a:t>Sets safety targets</a:t>
            </a:r>
          </a:p>
          <a:p>
            <a:pPr lvl="1"/>
            <a:r>
              <a:rPr lang="en-CA" sz="1900" dirty="0" smtClean="0"/>
              <a:t>Creates the safety vision</a:t>
            </a:r>
          </a:p>
          <a:p>
            <a:pPr lvl="1"/>
            <a:r>
              <a:rPr lang="en-CA" sz="1900" dirty="0" smtClean="0"/>
              <a:t>Provides compelling direction </a:t>
            </a:r>
          </a:p>
          <a:p>
            <a:pPr lvl="1"/>
            <a:r>
              <a:rPr lang="en-CA" sz="1900" dirty="0" smtClean="0"/>
              <a:t>Provides sufficient resources (such as people, time, money, or information)</a:t>
            </a:r>
          </a:p>
          <a:p>
            <a:pPr lvl="1"/>
            <a:r>
              <a:rPr lang="en-CA" sz="1900" dirty="0" smtClean="0"/>
              <a:t>Weathers the impact of shareholder/stakeholder punishment on investments on improving safety and quality until it gains support upon maturity</a:t>
            </a:r>
            <a:endParaRPr lang="en-CA" sz="1900" b="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49</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957455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98606516"/>
              </p:ext>
            </p:extLst>
          </p:nvPr>
        </p:nvGraphicFramePr>
        <p:xfrm>
          <a:off x="276446" y="264350"/>
          <a:ext cx="8527311" cy="6424487"/>
        </p:xfrm>
        <a:graphic>
          <a:graphicData uri="http://schemas.openxmlformats.org/drawingml/2006/table">
            <a:tbl>
              <a:tblPr firstRow="1" firstCol="1" bandRow="1">
                <a:tableStyleId>{69012ECD-51FC-41F1-AA8D-1B2483CD663E}</a:tableStyleId>
              </a:tblPr>
              <a:tblGrid>
                <a:gridCol w="382773"/>
                <a:gridCol w="3955311"/>
                <a:gridCol w="4189227"/>
              </a:tblGrid>
              <a:tr h="244982">
                <a:tc>
                  <a:txBody>
                    <a:bodyPr/>
                    <a:lstStyle/>
                    <a:p>
                      <a:pPr algn="r">
                        <a:lnSpc>
                          <a:spcPct val="107000"/>
                        </a:lnSpc>
                        <a:spcAft>
                          <a:spcPts val="0"/>
                        </a:spcAft>
                      </a:pPr>
                      <a:r>
                        <a:rPr lang="en-US" sz="1800" dirty="0">
                          <a:effectLst/>
                        </a:rPr>
                        <a:t> </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algn="l">
                        <a:lnSpc>
                          <a:spcPct val="107000"/>
                        </a:lnSpc>
                        <a:spcAft>
                          <a:spcPts val="0"/>
                        </a:spcAft>
                      </a:pPr>
                      <a:r>
                        <a:rPr lang="en-US" sz="1800" dirty="0">
                          <a:effectLst/>
                        </a:rPr>
                        <a:t>Chapter Title</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algn="ctr">
                        <a:lnSpc>
                          <a:spcPct val="107000"/>
                        </a:lnSpc>
                        <a:spcAft>
                          <a:spcPts val="0"/>
                        </a:spcAft>
                      </a:pPr>
                      <a:r>
                        <a:rPr lang="en-US" sz="1800" dirty="0">
                          <a:effectLst/>
                        </a:rPr>
                        <a:t>Contents</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r>
              <a:tr h="1122769">
                <a:tc>
                  <a:txBody>
                    <a:bodyPr/>
                    <a:lstStyle/>
                    <a:p>
                      <a:pPr algn="r">
                        <a:lnSpc>
                          <a:spcPct val="107000"/>
                        </a:lnSpc>
                        <a:spcAft>
                          <a:spcPts val="0"/>
                        </a:spcAft>
                      </a:pPr>
                      <a:r>
                        <a:rPr lang="en-US" sz="1800" dirty="0">
                          <a:effectLst/>
                        </a:rPr>
                        <a:t>1</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a:lnSpc>
                          <a:spcPct val="107000"/>
                        </a:lnSpc>
                        <a:spcAft>
                          <a:spcPts val="0"/>
                        </a:spcAft>
                      </a:pPr>
                      <a:r>
                        <a:rPr lang="en-US" sz="1800" dirty="0">
                          <a:effectLst/>
                        </a:rPr>
                        <a:t>Introduction</a:t>
                      </a:r>
                      <a:endParaRPr lang="en-CA" sz="18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marL="342900" lvl="0" indent="-342900">
                        <a:lnSpc>
                          <a:spcPct val="107000"/>
                        </a:lnSpc>
                        <a:spcAft>
                          <a:spcPts val="0"/>
                        </a:spcAft>
                        <a:buClr>
                          <a:srgbClr val="1F4E79"/>
                        </a:buClr>
                        <a:buFont typeface="Symbol" panose="05050102010706020507" pitchFamily="18" charset="2"/>
                        <a:buChar char=""/>
                      </a:pPr>
                      <a:r>
                        <a:rPr lang="en-US" sz="1400" dirty="0">
                          <a:effectLst/>
                        </a:rPr>
                        <a:t>The importance of PSM in the prevention of major hazard incidents</a:t>
                      </a:r>
                      <a:endParaRPr lang="en-CA" sz="1400" dirty="0">
                        <a:effectLst/>
                      </a:endParaRPr>
                    </a:p>
                    <a:p>
                      <a:pPr marL="342900" lvl="0" indent="-342900">
                        <a:lnSpc>
                          <a:spcPct val="107000"/>
                        </a:lnSpc>
                        <a:spcAft>
                          <a:spcPts val="0"/>
                        </a:spcAft>
                        <a:buClr>
                          <a:srgbClr val="1F4E79"/>
                        </a:buClr>
                        <a:buFont typeface="Symbol" panose="05050102010706020507" pitchFamily="18" charset="2"/>
                        <a:buChar char=""/>
                      </a:pPr>
                      <a:r>
                        <a:rPr lang="en-US" sz="1400" dirty="0">
                          <a:effectLst/>
                        </a:rPr>
                        <a:t>Brief History and recent examples</a:t>
                      </a:r>
                      <a:endParaRPr lang="en-CA" sz="1400" dirty="0">
                        <a:effectLst/>
                      </a:endParaRPr>
                    </a:p>
                    <a:p>
                      <a:pPr marL="342900" lvl="0" indent="-342900">
                        <a:lnSpc>
                          <a:spcPct val="107000"/>
                        </a:lnSpc>
                        <a:spcAft>
                          <a:spcPts val="0"/>
                        </a:spcAft>
                        <a:buClr>
                          <a:srgbClr val="1F4E79"/>
                        </a:buClr>
                        <a:buFont typeface="Symbol" panose="05050102010706020507" pitchFamily="18" charset="2"/>
                        <a:buChar char=""/>
                      </a:pPr>
                      <a:r>
                        <a:rPr lang="en-US" sz="1400" dirty="0">
                          <a:effectLst/>
                        </a:rPr>
                        <a:t>Rules and Regulations for PSM in Canada</a:t>
                      </a:r>
                      <a:endParaRPr lang="en-CA" sz="1400" dirty="0">
                        <a:effectLst/>
                      </a:endParaRPr>
                    </a:p>
                    <a:p>
                      <a:pPr marL="342900" lvl="0" indent="-342900">
                        <a:lnSpc>
                          <a:spcPct val="107000"/>
                        </a:lnSpc>
                        <a:spcAft>
                          <a:spcPts val="0"/>
                        </a:spcAft>
                        <a:buClr>
                          <a:srgbClr val="1F4E79"/>
                        </a:buClr>
                        <a:buFont typeface="Symbol" panose="05050102010706020507" pitchFamily="18" charset="2"/>
                        <a:buChar char=""/>
                      </a:pPr>
                      <a:r>
                        <a:rPr lang="en-US" sz="1400" dirty="0">
                          <a:effectLst/>
                        </a:rPr>
                        <a:t>PSM Systems</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r>
              <a:tr h="265331">
                <a:tc gridSpan="3">
                  <a:txBody>
                    <a:bodyPr/>
                    <a:lstStyle/>
                    <a:p>
                      <a:pPr marL="294640" algn="ctr">
                        <a:lnSpc>
                          <a:spcPct val="107000"/>
                        </a:lnSpc>
                        <a:spcAft>
                          <a:spcPts val="0"/>
                        </a:spcAft>
                      </a:pPr>
                      <a:r>
                        <a:rPr lang="en-US" sz="1800" dirty="0">
                          <a:solidFill>
                            <a:schemeClr val="bg1"/>
                          </a:solidFill>
                          <a:effectLst/>
                        </a:rPr>
                        <a:t>Elements of Process Safety Management</a:t>
                      </a:r>
                      <a:endParaRPr lang="en-CA" sz="18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solidFill>
                      <a:schemeClr val="accent1"/>
                    </a:solidFill>
                  </a:tcPr>
                </a:tc>
                <a:tc hMerge="1">
                  <a:txBody>
                    <a:bodyPr/>
                    <a:lstStyle/>
                    <a:p>
                      <a:endParaRPr lang="en-CA"/>
                    </a:p>
                  </a:txBody>
                  <a:tcPr/>
                </a:tc>
                <a:tc hMerge="1">
                  <a:txBody>
                    <a:bodyPr/>
                    <a:lstStyle/>
                    <a:p>
                      <a:endParaRPr lang="en-CA"/>
                    </a:p>
                  </a:txBody>
                  <a:tcPr/>
                </a:tc>
              </a:tr>
              <a:tr h="1122769">
                <a:tc>
                  <a:txBody>
                    <a:bodyPr/>
                    <a:lstStyle/>
                    <a:p>
                      <a:pPr algn="r">
                        <a:lnSpc>
                          <a:spcPct val="107000"/>
                        </a:lnSpc>
                        <a:spcAft>
                          <a:spcPts val="0"/>
                        </a:spcAft>
                      </a:pPr>
                      <a:r>
                        <a:rPr lang="en-US" sz="1800" dirty="0">
                          <a:effectLst/>
                        </a:rPr>
                        <a:t>2</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a:lnSpc>
                          <a:spcPct val="107000"/>
                        </a:lnSpc>
                        <a:spcAft>
                          <a:spcPts val="0"/>
                        </a:spcAft>
                      </a:pPr>
                      <a:r>
                        <a:rPr lang="en-US" sz="1800" dirty="0">
                          <a:effectLst/>
                        </a:rPr>
                        <a:t>Commitment to PSM</a:t>
                      </a:r>
                      <a:endParaRPr lang="en-CA" sz="18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marL="342900" lvl="0" indent="-342900">
                        <a:lnSpc>
                          <a:spcPct val="107000"/>
                        </a:lnSpc>
                        <a:spcAft>
                          <a:spcPts val="0"/>
                        </a:spcAft>
                        <a:buFont typeface="+mj-lt"/>
                        <a:buAutoNum type="arabicPeriod"/>
                      </a:pPr>
                      <a:r>
                        <a:rPr lang="en-US" sz="1400" dirty="0">
                          <a:effectLst/>
                        </a:rPr>
                        <a:t>Process safety culture</a:t>
                      </a:r>
                      <a:endParaRPr lang="en-CA" sz="1400" dirty="0">
                        <a:effectLst/>
                      </a:endParaRPr>
                    </a:p>
                    <a:p>
                      <a:pPr marL="342900" lvl="0" indent="-342900">
                        <a:lnSpc>
                          <a:spcPct val="107000"/>
                        </a:lnSpc>
                        <a:spcAft>
                          <a:spcPts val="0"/>
                        </a:spcAft>
                        <a:buFont typeface="+mj-lt"/>
                        <a:buAutoNum type="arabicPeriod"/>
                      </a:pPr>
                      <a:r>
                        <a:rPr lang="en-US" sz="1400" dirty="0">
                          <a:effectLst/>
                        </a:rPr>
                        <a:t>Compliance</a:t>
                      </a:r>
                      <a:endParaRPr lang="en-CA" sz="1400" dirty="0">
                        <a:effectLst/>
                      </a:endParaRPr>
                    </a:p>
                    <a:p>
                      <a:pPr marL="342900" lvl="0" indent="-342900">
                        <a:lnSpc>
                          <a:spcPct val="107000"/>
                        </a:lnSpc>
                        <a:spcAft>
                          <a:spcPts val="0"/>
                        </a:spcAft>
                        <a:buFont typeface="+mj-lt"/>
                        <a:buAutoNum type="arabicPeriod"/>
                      </a:pPr>
                      <a:r>
                        <a:rPr lang="en-US" sz="1400" dirty="0">
                          <a:effectLst/>
                        </a:rPr>
                        <a:t>Competence</a:t>
                      </a:r>
                      <a:endParaRPr lang="en-CA" sz="1400" dirty="0">
                        <a:effectLst/>
                      </a:endParaRPr>
                    </a:p>
                    <a:p>
                      <a:pPr marL="342900" lvl="0" indent="-342900">
                        <a:lnSpc>
                          <a:spcPct val="107000"/>
                        </a:lnSpc>
                        <a:spcAft>
                          <a:spcPts val="0"/>
                        </a:spcAft>
                        <a:buFont typeface="+mj-lt"/>
                        <a:buAutoNum type="arabicPeriod"/>
                      </a:pPr>
                      <a:r>
                        <a:rPr lang="en-US" sz="1400" dirty="0">
                          <a:effectLst/>
                        </a:rPr>
                        <a:t>Workforce involvement</a:t>
                      </a:r>
                      <a:endParaRPr lang="en-CA" sz="1400" dirty="0">
                        <a:effectLst/>
                      </a:endParaRPr>
                    </a:p>
                    <a:p>
                      <a:pPr marL="342900" lvl="0" indent="-342900">
                        <a:lnSpc>
                          <a:spcPct val="107000"/>
                        </a:lnSpc>
                        <a:spcAft>
                          <a:spcPts val="0"/>
                        </a:spcAft>
                        <a:buFont typeface="+mj-lt"/>
                        <a:buAutoNum type="arabicPeriod"/>
                      </a:pPr>
                      <a:r>
                        <a:rPr lang="en-US" sz="1400" dirty="0">
                          <a:effectLst/>
                        </a:rPr>
                        <a:t>Stakeholder outreach</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r>
              <a:tr h="489964">
                <a:tc>
                  <a:txBody>
                    <a:bodyPr/>
                    <a:lstStyle/>
                    <a:p>
                      <a:pPr algn="r">
                        <a:lnSpc>
                          <a:spcPct val="107000"/>
                        </a:lnSpc>
                        <a:spcAft>
                          <a:spcPts val="0"/>
                        </a:spcAft>
                      </a:pPr>
                      <a:r>
                        <a:rPr lang="en-US" sz="1800" dirty="0">
                          <a:effectLst/>
                        </a:rPr>
                        <a:t>3</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a:lnSpc>
                          <a:spcPct val="107000"/>
                        </a:lnSpc>
                        <a:spcAft>
                          <a:spcPts val="0"/>
                        </a:spcAft>
                      </a:pPr>
                      <a:r>
                        <a:rPr lang="en-US" sz="1800" dirty="0">
                          <a:effectLst/>
                        </a:rPr>
                        <a:t>Hazard Identification and Risk Assessment</a:t>
                      </a:r>
                      <a:endParaRPr lang="en-CA" sz="18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marL="342900" lvl="0" indent="-342900">
                        <a:lnSpc>
                          <a:spcPct val="107000"/>
                        </a:lnSpc>
                        <a:spcAft>
                          <a:spcPts val="0"/>
                        </a:spcAft>
                        <a:buFont typeface="+mj-lt"/>
                        <a:buAutoNum type="arabicPeriod" startAt="6"/>
                      </a:pPr>
                      <a:r>
                        <a:rPr lang="en-US" sz="1400" dirty="0">
                          <a:effectLst/>
                        </a:rPr>
                        <a:t>Hazard identification &amp; risk management</a:t>
                      </a:r>
                      <a:endParaRPr lang="en-CA" sz="1400" dirty="0">
                        <a:effectLst/>
                      </a:endParaRPr>
                    </a:p>
                    <a:p>
                      <a:pPr marL="342900" lvl="0" indent="-342900">
                        <a:lnSpc>
                          <a:spcPct val="107000"/>
                        </a:lnSpc>
                        <a:spcAft>
                          <a:spcPts val="0"/>
                        </a:spcAft>
                        <a:buFont typeface="+mj-lt"/>
                        <a:buAutoNum type="arabicPeriod" startAt="6"/>
                      </a:pPr>
                      <a:r>
                        <a:rPr lang="en-US" sz="1400" dirty="0">
                          <a:effectLst/>
                        </a:rPr>
                        <a:t>Knowledge management</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r>
              <a:tr h="2020983">
                <a:tc>
                  <a:txBody>
                    <a:bodyPr/>
                    <a:lstStyle/>
                    <a:p>
                      <a:pPr algn="r">
                        <a:lnSpc>
                          <a:spcPct val="107000"/>
                        </a:lnSpc>
                        <a:spcAft>
                          <a:spcPts val="0"/>
                        </a:spcAft>
                      </a:pPr>
                      <a:r>
                        <a:rPr lang="en-US" sz="1800" dirty="0">
                          <a:effectLst/>
                        </a:rPr>
                        <a:t>4</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a:lnSpc>
                          <a:spcPct val="107000"/>
                        </a:lnSpc>
                        <a:spcAft>
                          <a:spcPts val="0"/>
                        </a:spcAft>
                      </a:pPr>
                      <a:r>
                        <a:rPr lang="en-US" sz="1800" dirty="0">
                          <a:effectLst/>
                        </a:rPr>
                        <a:t>Risk Management</a:t>
                      </a:r>
                      <a:endParaRPr lang="en-CA" sz="18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marL="342900" lvl="0" indent="-342900">
                        <a:lnSpc>
                          <a:spcPct val="107000"/>
                        </a:lnSpc>
                        <a:spcAft>
                          <a:spcPts val="0"/>
                        </a:spcAft>
                        <a:buFont typeface="+mj-lt"/>
                        <a:buAutoNum type="arabicPeriod" startAt="8"/>
                      </a:pPr>
                      <a:r>
                        <a:rPr lang="en-US" sz="1400" dirty="0">
                          <a:effectLst/>
                        </a:rPr>
                        <a:t>Operating procedures</a:t>
                      </a:r>
                      <a:endParaRPr lang="en-CA" sz="1400" dirty="0">
                        <a:effectLst/>
                      </a:endParaRPr>
                    </a:p>
                    <a:p>
                      <a:pPr marL="342900" lvl="0" indent="-342900">
                        <a:lnSpc>
                          <a:spcPct val="107000"/>
                        </a:lnSpc>
                        <a:spcAft>
                          <a:spcPts val="0"/>
                        </a:spcAft>
                        <a:buFont typeface="+mj-lt"/>
                        <a:buAutoNum type="arabicPeriod" startAt="8"/>
                      </a:pPr>
                      <a:r>
                        <a:rPr lang="en-US" sz="1400" dirty="0">
                          <a:effectLst/>
                        </a:rPr>
                        <a:t>Training &amp; performance</a:t>
                      </a:r>
                      <a:endParaRPr lang="en-CA" sz="1400" dirty="0">
                        <a:effectLst/>
                      </a:endParaRPr>
                    </a:p>
                    <a:p>
                      <a:pPr marL="342900" lvl="0" indent="-342900">
                        <a:lnSpc>
                          <a:spcPct val="107000"/>
                        </a:lnSpc>
                        <a:spcAft>
                          <a:spcPts val="0"/>
                        </a:spcAft>
                        <a:buFont typeface="+mj-lt"/>
                        <a:buAutoNum type="arabicPeriod" startAt="8"/>
                      </a:pPr>
                      <a:r>
                        <a:rPr lang="en-US" sz="1400" dirty="0">
                          <a:effectLst/>
                        </a:rPr>
                        <a:t>Safe work practices</a:t>
                      </a:r>
                      <a:endParaRPr lang="en-CA" sz="1400" dirty="0">
                        <a:effectLst/>
                      </a:endParaRPr>
                    </a:p>
                    <a:p>
                      <a:pPr marL="342900" lvl="0" indent="-342900">
                        <a:lnSpc>
                          <a:spcPct val="107000"/>
                        </a:lnSpc>
                        <a:spcAft>
                          <a:spcPts val="0"/>
                        </a:spcAft>
                        <a:buFont typeface="+mj-lt"/>
                        <a:buAutoNum type="arabicPeriod" startAt="8"/>
                      </a:pPr>
                      <a:r>
                        <a:rPr lang="en-US" sz="1400" dirty="0">
                          <a:effectLst/>
                        </a:rPr>
                        <a:t>Asset integrity &amp; reliability</a:t>
                      </a:r>
                      <a:endParaRPr lang="en-CA" sz="1400" dirty="0">
                        <a:effectLst/>
                      </a:endParaRPr>
                    </a:p>
                    <a:p>
                      <a:pPr marL="342900" lvl="0" indent="-342900">
                        <a:lnSpc>
                          <a:spcPct val="107000"/>
                        </a:lnSpc>
                        <a:spcAft>
                          <a:spcPts val="0"/>
                        </a:spcAft>
                        <a:buFont typeface="+mj-lt"/>
                        <a:buAutoNum type="arabicPeriod" startAt="8"/>
                      </a:pPr>
                      <a:r>
                        <a:rPr lang="en-US" sz="1400" dirty="0">
                          <a:effectLst/>
                        </a:rPr>
                        <a:t>Contractor management</a:t>
                      </a:r>
                      <a:endParaRPr lang="en-CA" sz="1400" dirty="0">
                        <a:effectLst/>
                      </a:endParaRPr>
                    </a:p>
                    <a:p>
                      <a:pPr marL="342900" lvl="0" indent="-342900">
                        <a:lnSpc>
                          <a:spcPct val="107000"/>
                        </a:lnSpc>
                        <a:spcAft>
                          <a:spcPts val="0"/>
                        </a:spcAft>
                        <a:buFont typeface="+mj-lt"/>
                        <a:buAutoNum type="arabicPeriod" startAt="8"/>
                      </a:pPr>
                      <a:r>
                        <a:rPr lang="en-US" sz="1400" dirty="0">
                          <a:effectLst/>
                        </a:rPr>
                        <a:t>Management of change</a:t>
                      </a:r>
                      <a:endParaRPr lang="en-CA" sz="1400" dirty="0">
                        <a:effectLst/>
                      </a:endParaRPr>
                    </a:p>
                    <a:p>
                      <a:pPr marL="342900" lvl="0" indent="-342900">
                        <a:lnSpc>
                          <a:spcPct val="107000"/>
                        </a:lnSpc>
                        <a:spcAft>
                          <a:spcPts val="0"/>
                        </a:spcAft>
                        <a:buFont typeface="+mj-lt"/>
                        <a:buAutoNum type="arabicPeriod" startAt="8"/>
                      </a:pPr>
                      <a:r>
                        <a:rPr lang="en-US" sz="1400" dirty="0">
                          <a:effectLst/>
                        </a:rPr>
                        <a:t>Operational readiness</a:t>
                      </a:r>
                      <a:endParaRPr lang="en-CA" sz="1400" dirty="0">
                        <a:effectLst/>
                      </a:endParaRPr>
                    </a:p>
                    <a:p>
                      <a:pPr marL="342900" lvl="0" indent="-342900">
                        <a:lnSpc>
                          <a:spcPct val="107000"/>
                        </a:lnSpc>
                        <a:spcAft>
                          <a:spcPts val="0"/>
                        </a:spcAft>
                        <a:buFont typeface="+mj-lt"/>
                        <a:buAutoNum type="arabicPeriod" startAt="8"/>
                      </a:pPr>
                      <a:r>
                        <a:rPr lang="en-US" sz="1400" dirty="0">
                          <a:effectLst/>
                        </a:rPr>
                        <a:t>Conduct of operations</a:t>
                      </a:r>
                      <a:endParaRPr lang="en-CA" sz="1400" dirty="0">
                        <a:effectLst/>
                      </a:endParaRPr>
                    </a:p>
                    <a:p>
                      <a:pPr marL="342900" lvl="0" indent="-342900">
                        <a:lnSpc>
                          <a:spcPct val="107000"/>
                        </a:lnSpc>
                        <a:spcAft>
                          <a:spcPts val="0"/>
                        </a:spcAft>
                        <a:buFont typeface="+mj-lt"/>
                        <a:buAutoNum type="arabicPeriod" startAt="8"/>
                      </a:pPr>
                      <a:r>
                        <a:rPr lang="en-US" sz="1400" dirty="0">
                          <a:effectLst/>
                        </a:rPr>
                        <a:t>Emergency preparedness</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r>
              <a:tr h="898214">
                <a:tc>
                  <a:txBody>
                    <a:bodyPr/>
                    <a:lstStyle/>
                    <a:p>
                      <a:pPr algn="r">
                        <a:lnSpc>
                          <a:spcPct val="107000"/>
                        </a:lnSpc>
                        <a:spcAft>
                          <a:spcPts val="0"/>
                        </a:spcAft>
                      </a:pPr>
                      <a:r>
                        <a:rPr lang="en-US" sz="1800" dirty="0">
                          <a:effectLst/>
                        </a:rPr>
                        <a:t>5</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a:lnSpc>
                          <a:spcPct val="107000"/>
                        </a:lnSpc>
                        <a:spcAft>
                          <a:spcPts val="0"/>
                        </a:spcAft>
                      </a:pPr>
                      <a:r>
                        <a:rPr lang="en-US" sz="1800" dirty="0">
                          <a:effectLst/>
                        </a:rPr>
                        <a:t>Enhancing PSM</a:t>
                      </a:r>
                      <a:endParaRPr lang="en-CA" sz="18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c>
                  <a:txBody>
                    <a:bodyPr/>
                    <a:lstStyle/>
                    <a:p>
                      <a:pPr marL="342900" lvl="0" indent="-342900">
                        <a:lnSpc>
                          <a:spcPct val="107000"/>
                        </a:lnSpc>
                        <a:spcAft>
                          <a:spcPts val="0"/>
                        </a:spcAft>
                        <a:buFont typeface="+mj-lt"/>
                        <a:buAutoNum type="arabicPeriod" startAt="17"/>
                      </a:pPr>
                      <a:r>
                        <a:rPr lang="en-US" sz="1400" dirty="0">
                          <a:effectLst/>
                        </a:rPr>
                        <a:t>Incident investigation</a:t>
                      </a:r>
                      <a:endParaRPr lang="en-CA" sz="1400" dirty="0">
                        <a:effectLst/>
                      </a:endParaRPr>
                    </a:p>
                    <a:p>
                      <a:pPr marL="342900" lvl="0" indent="-342900">
                        <a:lnSpc>
                          <a:spcPct val="107000"/>
                        </a:lnSpc>
                        <a:spcAft>
                          <a:spcPts val="0"/>
                        </a:spcAft>
                        <a:buFont typeface="+mj-lt"/>
                        <a:buAutoNum type="arabicPeriod" startAt="17"/>
                      </a:pPr>
                      <a:r>
                        <a:rPr lang="en-US" sz="1400" dirty="0">
                          <a:effectLst/>
                        </a:rPr>
                        <a:t>Auditing</a:t>
                      </a:r>
                      <a:endParaRPr lang="en-CA" sz="1400" dirty="0">
                        <a:effectLst/>
                      </a:endParaRPr>
                    </a:p>
                    <a:p>
                      <a:pPr marL="342900" lvl="0" indent="-342900">
                        <a:lnSpc>
                          <a:spcPct val="107000"/>
                        </a:lnSpc>
                        <a:spcAft>
                          <a:spcPts val="0"/>
                        </a:spcAft>
                        <a:buFont typeface="+mj-lt"/>
                        <a:buAutoNum type="arabicPeriod" startAt="17"/>
                      </a:pPr>
                      <a:r>
                        <a:rPr lang="en-US" sz="1400" dirty="0">
                          <a:effectLst/>
                        </a:rPr>
                        <a:t>Metrics &amp; measurements</a:t>
                      </a:r>
                      <a:endParaRPr lang="en-CA" sz="1400" dirty="0">
                        <a:effectLst/>
                      </a:endParaRPr>
                    </a:p>
                    <a:p>
                      <a:pPr marL="342900" lvl="0" indent="-342900">
                        <a:lnSpc>
                          <a:spcPct val="107000"/>
                        </a:lnSpc>
                        <a:spcAft>
                          <a:spcPts val="0"/>
                        </a:spcAft>
                        <a:buFont typeface="+mj-lt"/>
                        <a:buAutoNum type="arabicPeriod" startAt="17"/>
                      </a:pPr>
                      <a:r>
                        <a:rPr lang="en-US" sz="1400" dirty="0">
                          <a:effectLst/>
                        </a:rPr>
                        <a:t>Management review</a:t>
                      </a:r>
                      <a:endParaRPr lang="en-CA" sz="1400" dirty="0">
                        <a:effectLst/>
                        <a:latin typeface="Calibri" panose="020F0502020204030204" pitchFamily="34" charset="0"/>
                        <a:ea typeface="SimSun" panose="02010600030101010101" pitchFamily="2" charset="-122"/>
                        <a:cs typeface="Arial" panose="020B0604020202020204" pitchFamily="34" charset="0"/>
                      </a:endParaRPr>
                    </a:p>
                  </a:txBody>
                  <a:tcPr marL="63332" marR="63332" marT="0" marB="0"/>
                </a:tc>
              </a:tr>
            </a:tbl>
          </a:graphicData>
        </a:graphic>
      </p:graphicFrame>
    </p:spTree>
    <p:extLst>
      <p:ext uri="{BB962C8B-B14F-4D97-AF65-F5344CB8AC3E}">
        <p14:creationId xmlns:p14="http://schemas.microsoft.com/office/powerpoint/2010/main" val="10591341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914400" indent="-914400">
              <a:buFont typeface="+mj-lt"/>
              <a:buAutoNum type="arabicPeriod" startAt="2"/>
            </a:pPr>
            <a:r>
              <a:rPr lang="en-CA" dirty="0"/>
              <a:t>Compliance with </a:t>
            </a:r>
            <a:r>
              <a:rPr lang="en-CA" dirty="0" smtClean="0"/>
              <a:t>Standards</a:t>
            </a:r>
            <a:endParaRPr lang="en-CA" dirty="0"/>
          </a:p>
        </p:txBody>
      </p:sp>
      <p:sp>
        <p:nvSpPr>
          <p:cNvPr id="6" name="Text Placeholder 5"/>
          <p:cNvSpPr>
            <a:spLocks noGrp="1"/>
          </p:cNvSpPr>
          <p:nvPr>
            <p:ph type="body" idx="1"/>
          </p:nvPr>
        </p:nvSpPr>
        <p:spPr>
          <a:xfrm>
            <a:off x="2914650" y="4672584"/>
            <a:ext cx="5486400" cy="1296416"/>
          </a:xfrm>
        </p:spPr>
        <p:txBody>
          <a:bodyPr>
            <a:normAutofit/>
          </a:bodyPr>
          <a:lstStyle/>
          <a:p>
            <a:r>
              <a:rPr lang="en-CA" sz="2400" i="1" dirty="0" smtClean="0"/>
              <a:t>Following the law, rules, and regulations as well as any existing professional or design standards</a:t>
            </a:r>
            <a:endParaRPr lang="en-CA" sz="24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50</a:t>
            </a:fld>
            <a:endParaRPr lang="en-US" dirty="0"/>
          </a:p>
        </p:txBody>
      </p:sp>
    </p:spTree>
    <p:extLst>
      <p:ext uri="{BB962C8B-B14F-4D97-AF65-F5344CB8AC3E}">
        <p14:creationId xmlns:p14="http://schemas.microsoft.com/office/powerpoint/2010/main" val="40682892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Compliance with standards</a:t>
            </a:r>
            <a:endParaRPr lang="en-CA" dirty="0"/>
          </a:p>
        </p:txBody>
      </p:sp>
      <p:sp>
        <p:nvSpPr>
          <p:cNvPr id="3" name="Content Placeholder 2"/>
          <p:cNvSpPr>
            <a:spLocks noGrp="1"/>
          </p:cNvSpPr>
          <p:nvPr>
            <p:ph idx="1"/>
          </p:nvPr>
        </p:nvSpPr>
        <p:spPr>
          <a:xfrm>
            <a:off x="2901950" y="864108"/>
            <a:ext cx="5918199" cy="5120640"/>
          </a:xfrm>
        </p:spPr>
        <p:txBody>
          <a:bodyPr>
            <a:normAutofit/>
          </a:bodyPr>
          <a:lstStyle/>
          <a:p>
            <a:r>
              <a:rPr lang="en-CA" dirty="0" smtClean="0"/>
              <a:t>This is a fundamental requirement for organizations [5]</a:t>
            </a:r>
            <a:endParaRPr lang="en-CA" dirty="0" smtClean="0">
              <a:solidFill>
                <a:schemeClr val="accent5">
                  <a:lumMod val="50000"/>
                  <a:lumOff val="50000"/>
                </a:schemeClr>
              </a:solidFill>
            </a:endParaRPr>
          </a:p>
          <a:p>
            <a:r>
              <a:rPr lang="en-CA" dirty="0" smtClean="0"/>
              <a:t>Relevant rules, regulations, and standards must be:</a:t>
            </a:r>
          </a:p>
          <a:p>
            <a:pPr marL="1017270" lvl="1" indent="-514350">
              <a:buFont typeface="+mj-lt"/>
              <a:buAutoNum type="romanUcPeriod"/>
            </a:pPr>
            <a:r>
              <a:rPr lang="en-CA" sz="1900" dirty="0" smtClean="0"/>
              <a:t>Identified</a:t>
            </a:r>
          </a:p>
          <a:p>
            <a:pPr marL="1017270" lvl="1" indent="-514350">
              <a:buFont typeface="+mj-lt"/>
              <a:buAutoNum type="romanUcPeriod"/>
            </a:pPr>
            <a:r>
              <a:rPr lang="en-CA" sz="1900" dirty="0" smtClean="0"/>
              <a:t>Understood</a:t>
            </a:r>
          </a:p>
          <a:p>
            <a:pPr marL="1017270" lvl="1" indent="-514350">
              <a:buFont typeface="+mj-lt"/>
              <a:buAutoNum type="romanUcPeriod"/>
            </a:pPr>
            <a:r>
              <a:rPr lang="en-CA" sz="1900" dirty="0" smtClean="0"/>
              <a:t>Implemented or confirmed</a:t>
            </a:r>
          </a:p>
          <a:p>
            <a:r>
              <a:rPr lang="en-CA" dirty="0" smtClean="0"/>
              <a:t>Non-compliance typically results in fines but can also lead to serious accidents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51</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4" name="Rectangle 23">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0398546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should you comply?</a:t>
            </a:r>
            <a:endParaRPr lang="en-CA" dirty="0"/>
          </a:p>
        </p:txBody>
      </p:sp>
      <p:sp>
        <p:nvSpPr>
          <p:cNvPr id="3" name="Content Placeholder 2"/>
          <p:cNvSpPr>
            <a:spLocks noGrp="1"/>
          </p:cNvSpPr>
          <p:nvPr>
            <p:ph idx="1"/>
          </p:nvPr>
        </p:nvSpPr>
        <p:spPr>
          <a:xfrm>
            <a:off x="3063299" y="4422429"/>
            <a:ext cx="5486400" cy="280879"/>
          </a:xfrm>
        </p:spPr>
        <p:txBody>
          <a:bodyPr>
            <a:noAutofit/>
          </a:bodyPr>
          <a:lstStyle/>
          <a:p>
            <a:pPr algn="ctr"/>
            <a:endParaRPr lang="en-CA"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52</a:t>
            </a:fld>
            <a:endParaRPr lang="en-US" dirty="0"/>
          </a:p>
        </p:txBody>
      </p:sp>
      <p:grpSp>
        <p:nvGrpSpPr>
          <p:cNvPr id="14" name="Group 13"/>
          <p:cNvGrpSpPr/>
          <p:nvPr/>
        </p:nvGrpSpPr>
        <p:grpSpPr>
          <a:xfrm>
            <a:off x="189688" y="6182578"/>
            <a:ext cx="8316639" cy="538898"/>
            <a:chOff x="1249680" y="6197517"/>
            <a:chExt cx="7749864" cy="540000"/>
          </a:xfrm>
        </p:grpSpPr>
        <p:sp>
          <p:nvSpPr>
            <p:cNvPr id="15" name="Rectangle 14">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6" name="Rectangle 15">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7" name="Rectangle 16">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8" name="Rectangle 17">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9" name="Rectangle 18">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
        <p:nvSpPr>
          <p:cNvPr id="20" name="TextBox 19"/>
          <p:cNvSpPr txBox="1"/>
          <p:nvPr/>
        </p:nvSpPr>
        <p:spPr>
          <a:xfrm>
            <a:off x="2645517" y="4600870"/>
            <a:ext cx="6103870" cy="1384995"/>
          </a:xfrm>
          <a:prstGeom prst="rect">
            <a:avLst/>
          </a:prstGeom>
          <a:solidFill>
            <a:schemeClr val="bg1"/>
          </a:solidFill>
        </p:spPr>
        <p:txBody>
          <a:bodyPr wrap="square" rtlCol="0">
            <a:spAutoFit/>
          </a:bodyPr>
          <a:lstStyle/>
          <a:p>
            <a:pPr algn="ctr"/>
            <a:r>
              <a:rPr lang="en-CA" sz="2800" b="1" dirty="0" smtClean="0">
                <a:solidFill>
                  <a:srgbClr val="FF0000"/>
                </a:solidFill>
                <a:effectLst>
                  <a:outerShdw blurRad="38100" dist="38100" dir="2700000" algn="tl">
                    <a:srgbClr val="000000">
                      <a:alpha val="43137"/>
                    </a:srgbClr>
                  </a:outerShdw>
                </a:effectLst>
              </a:rPr>
              <a:t>Because tragic accidents have taught us they could have been prevented if best practices were followed </a:t>
            </a:r>
            <a:endParaRPr lang="en-CA"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258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types of regulations &amp; rules exist?</a:t>
            </a:r>
            <a:endParaRPr lang="en-CA" dirty="0"/>
          </a:p>
        </p:txBody>
      </p:sp>
      <p:sp>
        <p:nvSpPr>
          <p:cNvPr id="3" name="Content Placeholder 2"/>
          <p:cNvSpPr>
            <a:spLocks noGrp="1"/>
          </p:cNvSpPr>
          <p:nvPr>
            <p:ph idx="1"/>
          </p:nvPr>
        </p:nvSpPr>
        <p:spPr/>
        <p:txBody>
          <a:bodyPr/>
          <a:lstStyle/>
          <a:p>
            <a:r>
              <a:rPr lang="en-CA" dirty="0" smtClean="0"/>
              <a:t>Licensing</a:t>
            </a:r>
          </a:p>
          <a:p>
            <a:r>
              <a:rPr lang="en-CA" dirty="0" smtClean="0"/>
              <a:t>Permit systems</a:t>
            </a:r>
          </a:p>
          <a:p>
            <a:r>
              <a:rPr lang="en-CA" dirty="0" smtClean="0"/>
              <a:t>Codes for equipment</a:t>
            </a:r>
          </a:p>
          <a:p>
            <a:pPr lvl="1"/>
            <a:r>
              <a:rPr lang="en-CA" dirty="0"/>
              <a:t>P</a:t>
            </a:r>
            <a:r>
              <a:rPr lang="en-CA" dirty="0" smtClean="0"/>
              <a:t>ressure vessels</a:t>
            </a:r>
          </a:p>
          <a:p>
            <a:pPr lvl="1"/>
            <a:r>
              <a:rPr lang="en-CA" dirty="0" smtClean="0"/>
              <a:t>Piping, etc.</a:t>
            </a:r>
          </a:p>
          <a:p>
            <a:r>
              <a:rPr lang="en-CA" dirty="0" smtClean="0"/>
              <a:t>Government requirements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53</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7356235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2536952"/>
          </a:xfrm>
        </p:spPr>
        <p:txBody>
          <a:bodyPr>
            <a:normAutofit/>
          </a:bodyPr>
          <a:lstStyle/>
          <a:p>
            <a:pPr marL="914400" indent="-914400">
              <a:buFont typeface="+mj-lt"/>
              <a:buAutoNum type="arabicPeriod" startAt="3"/>
            </a:pPr>
            <a:r>
              <a:rPr lang="en-CA" dirty="0" smtClean="0"/>
              <a:t>Process </a:t>
            </a:r>
            <a:r>
              <a:rPr lang="en-CA" dirty="0"/>
              <a:t>Safety </a:t>
            </a:r>
            <a:r>
              <a:rPr lang="en-CA" dirty="0" smtClean="0"/>
              <a:t>Competency</a:t>
            </a:r>
            <a:endParaRPr lang="en-CA" dirty="0"/>
          </a:p>
        </p:txBody>
      </p:sp>
      <p:sp>
        <p:nvSpPr>
          <p:cNvPr id="3" name="Text Placeholder 2"/>
          <p:cNvSpPr>
            <a:spLocks noGrp="1"/>
          </p:cNvSpPr>
          <p:nvPr>
            <p:ph type="body" idx="1"/>
          </p:nvPr>
        </p:nvSpPr>
        <p:spPr>
          <a:xfrm>
            <a:off x="2900933" y="4013200"/>
            <a:ext cx="5756369" cy="1989394"/>
          </a:xfrm>
        </p:spPr>
        <p:txBody>
          <a:bodyPr>
            <a:noAutofit/>
          </a:bodyPr>
          <a:lstStyle/>
          <a:p>
            <a:r>
              <a:rPr lang="en-CA" sz="2400" i="1" dirty="0" smtClean="0"/>
              <a:t>Process safety competency focuses on organizational learning. It is distinct from the training and knowledge elements which focus on cataloguing and storing information and maintaining worker competency respectively. </a:t>
            </a:r>
          </a:p>
          <a:p>
            <a:endParaRPr lang="en-CA" sz="24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54</a:t>
            </a:fld>
            <a:endParaRPr lang="en-US" dirty="0"/>
          </a:p>
        </p:txBody>
      </p:sp>
    </p:spTree>
    <p:extLst>
      <p:ext uri="{BB962C8B-B14F-4D97-AF65-F5344CB8AC3E}">
        <p14:creationId xmlns:p14="http://schemas.microsoft.com/office/powerpoint/2010/main" val="12008843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purpose of process safety competency?</a:t>
            </a:r>
            <a:endParaRPr lang="en-CA" dirty="0"/>
          </a:p>
        </p:txBody>
      </p:sp>
      <p:sp>
        <p:nvSpPr>
          <p:cNvPr id="3" name="Content Placeholder 2"/>
          <p:cNvSpPr>
            <a:spLocks noGrp="1"/>
          </p:cNvSpPr>
          <p:nvPr>
            <p:ph idx="1"/>
          </p:nvPr>
        </p:nvSpPr>
        <p:spPr>
          <a:xfrm>
            <a:off x="3063299" y="2248448"/>
            <a:ext cx="5486400" cy="3476573"/>
          </a:xfrm>
        </p:spPr>
        <p:txBody>
          <a:bodyPr>
            <a:normAutofit/>
          </a:bodyPr>
          <a:lstStyle/>
          <a:p>
            <a:r>
              <a:rPr lang="en-CA" dirty="0" smtClean="0"/>
              <a:t>The purpose of process safety competency is to proactively increase the body of knowledge of an organization prior to any incident occurring [1]</a:t>
            </a:r>
          </a:p>
          <a:p>
            <a:r>
              <a:rPr lang="en-CA" dirty="0" smtClean="0"/>
              <a:t>Additionally, this knowledge seeking must be supported by management and applications of newly acquired knowledge should be encouraged in order to reduce risk and increase process safety</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55</a:t>
            </a:fld>
            <a:endParaRPr lang="en-US" dirty="0"/>
          </a:p>
        </p:txBody>
      </p:sp>
      <p:sp>
        <p:nvSpPr>
          <p:cNvPr id="26" name="TextBox 25"/>
          <p:cNvSpPr txBox="1"/>
          <p:nvPr/>
        </p:nvSpPr>
        <p:spPr>
          <a:xfrm>
            <a:off x="3063299" y="1553293"/>
            <a:ext cx="5318700" cy="461665"/>
          </a:xfrm>
          <a:prstGeom prst="rect">
            <a:avLst/>
          </a:prstGeom>
          <a:noFill/>
        </p:spPr>
        <p:txBody>
          <a:bodyPr wrap="square" rtlCol="0">
            <a:spAutoFit/>
          </a:bodyPr>
          <a:lstStyle/>
          <a:p>
            <a:r>
              <a:rPr lang="en-CA" sz="2400" b="1" dirty="0" smtClean="0">
                <a:solidFill>
                  <a:schemeClr val="accent3"/>
                </a:solidFill>
                <a:effectLst>
                  <a:outerShdw blurRad="38100" dist="38100" dir="2700000" algn="tl">
                    <a:srgbClr val="000000">
                      <a:alpha val="43137"/>
                    </a:srgbClr>
                  </a:outerShdw>
                </a:effectLst>
              </a:rPr>
              <a:t>The main purpose is to UNDERSTAND</a:t>
            </a:r>
            <a:endParaRPr lang="en-CA" sz="2400" b="1" dirty="0">
              <a:solidFill>
                <a:schemeClr val="accent3"/>
              </a:solidFill>
              <a:effectLst>
                <a:outerShdw blurRad="38100" dist="38100" dir="2700000" algn="tl">
                  <a:srgbClr val="000000">
                    <a:alpha val="43137"/>
                  </a:srgbClr>
                </a:outerShdw>
              </a:effectLst>
            </a:endParaRPr>
          </a:p>
        </p:txBody>
      </p:sp>
      <p:grpSp>
        <p:nvGrpSpPr>
          <p:cNvPr id="13" name="Group 12"/>
          <p:cNvGrpSpPr/>
          <p:nvPr/>
        </p:nvGrpSpPr>
        <p:grpSpPr>
          <a:xfrm>
            <a:off x="189688" y="6182578"/>
            <a:ext cx="8316639" cy="538898"/>
            <a:chOff x="1249680" y="6197517"/>
            <a:chExt cx="7749864" cy="540000"/>
          </a:xfrm>
        </p:grpSpPr>
        <p:sp>
          <p:nvSpPr>
            <p:cNvPr id="14" name="Rectangle 13">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1682092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CA" dirty="0" smtClean="0"/>
              <a:t>Positive Learning Culture</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56</a:t>
            </a:fld>
            <a:endParaRPr lang="en-US" dirty="0"/>
          </a:p>
        </p:txBody>
      </p:sp>
      <p:sp>
        <p:nvSpPr>
          <p:cNvPr id="15" name="TextBox 14"/>
          <p:cNvSpPr txBox="1"/>
          <p:nvPr/>
        </p:nvSpPr>
        <p:spPr>
          <a:xfrm>
            <a:off x="5290493" y="2375412"/>
            <a:ext cx="3386980" cy="584775"/>
          </a:xfrm>
          <a:prstGeom prst="rect">
            <a:avLst/>
          </a:prstGeom>
          <a:noFill/>
        </p:spPr>
        <p:txBody>
          <a:bodyPr wrap="square" rtlCol="0">
            <a:spAutoFit/>
          </a:bodyPr>
          <a:lstStyle/>
          <a:p>
            <a:pPr algn="ctr"/>
            <a:r>
              <a:rPr lang="en-CA" sz="1600" dirty="0" smtClean="0"/>
              <a:t>Supports discussion and evaluation of divergent opinions and data</a:t>
            </a:r>
            <a:endParaRPr lang="en-CA" sz="1600" dirty="0"/>
          </a:p>
        </p:txBody>
      </p:sp>
      <p:sp>
        <p:nvSpPr>
          <p:cNvPr id="16" name="Isosceles Triangle 15"/>
          <p:cNvSpPr/>
          <p:nvPr/>
        </p:nvSpPr>
        <p:spPr>
          <a:xfrm flipV="1">
            <a:off x="8376609" y="3494960"/>
            <a:ext cx="288000" cy="288000"/>
          </a:xfrm>
          <a:prstGeom prst="triangle">
            <a:avLst>
              <a:gd name="adj" fmla="val 189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7" name="Rounded Rectangle 16"/>
          <p:cNvSpPr/>
          <p:nvPr/>
        </p:nvSpPr>
        <p:spPr>
          <a:xfrm>
            <a:off x="4878619" y="3168884"/>
            <a:ext cx="396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Stimulate new ideas</a:t>
            </a:r>
            <a:endParaRPr lang="en-CA" sz="1600" dirty="0"/>
          </a:p>
        </p:txBody>
      </p:sp>
      <p:sp>
        <p:nvSpPr>
          <p:cNvPr id="18" name="Isosceles Triangle 17"/>
          <p:cNvSpPr/>
          <p:nvPr/>
        </p:nvSpPr>
        <p:spPr>
          <a:xfrm flipV="1">
            <a:off x="5002493" y="2212676"/>
            <a:ext cx="288000" cy="288000"/>
          </a:xfrm>
          <a:prstGeom prst="triangle">
            <a:avLst>
              <a:gd name="adj" fmla="val 775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9" name="Rounded Rectangle 18"/>
          <p:cNvSpPr/>
          <p:nvPr/>
        </p:nvSpPr>
        <p:spPr>
          <a:xfrm>
            <a:off x="4878619" y="1908620"/>
            <a:ext cx="396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Recognize and accepts differences</a:t>
            </a:r>
            <a:endParaRPr lang="en-CA" sz="1600" dirty="0"/>
          </a:p>
        </p:txBody>
      </p:sp>
      <p:sp>
        <p:nvSpPr>
          <p:cNvPr id="22" name="TextBox 21"/>
          <p:cNvSpPr txBox="1"/>
          <p:nvPr/>
        </p:nvSpPr>
        <p:spPr>
          <a:xfrm>
            <a:off x="5015548" y="3589190"/>
            <a:ext cx="3203036" cy="584775"/>
          </a:xfrm>
          <a:prstGeom prst="rect">
            <a:avLst/>
          </a:prstGeom>
          <a:noFill/>
        </p:spPr>
        <p:txBody>
          <a:bodyPr wrap="square" rtlCol="0">
            <a:spAutoFit/>
          </a:bodyPr>
          <a:lstStyle/>
          <a:p>
            <a:pPr algn="ctr"/>
            <a:r>
              <a:rPr lang="en-CA" sz="1600" dirty="0" smtClean="0"/>
              <a:t>Don’t depend only on incremental approaches to improve PSM</a:t>
            </a:r>
            <a:endParaRPr lang="en-CA" sz="1600" dirty="0"/>
          </a:p>
        </p:txBody>
      </p:sp>
      <p:sp>
        <p:nvSpPr>
          <p:cNvPr id="23" name="Isosceles Triangle 22"/>
          <p:cNvSpPr/>
          <p:nvPr/>
        </p:nvSpPr>
        <p:spPr>
          <a:xfrm flipV="1">
            <a:off x="4986727" y="4831384"/>
            <a:ext cx="288000" cy="288000"/>
          </a:xfrm>
          <a:prstGeom prst="triangle">
            <a:avLst>
              <a:gd name="adj" fmla="val 775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4" name="Rounded Rectangle 23"/>
          <p:cNvSpPr/>
          <p:nvPr/>
        </p:nvSpPr>
        <p:spPr>
          <a:xfrm>
            <a:off x="4878619" y="4527328"/>
            <a:ext cx="396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Maintains an external focus</a:t>
            </a:r>
            <a:endParaRPr lang="en-CA" sz="1600" dirty="0"/>
          </a:p>
        </p:txBody>
      </p:sp>
      <p:sp>
        <p:nvSpPr>
          <p:cNvPr id="25" name="Isosceles Triangle 24"/>
          <p:cNvSpPr/>
          <p:nvPr/>
        </p:nvSpPr>
        <p:spPr>
          <a:xfrm flipV="1">
            <a:off x="3857400" y="4868158"/>
            <a:ext cx="288000" cy="288000"/>
          </a:xfrm>
          <a:prstGeom prst="triangle">
            <a:avLst>
              <a:gd name="adj" fmla="val 189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6" name="Rounded Rectangle 25"/>
          <p:cNvSpPr/>
          <p:nvPr/>
        </p:nvSpPr>
        <p:spPr>
          <a:xfrm>
            <a:off x="315698" y="4521806"/>
            <a:ext cx="396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Tolerating errors</a:t>
            </a:r>
            <a:endParaRPr lang="en-CA" sz="1600" dirty="0"/>
          </a:p>
        </p:txBody>
      </p:sp>
      <p:sp>
        <p:nvSpPr>
          <p:cNvPr id="27" name="Isosceles Triangle 26"/>
          <p:cNvSpPr/>
          <p:nvPr/>
        </p:nvSpPr>
        <p:spPr>
          <a:xfrm flipV="1">
            <a:off x="401807" y="2379800"/>
            <a:ext cx="288000" cy="288000"/>
          </a:xfrm>
          <a:prstGeom prst="triangle">
            <a:avLst>
              <a:gd name="adj" fmla="val 775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8" name="Rounded Rectangle 27"/>
          <p:cNvSpPr/>
          <p:nvPr/>
        </p:nvSpPr>
        <p:spPr>
          <a:xfrm>
            <a:off x="316042" y="1697611"/>
            <a:ext cx="396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Establishes and periodically updates the learning plan</a:t>
            </a:r>
            <a:endParaRPr lang="en-CA" sz="1600" dirty="0"/>
          </a:p>
        </p:txBody>
      </p:sp>
      <p:sp>
        <p:nvSpPr>
          <p:cNvPr id="29" name="Isosceles Triangle 28"/>
          <p:cNvSpPr/>
          <p:nvPr/>
        </p:nvSpPr>
        <p:spPr>
          <a:xfrm flipV="1">
            <a:off x="3915900" y="3466680"/>
            <a:ext cx="288000" cy="288000"/>
          </a:xfrm>
          <a:prstGeom prst="triangle">
            <a:avLst>
              <a:gd name="adj" fmla="val 189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30" name="Rounded Rectangle 29"/>
          <p:cNvSpPr/>
          <p:nvPr/>
        </p:nvSpPr>
        <p:spPr>
          <a:xfrm>
            <a:off x="316042" y="3174806"/>
            <a:ext cx="396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Provide timely feedback</a:t>
            </a:r>
            <a:endParaRPr lang="en-CA" sz="1600" dirty="0"/>
          </a:p>
        </p:txBody>
      </p:sp>
      <p:sp>
        <p:nvSpPr>
          <p:cNvPr id="31" name="TextBox 30"/>
          <p:cNvSpPr txBox="1"/>
          <p:nvPr/>
        </p:nvSpPr>
        <p:spPr>
          <a:xfrm>
            <a:off x="5382835" y="4973035"/>
            <a:ext cx="3137774" cy="830997"/>
          </a:xfrm>
          <a:prstGeom prst="rect">
            <a:avLst/>
          </a:prstGeom>
          <a:noFill/>
        </p:spPr>
        <p:txBody>
          <a:bodyPr wrap="square" rtlCol="0">
            <a:spAutoFit/>
          </a:bodyPr>
          <a:lstStyle/>
          <a:p>
            <a:pPr algn="ctr"/>
            <a:r>
              <a:rPr lang="en-CA" sz="1600" dirty="0" smtClean="0"/>
              <a:t>Ideas from outside the organization are not automatically discounted</a:t>
            </a:r>
            <a:endParaRPr lang="en-CA" sz="1600" dirty="0"/>
          </a:p>
        </p:txBody>
      </p:sp>
      <p:sp>
        <p:nvSpPr>
          <p:cNvPr id="32" name="TextBox 31"/>
          <p:cNvSpPr txBox="1"/>
          <p:nvPr/>
        </p:nvSpPr>
        <p:spPr>
          <a:xfrm>
            <a:off x="545807" y="4976632"/>
            <a:ext cx="3432324" cy="830997"/>
          </a:xfrm>
          <a:prstGeom prst="rect">
            <a:avLst/>
          </a:prstGeom>
          <a:noFill/>
        </p:spPr>
        <p:txBody>
          <a:bodyPr wrap="square" rtlCol="0">
            <a:spAutoFit/>
          </a:bodyPr>
          <a:lstStyle/>
          <a:p>
            <a:pPr algn="ctr"/>
            <a:r>
              <a:rPr lang="en-CA" sz="1600" dirty="0" smtClean="0"/>
              <a:t>Learns from errors. Failure to encourage innovation stifles improvement</a:t>
            </a:r>
            <a:endParaRPr lang="en-CA" sz="1600" dirty="0"/>
          </a:p>
        </p:txBody>
      </p:sp>
      <p:sp>
        <p:nvSpPr>
          <p:cNvPr id="33" name="TextBox 32"/>
          <p:cNvSpPr txBox="1"/>
          <p:nvPr/>
        </p:nvSpPr>
        <p:spPr>
          <a:xfrm>
            <a:off x="415842" y="2497155"/>
            <a:ext cx="3760399" cy="584775"/>
          </a:xfrm>
          <a:prstGeom prst="rect">
            <a:avLst/>
          </a:prstGeom>
          <a:noFill/>
        </p:spPr>
        <p:txBody>
          <a:bodyPr wrap="square" rtlCol="0">
            <a:spAutoFit/>
          </a:bodyPr>
          <a:lstStyle/>
          <a:p>
            <a:pPr algn="ctr"/>
            <a:r>
              <a:rPr lang="en-CA" sz="1600" dirty="0" smtClean="0"/>
              <a:t>Help focus the efforts to increase competence</a:t>
            </a:r>
            <a:endParaRPr lang="en-CA" sz="1600" dirty="0"/>
          </a:p>
        </p:txBody>
      </p:sp>
      <p:sp>
        <p:nvSpPr>
          <p:cNvPr id="34" name="TextBox 33"/>
          <p:cNvSpPr txBox="1"/>
          <p:nvPr/>
        </p:nvSpPr>
        <p:spPr>
          <a:xfrm>
            <a:off x="373521" y="3623732"/>
            <a:ext cx="3604610" cy="830997"/>
          </a:xfrm>
          <a:prstGeom prst="rect">
            <a:avLst/>
          </a:prstGeom>
          <a:noFill/>
        </p:spPr>
        <p:txBody>
          <a:bodyPr wrap="square" rtlCol="0">
            <a:spAutoFit/>
          </a:bodyPr>
          <a:lstStyle/>
          <a:p>
            <a:pPr algn="ctr"/>
            <a:r>
              <a:rPr lang="en-CA" sz="1600" dirty="0" smtClean="0"/>
              <a:t>Allow feedback on the means to improve how work activities are approached</a:t>
            </a:r>
            <a:endParaRPr lang="en-CA" sz="1600" dirty="0"/>
          </a:p>
        </p:txBody>
      </p:sp>
      <p:grpSp>
        <p:nvGrpSpPr>
          <p:cNvPr id="35" name="Group 34"/>
          <p:cNvGrpSpPr/>
          <p:nvPr/>
        </p:nvGrpSpPr>
        <p:grpSpPr>
          <a:xfrm>
            <a:off x="189688" y="6182578"/>
            <a:ext cx="8316639" cy="538898"/>
            <a:chOff x="1249680" y="6197517"/>
            <a:chExt cx="7749864" cy="540000"/>
          </a:xfrm>
        </p:grpSpPr>
        <p:sp>
          <p:nvSpPr>
            <p:cNvPr id="36" name="Rectangle 3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37" name="Rectangle 36">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38" name="Rectangle 37">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39" name="Rectangle 38">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40" name="Rectangle 3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
        <p:nvSpPr>
          <p:cNvPr id="3" name="TextBox 2"/>
          <p:cNvSpPr txBox="1"/>
          <p:nvPr/>
        </p:nvSpPr>
        <p:spPr>
          <a:xfrm>
            <a:off x="8187793" y="1312789"/>
            <a:ext cx="911831" cy="369332"/>
          </a:xfrm>
          <a:prstGeom prst="rect">
            <a:avLst/>
          </a:prstGeom>
          <a:noFill/>
        </p:spPr>
        <p:txBody>
          <a:bodyPr wrap="square" rtlCol="0">
            <a:spAutoFit/>
          </a:bodyPr>
          <a:lstStyle/>
          <a:p>
            <a:r>
              <a:rPr lang="en-CA" dirty="0" smtClean="0"/>
              <a:t>[1,6]</a:t>
            </a:r>
            <a:endParaRPr lang="en-CA" dirty="0"/>
          </a:p>
        </p:txBody>
      </p:sp>
    </p:spTree>
    <p:extLst>
      <p:ext uri="{BB962C8B-B14F-4D97-AF65-F5344CB8AC3E}">
        <p14:creationId xmlns:p14="http://schemas.microsoft.com/office/powerpoint/2010/main" val="32527376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Negative Learning Culture </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57</a:t>
            </a:fld>
            <a:endParaRPr lang="en-US" dirty="0"/>
          </a:p>
        </p:txBody>
      </p:sp>
      <p:sp>
        <p:nvSpPr>
          <p:cNvPr id="6" name="TextBox 5"/>
          <p:cNvSpPr txBox="1"/>
          <p:nvPr/>
        </p:nvSpPr>
        <p:spPr>
          <a:xfrm>
            <a:off x="780541" y="2499620"/>
            <a:ext cx="3386980" cy="584775"/>
          </a:xfrm>
          <a:prstGeom prst="rect">
            <a:avLst/>
          </a:prstGeom>
          <a:noFill/>
        </p:spPr>
        <p:txBody>
          <a:bodyPr wrap="square" rtlCol="0">
            <a:spAutoFit/>
          </a:bodyPr>
          <a:lstStyle/>
          <a:p>
            <a:pPr algn="ctr"/>
            <a:r>
              <a:rPr lang="en-CA" sz="1600" dirty="0" smtClean="0"/>
              <a:t>Narrow focus and poor assumptions allow disruptive technologies</a:t>
            </a:r>
            <a:endParaRPr lang="en-CA" sz="1600" dirty="0"/>
          </a:p>
        </p:txBody>
      </p:sp>
      <p:sp>
        <p:nvSpPr>
          <p:cNvPr id="7" name="Isosceles Triangle 6"/>
          <p:cNvSpPr/>
          <p:nvPr/>
        </p:nvSpPr>
        <p:spPr>
          <a:xfrm flipV="1">
            <a:off x="3990117" y="3589496"/>
            <a:ext cx="288000" cy="288000"/>
          </a:xfrm>
          <a:prstGeom prst="triangle">
            <a:avLst>
              <a:gd name="adj" fmla="val 189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8" name="Rounded Rectangle 7"/>
          <p:cNvSpPr/>
          <p:nvPr/>
        </p:nvSpPr>
        <p:spPr>
          <a:xfrm>
            <a:off x="432000" y="3293032"/>
            <a:ext cx="39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Filtering</a:t>
            </a:r>
            <a:endParaRPr lang="en-CA" sz="1600" dirty="0"/>
          </a:p>
        </p:txBody>
      </p:sp>
      <p:sp>
        <p:nvSpPr>
          <p:cNvPr id="9" name="Isosceles Triangle 8"/>
          <p:cNvSpPr/>
          <p:nvPr/>
        </p:nvSpPr>
        <p:spPr>
          <a:xfrm flipV="1">
            <a:off x="558283" y="2279807"/>
            <a:ext cx="288000" cy="288000"/>
          </a:xfrm>
          <a:prstGeom prst="triangle">
            <a:avLst>
              <a:gd name="adj" fmla="val 775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0" name="Rounded Rectangle 9"/>
          <p:cNvSpPr/>
          <p:nvPr/>
        </p:nvSpPr>
        <p:spPr>
          <a:xfrm>
            <a:off x="432000" y="1944503"/>
            <a:ext cx="39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bg1"/>
                </a:solidFill>
              </a:rPr>
              <a:t>Blind s</a:t>
            </a:r>
            <a:r>
              <a:rPr lang="en-CA" sz="1600" dirty="0" smtClean="0"/>
              <a:t>pots</a:t>
            </a:r>
            <a:endParaRPr lang="en-CA" sz="1600" dirty="0"/>
          </a:p>
        </p:txBody>
      </p:sp>
      <p:sp>
        <p:nvSpPr>
          <p:cNvPr id="11" name="TextBox 10"/>
          <p:cNvSpPr txBox="1"/>
          <p:nvPr/>
        </p:nvSpPr>
        <p:spPr>
          <a:xfrm>
            <a:off x="659112" y="3771016"/>
            <a:ext cx="3386980" cy="584775"/>
          </a:xfrm>
          <a:prstGeom prst="rect">
            <a:avLst/>
          </a:prstGeom>
          <a:noFill/>
        </p:spPr>
        <p:txBody>
          <a:bodyPr wrap="square" rtlCol="0">
            <a:spAutoFit/>
          </a:bodyPr>
          <a:lstStyle/>
          <a:p>
            <a:pPr algn="ctr"/>
            <a:r>
              <a:rPr lang="en-CA" sz="1600" dirty="0" smtClean="0"/>
              <a:t>Downplaying information that doesn’t fit in the existing paradigm</a:t>
            </a:r>
            <a:endParaRPr lang="en-CA" sz="1600" dirty="0"/>
          </a:p>
        </p:txBody>
      </p:sp>
      <p:sp>
        <p:nvSpPr>
          <p:cNvPr id="12" name="Isosceles Triangle 11"/>
          <p:cNvSpPr/>
          <p:nvPr/>
        </p:nvSpPr>
        <p:spPr>
          <a:xfrm flipV="1">
            <a:off x="830574" y="4945617"/>
            <a:ext cx="288000" cy="288000"/>
          </a:xfrm>
          <a:prstGeom prst="triangle">
            <a:avLst>
              <a:gd name="adj" fmla="val 775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3" name="Rounded Rectangle 12"/>
          <p:cNvSpPr/>
          <p:nvPr/>
        </p:nvSpPr>
        <p:spPr>
          <a:xfrm>
            <a:off x="432000" y="4641561"/>
            <a:ext cx="39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Lack of information sharing</a:t>
            </a:r>
            <a:endParaRPr lang="en-CA" sz="1600" dirty="0"/>
          </a:p>
        </p:txBody>
      </p:sp>
      <p:sp>
        <p:nvSpPr>
          <p:cNvPr id="14" name="Isosceles Triangle 13"/>
          <p:cNvSpPr/>
          <p:nvPr/>
        </p:nvSpPr>
        <p:spPr>
          <a:xfrm flipV="1">
            <a:off x="8140537" y="2714990"/>
            <a:ext cx="288000" cy="288000"/>
          </a:xfrm>
          <a:prstGeom prst="triangle">
            <a:avLst>
              <a:gd name="adj" fmla="val 189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5" name="Rounded Rectangle 14"/>
          <p:cNvSpPr/>
          <p:nvPr/>
        </p:nvSpPr>
        <p:spPr>
          <a:xfrm>
            <a:off x="4832010" y="2454647"/>
            <a:ext cx="39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Flawed interpretation</a:t>
            </a:r>
            <a:endParaRPr lang="en-CA" sz="1600" dirty="0"/>
          </a:p>
        </p:txBody>
      </p:sp>
      <p:sp>
        <p:nvSpPr>
          <p:cNvPr id="16" name="Isosceles Triangle 15"/>
          <p:cNvSpPr/>
          <p:nvPr/>
        </p:nvSpPr>
        <p:spPr>
          <a:xfrm flipV="1">
            <a:off x="5092139" y="4266428"/>
            <a:ext cx="288000" cy="288000"/>
          </a:xfrm>
          <a:prstGeom prst="triangle">
            <a:avLst>
              <a:gd name="adj" fmla="val 7758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7" name="Rounded Rectangle 16"/>
          <p:cNvSpPr/>
          <p:nvPr/>
        </p:nvSpPr>
        <p:spPr>
          <a:xfrm>
            <a:off x="4832010" y="3929234"/>
            <a:ext cx="39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Inaction</a:t>
            </a:r>
            <a:endParaRPr lang="en-CA" sz="1600" dirty="0"/>
          </a:p>
        </p:txBody>
      </p:sp>
      <p:sp>
        <p:nvSpPr>
          <p:cNvPr id="18" name="TextBox 17"/>
          <p:cNvSpPr txBox="1"/>
          <p:nvPr/>
        </p:nvSpPr>
        <p:spPr>
          <a:xfrm>
            <a:off x="1005020" y="5027113"/>
            <a:ext cx="3386980" cy="584775"/>
          </a:xfrm>
          <a:prstGeom prst="rect">
            <a:avLst/>
          </a:prstGeom>
          <a:noFill/>
        </p:spPr>
        <p:txBody>
          <a:bodyPr wrap="square" rtlCol="0">
            <a:spAutoFit/>
          </a:bodyPr>
          <a:lstStyle/>
          <a:p>
            <a:pPr algn="ctr"/>
            <a:r>
              <a:rPr lang="en-CA" sz="1600" dirty="0" smtClean="0"/>
              <a:t>Hoarding information and poor sharing</a:t>
            </a:r>
            <a:endParaRPr lang="en-CA" sz="1600" dirty="0"/>
          </a:p>
        </p:txBody>
      </p:sp>
      <p:sp>
        <p:nvSpPr>
          <p:cNvPr id="19" name="TextBox 18"/>
          <p:cNvSpPr txBox="1"/>
          <p:nvPr/>
        </p:nvSpPr>
        <p:spPr>
          <a:xfrm>
            <a:off x="5049363" y="3019860"/>
            <a:ext cx="3081525" cy="584775"/>
          </a:xfrm>
          <a:prstGeom prst="rect">
            <a:avLst/>
          </a:prstGeom>
          <a:noFill/>
        </p:spPr>
        <p:txBody>
          <a:bodyPr wrap="square" rtlCol="0">
            <a:spAutoFit/>
          </a:bodyPr>
          <a:lstStyle/>
          <a:p>
            <a:pPr algn="ctr"/>
            <a:r>
              <a:rPr lang="en-CA" sz="1600" dirty="0" smtClean="0"/>
              <a:t>Poor logic due to lack of information or emotional bias</a:t>
            </a:r>
            <a:endParaRPr lang="en-CA" sz="1600" dirty="0"/>
          </a:p>
        </p:txBody>
      </p:sp>
      <p:sp>
        <p:nvSpPr>
          <p:cNvPr id="20" name="TextBox 19"/>
          <p:cNvSpPr txBox="1"/>
          <p:nvPr/>
        </p:nvSpPr>
        <p:spPr>
          <a:xfrm>
            <a:off x="5049363" y="4445519"/>
            <a:ext cx="3386980" cy="338554"/>
          </a:xfrm>
          <a:prstGeom prst="rect">
            <a:avLst/>
          </a:prstGeom>
          <a:noFill/>
        </p:spPr>
        <p:txBody>
          <a:bodyPr wrap="square" rtlCol="0">
            <a:spAutoFit/>
          </a:bodyPr>
          <a:lstStyle/>
          <a:p>
            <a:pPr algn="ctr"/>
            <a:r>
              <a:rPr lang="en-CA" sz="1600" dirty="0" smtClean="0"/>
              <a:t>Unwilling or unable to act</a:t>
            </a:r>
            <a:endParaRPr lang="en-CA" sz="1600" dirty="0"/>
          </a:p>
        </p:txBody>
      </p:sp>
      <p:grpSp>
        <p:nvGrpSpPr>
          <p:cNvPr id="28" name="Group 27"/>
          <p:cNvGrpSpPr/>
          <p:nvPr/>
        </p:nvGrpSpPr>
        <p:grpSpPr>
          <a:xfrm>
            <a:off x="189688" y="6182578"/>
            <a:ext cx="8316639" cy="538898"/>
            <a:chOff x="1249680" y="6197517"/>
            <a:chExt cx="7749864" cy="540000"/>
          </a:xfrm>
        </p:grpSpPr>
        <p:sp>
          <p:nvSpPr>
            <p:cNvPr id="29" name="Rectangle 28">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30" name="Rectangle 29">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31" name="Rectangle 30">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32" name="Rectangle 31">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33" name="Rectangle 32">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
        <p:nvSpPr>
          <p:cNvPr id="25" name="TextBox 24"/>
          <p:cNvSpPr txBox="1"/>
          <p:nvPr/>
        </p:nvSpPr>
        <p:spPr>
          <a:xfrm>
            <a:off x="8187793" y="1312789"/>
            <a:ext cx="911831" cy="369332"/>
          </a:xfrm>
          <a:prstGeom prst="rect">
            <a:avLst/>
          </a:prstGeom>
          <a:noFill/>
        </p:spPr>
        <p:txBody>
          <a:bodyPr wrap="square" rtlCol="0">
            <a:spAutoFit/>
          </a:bodyPr>
          <a:lstStyle/>
          <a:p>
            <a:r>
              <a:rPr lang="en-CA" dirty="0" smtClean="0"/>
              <a:t>[1,6]</a:t>
            </a:r>
            <a:endParaRPr lang="en-CA" dirty="0"/>
          </a:p>
        </p:txBody>
      </p:sp>
    </p:spTree>
    <p:extLst>
      <p:ext uri="{BB962C8B-B14F-4D97-AF65-F5344CB8AC3E}">
        <p14:creationId xmlns:p14="http://schemas.microsoft.com/office/powerpoint/2010/main" val="31769129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914400" indent="-914400">
              <a:buFont typeface="+mj-lt"/>
              <a:buAutoNum type="arabicPeriod" startAt="4"/>
            </a:pPr>
            <a:r>
              <a:rPr lang="en-CA" dirty="0"/>
              <a:t>Workforce </a:t>
            </a:r>
            <a:r>
              <a:rPr lang="en-CA" dirty="0" smtClean="0"/>
              <a:t>Involvement</a:t>
            </a:r>
            <a:endParaRPr lang="en-CA" dirty="0"/>
          </a:p>
        </p:txBody>
      </p:sp>
      <p:sp>
        <p:nvSpPr>
          <p:cNvPr id="6" name="Text Placeholder 5"/>
          <p:cNvSpPr>
            <a:spLocks noGrp="1"/>
          </p:cNvSpPr>
          <p:nvPr>
            <p:ph type="body" idx="1"/>
          </p:nvPr>
        </p:nvSpPr>
        <p:spPr/>
        <p:txBody>
          <a:bodyPr>
            <a:normAutofit/>
          </a:bodyPr>
          <a:lstStyle/>
          <a:p>
            <a:r>
              <a:rPr lang="en-CA" sz="2400" i="1" dirty="0" smtClean="0"/>
              <a:t>Involving all levels in the activities of process safety management</a:t>
            </a:r>
            <a:endParaRPr lang="en-CA" sz="24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58</a:t>
            </a:fld>
            <a:endParaRPr lang="en-US" dirty="0"/>
          </a:p>
        </p:txBody>
      </p:sp>
    </p:spTree>
    <p:extLst>
      <p:ext uri="{BB962C8B-B14F-4D97-AF65-F5344CB8AC3E}">
        <p14:creationId xmlns:p14="http://schemas.microsoft.com/office/powerpoint/2010/main" val="16266962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 of workforce involvement</a:t>
            </a:r>
            <a:endParaRPr lang="en-CA" dirty="0"/>
          </a:p>
        </p:txBody>
      </p:sp>
      <p:sp>
        <p:nvSpPr>
          <p:cNvPr id="3" name="Content Placeholder 2"/>
          <p:cNvSpPr>
            <a:spLocks noGrp="1"/>
          </p:cNvSpPr>
          <p:nvPr>
            <p:ph idx="1"/>
          </p:nvPr>
        </p:nvSpPr>
        <p:spPr/>
        <p:txBody>
          <a:bodyPr/>
          <a:lstStyle/>
          <a:p>
            <a:r>
              <a:rPr lang="en-CA" dirty="0" smtClean="0"/>
              <a:t>The purpose of workforce involvement is engage employees of all levels in the development or revaluation of PSM elements</a:t>
            </a:r>
          </a:p>
          <a:p>
            <a:r>
              <a:rPr lang="en-CA" dirty="0" smtClean="0"/>
              <a:t>The workforce also includes and contract workers that will be affected by facility operations</a:t>
            </a:r>
          </a:p>
          <a:p>
            <a:r>
              <a:rPr lang="en-CA" dirty="0" smtClean="0"/>
              <a:t>Employees at different levels will contribute different information about the process that is necessary in order to create an effective PSM system</a:t>
            </a:r>
          </a:p>
          <a:p>
            <a:r>
              <a:rPr lang="en-CA" dirty="0" smtClean="0"/>
              <a:t>Frontline workers may be the best authority on day to day operations and routines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59</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243028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What is Process Safety Management (PSM)?</a:t>
            </a:r>
            <a:endParaRPr lang="en-CA" sz="2800" dirty="0"/>
          </a:p>
        </p:txBody>
      </p:sp>
      <p:sp>
        <p:nvSpPr>
          <p:cNvPr id="3" name="Content Placeholder 2"/>
          <p:cNvSpPr>
            <a:spLocks noGrp="1"/>
          </p:cNvSpPr>
          <p:nvPr>
            <p:ph idx="1"/>
          </p:nvPr>
        </p:nvSpPr>
        <p:spPr>
          <a:xfrm>
            <a:off x="2798604" y="808796"/>
            <a:ext cx="5751095" cy="5286895"/>
          </a:xfrm>
        </p:spPr>
        <p:txBody>
          <a:bodyPr>
            <a:normAutofit/>
          </a:bodyPr>
          <a:lstStyle/>
          <a:p>
            <a:r>
              <a:rPr lang="en-CA" dirty="0" smtClean="0"/>
              <a:t>PSM is the </a:t>
            </a:r>
            <a:r>
              <a:rPr lang="en-CA" b="1" dirty="0" smtClean="0"/>
              <a:t>proactive </a:t>
            </a:r>
            <a:r>
              <a:rPr lang="en-CA" dirty="0" smtClean="0"/>
              <a:t>application of management principles to a process for the prevention of loss of containment events</a:t>
            </a:r>
          </a:p>
          <a:p>
            <a:r>
              <a:rPr lang="en-CA" dirty="0" smtClean="0"/>
              <a:t>PSM is a system for dealing with:</a:t>
            </a:r>
          </a:p>
          <a:p>
            <a:pPr marL="0" indent="0" algn="ctr">
              <a:buNone/>
            </a:pPr>
            <a:r>
              <a:rPr lang="en-CA" dirty="0" smtClean="0">
                <a:ln w="0"/>
                <a:solidFill>
                  <a:schemeClr val="accent5"/>
                </a:solidFill>
                <a:effectLst>
                  <a:outerShdw blurRad="38100" dist="19050" dir="2700000" algn="tl" rotWithShape="0">
                    <a:schemeClr val="dk1">
                      <a:alpha val="40000"/>
                    </a:schemeClr>
                  </a:outerShdw>
                </a:effectLst>
              </a:rPr>
              <a:t>“… human performance in complicated systems that involve inherent risk” </a:t>
            </a:r>
          </a:p>
          <a:p>
            <a:pPr marL="0" indent="0" algn="ctr">
              <a:buNone/>
            </a:pPr>
            <a:r>
              <a:rPr lang="en-CA" dirty="0" smtClean="0">
                <a:ln w="0"/>
                <a:solidFill>
                  <a:schemeClr val="accent5"/>
                </a:solidFill>
                <a:effectLst>
                  <a:outerShdw blurRad="38100" dist="19050" dir="2700000" algn="tl" rotWithShape="0">
                    <a:schemeClr val="dk1">
                      <a:alpha val="40000"/>
                    </a:schemeClr>
                  </a:outerShdw>
                </a:effectLst>
              </a:rPr>
              <a:t>– Aviation Safety Expert and Pilot Chelsey </a:t>
            </a:r>
            <a:r>
              <a:rPr lang="en-CA" dirty="0" err="1" smtClean="0">
                <a:ln w="0"/>
                <a:solidFill>
                  <a:schemeClr val="accent5"/>
                </a:solidFill>
                <a:effectLst>
                  <a:outerShdw blurRad="38100" dist="19050" dir="2700000" algn="tl" rotWithShape="0">
                    <a:schemeClr val="dk1">
                      <a:alpha val="40000"/>
                    </a:schemeClr>
                  </a:outerShdw>
                </a:effectLst>
              </a:rPr>
              <a:t>Sullenberger</a:t>
            </a:r>
            <a:r>
              <a:rPr lang="en-CA" dirty="0" smtClean="0">
                <a:ln w="0"/>
                <a:solidFill>
                  <a:schemeClr val="accent5"/>
                </a:solidFill>
                <a:effectLst>
                  <a:outerShdw blurRad="38100" dist="19050" dir="2700000" algn="tl" rotWithShape="0">
                    <a:schemeClr val="dk1">
                      <a:alpha val="40000"/>
                    </a:schemeClr>
                  </a:outerShdw>
                </a:effectLst>
              </a:rPr>
              <a:t> </a:t>
            </a:r>
          </a:p>
          <a:p>
            <a:pPr marL="0" indent="0">
              <a:buNone/>
            </a:pPr>
            <a:r>
              <a:rPr lang="en-CA" sz="1800" dirty="0" smtClean="0">
                <a:ln w="0"/>
              </a:rPr>
              <a:t>(Interview on the application of aviation systems safety lessons to medicine CBC Radio 2013)</a:t>
            </a:r>
          </a:p>
          <a:p>
            <a:pPr marL="0" indent="0">
              <a:buNone/>
            </a:pPr>
            <a:endParaRPr lang="en-CA" sz="1800" dirty="0">
              <a:ln w="0"/>
            </a:endParaRPr>
          </a:p>
          <a:p>
            <a:r>
              <a:rPr lang="en-CA" dirty="0" smtClean="0"/>
              <a:t>This applies to the process industries too</a:t>
            </a:r>
          </a:p>
          <a:p>
            <a:r>
              <a:rPr lang="en-CA" dirty="0" smtClean="0"/>
              <a:t>Any site which stores, handles or manufactures hazardous substances or energy will have an inherent risk</a:t>
            </a:r>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grpSp>
        <p:nvGrpSpPr>
          <p:cNvPr id="17" name="Group 16"/>
          <p:cNvGrpSpPr/>
          <p:nvPr/>
        </p:nvGrpSpPr>
        <p:grpSpPr>
          <a:xfrm>
            <a:off x="189688" y="6182578"/>
            <a:ext cx="8316639" cy="538898"/>
            <a:chOff x="1249680" y="6197517"/>
            <a:chExt cx="7749864" cy="540000"/>
          </a:xfrm>
        </p:grpSpPr>
        <p:sp>
          <p:nvSpPr>
            <p:cNvPr id="18" name="Rectangle 17">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9" name="Rectangle 18">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20" name="Rectangle 19">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21" name="Rectangle 20">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2" name="Rectangle 21">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419263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do you involve people in PSM?</a:t>
            </a:r>
            <a:endParaRPr lang="en-CA" dirty="0"/>
          </a:p>
        </p:txBody>
      </p:sp>
      <p:sp>
        <p:nvSpPr>
          <p:cNvPr id="3" name="Content Placeholder 2"/>
          <p:cNvSpPr>
            <a:spLocks noGrp="1"/>
          </p:cNvSpPr>
          <p:nvPr>
            <p:ph idx="1"/>
          </p:nvPr>
        </p:nvSpPr>
        <p:spPr/>
        <p:txBody>
          <a:bodyPr/>
          <a:lstStyle/>
          <a:p>
            <a:r>
              <a:rPr lang="en-CA" dirty="0" smtClean="0"/>
              <a:t>Provide specific PSM responsibilities to their roles [1, 7]</a:t>
            </a:r>
          </a:p>
          <a:p>
            <a:r>
              <a:rPr lang="en-CA" dirty="0" smtClean="0"/>
              <a:t>Provide a mechanism for individuals to communicate their concerns or observations</a:t>
            </a:r>
          </a:p>
          <a:p>
            <a:r>
              <a:rPr lang="en-CA" dirty="0" smtClean="0"/>
              <a:t>Allow individuals to participate in protecting their own welfare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60</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8119930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Benefits of workforce involvement</a:t>
            </a:r>
            <a:endParaRPr lang="en-CA" dirty="0"/>
          </a:p>
        </p:txBody>
      </p:sp>
      <p:sp>
        <p:nvSpPr>
          <p:cNvPr id="3" name="Content Placeholder 2"/>
          <p:cNvSpPr>
            <a:spLocks noGrp="1"/>
          </p:cNvSpPr>
          <p:nvPr>
            <p:ph idx="1"/>
          </p:nvPr>
        </p:nvSpPr>
        <p:spPr/>
        <p:txBody>
          <a:bodyPr/>
          <a:lstStyle/>
          <a:p>
            <a:r>
              <a:rPr lang="en-CA" dirty="0" smtClean="0"/>
              <a:t>Individual empowerment [1,2]</a:t>
            </a:r>
            <a:endParaRPr lang="en-CA" dirty="0"/>
          </a:p>
          <a:p>
            <a:pPr lvl="1"/>
            <a:r>
              <a:rPr lang="en-CA" dirty="0" smtClean="0"/>
              <a:t>Everyone should feel they have a say in their own welfare and safety</a:t>
            </a:r>
          </a:p>
          <a:p>
            <a:r>
              <a:rPr lang="en-CA" dirty="0" smtClean="0"/>
              <a:t>Deference to expertise</a:t>
            </a:r>
          </a:p>
          <a:p>
            <a:pPr lvl="1"/>
            <a:r>
              <a:rPr lang="en-CA" dirty="0" smtClean="0"/>
              <a:t>Recognize expertize or lack of it when evaluating process safety</a:t>
            </a:r>
          </a:p>
          <a:p>
            <a:r>
              <a:rPr lang="en-CA" dirty="0" smtClean="0"/>
              <a:t>Open communication </a:t>
            </a:r>
            <a:endParaRPr lang="en-CA" dirty="0"/>
          </a:p>
          <a:p>
            <a:pPr lvl="1"/>
            <a:r>
              <a:rPr lang="en-CA" dirty="0" smtClean="0"/>
              <a:t>Encourage participation in safety discussions</a:t>
            </a:r>
          </a:p>
          <a:p>
            <a:pPr lvl="1"/>
            <a:r>
              <a:rPr lang="en-CA" dirty="0" smtClean="0"/>
              <a:t>May be that only 1 person realizes the risk</a:t>
            </a:r>
          </a:p>
          <a:p>
            <a:r>
              <a:rPr lang="en-CA" dirty="0" smtClean="0"/>
              <a:t>Mutual trust </a:t>
            </a:r>
          </a:p>
          <a:p>
            <a:pPr lvl="1"/>
            <a:r>
              <a:rPr lang="en-CA" dirty="0" smtClean="0"/>
              <a:t>Foster trust between workers and management</a:t>
            </a:r>
          </a:p>
          <a:p>
            <a:r>
              <a:rPr lang="en-CA" dirty="0" smtClean="0"/>
              <a:t>Responsiveness </a:t>
            </a:r>
          </a:p>
          <a:p>
            <a:pPr lvl="1"/>
            <a:r>
              <a:rPr lang="en-CA" dirty="0" smtClean="0"/>
              <a:t> Improve participation in safety by providing sincere timely response to PSM input or concerns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61</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3594826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 applies to all elements!</a:t>
            </a:r>
            <a:endParaRPr lang="en-CA" dirty="0"/>
          </a:p>
        </p:txBody>
      </p:sp>
      <p:sp>
        <p:nvSpPr>
          <p:cNvPr id="3" name="Content Placeholder 2"/>
          <p:cNvSpPr>
            <a:spLocks noGrp="1"/>
          </p:cNvSpPr>
          <p:nvPr>
            <p:ph idx="1"/>
          </p:nvPr>
        </p:nvSpPr>
        <p:spPr/>
        <p:txBody>
          <a:bodyPr/>
          <a:lstStyle/>
          <a:p>
            <a:r>
              <a:rPr lang="en-CA" dirty="0" smtClean="0"/>
              <a:t>Generally is involved in all aspects of PSM and not really specifically addressed by this element alone</a:t>
            </a:r>
          </a:p>
          <a:p>
            <a:r>
              <a:rPr lang="en-CA" dirty="0" smtClean="0"/>
              <a:t>Element specific activities may involve periodic opinion surveys</a:t>
            </a:r>
          </a:p>
          <a:p>
            <a:r>
              <a:rPr lang="en-CA" dirty="0" smtClean="0"/>
              <a:t>Evaluation of worker involvement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62</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8892577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0" indent="-914400">
              <a:buFont typeface="+mj-lt"/>
              <a:buAutoNum type="arabicPeriod" startAt="5"/>
            </a:pPr>
            <a:r>
              <a:rPr lang="en-CA" dirty="0"/>
              <a:t>Stakeholder outreach</a:t>
            </a:r>
          </a:p>
        </p:txBody>
      </p:sp>
      <p:sp>
        <p:nvSpPr>
          <p:cNvPr id="3" name="Text Placeholder 2"/>
          <p:cNvSpPr>
            <a:spLocks noGrp="1"/>
          </p:cNvSpPr>
          <p:nvPr>
            <p:ph type="body" idx="1"/>
          </p:nvPr>
        </p:nvSpPr>
        <p:spPr/>
        <p:txBody>
          <a:bodyPr>
            <a:normAutofit/>
          </a:bodyPr>
          <a:lstStyle/>
          <a:p>
            <a:r>
              <a:rPr lang="en-CA" sz="2400" i="1" dirty="0" smtClean="0"/>
              <a:t>Providing a means of communication for the concerns of any stakeholders</a:t>
            </a:r>
            <a:endParaRPr lang="en-CA" sz="24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63</a:t>
            </a:fld>
            <a:endParaRPr lang="en-US" dirty="0"/>
          </a:p>
        </p:txBody>
      </p:sp>
    </p:spTree>
    <p:extLst>
      <p:ext uri="{BB962C8B-B14F-4D97-AF65-F5344CB8AC3E}">
        <p14:creationId xmlns:p14="http://schemas.microsoft.com/office/powerpoint/2010/main" val="42014706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t>Who may be affected by your facilities operations?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64</a:t>
            </a:fld>
            <a:endParaRPr lang="en-US" dirty="0"/>
          </a:p>
        </p:txBody>
      </p:sp>
      <p:sp>
        <p:nvSpPr>
          <p:cNvPr id="10" name="TextBox 9"/>
          <p:cNvSpPr txBox="1"/>
          <p:nvPr/>
        </p:nvSpPr>
        <p:spPr>
          <a:xfrm>
            <a:off x="352885" y="1566274"/>
            <a:ext cx="3241783" cy="461665"/>
          </a:xfrm>
          <a:prstGeom prst="rect">
            <a:avLst/>
          </a:prstGeom>
          <a:noFill/>
        </p:spPr>
        <p:txBody>
          <a:bodyPr wrap="square" rtlCol="0">
            <a:spAutoFit/>
          </a:bodyPr>
          <a:lstStyle/>
          <a:p>
            <a:r>
              <a:rPr lang="en-CA" sz="2400" b="1" dirty="0" smtClean="0"/>
              <a:t>Government Officials</a:t>
            </a:r>
            <a:endParaRPr lang="en-CA" sz="2400" b="1" dirty="0"/>
          </a:p>
        </p:txBody>
      </p:sp>
      <p:sp>
        <p:nvSpPr>
          <p:cNvPr id="11" name="TextBox 10"/>
          <p:cNvSpPr txBox="1"/>
          <p:nvPr/>
        </p:nvSpPr>
        <p:spPr>
          <a:xfrm>
            <a:off x="4675057" y="1566275"/>
            <a:ext cx="4129041" cy="461665"/>
          </a:xfrm>
          <a:prstGeom prst="rect">
            <a:avLst/>
          </a:prstGeom>
          <a:noFill/>
        </p:spPr>
        <p:txBody>
          <a:bodyPr wrap="square" rtlCol="0">
            <a:spAutoFit/>
          </a:bodyPr>
          <a:lstStyle/>
          <a:p>
            <a:r>
              <a:rPr lang="en-CA" sz="2400" b="1" dirty="0" smtClean="0"/>
              <a:t>Non-government associations</a:t>
            </a:r>
            <a:endParaRPr lang="en-CA" sz="2400" b="1" dirty="0"/>
          </a:p>
        </p:txBody>
      </p:sp>
      <p:sp>
        <p:nvSpPr>
          <p:cNvPr id="12" name="TextBox 11"/>
          <p:cNvSpPr txBox="1"/>
          <p:nvPr/>
        </p:nvSpPr>
        <p:spPr>
          <a:xfrm>
            <a:off x="362656" y="3843904"/>
            <a:ext cx="4089962" cy="461665"/>
          </a:xfrm>
          <a:prstGeom prst="rect">
            <a:avLst/>
          </a:prstGeom>
          <a:noFill/>
        </p:spPr>
        <p:txBody>
          <a:bodyPr wrap="square" rtlCol="0">
            <a:spAutoFit/>
          </a:bodyPr>
          <a:lstStyle/>
          <a:p>
            <a:r>
              <a:rPr lang="en-CA" sz="2400" b="1" dirty="0" smtClean="0"/>
              <a:t>Emergency Response Services</a:t>
            </a:r>
            <a:endParaRPr lang="en-CA" sz="2400" b="1" dirty="0"/>
          </a:p>
        </p:txBody>
      </p:sp>
      <p:sp>
        <p:nvSpPr>
          <p:cNvPr id="16" name="TextBox 15"/>
          <p:cNvSpPr txBox="1"/>
          <p:nvPr/>
        </p:nvSpPr>
        <p:spPr>
          <a:xfrm>
            <a:off x="2408268" y="2181982"/>
            <a:ext cx="2211181" cy="969496"/>
          </a:xfrm>
          <a:prstGeom prst="rect">
            <a:avLst/>
          </a:prstGeom>
          <a:noFill/>
        </p:spPr>
        <p:txBody>
          <a:bodyPr wrap="square" rtlCol="0">
            <a:spAutoFit/>
          </a:bodyPr>
          <a:lstStyle/>
          <a:p>
            <a:pPr marL="285750" indent="-285750">
              <a:buFont typeface="Arial" panose="020B0604020202020204" pitchFamily="34" charset="0"/>
              <a:buChar char="•"/>
            </a:pPr>
            <a:r>
              <a:rPr lang="en-CA" sz="1900" dirty="0" smtClean="0"/>
              <a:t>Local councils</a:t>
            </a:r>
          </a:p>
          <a:p>
            <a:pPr marL="285750" indent="-285750">
              <a:buFont typeface="Arial" panose="020B0604020202020204" pitchFamily="34" charset="0"/>
              <a:buChar char="•"/>
            </a:pPr>
            <a:r>
              <a:rPr lang="en-CA" sz="1900" dirty="0" smtClean="0"/>
              <a:t>Politicians</a:t>
            </a:r>
          </a:p>
          <a:p>
            <a:pPr marL="285750" indent="-285750">
              <a:buFont typeface="Arial" panose="020B0604020202020204" pitchFamily="34" charset="0"/>
              <a:buChar char="•"/>
            </a:pPr>
            <a:r>
              <a:rPr lang="en-CA" sz="1900" dirty="0" smtClean="0"/>
              <a:t>Regulators</a:t>
            </a:r>
            <a:endParaRPr lang="en-CA" sz="1900" dirty="0"/>
          </a:p>
        </p:txBody>
      </p:sp>
      <p:sp>
        <p:nvSpPr>
          <p:cNvPr id="18" name="TextBox 17"/>
          <p:cNvSpPr txBox="1"/>
          <p:nvPr/>
        </p:nvSpPr>
        <p:spPr>
          <a:xfrm>
            <a:off x="2374486" y="4262924"/>
            <a:ext cx="1686330" cy="969496"/>
          </a:xfrm>
          <a:prstGeom prst="rect">
            <a:avLst/>
          </a:prstGeom>
          <a:noFill/>
        </p:spPr>
        <p:txBody>
          <a:bodyPr wrap="square" rtlCol="0">
            <a:spAutoFit/>
          </a:bodyPr>
          <a:lstStyle/>
          <a:p>
            <a:pPr marL="285750" indent="-285750">
              <a:buFont typeface="Arial" panose="020B0604020202020204" pitchFamily="34" charset="0"/>
              <a:buChar char="•"/>
            </a:pPr>
            <a:r>
              <a:rPr lang="en-CA" sz="1900" dirty="0" smtClean="0"/>
              <a:t>Fire</a:t>
            </a:r>
          </a:p>
          <a:p>
            <a:pPr marL="285750" indent="-285750">
              <a:buFont typeface="Arial" panose="020B0604020202020204" pitchFamily="34" charset="0"/>
              <a:buChar char="•"/>
            </a:pPr>
            <a:r>
              <a:rPr lang="en-CA" sz="1900" dirty="0" smtClean="0"/>
              <a:t>Paramedics</a:t>
            </a:r>
          </a:p>
          <a:p>
            <a:pPr marL="285750" indent="-285750">
              <a:buFont typeface="Arial" panose="020B0604020202020204" pitchFamily="34" charset="0"/>
              <a:buChar char="•"/>
            </a:pPr>
            <a:r>
              <a:rPr lang="en-CA" sz="1900" dirty="0" smtClean="0"/>
              <a:t>Police</a:t>
            </a:r>
            <a:endParaRPr lang="en-CA" sz="1900" dirty="0"/>
          </a:p>
        </p:txBody>
      </p:sp>
      <p:sp>
        <p:nvSpPr>
          <p:cNvPr id="21" name="TextBox 20"/>
          <p:cNvSpPr txBox="1"/>
          <p:nvPr/>
        </p:nvSpPr>
        <p:spPr>
          <a:xfrm>
            <a:off x="6418777" y="2181982"/>
            <a:ext cx="2621298" cy="1261884"/>
          </a:xfrm>
          <a:prstGeom prst="rect">
            <a:avLst/>
          </a:prstGeom>
          <a:noFill/>
        </p:spPr>
        <p:txBody>
          <a:bodyPr wrap="square" rtlCol="0">
            <a:spAutoFit/>
          </a:bodyPr>
          <a:lstStyle/>
          <a:p>
            <a:pPr marL="285750" indent="-285750">
              <a:buFont typeface="Arial" panose="020B0604020202020204" pitchFamily="34" charset="0"/>
              <a:buChar char="•"/>
            </a:pPr>
            <a:r>
              <a:rPr lang="en-CA" sz="1900" dirty="0" smtClean="0"/>
              <a:t>Business/Industry associations</a:t>
            </a:r>
          </a:p>
          <a:p>
            <a:pPr marL="285750" indent="-285750">
              <a:buFont typeface="Arial" panose="020B0604020202020204" pitchFamily="34" charset="0"/>
              <a:buChar char="•"/>
            </a:pPr>
            <a:r>
              <a:rPr lang="en-CA" sz="1900" dirty="0"/>
              <a:t>Environmental groups</a:t>
            </a:r>
          </a:p>
          <a:p>
            <a:pPr marL="285750" indent="-285750">
              <a:buFont typeface="Arial" panose="020B0604020202020204" pitchFamily="34" charset="0"/>
              <a:buChar char="•"/>
            </a:pPr>
            <a:r>
              <a:rPr lang="en-CA" sz="1900" dirty="0"/>
              <a:t>Youth </a:t>
            </a:r>
            <a:r>
              <a:rPr lang="en-CA" sz="1900" dirty="0" smtClean="0"/>
              <a:t>groups</a:t>
            </a:r>
            <a:endParaRPr lang="en-CA" sz="1900" dirty="0"/>
          </a:p>
        </p:txBody>
      </p:sp>
      <p:sp>
        <p:nvSpPr>
          <p:cNvPr id="22" name="TextBox 21"/>
          <p:cNvSpPr txBox="1"/>
          <p:nvPr/>
        </p:nvSpPr>
        <p:spPr>
          <a:xfrm>
            <a:off x="4619449" y="3840036"/>
            <a:ext cx="2492477" cy="461665"/>
          </a:xfrm>
          <a:prstGeom prst="rect">
            <a:avLst/>
          </a:prstGeom>
          <a:noFill/>
        </p:spPr>
        <p:txBody>
          <a:bodyPr wrap="square" rtlCol="0">
            <a:spAutoFit/>
          </a:bodyPr>
          <a:lstStyle/>
          <a:p>
            <a:r>
              <a:rPr lang="en-CA" sz="2400" b="1" dirty="0" smtClean="0"/>
              <a:t>Other</a:t>
            </a:r>
            <a:endParaRPr lang="en-CA" sz="2400" b="1" dirty="0"/>
          </a:p>
        </p:txBody>
      </p:sp>
      <p:sp>
        <p:nvSpPr>
          <p:cNvPr id="24" name="TextBox 23"/>
          <p:cNvSpPr txBox="1"/>
          <p:nvPr/>
        </p:nvSpPr>
        <p:spPr>
          <a:xfrm>
            <a:off x="6739578" y="4203179"/>
            <a:ext cx="2220263" cy="1554272"/>
          </a:xfrm>
          <a:prstGeom prst="rect">
            <a:avLst/>
          </a:prstGeom>
          <a:noFill/>
        </p:spPr>
        <p:txBody>
          <a:bodyPr wrap="square" rtlCol="0">
            <a:spAutoFit/>
          </a:bodyPr>
          <a:lstStyle/>
          <a:p>
            <a:pPr marL="285750" indent="-285750">
              <a:buFont typeface="Arial" panose="020B0604020202020204" pitchFamily="34" charset="0"/>
              <a:buChar char="•"/>
            </a:pPr>
            <a:r>
              <a:rPr lang="en-CA" sz="1900" dirty="0" smtClean="0"/>
              <a:t>Residents</a:t>
            </a:r>
          </a:p>
          <a:p>
            <a:pPr marL="285750" indent="-285750">
              <a:buFont typeface="Arial" panose="020B0604020202020204" pitchFamily="34" charset="0"/>
              <a:buChar char="•"/>
            </a:pPr>
            <a:r>
              <a:rPr lang="en-CA" sz="1900" dirty="0" smtClean="0"/>
              <a:t>Post-secondary institutions</a:t>
            </a:r>
          </a:p>
          <a:p>
            <a:pPr marL="285750" indent="-285750">
              <a:buFont typeface="Arial" panose="020B0604020202020204" pitchFamily="34" charset="0"/>
              <a:buChar char="•"/>
            </a:pPr>
            <a:r>
              <a:rPr lang="en-CA" sz="1900" dirty="0" smtClean="0"/>
              <a:t>Local school boards</a:t>
            </a:r>
            <a:endParaRPr lang="en-CA" sz="1900"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67" y="4382804"/>
            <a:ext cx="1987819" cy="1324695"/>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67" y="2187332"/>
            <a:ext cx="1987819" cy="1324695"/>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8084" y="2113384"/>
            <a:ext cx="1469545" cy="1301525"/>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3513" y="4405849"/>
            <a:ext cx="2030276" cy="135351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grpSp>
        <p:nvGrpSpPr>
          <p:cNvPr id="23" name="Group 22"/>
          <p:cNvGrpSpPr/>
          <p:nvPr/>
        </p:nvGrpSpPr>
        <p:grpSpPr>
          <a:xfrm>
            <a:off x="189688" y="6182578"/>
            <a:ext cx="8316639" cy="538898"/>
            <a:chOff x="1249680" y="6197517"/>
            <a:chExt cx="7749864" cy="540000"/>
          </a:xfrm>
        </p:grpSpPr>
        <p:sp>
          <p:nvSpPr>
            <p:cNvPr id="27" name="Rectangle 26">
              <a:hlinkClick r:id="rId7"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28" name="Rectangle 27">
              <a:hlinkClick r:id="rId8"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38" name="Rectangle 37">
              <a:hlinkClick r:id="rId9"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39" name="Rectangle 38">
              <a:hlinkClick r:id="rId10"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40" name="Rectangle 39">
              <a:hlinkClick r:id="rId11"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6412162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is stakeholder outreach an element of PSM?</a:t>
            </a:r>
            <a:endParaRPr lang="en-CA" dirty="0"/>
          </a:p>
        </p:txBody>
      </p:sp>
      <p:sp>
        <p:nvSpPr>
          <p:cNvPr id="3" name="Content Placeholder 2"/>
          <p:cNvSpPr>
            <a:spLocks noGrp="1"/>
          </p:cNvSpPr>
          <p:nvPr>
            <p:ph idx="1"/>
          </p:nvPr>
        </p:nvSpPr>
        <p:spPr>
          <a:xfrm>
            <a:off x="2901951" y="864108"/>
            <a:ext cx="5486400" cy="3545660"/>
          </a:xfrm>
        </p:spPr>
        <p:txBody>
          <a:bodyPr/>
          <a:lstStyle/>
          <a:p>
            <a:endParaRPr lang="en-CA" dirty="0" smtClean="0"/>
          </a:p>
          <a:p>
            <a:r>
              <a:rPr lang="en-CA" dirty="0" smtClean="0"/>
              <a:t>Following the events of Bhopal, India, it was evident that the potential for damage to the surrounding community was immense and that chemical producers had an obligation to hear the concerns of the community</a:t>
            </a:r>
          </a:p>
          <a:p>
            <a:r>
              <a:rPr lang="en-CA" dirty="0" smtClean="0"/>
              <a:t>The Chemistry Industry Association of Canada (formerly the Canadian Chemical Producers Association) created a mandatory initiative called Responsible Care which calls for </a:t>
            </a:r>
            <a:r>
              <a:rPr lang="en-CA" b="1" dirty="0" smtClean="0"/>
              <a:t>Community Awareness </a:t>
            </a:r>
            <a:r>
              <a:rPr lang="en-CA" dirty="0" smtClean="0"/>
              <a:t>&amp; </a:t>
            </a:r>
            <a:r>
              <a:rPr lang="en-CA" b="1" dirty="0" smtClean="0"/>
              <a:t>Emergency Response</a:t>
            </a:r>
            <a:r>
              <a:rPr lang="en-CA" dirty="0" smtClean="0"/>
              <a:t> practices </a:t>
            </a:r>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65</a:t>
            </a:fld>
            <a:endParaRPr lang="en-US" dirty="0"/>
          </a:p>
        </p:txBody>
      </p:sp>
      <p:pic>
        <p:nvPicPr>
          <p:cNvPr id="12" name="Picture 2" descr="http://www.canadianchemistry.ca/Portals/0/Responsible%20Care/RESP_CARE_354K_E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951" y="4065719"/>
            <a:ext cx="5739633" cy="9656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212931" y="5306890"/>
            <a:ext cx="4864439" cy="307777"/>
          </a:xfrm>
          <a:prstGeom prst="rect">
            <a:avLst/>
          </a:prstGeom>
          <a:noFill/>
        </p:spPr>
        <p:txBody>
          <a:bodyPr wrap="square" rtlCol="0">
            <a:spAutoFit/>
          </a:bodyPr>
          <a:lstStyle/>
          <a:p>
            <a:r>
              <a:rPr lang="en-CA" sz="1400" dirty="0">
                <a:hlinkClick r:id="rId4"/>
              </a:rPr>
              <a:t>http://www.canadianchemistry.ca/ResponsibleCareHome.aspx</a:t>
            </a:r>
            <a:endParaRPr lang="en-CA" sz="1400" dirty="0"/>
          </a:p>
        </p:txBody>
      </p:sp>
      <p:grpSp>
        <p:nvGrpSpPr>
          <p:cNvPr id="14" name="Group 13"/>
          <p:cNvGrpSpPr/>
          <p:nvPr/>
        </p:nvGrpSpPr>
        <p:grpSpPr>
          <a:xfrm>
            <a:off x="189688" y="6182578"/>
            <a:ext cx="8316639" cy="538898"/>
            <a:chOff x="1249680" y="6197517"/>
            <a:chExt cx="7749864" cy="540000"/>
          </a:xfrm>
        </p:grpSpPr>
        <p:sp>
          <p:nvSpPr>
            <p:cNvPr id="15" name="Rectangle 14">
              <a:hlinkClick r:id="rId5"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6" name="Rectangle 15">
              <a:hlinkClick r:id="rId6"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7" name="Rectangle 16">
              <a:hlinkClick r:id="rId7"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8" name="Rectangle 17">
              <a:hlinkClick r:id="rId8"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9" name="Rectangle 18">
              <a:hlinkClick r:id="rId9"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6214022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Goals of stakeholder outreach</a:t>
            </a:r>
            <a:endParaRPr lang="en-CA" dirty="0"/>
          </a:p>
        </p:txBody>
      </p:sp>
      <p:sp>
        <p:nvSpPr>
          <p:cNvPr id="3" name="Content Placeholder 2"/>
          <p:cNvSpPr>
            <a:spLocks noGrp="1"/>
          </p:cNvSpPr>
          <p:nvPr>
            <p:ph idx="1"/>
          </p:nvPr>
        </p:nvSpPr>
        <p:spPr/>
        <p:txBody>
          <a:bodyPr>
            <a:normAutofit/>
          </a:bodyPr>
          <a:lstStyle/>
          <a:p>
            <a:r>
              <a:rPr lang="en-CA" dirty="0" smtClean="0"/>
              <a:t>The main objectives of the outreach element are to [1]:</a:t>
            </a:r>
          </a:p>
          <a:p>
            <a:pPr marL="457200" indent="-457200">
              <a:buFont typeface="+mj-lt"/>
              <a:buAutoNum type="arabicPeriod"/>
            </a:pPr>
            <a:r>
              <a:rPr lang="en-CA" dirty="0" smtClean="0"/>
              <a:t>Identify and engage the community and other stakeholders in discussions about process safety</a:t>
            </a:r>
          </a:p>
          <a:p>
            <a:pPr marL="457200" indent="-457200">
              <a:buFont typeface="+mj-lt"/>
              <a:buAutoNum type="arabicPeriod"/>
            </a:pPr>
            <a:r>
              <a:rPr lang="en-CA" dirty="0" smtClean="0"/>
              <a:t>Establish a mode of communication for any concerns of needs stakeholders may want addressed</a:t>
            </a:r>
          </a:p>
          <a:p>
            <a:pPr marL="457200" indent="-457200">
              <a:buFont typeface="+mj-lt"/>
              <a:buAutoNum type="arabicPeriod"/>
            </a:pPr>
            <a:r>
              <a:rPr lang="en-CA" dirty="0" smtClean="0"/>
              <a:t>Use the establish mode of communication to follow up on any aired concerns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66</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5682427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Benefits of stakeholder outreach</a:t>
            </a:r>
            <a:endParaRPr lang="en-CA" dirty="0"/>
          </a:p>
        </p:txBody>
      </p:sp>
      <p:sp>
        <p:nvSpPr>
          <p:cNvPr id="3" name="Content Placeholder 2"/>
          <p:cNvSpPr>
            <a:spLocks noGrp="1"/>
          </p:cNvSpPr>
          <p:nvPr>
            <p:ph idx="1"/>
          </p:nvPr>
        </p:nvSpPr>
        <p:spPr/>
        <p:txBody>
          <a:bodyPr/>
          <a:lstStyle/>
          <a:p>
            <a:r>
              <a:rPr lang="en-CA" dirty="0" smtClean="0"/>
              <a:t>Public discussion and openly addressing concerns </a:t>
            </a:r>
            <a:r>
              <a:rPr lang="en-CA" b="1" dirty="0" smtClean="0"/>
              <a:t>builds trust </a:t>
            </a:r>
            <a:r>
              <a:rPr lang="en-CA" dirty="0" smtClean="0"/>
              <a:t>with the stakeholders [2]</a:t>
            </a:r>
          </a:p>
          <a:p>
            <a:r>
              <a:rPr lang="en-CA" dirty="0" smtClean="0"/>
              <a:t>It is important for residents to feel confident that the organization is taking reasonable care to operate in a safe and environmentally sound way</a:t>
            </a:r>
          </a:p>
          <a:p>
            <a:r>
              <a:rPr lang="en-CA" dirty="0" smtClean="0"/>
              <a:t>Promoting transparency and responsiveness will increase the stakeholders confidence in the company [1]</a:t>
            </a:r>
          </a:p>
          <a:p>
            <a:r>
              <a:rPr lang="en-CA" dirty="0" smtClean="0"/>
              <a:t>This in turn may lead to the stakeholders willingness to cooperate in the future</a:t>
            </a:r>
          </a:p>
          <a:p>
            <a:r>
              <a:rPr lang="en-CA" dirty="0" smtClean="0"/>
              <a:t>Stakeholders will know how to contact the company should the need arise</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67</a:t>
            </a:fld>
            <a:endParaRPr lang="en-US" dirty="0"/>
          </a:p>
        </p:txBody>
      </p:sp>
      <p:sp>
        <p:nvSpPr>
          <p:cNvPr id="5" name="TextBox 4"/>
          <p:cNvSpPr txBox="1"/>
          <p:nvPr/>
        </p:nvSpPr>
        <p:spPr>
          <a:xfrm>
            <a:off x="4339919" y="862228"/>
            <a:ext cx="2610464" cy="523220"/>
          </a:xfrm>
          <a:prstGeom prst="rect">
            <a:avLst/>
          </a:prstGeom>
          <a:noFill/>
        </p:spPr>
        <p:txBody>
          <a:bodyPr wrap="square" rtlCol="0">
            <a:spAutoFit/>
          </a:bodyPr>
          <a:lstStyle/>
          <a:p>
            <a:pPr algn="ctr"/>
            <a:r>
              <a:rPr lang="en-CA" sz="2800" b="1" dirty="0" smtClean="0">
                <a:solidFill>
                  <a:schemeClr val="accent3"/>
                </a:solidFill>
                <a:effectLst>
                  <a:outerShdw blurRad="38100" dist="38100" dir="2700000" algn="tl">
                    <a:srgbClr val="000000">
                      <a:alpha val="43137"/>
                    </a:srgbClr>
                  </a:outerShdw>
                </a:effectLst>
              </a:rPr>
              <a:t>TRUST</a:t>
            </a:r>
            <a:endParaRPr lang="en-CA" sz="2800" b="1" dirty="0">
              <a:solidFill>
                <a:schemeClr val="accent3"/>
              </a:solidFill>
              <a:effectLst>
                <a:outerShdw blurRad="38100" dist="38100" dir="2700000" algn="tl">
                  <a:srgbClr val="000000">
                    <a:alpha val="43137"/>
                  </a:srgbClr>
                </a:outerShdw>
              </a:effectLst>
            </a:endParaRPr>
          </a:p>
        </p:txBody>
      </p:sp>
      <p:grpSp>
        <p:nvGrpSpPr>
          <p:cNvPr id="13" name="Group 12"/>
          <p:cNvGrpSpPr/>
          <p:nvPr/>
        </p:nvGrpSpPr>
        <p:grpSpPr>
          <a:xfrm>
            <a:off x="189688" y="6182578"/>
            <a:ext cx="8316639" cy="538898"/>
            <a:chOff x="1249680" y="6197517"/>
            <a:chExt cx="7749864" cy="540000"/>
          </a:xfrm>
        </p:grpSpPr>
        <p:sp>
          <p:nvSpPr>
            <p:cNvPr id="14" name="Rectangle 13">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785322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does this?</a:t>
            </a:r>
            <a:endParaRPr lang="en-CA" dirty="0"/>
          </a:p>
        </p:txBody>
      </p:sp>
      <p:sp>
        <p:nvSpPr>
          <p:cNvPr id="3" name="Content Placeholder 2"/>
          <p:cNvSpPr>
            <a:spLocks noGrp="1"/>
          </p:cNvSpPr>
          <p:nvPr>
            <p:ph idx="1"/>
          </p:nvPr>
        </p:nvSpPr>
        <p:spPr/>
        <p:txBody>
          <a:bodyPr/>
          <a:lstStyle/>
          <a:p>
            <a:r>
              <a:rPr lang="en-CA" dirty="0" smtClean="0"/>
              <a:t>Communications personnel, phone operators, security guards, legal staff [1]</a:t>
            </a:r>
          </a:p>
          <a:p>
            <a:r>
              <a:rPr lang="en-CA" dirty="0" smtClean="0"/>
              <a:t>Key personnel should receive communications training in order to prepare them to hold planned events to press conferences</a:t>
            </a:r>
          </a:p>
          <a:p>
            <a:r>
              <a:rPr lang="en-CA" dirty="0" smtClean="0"/>
              <a:t>Legal personnel must give guidance to communications personnel in order to protect confidential business information while providing the appropriate information for any concern</a:t>
            </a:r>
          </a:p>
          <a:p>
            <a:r>
              <a:rPr lang="en-CA" dirty="0" smtClean="0"/>
              <a:t>Any additional staff such as those responsible for emergency response planning</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68</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6582283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Organizing your outreach system</a:t>
            </a:r>
            <a:endParaRPr lang="en-CA" dirty="0"/>
          </a:p>
        </p:txBody>
      </p:sp>
      <p:sp>
        <p:nvSpPr>
          <p:cNvPr id="3" name="Content Placeholder 2"/>
          <p:cNvSpPr>
            <a:spLocks noGrp="1"/>
          </p:cNvSpPr>
          <p:nvPr>
            <p:ph idx="1"/>
          </p:nvPr>
        </p:nvSpPr>
        <p:spPr/>
        <p:txBody>
          <a:bodyPr/>
          <a:lstStyle/>
          <a:p>
            <a:r>
              <a:rPr lang="en-CA" dirty="0" smtClean="0"/>
              <a:t>How an organization pursues their outreach will depend on the size of the facility and the potential risks for the community [1]:</a:t>
            </a:r>
          </a:p>
          <a:p>
            <a:pPr lvl="1"/>
            <a:r>
              <a:rPr lang="en-CA" dirty="0" smtClean="0"/>
              <a:t>Combine with other industrial partners in the area</a:t>
            </a:r>
          </a:p>
          <a:p>
            <a:pPr lvl="1"/>
            <a:r>
              <a:rPr lang="en-CA" dirty="0" smtClean="0"/>
              <a:t>Emergency response may require a separate outreach format than other stakeholders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69</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285261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Loss of Containment</a:t>
            </a:r>
            <a:endParaRPr lang="en-CA" dirty="0"/>
          </a:p>
        </p:txBody>
      </p:sp>
      <p:sp>
        <p:nvSpPr>
          <p:cNvPr id="3" name="Content Placeholder 2"/>
          <p:cNvSpPr>
            <a:spLocks noGrp="1"/>
          </p:cNvSpPr>
          <p:nvPr>
            <p:ph idx="1"/>
          </p:nvPr>
        </p:nvSpPr>
        <p:spPr/>
        <p:txBody>
          <a:bodyPr/>
          <a:lstStyle/>
          <a:p>
            <a:r>
              <a:rPr lang="en-CA" dirty="0"/>
              <a:t>A </a:t>
            </a:r>
            <a:r>
              <a:rPr lang="en-CA" b="1" i="1" dirty="0"/>
              <a:t>loss of containment incident (</a:t>
            </a:r>
            <a:r>
              <a:rPr lang="en-CA" b="1" i="1" dirty="0" err="1"/>
              <a:t>LoC</a:t>
            </a:r>
            <a:r>
              <a:rPr lang="en-CA" b="1" i="1" dirty="0"/>
              <a:t>) </a:t>
            </a:r>
            <a:r>
              <a:rPr lang="en-CA" dirty="0"/>
              <a:t>occurs when a harmful substance or energy is released outside of the equipment which is meant to contain it [1,2,3,4]</a:t>
            </a:r>
          </a:p>
          <a:p>
            <a:pPr lvl="1"/>
            <a:r>
              <a:rPr lang="en-CA" dirty="0"/>
              <a:t>In some countries the amount of substance released dictates whether the incident is reportable to the government</a:t>
            </a:r>
          </a:p>
          <a:p>
            <a:pPr lvl="1"/>
            <a:r>
              <a:rPr lang="en-CA" dirty="0"/>
              <a:t>Also, in some countries, the amount of hazardous material contained in either equipment or at a facility can determine if implementation of PSM systems is required; e.g., Environment Canada Environmental Regulations, US OSHA PSM Rule 1910.119 [3, 5]</a:t>
            </a:r>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6807066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Press Conferences</a:t>
            </a:r>
            <a:endParaRPr lang="en-CA" dirty="0"/>
          </a:p>
        </p:txBody>
      </p:sp>
      <p:sp>
        <p:nvSpPr>
          <p:cNvPr id="3" name="Content Placeholder 2"/>
          <p:cNvSpPr>
            <a:spLocks noGrp="1"/>
          </p:cNvSpPr>
          <p:nvPr>
            <p:ph idx="1"/>
          </p:nvPr>
        </p:nvSpPr>
        <p:spPr/>
        <p:txBody>
          <a:bodyPr/>
          <a:lstStyle/>
          <a:p>
            <a:r>
              <a:rPr lang="en-CA" dirty="0" smtClean="0"/>
              <a:t>The outreach program will also be used in the aftermath of an incident should one occur [1,2]</a:t>
            </a:r>
          </a:p>
          <a:p>
            <a:r>
              <a:rPr lang="en-CA" dirty="0" smtClean="0"/>
              <a:t>By engaging the public in the outreach program prior to an incident, in a state of emergency, the public will already be aware of the communication plan of the facility</a:t>
            </a:r>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70</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6945092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2641600" y="864108"/>
            <a:ext cx="6223000" cy="5857368"/>
          </a:xfrm>
        </p:spPr>
        <p:txBody>
          <a:bodyPr>
            <a:normAutofit/>
          </a:bodyPr>
          <a:lstStyle/>
          <a:p>
            <a:r>
              <a:rPr lang="en-CA" dirty="0" smtClean="0"/>
              <a:t>[1] Center </a:t>
            </a:r>
            <a:r>
              <a:rPr lang="en-CA" dirty="0"/>
              <a:t>for Chemical Process Safety. </a:t>
            </a:r>
            <a:r>
              <a:rPr lang="en-CA" i="1" dirty="0"/>
              <a:t>Guidelines for Risk Based Process Safety. </a:t>
            </a:r>
            <a:r>
              <a:rPr lang="en-CA" dirty="0"/>
              <a:t>New Jersey : Jon Wiley &amp; Sons, 2011</a:t>
            </a:r>
            <a:r>
              <a:rPr lang="en-CA" dirty="0" smtClean="0"/>
              <a:t>.</a:t>
            </a:r>
          </a:p>
          <a:p>
            <a:r>
              <a:rPr lang="en-CA" dirty="0"/>
              <a:t>[2] </a:t>
            </a:r>
            <a:r>
              <a:rPr lang="en-CA" dirty="0" err="1"/>
              <a:t>Lutchman</a:t>
            </a:r>
            <a:r>
              <a:rPr lang="en-CA" dirty="0"/>
              <a:t>, C. et al. </a:t>
            </a:r>
            <a:r>
              <a:rPr lang="en-CA" i="1" dirty="0"/>
              <a:t>Safety Management: A </a:t>
            </a:r>
            <a:r>
              <a:rPr lang="en-CA" i="1" dirty="0" smtClean="0"/>
              <a:t>comprehensive </a:t>
            </a:r>
            <a:r>
              <a:rPr lang="en-CA" i="1" dirty="0"/>
              <a:t>approach to developing a sustainable system. </a:t>
            </a:r>
            <a:r>
              <a:rPr lang="en-CA" dirty="0"/>
              <a:t>London: CRC Press,2012</a:t>
            </a:r>
            <a:r>
              <a:rPr lang="en-CA" dirty="0" smtClean="0"/>
              <a:t>)</a:t>
            </a:r>
          </a:p>
          <a:p>
            <a:r>
              <a:rPr lang="en-CA" dirty="0" smtClean="0"/>
              <a:t>[3] Ian </a:t>
            </a:r>
            <a:r>
              <a:rPr lang="en-CA" dirty="0"/>
              <a:t>Sutton. (2010)  Process Risk and Reliability Management: Operational Integrity Management. Elsevier. </a:t>
            </a:r>
          </a:p>
          <a:p>
            <a:r>
              <a:rPr lang="en-CA" dirty="0" smtClean="0"/>
              <a:t>[4] Professional </a:t>
            </a:r>
            <a:r>
              <a:rPr lang="en-CA" dirty="0"/>
              <a:t>Engineers Ontario Code of Ethics, Section 77 of the O. Reg. </a:t>
            </a:r>
            <a:r>
              <a:rPr lang="en-CA" dirty="0" smtClean="0"/>
              <a:t>941</a:t>
            </a:r>
          </a:p>
          <a:p>
            <a:r>
              <a:rPr lang="en-CA" dirty="0" smtClean="0"/>
              <a:t>[5] Energy </a:t>
            </a:r>
            <a:r>
              <a:rPr lang="en-CA" dirty="0"/>
              <a:t>Institute. </a:t>
            </a:r>
            <a:r>
              <a:rPr lang="en-CA" i="1" dirty="0"/>
              <a:t>High Level Framework for Process Safety Management. </a:t>
            </a:r>
            <a:r>
              <a:rPr lang="en-CA" dirty="0"/>
              <a:t>London : Energy Institute, 2010</a:t>
            </a:r>
            <a:r>
              <a:rPr lang="en-CA" dirty="0" smtClean="0"/>
              <a:t>.</a:t>
            </a:r>
          </a:p>
          <a:p>
            <a:r>
              <a:rPr lang="en-CA" dirty="0" smtClean="0"/>
              <a:t>[6] </a:t>
            </a:r>
            <a:r>
              <a:rPr lang="en-CA" i="1" dirty="0"/>
              <a:t>Is yours a learning organization? </a:t>
            </a:r>
            <a:r>
              <a:rPr lang="en-CA" dirty="0"/>
              <a:t>Garvin, David A, Edmondson, C Amy and Gino, Francesca. 2008, </a:t>
            </a:r>
            <a:r>
              <a:rPr lang="en-CA" dirty="0" smtClean="0"/>
              <a:t>Harvard </a:t>
            </a:r>
            <a:r>
              <a:rPr lang="en-CA" dirty="0"/>
              <a:t>Business Review, pp. 1-11</a:t>
            </a:r>
            <a:r>
              <a:rPr lang="en-CA" dirty="0" smtClean="0"/>
              <a:t>.</a:t>
            </a:r>
          </a:p>
          <a:p>
            <a:r>
              <a:rPr lang="en-CA" dirty="0" smtClean="0"/>
              <a:t>[7] Canadian </a:t>
            </a:r>
            <a:r>
              <a:rPr lang="en-CA" dirty="0"/>
              <a:t>Society of Chemical Engineering. </a:t>
            </a:r>
            <a:r>
              <a:rPr lang="en-CA" i="1" dirty="0"/>
              <a:t>Process Safety Management Guide. </a:t>
            </a:r>
            <a:r>
              <a:rPr lang="en-CA" dirty="0"/>
              <a:t>Ottawa : Canadian Society of Chemical Engineering, 2012.</a:t>
            </a:r>
          </a:p>
          <a:p>
            <a:endParaRPr lang="en-CA"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pPr/>
              <a:t>71</a:t>
            </a:fld>
            <a:endParaRPr lang="en-US" dirty="0"/>
          </a:p>
        </p:txBody>
      </p:sp>
    </p:spTree>
    <p:extLst>
      <p:ext uri="{BB962C8B-B14F-4D97-AF65-F5344CB8AC3E}">
        <p14:creationId xmlns:p14="http://schemas.microsoft.com/office/powerpoint/2010/main" val="28871869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Hazard and Risk Identification</a:t>
            </a:r>
            <a:endParaRPr lang="en-CA" dirty="0"/>
          </a:p>
        </p:txBody>
      </p:sp>
      <p:sp>
        <p:nvSpPr>
          <p:cNvPr id="3" name="Text Placeholder 2"/>
          <p:cNvSpPr>
            <a:spLocks noGrp="1"/>
          </p:cNvSpPr>
          <p:nvPr>
            <p:ph type="subTitle" idx="1"/>
          </p:nvPr>
        </p:nvSpPr>
        <p:spPr/>
        <p:txBody>
          <a:bodyPr/>
          <a:lstStyle/>
          <a:p>
            <a:pPr marL="214308" indent="-214308">
              <a:buClr>
                <a:schemeClr val="bg1"/>
              </a:buClr>
              <a:buFont typeface="Wingdings" panose="05000000000000000000" pitchFamily="2" charset="2"/>
              <a:buChar char="Ø"/>
            </a:pPr>
            <a:r>
              <a:rPr lang="en-CA" dirty="0" smtClean="0">
                <a:solidFill>
                  <a:schemeClr val="bg1"/>
                </a:solidFill>
              </a:rPr>
              <a:t>Process Knowledge Management</a:t>
            </a:r>
          </a:p>
          <a:p>
            <a:pPr marL="257168" indent="-257168">
              <a:buClr>
                <a:schemeClr val="bg1"/>
              </a:buClr>
              <a:buFont typeface="Wingdings" panose="05000000000000000000" pitchFamily="2" charset="2"/>
              <a:buChar char="Ø"/>
            </a:pPr>
            <a:r>
              <a:rPr lang="en-CA" dirty="0" smtClean="0">
                <a:solidFill>
                  <a:schemeClr val="bg1"/>
                </a:solidFill>
              </a:rPr>
              <a:t>Hazard Identification and Risk Analysis</a:t>
            </a:r>
            <a:endParaRPr lang="en-CA" dirty="0">
              <a:solidFill>
                <a:schemeClr val="bg1"/>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72</a:t>
            </a:fld>
            <a:endParaRPr lang="en-US" dirty="0"/>
          </a:p>
        </p:txBody>
      </p:sp>
      <p:pic>
        <p:nvPicPr>
          <p:cNvPr id="6" name="Picture 5"/>
          <p:cNvPicPr>
            <a:picLocks noChangeAspect="1"/>
          </p:cNvPicPr>
          <p:nvPr/>
        </p:nvPicPr>
        <p:blipFill rotWithShape="1">
          <a:blip r:embed="rId3"/>
          <a:srcRect t="19354"/>
          <a:stretch/>
        </p:blipFill>
        <p:spPr>
          <a:xfrm>
            <a:off x="6743180" y="6241983"/>
            <a:ext cx="2400820" cy="49300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20290" b="24156"/>
          <a:stretch/>
        </p:blipFill>
        <p:spPr>
          <a:xfrm>
            <a:off x="6922096" y="154188"/>
            <a:ext cx="2221904" cy="551518"/>
          </a:xfrm>
          <a:prstGeom prst="rect">
            <a:avLst/>
          </a:prstGeom>
        </p:spPr>
      </p:pic>
    </p:spTree>
    <p:extLst>
      <p:ext uri="{BB962C8B-B14F-4D97-AF65-F5344CB8AC3E}">
        <p14:creationId xmlns:p14="http://schemas.microsoft.com/office/powerpoint/2010/main" val="16195370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Hazard and Risk Identification</a:t>
            </a:r>
            <a:endParaRPr lang="en-CA" dirty="0"/>
          </a:p>
        </p:txBody>
      </p:sp>
      <p:sp>
        <p:nvSpPr>
          <p:cNvPr id="3" name="Content Placeholder 2"/>
          <p:cNvSpPr>
            <a:spLocks noGrp="1"/>
          </p:cNvSpPr>
          <p:nvPr>
            <p:ph idx="1"/>
          </p:nvPr>
        </p:nvSpPr>
        <p:spPr/>
        <p:txBody>
          <a:bodyPr/>
          <a:lstStyle/>
          <a:p>
            <a:r>
              <a:rPr lang="en-CA" dirty="0" smtClean="0"/>
              <a:t>This pillar of PSM has two elements [1]:</a:t>
            </a:r>
          </a:p>
          <a:p>
            <a:pPr marL="902970" lvl="1" indent="-400050">
              <a:buFont typeface="+mj-lt"/>
              <a:buAutoNum type="romanUcPeriod"/>
            </a:pPr>
            <a:r>
              <a:rPr lang="en-CA" dirty="0" smtClean="0"/>
              <a:t>Process knowledge</a:t>
            </a:r>
          </a:p>
          <a:p>
            <a:pPr marL="902970" lvl="1" indent="-400050">
              <a:buFont typeface="+mj-lt"/>
              <a:buAutoNum type="romanUcPeriod"/>
            </a:pPr>
            <a:r>
              <a:rPr lang="en-CA" dirty="0" smtClean="0"/>
              <a:t>Hazard Identification and Risk Assessment</a:t>
            </a:r>
          </a:p>
          <a:p>
            <a:pPr marL="502920" lvl="1" indent="0">
              <a:buNone/>
            </a:pPr>
            <a:endParaRPr lang="en-CA" dirty="0" smtClean="0"/>
          </a:p>
          <a:p>
            <a:r>
              <a:rPr lang="en-CA" dirty="0" smtClean="0"/>
              <a:t>These two elements will form the bases of your risk management activities and therefore, comprehensive knowledge of your process and proper identification of hazards and their risks is crucial to PSM.</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73</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0761286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6</a:t>
            </a:r>
            <a:r>
              <a:rPr lang="en-CA" dirty="0" smtClean="0"/>
              <a:t>. Process Knowledge</a:t>
            </a:r>
            <a:endParaRPr lang="en-CA" dirty="0"/>
          </a:p>
        </p:txBody>
      </p:sp>
      <p:sp>
        <p:nvSpPr>
          <p:cNvPr id="3" name="Text Placeholder 2"/>
          <p:cNvSpPr>
            <a:spLocks noGrp="1"/>
          </p:cNvSpPr>
          <p:nvPr>
            <p:ph type="body" idx="1"/>
          </p:nvPr>
        </p:nvSpPr>
        <p:spPr/>
        <p:txBody>
          <a:bodyPr>
            <a:noAutofit/>
          </a:bodyPr>
          <a:lstStyle/>
          <a:p>
            <a:r>
              <a:rPr lang="en-CA" sz="2400" i="1" dirty="0" smtClean="0"/>
              <a:t>Identification and documentation of all relevant process knowledge for use in other PSM elements</a:t>
            </a:r>
            <a:endParaRPr lang="en-CA" sz="24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74</a:t>
            </a:fld>
            <a:endParaRPr lang="en-US" dirty="0"/>
          </a:p>
        </p:txBody>
      </p:sp>
    </p:spTree>
    <p:extLst>
      <p:ext uri="{BB962C8B-B14F-4D97-AF65-F5344CB8AC3E}">
        <p14:creationId xmlns:p14="http://schemas.microsoft.com/office/powerpoint/2010/main" val="41885026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Process knowledge Management</a:t>
            </a:r>
            <a:endParaRPr lang="en-CA" sz="2800" dirty="0"/>
          </a:p>
        </p:txBody>
      </p:sp>
      <p:sp>
        <p:nvSpPr>
          <p:cNvPr id="3" name="Content Placeholder 2"/>
          <p:cNvSpPr>
            <a:spLocks noGrp="1"/>
          </p:cNvSpPr>
          <p:nvPr>
            <p:ph idx="1"/>
          </p:nvPr>
        </p:nvSpPr>
        <p:spPr/>
        <p:txBody>
          <a:bodyPr>
            <a:normAutofit/>
          </a:bodyPr>
          <a:lstStyle/>
          <a:p>
            <a:r>
              <a:rPr lang="en-CA" sz="2000" dirty="0" smtClean="0"/>
              <a:t>This element boils down to three things:</a:t>
            </a:r>
          </a:p>
          <a:p>
            <a:pPr marL="902970" lvl="1" indent="-400050">
              <a:buFont typeface="+mj-lt"/>
              <a:buAutoNum type="romanLcPeriod"/>
            </a:pPr>
            <a:r>
              <a:rPr lang="en-CA" sz="1800" dirty="0" smtClean="0"/>
              <a:t>Understanding your process</a:t>
            </a:r>
          </a:p>
          <a:p>
            <a:pPr marL="902970" lvl="1" indent="-400050">
              <a:buFont typeface="+mj-lt"/>
              <a:buAutoNum type="romanLcPeriod"/>
            </a:pPr>
            <a:r>
              <a:rPr lang="en-CA" sz="1800" dirty="0" smtClean="0"/>
              <a:t>Documenting your understanding</a:t>
            </a:r>
          </a:p>
          <a:p>
            <a:pPr marL="902970" lvl="1" indent="-400050">
              <a:buFont typeface="+mj-lt"/>
              <a:buAutoNum type="romanLcPeriod"/>
            </a:pPr>
            <a:r>
              <a:rPr lang="en-CA" sz="1800" dirty="0" smtClean="0"/>
              <a:t>Managing the documentation process</a:t>
            </a:r>
          </a:p>
          <a:p>
            <a:pPr marL="0" indent="0">
              <a:buNone/>
            </a:pPr>
            <a:endParaRPr lang="en-CA" sz="2000" dirty="0"/>
          </a:p>
          <a:p>
            <a:r>
              <a:rPr lang="en-CA" sz="2000" dirty="0" smtClean="0"/>
              <a:t>The results of this element should be [1]:</a:t>
            </a:r>
          </a:p>
          <a:p>
            <a:pPr marL="960120" lvl="1" indent="-457200">
              <a:buAutoNum type="arabicParenBoth"/>
            </a:pPr>
            <a:r>
              <a:rPr lang="en-CA" sz="1800" dirty="0" smtClean="0"/>
              <a:t>Accurate, complete, up-to date information about your process</a:t>
            </a:r>
          </a:p>
          <a:p>
            <a:pPr marL="960120" lvl="1" indent="-457200">
              <a:buAutoNum type="arabicParenBoth"/>
            </a:pPr>
            <a:r>
              <a:rPr lang="en-CA" sz="1800" dirty="0" smtClean="0"/>
              <a:t>A documentation system</a:t>
            </a:r>
          </a:p>
          <a:p>
            <a:pPr marL="457200" indent="-457200">
              <a:buAutoNum type="arabicParenBoth"/>
            </a:pPr>
            <a:endParaRPr lang="en-CA" sz="2000"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75</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1778674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Process Knowledge</a:t>
            </a:r>
            <a:endParaRPr lang="en-CA" dirty="0"/>
          </a:p>
        </p:txBody>
      </p:sp>
      <p:sp>
        <p:nvSpPr>
          <p:cNvPr id="3" name="Content Placeholder 2"/>
          <p:cNvSpPr>
            <a:spLocks noGrp="1"/>
          </p:cNvSpPr>
          <p:nvPr>
            <p:ph idx="1"/>
          </p:nvPr>
        </p:nvSpPr>
        <p:spPr/>
        <p:txBody>
          <a:bodyPr>
            <a:normAutofit/>
          </a:bodyPr>
          <a:lstStyle/>
          <a:p>
            <a:pPr marL="0" indent="0">
              <a:buNone/>
            </a:pPr>
            <a:r>
              <a:rPr lang="en-CA" sz="2000" b="1" dirty="0" smtClean="0"/>
              <a:t>What kind of knowledge is necessary? [1] </a:t>
            </a:r>
          </a:p>
          <a:p>
            <a:pPr lvl="1"/>
            <a:r>
              <a:rPr lang="en-CA" sz="2000" dirty="0" smtClean="0"/>
              <a:t>Chemical materials</a:t>
            </a:r>
          </a:p>
          <a:p>
            <a:pPr lvl="2"/>
            <a:r>
              <a:rPr lang="en-CA" sz="1800" dirty="0" smtClean="0"/>
              <a:t>Hazard information, MSDS Sheets </a:t>
            </a:r>
          </a:p>
          <a:p>
            <a:pPr lvl="1"/>
            <a:r>
              <a:rPr lang="en-CA" sz="2000" dirty="0" smtClean="0"/>
              <a:t>Reaction chemistry</a:t>
            </a:r>
          </a:p>
          <a:p>
            <a:pPr lvl="2"/>
            <a:r>
              <a:rPr lang="en-CA" sz="1800" dirty="0" smtClean="0"/>
              <a:t>Kinetics, thermodynamics, calculations</a:t>
            </a:r>
          </a:p>
          <a:p>
            <a:pPr lvl="1"/>
            <a:r>
              <a:rPr lang="en-CA" sz="2000" dirty="0" smtClean="0"/>
              <a:t>Process conditions</a:t>
            </a:r>
          </a:p>
          <a:p>
            <a:pPr lvl="1"/>
            <a:r>
              <a:rPr lang="en-CA" sz="2000" dirty="0" smtClean="0"/>
              <a:t>Equipment design</a:t>
            </a:r>
          </a:p>
          <a:p>
            <a:pPr lvl="2"/>
            <a:r>
              <a:rPr lang="en-CA" sz="1800" dirty="0" smtClean="0"/>
              <a:t>Design, fabrication and installation</a:t>
            </a:r>
          </a:p>
          <a:p>
            <a:pPr lvl="1"/>
            <a:r>
              <a:rPr lang="en-CA" sz="2000" dirty="0" smtClean="0"/>
              <a:t>Engineering drawings &amp;  calculations</a:t>
            </a:r>
          </a:p>
          <a:p>
            <a:pPr lvl="2"/>
            <a:r>
              <a:rPr lang="en-CA" sz="1800" dirty="0" smtClean="0"/>
              <a:t>Piping &amp; Instrumentation Diagrams (PI&amp;Ds)</a:t>
            </a:r>
          </a:p>
          <a:p>
            <a:pPr lvl="1"/>
            <a:endParaRPr lang="en-CA"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76</a:t>
            </a:fld>
            <a:endParaRPr lang="en-US" dirty="0"/>
          </a:p>
        </p:txBody>
      </p:sp>
      <p:grpSp>
        <p:nvGrpSpPr>
          <p:cNvPr id="13" name="Group 12"/>
          <p:cNvGrpSpPr/>
          <p:nvPr/>
        </p:nvGrpSpPr>
        <p:grpSpPr>
          <a:xfrm>
            <a:off x="189688" y="6182578"/>
            <a:ext cx="8316639" cy="538898"/>
            <a:chOff x="1249680" y="6197517"/>
            <a:chExt cx="7749864" cy="540000"/>
          </a:xfrm>
        </p:grpSpPr>
        <p:sp>
          <p:nvSpPr>
            <p:cNvPr id="14" name="Rectangle 13">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2547682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Managing your documentation</a:t>
            </a:r>
            <a:endParaRPr lang="en-CA" sz="3200" dirty="0"/>
          </a:p>
        </p:txBody>
      </p:sp>
      <p:sp>
        <p:nvSpPr>
          <p:cNvPr id="3" name="Content Placeholder 2"/>
          <p:cNvSpPr>
            <a:spLocks noGrp="1"/>
          </p:cNvSpPr>
          <p:nvPr>
            <p:ph idx="1"/>
          </p:nvPr>
        </p:nvSpPr>
        <p:spPr/>
        <p:txBody>
          <a:bodyPr>
            <a:normAutofit/>
          </a:bodyPr>
          <a:lstStyle/>
          <a:p>
            <a:pPr marL="0" indent="0">
              <a:buNone/>
            </a:pPr>
            <a:r>
              <a:rPr lang="en-CA" sz="2000" dirty="0" smtClean="0"/>
              <a:t>Documentation and access of information is just as important as understanding your process [1]:</a:t>
            </a:r>
          </a:p>
          <a:p>
            <a:r>
              <a:rPr lang="en-CA" sz="2000" dirty="0" smtClean="0"/>
              <a:t>Information that is </a:t>
            </a:r>
            <a:r>
              <a:rPr lang="en-CA" sz="2000" b="1" dirty="0" smtClean="0"/>
              <a:t>up to date </a:t>
            </a:r>
            <a:r>
              <a:rPr lang="en-CA" sz="2000" dirty="0" smtClean="0"/>
              <a:t>must be protected</a:t>
            </a:r>
          </a:p>
          <a:p>
            <a:pPr lvl="1"/>
            <a:r>
              <a:rPr lang="en-CA" sz="1800" dirty="0" smtClean="0"/>
              <a:t>Access must be protected to avoid inadvertent change</a:t>
            </a:r>
          </a:p>
          <a:p>
            <a:pPr lvl="1"/>
            <a:r>
              <a:rPr lang="en-CA" sz="1800" dirty="0" smtClean="0"/>
              <a:t>Scheduling a cycle for updating documentation may help</a:t>
            </a:r>
          </a:p>
          <a:p>
            <a:r>
              <a:rPr lang="en-CA" sz="2000" b="1" dirty="0" smtClean="0"/>
              <a:t>Out of date </a:t>
            </a:r>
            <a:r>
              <a:rPr lang="en-CA" sz="2000" dirty="0" smtClean="0"/>
              <a:t>information must be retrieved and controlled</a:t>
            </a:r>
          </a:p>
          <a:p>
            <a:pPr lvl="1"/>
            <a:r>
              <a:rPr lang="en-CA" sz="1800" dirty="0" smtClean="0"/>
              <a:t>Access must be controlled to avoid circulation of incorrect knowledge</a:t>
            </a:r>
          </a:p>
          <a:p>
            <a:pPr lvl="1"/>
            <a:r>
              <a:rPr lang="en-CA" sz="1800" dirty="0" smtClean="0"/>
              <a:t>Only kept for archival purposes</a:t>
            </a:r>
          </a:p>
          <a:p>
            <a:r>
              <a:rPr lang="en-CA" sz="2000" dirty="0" smtClean="0"/>
              <a:t> Knowledge must be documented in a usable and easily retrievable manner, </a:t>
            </a:r>
            <a:r>
              <a:rPr lang="en-CA" sz="2000" dirty="0" err="1" smtClean="0"/>
              <a:t>a.k.a</a:t>
            </a:r>
            <a:r>
              <a:rPr lang="en-CA" sz="2000" dirty="0" smtClean="0"/>
              <a:t> </a:t>
            </a:r>
            <a:r>
              <a:rPr lang="en-CA" sz="2000" b="1" dirty="0" smtClean="0"/>
              <a:t>user friendly</a:t>
            </a:r>
          </a:p>
        </p:txBody>
      </p:sp>
      <p:sp>
        <p:nvSpPr>
          <p:cNvPr id="4" name="Slide Number Placeholder 3"/>
          <p:cNvSpPr>
            <a:spLocks noGrp="1"/>
          </p:cNvSpPr>
          <p:nvPr>
            <p:ph type="sldNum" sz="quarter" idx="12"/>
          </p:nvPr>
        </p:nvSpPr>
        <p:spPr/>
        <p:txBody>
          <a:bodyPr/>
          <a:lstStyle/>
          <a:p>
            <a:fld id="{4FAB73BC-B049-4115-A692-8D63A059BFB8}" type="slidenum">
              <a:rPr lang="en-US" smtClean="0"/>
              <a:pPr/>
              <a:t>77</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0101575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smtClean="0"/>
              <a:t>Consequences of poor process knowledge management</a:t>
            </a:r>
            <a:endParaRPr lang="en-CA" sz="3600" dirty="0"/>
          </a:p>
        </p:txBody>
      </p:sp>
      <p:sp>
        <p:nvSpPr>
          <p:cNvPr id="12" name="Content Placeholder 11"/>
          <p:cNvSpPr>
            <a:spLocks noGrp="1"/>
          </p:cNvSpPr>
          <p:nvPr>
            <p:ph idx="1"/>
          </p:nvPr>
        </p:nvSpPr>
        <p:spPr>
          <a:xfrm>
            <a:off x="196348" y="1869225"/>
            <a:ext cx="3680941" cy="3967696"/>
          </a:xfrm>
        </p:spPr>
        <p:txBody>
          <a:bodyPr/>
          <a:lstStyle/>
          <a:p>
            <a:r>
              <a:rPr lang="en-CA" dirty="0" smtClean="0"/>
              <a:t>Process knowledge is critical to identifying the hazards and risks of a process </a:t>
            </a:r>
          </a:p>
          <a:p>
            <a:r>
              <a:rPr lang="en-CA" dirty="0" smtClean="0"/>
              <a:t>Example: Hydroxylamine explosion, Pennsylvania 1999 [1]</a:t>
            </a:r>
          </a:p>
          <a:p>
            <a:pPr lvl="1"/>
            <a:r>
              <a:rPr lang="en-CA" dirty="0" smtClean="0"/>
              <a:t>4 employee fatalities, 1 employee of an adjacent business killed</a:t>
            </a:r>
          </a:p>
          <a:p>
            <a:pPr lvl="1"/>
            <a:r>
              <a:rPr lang="en-CA" dirty="0" smtClean="0"/>
              <a:t>14 injured, extensive damage to the area</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78</a:t>
            </a:fld>
            <a:endParaRPr lang="en-US" dirty="0"/>
          </a:p>
        </p:txBody>
      </p:sp>
      <p:sp>
        <p:nvSpPr>
          <p:cNvPr id="14" name="Rectangle 13"/>
          <p:cNvSpPr/>
          <p:nvPr/>
        </p:nvSpPr>
        <p:spPr>
          <a:xfrm>
            <a:off x="9691480" y="8275492"/>
            <a:ext cx="1778051" cy="253916"/>
          </a:xfrm>
          <a:prstGeom prst="rect">
            <a:avLst/>
          </a:prstGeom>
        </p:spPr>
        <p:txBody>
          <a:bodyPr wrap="none">
            <a:spAutoFit/>
          </a:bodyPr>
          <a:lstStyle/>
          <a:p>
            <a:r>
              <a:rPr lang="en-CA" sz="1050" dirty="0">
                <a:latin typeface="Times New Roman" panose="02020603050405020304" pitchFamily="18" charset="0"/>
              </a:rPr>
              <a:t>Tom Volk, The Morning Call</a:t>
            </a:r>
            <a:endParaRPr lang="en-CA" sz="2800" dirty="0"/>
          </a:p>
        </p:txBody>
      </p:sp>
      <p:grpSp>
        <p:nvGrpSpPr>
          <p:cNvPr id="16" name="Group 15"/>
          <p:cNvGrpSpPr/>
          <p:nvPr/>
        </p:nvGrpSpPr>
        <p:grpSpPr>
          <a:xfrm>
            <a:off x="189688" y="6182578"/>
            <a:ext cx="8316639" cy="538898"/>
            <a:chOff x="1249680" y="6197517"/>
            <a:chExt cx="7749864" cy="540000"/>
          </a:xfrm>
        </p:grpSpPr>
        <p:sp>
          <p:nvSpPr>
            <p:cNvPr id="17" name="Rectangle 16">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8" name="Rectangle 17">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9" name="Rectangle 18">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20" name="Rectangle 19">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1" name="Rectangle 20">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673529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Knowledge Translation</a:t>
            </a:r>
            <a:endParaRPr lang="en-CA" sz="3600" dirty="0"/>
          </a:p>
        </p:txBody>
      </p:sp>
      <p:sp>
        <p:nvSpPr>
          <p:cNvPr id="3" name="Content Placeholder 2"/>
          <p:cNvSpPr>
            <a:spLocks noGrp="1"/>
          </p:cNvSpPr>
          <p:nvPr>
            <p:ph idx="1"/>
          </p:nvPr>
        </p:nvSpPr>
        <p:spPr>
          <a:xfrm>
            <a:off x="196346" y="1869225"/>
            <a:ext cx="8744453" cy="3636226"/>
          </a:xfrm>
        </p:spPr>
        <p:txBody>
          <a:bodyPr>
            <a:normAutofit/>
          </a:bodyPr>
          <a:lstStyle/>
          <a:p>
            <a:r>
              <a:rPr lang="en-CA" sz="2400" dirty="0" smtClean="0"/>
              <a:t>Very first pilot scale batch of hydroxylamine distillation in this facility</a:t>
            </a:r>
          </a:p>
          <a:p>
            <a:r>
              <a:rPr lang="en-CA" sz="2400" dirty="0" smtClean="0"/>
              <a:t>It was documented that hydroxylamine in solutions of &gt;70% (w/v) undergo explosive decomposition </a:t>
            </a:r>
          </a:p>
          <a:p>
            <a:r>
              <a:rPr lang="en-CA" sz="2400" dirty="0" smtClean="0"/>
              <a:t>The process was designed to distill hydroxylamine to 85% (w/v)</a:t>
            </a:r>
          </a:p>
          <a:p>
            <a:pPr marL="0" indent="0">
              <a:buNone/>
            </a:pPr>
            <a:endParaRPr lang="en-CA" sz="2400"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pPr/>
              <a:t>79</a:t>
            </a:fld>
            <a:endParaRPr lang="en-US" dirty="0"/>
          </a:p>
        </p:txBody>
      </p:sp>
      <p:sp>
        <p:nvSpPr>
          <p:cNvPr id="12" name="TextBox 11"/>
          <p:cNvSpPr txBox="1"/>
          <p:nvPr/>
        </p:nvSpPr>
        <p:spPr>
          <a:xfrm>
            <a:off x="374397" y="4969672"/>
            <a:ext cx="8388349" cy="523220"/>
          </a:xfrm>
          <a:prstGeom prst="rect">
            <a:avLst/>
          </a:prstGeom>
          <a:noFill/>
        </p:spPr>
        <p:txBody>
          <a:bodyPr wrap="square" rtlCol="0">
            <a:spAutoFit/>
          </a:bodyPr>
          <a:lstStyle/>
          <a:p>
            <a:pPr algn="ctr"/>
            <a:r>
              <a:rPr lang="en-CA" sz="2800" b="1" dirty="0" smtClean="0">
                <a:solidFill>
                  <a:schemeClr val="accent3"/>
                </a:solidFill>
                <a:effectLst>
                  <a:outerShdw blurRad="38100" dist="38100" dir="2700000" algn="tl">
                    <a:srgbClr val="000000">
                      <a:alpha val="43137"/>
                    </a:srgbClr>
                  </a:outerShdw>
                </a:effectLst>
              </a:rPr>
              <a:t>Knowledge was not properly managed</a:t>
            </a:r>
            <a:endParaRPr lang="en-CA" sz="2800" b="1" dirty="0">
              <a:solidFill>
                <a:schemeClr val="accent3"/>
              </a:solidFill>
              <a:effectLst>
                <a:outerShdw blurRad="38100" dist="38100" dir="2700000" algn="tl">
                  <a:srgbClr val="000000">
                    <a:alpha val="43137"/>
                  </a:srgbClr>
                </a:outerShdw>
              </a:effectLst>
            </a:endParaRPr>
          </a:p>
        </p:txBody>
      </p:sp>
      <p:grpSp>
        <p:nvGrpSpPr>
          <p:cNvPr id="13" name="Group 12"/>
          <p:cNvGrpSpPr/>
          <p:nvPr/>
        </p:nvGrpSpPr>
        <p:grpSpPr>
          <a:xfrm>
            <a:off x="189688" y="6182578"/>
            <a:ext cx="8316639" cy="538898"/>
            <a:chOff x="1249680" y="6197517"/>
            <a:chExt cx="7749864" cy="540000"/>
          </a:xfrm>
        </p:grpSpPr>
        <p:sp>
          <p:nvSpPr>
            <p:cNvPr id="14" name="Rectangle 13">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936236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 of PSM incidents</a:t>
            </a:r>
            <a:endParaRPr lang="en-CA" dirty="0"/>
          </a:p>
        </p:txBody>
      </p:sp>
      <p:sp>
        <p:nvSpPr>
          <p:cNvPr id="3" name="Content Placeholder 2"/>
          <p:cNvSpPr>
            <a:spLocks noGrp="1"/>
          </p:cNvSpPr>
          <p:nvPr>
            <p:ph idx="1"/>
          </p:nvPr>
        </p:nvSpPr>
        <p:spPr>
          <a:xfrm>
            <a:off x="2901951" y="864108"/>
            <a:ext cx="5604376" cy="3034124"/>
          </a:xfrm>
        </p:spPr>
        <p:txBody>
          <a:bodyPr>
            <a:normAutofit/>
          </a:bodyPr>
          <a:lstStyle/>
          <a:p>
            <a:r>
              <a:rPr lang="en-CA" sz="2000" dirty="0" smtClean="0"/>
              <a:t>Faulty </a:t>
            </a:r>
            <a:r>
              <a:rPr lang="en-CA" sz="2000" dirty="0"/>
              <a:t>gauge </a:t>
            </a:r>
            <a:r>
              <a:rPr lang="en-CA" sz="2000" dirty="0" smtClean="0"/>
              <a:t>causes an overfill of a </a:t>
            </a:r>
            <a:r>
              <a:rPr lang="en-CA" sz="2000" dirty="0"/>
              <a:t>storage tank </a:t>
            </a:r>
            <a:r>
              <a:rPr lang="en-CA" sz="2000" dirty="0" smtClean="0"/>
              <a:t>spilling 10000 </a:t>
            </a:r>
            <a:r>
              <a:rPr lang="en-CA" sz="2000" dirty="0"/>
              <a:t>kg of ethanol  </a:t>
            </a:r>
          </a:p>
          <a:p>
            <a:r>
              <a:rPr lang="en-CA" sz="2000" dirty="0"/>
              <a:t>2000 kg of crude oil leaks from corroded piping </a:t>
            </a:r>
          </a:p>
          <a:p>
            <a:r>
              <a:rPr lang="en-CA" sz="2000" dirty="0"/>
              <a:t>Operator opens process valve and causes acid spill and </a:t>
            </a:r>
            <a:r>
              <a:rPr lang="en-CA" sz="2000" dirty="0" smtClean="0"/>
              <a:t>gets burned</a:t>
            </a:r>
            <a:endParaRPr lang="en-CA" sz="2000" strike="sngStrike" dirty="0"/>
          </a:p>
          <a:p>
            <a:endParaRPr lang="en-CA"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3939" y="3424429"/>
            <a:ext cx="3200400" cy="2282952"/>
          </a:xfrm>
          <a:prstGeom prst="rect">
            <a:avLst/>
          </a:prstGeom>
        </p:spPr>
      </p:pic>
    </p:spTree>
    <p:extLst>
      <p:ext uri="{BB962C8B-B14F-4D97-AF65-F5344CB8AC3E}">
        <p14:creationId xmlns:p14="http://schemas.microsoft.com/office/powerpoint/2010/main" val="563019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7</a:t>
            </a:r>
            <a:r>
              <a:rPr lang="en-CA" dirty="0" smtClean="0"/>
              <a:t>. Hazard Identification and Risk Analysis</a:t>
            </a:r>
            <a:endParaRPr lang="en-CA" dirty="0"/>
          </a:p>
        </p:txBody>
      </p:sp>
      <p:sp>
        <p:nvSpPr>
          <p:cNvPr id="3" name="Content Placeholder 2"/>
          <p:cNvSpPr>
            <a:spLocks noGrp="1"/>
          </p:cNvSpPr>
          <p:nvPr>
            <p:ph type="body" idx="1"/>
          </p:nvPr>
        </p:nvSpPr>
        <p:spPr/>
        <p:txBody>
          <a:bodyPr>
            <a:normAutofit/>
          </a:bodyPr>
          <a:lstStyle/>
          <a:p>
            <a:r>
              <a:rPr lang="en-CA" sz="2400" i="1" dirty="0" smtClean="0"/>
              <a:t>Identify process hazards and evaluate process risks.</a:t>
            </a:r>
            <a:endParaRPr lang="en-CA" sz="2400" i="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80</a:t>
            </a:fld>
            <a:endParaRPr lang="en-US" dirty="0"/>
          </a:p>
        </p:txBody>
      </p:sp>
    </p:spTree>
    <p:extLst>
      <p:ext uri="{BB962C8B-B14F-4D97-AF65-F5344CB8AC3E}">
        <p14:creationId xmlns:p14="http://schemas.microsoft.com/office/powerpoint/2010/main" val="22756348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Hazards &amp; Risks</a:t>
            </a:r>
            <a:endParaRPr lang="en-CA" dirty="0"/>
          </a:p>
        </p:txBody>
      </p:sp>
      <p:sp>
        <p:nvSpPr>
          <p:cNvPr id="3" name="Content Placeholder 2"/>
          <p:cNvSpPr>
            <a:spLocks noGrp="1"/>
          </p:cNvSpPr>
          <p:nvPr>
            <p:ph idx="1"/>
          </p:nvPr>
        </p:nvSpPr>
        <p:spPr/>
        <p:txBody>
          <a:bodyPr/>
          <a:lstStyle/>
          <a:p>
            <a:r>
              <a:rPr lang="en-CA" dirty="0" smtClean="0"/>
              <a:t>These terms are often used interchangeably, however they are not the same thing [1]</a:t>
            </a:r>
          </a:p>
          <a:p>
            <a:r>
              <a:rPr lang="en-CA" dirty="0" smtClean="0"/>
              <a:t>A </a:t>
            </a:r>
            <a:r>
              <a:rPr lang="en-CA" b="1" dirty="0" smtClean="0"/>
              <a:t>hazard</a:t>
            </a:r>
            <a:r>
              <a:rPr lang="en-CA" dirty="0" smtClean="0"/>
              <a:t> can be any chemical use, physical action, mechanical process, etc. that could, upon a failure event, cause damage to a person(s), property, or the environment</a:t>
            </a:r>
          </a:p>
          <a:p>
            <a:r>
              <a:rPr lang="en-CA" b="1" dirty="0" smtClean="0"/>
              <a:t>Risk</a:t>
            </a:r>
            <a:r>
              <a:rPr lang="en-CA" dirty="0" smtClean="0"/>
              <a:t> is the probability that someone, property or the environment may suffer harmful consequences as a result of exposure to a hazard</a:t>
            </a:r>
          </a:p>
        </p:txBody>
      </p:sp>
      <p:sp>
        <p:nvSpPr>
          <p:cNvPr id="4" name="Slide Number Placeholder 3"/>
          <p:cNvSpPr>
            <a:spLocks noGrp="1"/>
          </p:cNvSpPr>
          <p:nvPr>
            <p:ph type="sldNum" sz="quarter" idx="12"/>
          </p:nvPr>
        </p:nvSpPr>
        <p:spPr/>
        <p:txBody>
          <a:bodyPr/>
          <a:lstStyle/>
          <a:p>
            <a:fld id="{4FAB73BC-B049-4115-A692-8D63A059BFB8}" type="slidenum">
              <a:rPr lang="en-US" smtClean="0"/>
              <a:pPr/>
              <a:t>81</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0477600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br>
              <a:rPr lang="en-CA" dirty="0" smtClean="0"/>
            </a:br>
            <a:r>
              <a:rPr lang="en-CA" dirty="0" smtClean="0"/>
              <a:t>Car Accident</a:t>
            </a:r>
            <a:endParaRPr lang="en-CA" dirty="0"/>
          </a:p>
        </p:txBody>
      </p:sp>
      <p:sp>
        <p:nvSpPr>
          <p:cNvPr id="3" name="Content Placeholder 2"/>
          <p:cNvSpPr>
            <a:spLocks noGrp="1"/>
          </p:cNvSpPr>
          <p:nvPr>
            <p:ph idx="1"/>
          </p:nvPr>
        </p:nvSpPr>
        <p:spPr>
          <a:xfrm>
            <a:off x="2901951" y="864109"/>
            <a:ext cx="5647748" cy="5120640"/>
          </a:xfrm>
        </p:spPr>
        <p:txBody>
          <a:bodyPr/>
          <a:lstStyle/>
          <a:p>
            <a:pPr marL="0" indent="0">
              <a:buNone/>
            </a:pPr>
            <a:r>
              <a:rPr lang="en-CA" b="1" i="1" dirty="0" smtClean="0"/>
              <a:t>Car accidents</a:t>
            </a:r>
          </a:p>
          <a:p>
            <a:pPr>
              <a:buFont typeface="Arial" panose="020B0604020202020204" pitchFamily="34" charset="0"/>
              <a:buChar char="•"/>
            </a:pPr>
            <a:r>
              <a:rPr lang="en-CA" dirty="0" smtClean="0"/>
              <a:t>A car accident is a common physical hazard we have all seen. Lets specifically refer to one car hitting another car.</a:t>
            </a:r>
          </a:p>
          <a:p>
            <a:pPr>
              <a:buFont typeface="Arial" panose="020B0604020202020204" pitchFamily="34" charset="0"/>
              <a:buChar char="•"/>
            </a:pPr>
            <a:endParaRPr lang="en-CA" dirty="0"/>
          </a:p>
          <a:p>
            <a:pPr>
              <a:buFont typeface="Arial" panose="020B0604020202020204" pitchFamily="34" charset="0"/>
              <a:buChar char="•"/>
            </a:pPr>
            <a:endParaRPr lang="en-CA" dirty="0" smtClean="0"/>
          </a:p>
          <a:p>
            <a:pPr>
              <a:buFont typeface="Arial" panose="020B0604020202020204" pitchFamily="34" charset="0"/>
              <a:buChar char="•"/>
            </a:pPr>
            <a:endParaRPr lang="en-CA" dirty="0"/>
          </a:p>
          <a:p>
            <a:pPr>
              <a:buFont typeface="Arial" panose="020B0604020202020204" pitchFamily="34" charset="0"/>
              <a:buChar char="•"/>
            </a:pPr>
            <a:endParaRPr lang="en-CA" dirty="0" smtClean="0"/>
          </a:p>
          <a:p>
            <a:pPr>
              <a:buFont typeface="Arial" panose="020B0604020202020204" pitchFamily="34" charset="0"/>
              <a:buChar char="•"/>
            </a:pPr>
            <a:endParaRPr lang="en-CA" dirty="0" smtClean="0"/>
          </a:p>
          <a:p>
            <a:pPr>
              <a:buFont typeface="Arial" panose="020B0604020202020204" pitchFamily="34" charset="0"/>
              <a:buChar char="•"/>
            </a:pPr>
            <a:r>
              <a:rPr lang="en-CA" dirty="0" smtClean="0"/>
              <a:t>The </a:t>
            </a:r>
            <a:r>
              <a:rPr lang="en-CA" dirty="0"/>
              <a:t>risk of being in a </a:t>
            </a:r>
            <a:r>
              <a:rPr lang="en-CA" dirty="0" smtClean="0"/>
              <a:t>collision is </a:t>
            </a:r>
            <a:r>
              <a:rPr lang="en-CA" dirty="0"/>
              <a:t>dependent on several factors; road conditions, driving ability, vehicle engineering design, etc. </a:t>
            </a:r>
            <a:endParaRPr lang="en-CA" dirty="0" smtClean="0"/>
          </a:p>
          <a:p>
            <a:pPr>
              <a:buFont typeface="Arial" panose="020B0604020202020204" pitchFamily="34" charset="0"/>
              <a:buChar char="•"/>
            </a:pPr>
            <a:r>
              <a:rPr lang="en-CA" dirty="0" smtClean="0"/>
              <a:t>However, in </a:t>
            </a:r>
            <a:r>
              <a:rPr lang="en-CA" dirty="0"/>
              <a:t>general, you might have </a:t>
            </a:r>
            <a:r>
              <a:rPr lang="en-CA" dirty="0" smtClean="0"/>
              <a:t>(for example) a </a:t>
            </a:r>
            <a:r>
              <a:rPr lang="en-CA" dirty="0"/>
              <a:t>1:1000 person chance of being in </a:t>
            </a:r>
            <a:r>
              <a:rPr lang="en-CA" dirty="0" smtClean="0"/>
              <a:t>a collision.</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82</a:t>
            </a:fld>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25770" b="23369"/>
          <a:stretch/>
        </p:blipFill>
        <p:spPr>
          <a:xfrm>
            <a:off x="3048218" y="2235521"/>
            <a:ext cx="5320699" cy="2031680"/>
          </a:xfrm>
          <a:prstGeom prst="rect">
            <a:avLst/>
          </a:prstGeom>
        </p:spPr>
      </p:pic>
      <p:grpSp>
        <p:nvGrpSpPr>
          <p:cNvPr id="13" name="Group 12"/>
          <p:cNvGrpSpPr/>
          <p:nvPr/>
        </p:nvGrpSpPr>
        <p:grpSpPr>
          <a:xfrm>
            <a:off x="189688" y="6182578"/>
            <a:ext cx="8316639" cy="538898"/>
            <a:chOff x="1249680" y="6197517"/>
            <a:chExt cx="7749864" cy="540000"/>
          </a:xfrm>
        </p:grpSpPr>
        <p:sp>
          <p:nvSpPr>
            <p:cNvPr id="14" name="Rectangle 13">
              <a:hlinkClick r:id="rId4"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5"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6"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7"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6033975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Zero Risk</a:t>
            </a:r>
            <a:endParaRPr lang="en-CA" dirty="0"/>
          </a:p>
        </p:txBody>
      </p:sp>
      <p:sp>
        <p:nvSpPr>
          <p:cNvPr id="3" name="Content Placeholder 2"/>
          <p:cNvSpPr>
            <a:spLocks noGrp="1"/>
          </p:cNvSpPr>
          <p:nvPr>
            <p:ph idx="1"/>
          </p:nvPr>
        </p:nvSpPr>
        <p:spPr>
          <a:xfrm>
            <a:off x="2901951" y="864108"/>
            <a:ext cx="2934969" cy="5120640"/>
          </a:xfrm>
        </p:spPr>
        <p:txBody>
          <a:bodyPr/>
          <a:lstStyle/>
          <a:p>
            <a:r>
              <a:rPr lang="en-CA" dirty="0" smtClean="0"/>
              <a:t>The only way to have zero risk is to never ride in a car so you can never be involved in a car/car collision.</a:t>
            </a:r>
          </a:p>
          <a:p>
            <a:r>
              <a:rPr lang="en-CA" dirty="0" smtClean="0"/>
              <a:t>The likelihood that you will never get in a car is pretty much zero (in Canada). So this is rarely true.</a:t>
            </a:r>
          </a:p>
          <a:p>
            <a:r>
              <a:rPr lang="en-CA" dirty="0" smtClean="0"/>
              <a:t>If a process is operating, the risk can never be zero. The only way to eliminate process risks is to never run the process.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61" y="1203313"/>
            <a:ext cx="2754086" cy="3855720"/>
          </a:xfrm>
          <a:prstGeom prst="rect">
            <a:avLst/>
          </a:prstGeom>
        </p:spPr>
      </p:pic>
      <p:sp>
        <p:nvSpPr>
          <p:cNvPr id="6" name="TextBox 5"/>
          <p:cNvSpPr txBox="1"/>
          <p:nvPr/>
        </p:nvSpPr>
        <p:spPr>
          <a:xfrm>
            <a:off x="6570981" y="5078690"/>
            <a:ext cx="1938022" cy="646331"/>
          </a:xfrm>
          <a:prstGeom prst="rect">
            <a:avLst/>
          </a:prstGeom>
          <a:noFill/>
        </p:spPr>
        <p:txBody>
          <a:bodyPr wrap="square" rtlCol="0">
            <a:spAutoFit/>
          </a:bodyPr>
          <a:lstStyle/>
          <a:p>
            <a:pPr algn="ctr"/>
            <a:r>
              <a:rPr lang="en-CA" i="1" dirty="0" smtClean="0"/>
              <a:t>You can’t lose if you don’t play!</a:t>
            </a:r>
            <a:endParaRPr lang="en-CA" i="1" dirty="0"/>
          </a:p>
        </p:txBody>
      </p:sp>
      <p:grpSp>
        <p:nvGrpSpPr>
          <p:cNvPr id="14" name="Group 13"/>
          <p:cNvGrpSpPr/>
          <p:nvPr/>
        </p:nvGrpSpPr>
        <p:grpSpPr>
          <a:xfrm>
            <a:off x="189688" y="6182578"/>
            <a:ext cx="8316639" cy="538898"/>
            <a:chOff x="1249680" y="6197517"/>
            <a:chExt cx="7749864" cy="540000"/>
          </a:xfrm>
        </p:grpSpPr>
        <p:sp>
          <p:nvSpPr>
            <p:cNvPr id="15" name="Rectangle 14">
              <a:hlinkClick r:id="rId4"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6" name="Rectangle 15">
              <a:hlinkClick r:id="rId5"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7" name="Rectangle 16">
              <a:hlinkClick r:id="rId6"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8" name="Rectangle 17">
              <a:hlinkClick r:id="rId7"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9" name="Rectangle 18">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3261833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Severity or Consequences</a:t>
            </a:r>
            <a:endParaRPr lang="en-CA"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01951" y="722671"/>
                <a:ext cx="5486400" cy="5250426"/>
              </a:xfrm>
            </p:spPr>
            <p:txBody>
              <a:bodyPr/>
              <a:lstStyle/>
              <a:p>
                <a:r>
                  <a:rPr lang="en-CA" dirty="0" smtClean="0"/>
                  <a:t>The consequences will depend on your speed, road conditions, vehicle design, etc. </a:t>
                </a:r>
              </a:p>
              <a:p>
                <a:r>
                  <a:rPr lang="en-CA" dirty="0" smtClean="0"/>
                  <a:t>Therefore, the </a:t>
                </a:r>
                <a:r>
                  <a:rPr lang="en-CA" dirty="0"/>
                  <a:t>bigger the consequences </a:t>
                </a:r>
                <a:r>
                  <a:rPr lang="en-CA" dirty="0" smtClean="0"/>
                  <a:t>the </a:t>
                </a:r>
                <a:r>
                  <a:rPr lang="en-CA" dirty="0"/>
                  <a:t>higher the </a:t>
                </a:r>
                <a:r>
                  <a:rPr lang="en-CA" dirty="0" smtClean="0"/>
                  <a:t>risk. </a:t>
                </a:r>
              </a:p>
              <a:p>
                <a:pPr lvl="1"/>
                <a:r>
                  <a:rPr lang="en-CA" i="1" dirty="0" smtClean="0"/>
                  <a:t>E.g. the </a:t>
                </a:r>
                <a:r>
                  <a:rPr lang="en-CA" i="1" dirty="0"/>
                  <a:t>faster you are </a:t>
                </a:r>
                <a:r>
                  <a:rPr lang="en-CA" i="1" dirty="0" smtClean="0"/>
                  <a:t>going, the worse you could get hurt so you are taking a larger risk.</a:t>
                </a:r>
              </a:p>
              <a:p>
                <a:r>
                  <a:rPr lang="en-CA" dirty="0" smtClean="0"/>
                  <a:t>This is called the </a:t>
                </a:r>
                <a:r>
                  <a:rPr lang="en-CA" b="1" dirty="0" smtClean="0"/>
                  <a:t>severity :</a:t>
                </a:r>
                <a:endParaRPr lang="en-CA" dirty="0" smtClean="0"/>
              </a:p>
              <a:p>
                <a:endParaRPr lang="en-CA" dirty="0" smtClean="0"/>
              </a:p>
              <a:p>
                <a:pPr marL="0" indent="0">
                  <a:buNone/>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𝑅𝑖𝑠𝑘</m:t>
                      </m:r>
                      <m:r>
                        <a:rPr lang="en-CA" i="1">
                          <a:latin typeface="Cambria Math" panose="02040503050406030204" pitchFamily="18" charset="0"/>
                        </a:rPr>
                        <m:t>=</m:t>
                      </m:r>
                      <m:r>
                        <a:rPr lang="en-CA" i="1">
                          <a:latin typeface="Cambria Math" panose="02040503050406030204" pitchFamily="18" charset="0"/>
                        </a:rPr>
                        <m:t>𝑃𝑟𝑜𝑏𝑎𝑏𝑖𝑙𝑖𝑡𝑦</m:t>
                      </m:r>
                      <m:r>
                        <a:rPr lang="en-CA" i="1">
                          <a:latin typeface="Cambria Math" panose="02040503050406030204" pitchFamily="18" charset="0"/>
                        </a:rPr>
                        <m:t> </m:t>
                      </m:r>
                      <m:r>
                        <a:rPr lang="en-CA" i="1">
                          <a:latin typeface="Cambria Math" panose="02040503050406030204" pitchFamily="18" charset="0"/>
                        </a:rPr>
                        <m:t>𝑥</m:t>
                      </m:r>
                      <m:r>
                        <a:rPr lang="en-CA" i="1">
                          <a:latin typeface="Cambria Math" panose="02040503050406030204" pitchFamily="18" charset="0"/>
                        </a:rPr>
                        <m:t> </m:t>
                      </m:r>
                      <m:r>
                        <a:rPr lang="en-CA" i="1" smtClean="0">
                          <a:latin typeface="Cambria Math" panose="02040503050406030204" pitchFamily="18" charset="0"/>
                        </a:rPr>
                        <m:t>𝑆</m:t>
                      </m:r>
                      <m:r>
                        <a:rPr lang="en-CA" b="0" i="1" smtClean="0">
                          <a:latin typeface="Cambria Math" panose="02040503050406030204" pitchFamily="18" charset="0"/>
                        </a:rPr>
                        <m:t>𝑒𝑣𝑒𝑟𝑖𝑡𝑦</m:t>
                      </m:r>
                    </m:oMath>
                  </m:oMathPara>
                </a14:m>
                <a:endParaRPr lang="en-CA"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01951" y="722671"/>
                <a:ext cx="5486400" cy="5250426"/>
              </a:xfrm>
              <a:blipFill rotWithShape="0">
                <a:blip r:embed="rId3"/>
                <a:stretch>
                  <a:fillRect l="-667" r="-222"/>
                </a:stretch>
              </a:blipFill>
            </p:spPr>
            <p:txBody>
              <a:bodyPr/>
              <a:lstStyle/>
              <a:p>
                <a:r>
                  <a:rPr lang="en-CA">
                    <a:noFill/>
                  </a:rPr>
                  <a:t> </a:t>
                </a:r>
              </a:p>
            </p:txBody>
          </p:sp>
        </mc:Fallback>
      </mc:AlternateContent>
      <p:sp>
        <p:nvSpPr>
          <p:cNvPr id="4" name="Slide Number Placeholder 3"/>
          <p:cNvSpPr>
            <a:spLocks noGrp="1"/>
          </p:cNvSpPr>
          <p:nvPr>
            <p:ph type="sldNum" sz="quarter" idx="12"/>
          </p:nvPr>
        </p:nvSpPr>
        <p:spPr/>
        <p:txBody>
          <a:bodyPr/>
          <a:lstStyle/>
          <a:p>
            <a:fld id="{4FAB73BC-B049-4115-A692-8D63A059BFB8}" type="slidenum">
              <a:rPr lang="en-US" smtClean="0"/>
              <a:pPr/>
              <a:t>84</a:t>
            </a:fld>
            <a:endParaRPr lang="en-US" dirty="0"/>
          </a:p>
        </p:txBody>
      </p:sp>
      <p:grpSp>
        <p:nvGrpSpPr>
          <p:cNvPr id="13" name="Group 12"/>
          <p:cNvGrpSpPr/>
          <p:nvPr/>
        </p:nvGrpSpPr>
        <p:grpSpPr>
          <a:xfrm>
            <a:off x="189688" y="6182578"/>
            <a:ext cx="8316639" cy="538898"/>
            <a:chOff x="1249680" y="6197517"/>
            <a:chExt cx="7749864" cy="540000"/>
          </a:xfrm>
        </p:grpSpPr>
        <p:sp>
          <p:nvSpPr>
            <p:cNvPr id="14" name="Rectangle 13">
              <a:hlinkClick r:id="rId4"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5"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6"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7"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9008949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Increasing Risk</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rPr>
                        <m:t>𝑅𝑖𝑠𝑘</m:t>
                      </m:r>
                      <m:r>
                        <a:rPr lang="en-CA" i="1" smtClean="0">
                          <a:latin typeface="Cambria Math" panose="02040503050406030204" pitchFamily="18" charset="0"/>
                        </a:rPr>
                        <m:t>=</m:t>
                      </m:r>
                      <m:r>
                        <a:rPr lang="en-CA" i="1" smtClean="0">
                          <a:latin typeface="Cambria Math" panose="02040503050406030204" pitchFamily="18" charset="0"/>
                        </a:rPr>
                        <m:t>𝑃𝑟𝑜𝑏𝑎𝑏𝑖𝑙𝑖𝑡𝑦</m:t>
                      </m:r>
                      <m:r>
                        <a:rPr lang="en-CA" i="1" smtClean="0">
                          <a:latin typeface="Cambria Math" panose="02040503050406030204" pitchFamily="18" charset="0"/>
                        </a:rPr>
                        <m:t> </m:t>
                      </m:r>
                      <m:r>
                        <a:rPr lang="en-CA" i="1" smtClean="0">
                          <a:latin typeface="Cambria Math" panose="02040503050406030204" pitchFamily="18" charset="0"/>
                        </a:rPr>
                        <m:t>𝑥</m:t>
                      </m:r>
                      <m:r>
                        <a:rPr lang="en-CA" i="1" smtClean="0">
                          <a:latin typeface="Cambria Math" panose="02040503050406030204" pitchFamily="18" charset="0"/>
                        </a:rPr>
                        <m:t> </m:t>
                      </m:r>
                      <m:r>
                        <a:rPr lang="en-CA" b="0" i="1" smtClean="0">
                          <a:latin typeface="Cambria Math" panose="02040503050406030204" pitchFamily="18" charset="0"/>
                        </a:rPr>
                        <m:t>𝑆𝑒𝑣𝑒𝑟𝑖𝑡𝑦</m:t>
                      </m:r>
                    </m:oMath>
                  </m:oMathPara>
                </a14:m>
                <a:endParaRPr lang="en-CA" dirty="0" smtClean="0"/>
              </a:p>
              <a:p>
                <a:pPr marL="0" indent="0">
                  <a:buNone/>
                </a:pPr>
                <a:endParaRPr lang="en-CA" dirty="0"/>
              </a:p>
              <a:p>
                <a:pPr marL="0" indent="0">
                  <a:buNone/>
                </a:pPr>
                <a:r>
                  <a:rPr lang="en-CA" sz="2000" dirty="0"/>
                  <a:t>Two possibilities: </a:t>
                </a:r>
              </a:p>
              <a:p>
                <a:pPr marL="457200" indent="-457200">
                  <a:buFont typeface="+mj-lt"/>
                  <a:buAutoNum type="alphaLcPeriod"/>
                </a:pPr>
                <a:r>
                  <a:rPr lang="en-CA" sz="2000" dirty="0" smtClean="0"/>
                  <a:t>↑ probability = </a:t>
                </a:r>
                <a:r>
                  <a:rPr lang="en-CA" sz="2000" dirty="0"/>
                  <a:t>↑ </a:t>
                </a:r>
                <a:r>
                  <a:rPr lang="en-CA" sz="2000" dirty="0" smtClean="0"/>
                  <a:t>risk</a:t>
                </a:r>
              </a:p>
              <a:p>
                <a:pPr lvl="1">
                  <a:buFont typeface="Wingdings" panose="05000000000000000000" pitchFamily="2" charset="2"/>
                  <a:buChar char="§"/>
                </a:pPr>
                <a:r>
                  <a:rPr lang="en-CA" sz="1800" dirty="0" smtClean="0"/>
                  <a:t>E.g. probability of a collision is higher in winter; so the collision risk is higher</a:t>
                </a:r>
              </a:p>
              <a:p>
                <a:pPr marL="457200" indent="-457200">
                  <a:buFont typeface="+mj-lt"/>
                  <a:buAutoNum type="alphaLcPeriod"/>
                </a:pPr>
                <a:r>
                  <a:rPr lang="en-CA" sz="2000" dirty="0"/>
                  <a:t>↑ </a:t>
                </a:r>
                <a:r>
                  <a:rPr lang="en-CA" sz="2000" dirty="0" smtClean="0"/>
                  <a:t>severity = </a:t>
                </a:r>
                <a:r>
                  <a:rPr lang="en-CA" sz="2000" dirty="0"/>
                  <a:t>↑ </a:t>
                </a:r>
                <a:r>
                  <a:rPr lang="en-CA" sz="2000" dirty="0" smtClean="0"/>
                  <a:t>risk</a:t>
                </a:r>
              </a:p>
              <a:p>
                <a:pPr lvl="1">
                  <a:buFont typeface="Wingdings" panose="05000000000000000000" pitchFamily="2" charset="2"/>
                  <a:buChar char="§"/>
                </a:pPr>
                <a:r>
                  <a:rPr lang="en-CA" sz="1800" dirty="0" smtClean="0"/>
                  <a:t>E.g. the accident’s severity is worse if you don’t wear your seatbelt; so the collision risk is higher</a:t>
                </a:r>
                <a:endParaRPr lang="en-CA" sz="1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22"/>
                </a:stretch>
              </a:blipFill>
            </p:spPr>
            <p:txBody>
              <a:bodyPr/>
              <a:lstStyle/>
              <a:p>
                <a:r>
                  <a:rPr lang="en-CA">
                    <a:noFill/>
                  </a:rPr>
                  <a:t> </a:t>
                </a:r>
              </a:p>
            </p:txBody>
          </p:sp>
        </mc:Fallback>
      </mc:AlternateContent>
      <p:sp>
        <p:nvSpPr>
          <p:cNvPr id="4" name="Slide Number Placeholder 3"/>
          <p:cNvSpPr>
            <a:spLocks noGrp="1"/>
          </p:cNvSpPr>
          <p:nvPr>
            <p:ph type="sldNum" sz="quarter" idx="12"/>
          </p:nvPr>
        </p:nvSpPr>
        <p:spPr/>
        <p:txBody>
          <a:bodyPr/>
          <a:lstStyle/>
          <a:p>
            <a:fld id="{4FAB73BC-B049-4115-A692-8D63A059BFB8}" type="slidenum">
              <a:rPr lang="en-US" smtClean="0"/>
              <a:pPr/>
              <a:t>85</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4"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5"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6"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7"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1038886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is hazard identification important?</a:t>
            </a:r>
            <a:endParaRPr lang="en-CA" dirty="0"/>
          </a:p>
        </p:txBody>
      </p:sp>
      <p:sp>
        <p:nvSpPr>
          <p:cNvPr id="3" name="Content Placeholder 2"/>
          <p:cNvSpPr>
            <a:spLocks noGrp="1"/>
          </p:cNvSpPr>
          <p:nvPr>
            <p:ph idx="1"/>
          </p:nvPr>
        </p:nvSpPr>
        <p:spPr>
          <a:xfrm>
            <a:off x="1225903" y="2467638"/>
            <a:ext cx="3537454" cy="1361656"/>
          </a:xfrm>
          <a:solidFill>
            <a:schemeClr val="accent2">
              <a:lumMod val="20000"/>
              <a:lumOff val="80000"/>
            </a:schemeClr>
          </a:solidFill>
          <a:ln>
            <a:solidFill>
              <a:schemeClr val="accent1"/>
            </a:solidFill>
          </a:ln>
        </p:spPr>
        <p:txBody>
          <a:bodyPr/>
          <a:lstStyle/>
          <a:p>
            <a:pPr marL="0" indent="0" algn="ctr">
              <a:buNone/>
            </a:pPr>
            <a:r>
              <a:rPr lang="en-CA" dirty="0" smtClean="0"/>
              <a:t>If you don’t know what the risks are, you can’t manage them! </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60" y="2010324"/>
            <a:ext cx="2909641" cy="3637940"/>
          </a:xfrm>
          <a:prstGeom prst="rect">
            <a:avLst/>
          </a:prstGeom>
        </p:spPr>
      </p:pic>
      <p:sp>
        <p:nvSpPr>
          <p:cNvPr id="6" name="TextBox 5"/>
          <p:cNvSpPr txBox="1"/>
          <p:nvPr/>
        </p:nvSpPr>
        <p:spPr>
          <a:xfrm>
            <a:off x="512687" y="4542958"/>
            <a:ext cx="4963885" cy="923330"/>
          </a:xfrm>
          <a:prstGeom prst="rect">
            <a:avLst/>
          </a:prstGeom>
          <a:noFill/>
        </p:spPr>
        <p:txBody>
          <a:bodyPr wrap="square" rtlCol="0">
            <a:spAutoFit/>
          </a:bodyPr>
          <a:lstStyle/>
          <a:p>
            <a:pPr algn="ctr"/>
            <a:r>
              <a:rPr lang="en-CA" i="1" dirty="0" smtClean="0"/>
              <a:t>What is the risk that the dealer has blackjack? Should you take the risk and bet? Does the risk change if the stakes are high?</a:t>
            </a:r>
            <a:endParaRPr lang="en-CA" i="1" dirty="0"/>
          </a:p>
        </p:txBody>
      </p:sp>
      <p:grpSp>
        <p:nvGrpSpPr>
          <p:cNvPr id="14" name="Group 13"/>
          <p:cNvGrpSpPr/>
          <p:nvPr/>
        </p:nvGrpSpPr>
        <p:grpSpPr>
          <a:xfrm>
            <a:off x="189688" y="6182578"/>
            <a:ext cx="8316639" cy="538898"/>
            <a:chOff x="1249680" y="6197517"/>
            <a:chExt cx="7749864" cy="540000"/>
          </a:xfrm>
        </p:grpSpPr>
        <p:sp>
          <p:nvSpPr>
            <p:cNvPr id="15" name="Rectangle 14">
              <a:hlinkClick r:id="rId4"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6" name="Rectangle 15">
              <a:hlinkClick r:id="rId5"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7" name="Rectangle 16">
              <a:hlinkClick r:id="rId6"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8" name="Rectangle 17">
              <a:hlinkClick r:id="rId7"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9" name="Rectangle 18">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5312492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Risk</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smtClean="0"/>
              <a:t>Incorrect hazard identification or risk assessment can lead to unknowingly accepting more risks than the company or community has deemed acceptable. </a:t>
            </a:r>
          </a:p>
          <a:p>
            <a:pPr>
              <a:buFont typeface="Arial" panose="020B0604020202020204" pitchFamily="34" charset="0"/>
              <a:buChar char="•"/>
            </a:pPr>
            <a:r>
              <a:rPr lang="en-CA" dirty="0" smtClean="0"/>
              <a:t>It can also waste time &amp; money!</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87</a:t>
            </a:fld>
            <a:endParaRPr lang="en-US" dirty="0"/>
          </a:p>
        </p:txBody>
      </p:sp>
      <p:sp>
        <p:nvSpPr>
          <p:cNvPr id="5" name="TextBox 4"/>
          <p:cNvSpPr txBox="1"/>
          <p:nvPr/>
        </p:nvSpPr>
        <p:spPr>
          <a:xfrm>
            <a:off x="3331028" y="1600200"/>
            <a:ext cx="4628245" cy="461665"/>
          </a:xfrm>
          <a:prstGeom prst="rect">
            <a:avLst/>
          </a:prstGeom>
          <a:noFill/>
        </p:spPr>
        <p:txBody>
          <a:bodyPr wrap="square" rtlCol="0">
            <a:spAutoFit/>
          </a:bodyPr>
          <a:lstStyle/>
          <a:p>
            <a:r>
              <a:rPr lang="en-CA" sz="2400" b="1" dirty="0" smtClean="0">
                <a:solidFill>
                  <a:schemeClr val="accent3"/>
                </a:solidFill>
                <a:effectLst>
                  <a:outerShdw blurRad="38100" dist="38100" dir="2700000" algn="tl">
                    <a:srgbClr val="000000">
                      <a:alpha val="43137"/>
                    </a:srgbClr>
                  </a:outerShdw>
                </a:effectLst>
              </a:rPr>
              <a:t>PERCEIVED RISK vs. ACUTAL RISK</a:t>
            </a:r>
            <a:endParaRPr lang="en-CA" sz="2400" b="1" dirty="0">
              <a:solidFill>
                <a:schemeClr val="accent3"/>
              </a:solidFill>
              <a:effectLst>
                <a:outerShdw blurRad="38100" dist="38100" dir="2700000" algn="tl">
                  <a:srgbClr val="000000">
                    <a:alpha val="43137"/>
                  </a:srgbClr>
                </a:outerShdw>
              </a:effectLst>
            </a:endParaRPr>
          </a:p>
        </p:txBody>
      </p:sp>
      <p:grpSp>
        <p:nvGrpSpPr>
          <p:cNvPr id="13" name="Group 12"/>
          <p:cNvGrpSpPr/>
          <p:nvPr/>
        </p:nvGrpSpPr>
        <p:grpSpPr>
          <a:xfrm>
            <a:off x="189688" y="6182578"/>
            <a:ext cx="8316639" cy="538898"/>
            <a:chOff x="1249680" y="6197517"/>
            <a:chExt cx="7749864" cy="540000"/>
          </a:xfrm>
        </p:grpSpPr>
        <p:sp>
          <p:nvSpPr>
            <p:cNvPr id="14" name="Rectangle 13">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132323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Risk Assessment Matrix</a:t>
            </a:r>
            <a:endParaRPr lang="en-CA" dirty="0"/>
          </a:p>
        </p:txBody>
      </p:sp>
      <p:sp>
        <p:nvSpPr>
          <p:cNvPr id="9" name="Content Placeholder 8"/>
          <p:cNvSpPr>
            <a:spLocks noGrp="1"/>
          </p:cNvSpPr>
          <p:nvPr>
            <p:ph idx="1"/>
          </p:nvPr>
        </p:nvSpPr>
        <p:spPr>
          <a:xfrm>
            <a:off x="196347" y="3873500"/>
            <a:ext cx="8686396" cy="2190968"/>
          </a:xfrm>
        </p:spPr>
        <p:txBody>
          <a:bodyPr>
            <a:noAutofit/>
          </a:bodyPr>
          <a:lstStyle/>
          <a:p>
            <a:r>
              <a:rPr lang="en-CA" sz="1800" dirty="0" smtClean="0"/>
              <a:t>The unacceptable risk region is set by an organization’s risk tolerance criteria</a:t>
            </a:r>
          </a:p>
          <a:p>
            <a:r>
              <a:rPr lang="en-CA" sz="1600" dirty="0" smtClean="0"/>
              <a:t>This table describes the </a:t>
            </a:r>
            <a:r>
              <a:rPr lang="en-CA" sz="1600" b="1" i="1" dirty="0" smtClean="0"/>
              <a:t>basics</a:t>
            </a:r>
            <a:r>
              <a:rPr lang="en-CA" sz="1600" dirty="0" smtClean="0"/>
              <a:t> of risk assessment. For example, If the risk falls into the black zone, it’s not an acceptable risk, however, in between are lots of shades of grey. </a:t>
            </a:r>
          </a:p>
          <a:p>
            <a:r>
              <a:rPr lang="en-CA" sz="1600" dirty="0" smtClean="0"/>
              <a:t>Risk analysis determines the expected frequency (or likelihood) as well as the severity for a particular consequence</a:t>
            </a:r>
          </a:p>
          <a:p>
            <a:r>
              <a:rPr lang="en-CA" sz="1600" dirty="0" smtClean="0"/>
              <a:t>Risk assessment compares the risk result level to an acceptable risk criteria</a:t>
            </a:r>
            <a:endParaRPr lang="en-CA" sz="16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95656091"/>
              </p:ext>
            </p:extLst>
          </p:nvPr>
        </p:nvGraphicFramePr>
        <p:xfrm>
          <a:off x="426635" y="1437681"/>
          <a:ext cx="7960807" cy="2346960"/>
        </p:xfrm>
        <a:graphic>
          <a:graphicData uri="http://schemas.openxmlformats.org/drawingml/2006/table">
            <a:tbl>
              <a:tblPr firstRow="1" bandRow="1">
                <a:tableStyleId>{5940675A-B579-460E-94D1-54222C63F5DA}</a:tableStyleId>
              </a:tblPr>
              <a:tblGrid>
                <a:gridCol w="1220945"/>
                <a:gridCol w="1311785"/>
                <a:gridCol w="1251472"/>
                <a:gridCol w="1030330"/>
                <a:gridCol w="1030330"/>
                <a:gridCol w="1030330"/>
                <a:gridCol w="1085615"/>
              </a:tblGrid>
              <a:tr h="317636">
                <a:tc rowSpan="2" gridSpan="2">
                  <a:txBody>
                    <a:bodyPr/>
                    <a:lstStyle/>
                    <a:p>
                      <a:endParaRPr lang="en-CA" sz="1600" dirty="0"/>
                    </a:p>
                  </a:txBody>
                  <a:tcPr/>
                </a:tc>
                <a:tc rowSpan="2" hMerge="1">
                  <a:txBody>
                    <a:bodyPr/>
                    <a:lstStyle/>
                    <a:p>
                      <a:endParaRPr lang="en-CA"/>
                    </a:p>
                  </a:txBody>
                  <a:tcPr/>
                </a:tc>
                <a:tc gridSpan="5">
                  <a:txBody>
                    <a:bodyPr/>
                    <a:lstStyle/>
                    <a:p>
                      <a:pPr algn="ctr"/>
                      <a:r>
                        <a:rPr lang="en-CA" sz="1600" b="1" dirty="0" smtClean="0"/>
                        <a:t>Consequences</a:t>
                      </a:r>
                      <a:endParaRPr lang="en-CA" sz="1600" b="1" dirty="0"/>
                    </a:p>
                  </a:txBody>
                  <a:tcPr/>
                </a:tc>
                <a:tc hMerge="1">
                  <a:txBody>
                    <a:bodyPr/>
                    <a:lstStyle/>
                    <a:p>
                      <a:endParaRPr lang="en-CA" dirty="0"/>
                    </a:p>
                  </a:txBody>
                  <a:tcPr/>
                </a:tc>
                <a:tc hMerge="1">
                  <a:txBody>
                    <a:bodyPr/>
                    <a:lstStyle/>
                    <a:p>
                      <a:endParaRPr lang="en-CA"/>
                    </a:p>
                  </a:txBody>
                  <a:tcPr/>
                </a:tc>
                <a:tc hMerge="1">
                  <a:txBody>
                    <a:bodyPr/>
                    <a:lstStyle/>
                    <a:p>
                      <a:endParaRPr lang="en-CA"/>
                    </a:p>
                  </a:txBody>
                  <a:tcPr/>
                </a:tc>
                <a:tc hMerge="1">
                  <a:txBody>
                    <a:bodyPr/>
                    <a:lstStyle/>
                    <a:p>
                      <a:endParaRPr lang="en-CA" dirty="0"/>
                    </a:p>
                  </a:txBody>
                  <a:tcPr/>
                </a:tc>
              </a:tr>
              <a:tr h="250605">
                <a:tc gridSpan="2" vMerge="1">
                  <a:txBody>
                    <a:bodyPr/>
                    <a:lstStyle/>
                    <a:p>
                      <a:endParaRPr lang="en-CA"/>
                    </a:p>
                  </a:txBody>
                  <a:tcPr/>
                </a:tc>
                <a:tc hMerge="1" vMerge="1">
                  <a:txBody>
                    <a:bodyPr/>
                    <a:lstStyle/>
                    <a:p>
                      <a:endParaRPr lang="en-CA" dirty="0"/>
                    </a:p>
                  </a:txBody>
                  <a:tcPr/>
                </a:tc>
                <a:tc>
                  <a:txBody>
                    <a:bodyPr/>
                    <a:lstStyle/>
                    <a:p>
                      <a:pPr algn="ctr"/>
                      <a:r>
                        <a:rPr lang="en-CA" sz="1600" dirty="0" smtClean="0"/>
                        <a:t>Catastrophic</a:t>
                      </a:r>
                      <a:endParaRPr lang="en-CA" sz="1600" dirty="0"/>
                    </a:p>
                  </a:txBody>
                  <a:tcPr>
                    <a:lnR w="12700" cap="flat" cmpd="sng" algn="ctr">
                      <a:noFill/>
                      <a:prstDash val="solid"/>
                      <a:round/>
                      <a:headEnd type="none" w="med" len="med"/>
                      <a:tailEnd type="none" w="med" len="med"/>
                    </a:lnR>
                  </a:tcPr>
                </a:tc>
                <a:tc>
                  <a:txBody>
                    <a:bodyPr/>
                    <a:lstStyle/>
                    <a:p>
                      <a:pPr algn="ctr"/>
                      <a:r>
                        <a:rPr lang="en-CA" sz="1600" dirty="0" smtClean="0"/>
                        <a:t> ←</a:t>
                      </a: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CA" sz="1600" dirty="0" smtClean="0"/>
                        <a:t>Serious</a:t>
                      </a: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CA" sz="1600" dirty="0" smtClean="0"/>
                        <a:t>←</a:t>
                      </a: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CA" sz="1600" dirty="0" smtClean="0"/>
                        <a:t>Negligible</a:t>
                      </a:r>
                      <a:endParaRPr lang="en-CA" sz="1600" dirty="0"/>
                    </a:p>
                  </a:txBody>
                  <a:tcPr>
                    <a:lnL w="12700" cap="flat" cmpd="sng" algn="ctr">
                      <a:noFill/>
                      <a:prstDash val="solid"/>
                      <a:round/>
                      <a:headEnd type="none" w="med" len="med"/>
                      <a:tailEnd type="none" w="med" len="med"/>
                    </a:lnL>
                  </a:tcPr>
                </a:tc>
              </a:tr>
              <a:tr h="317636">
                <a:tc rowSpan="5">
                  <a:txBody>
                    <a:bodyPr/>
                    <a:lstStyle/>
                    <a:p>
                      <a:r>
                        <a:rPr lang="en-CA" sz="1600" b="1" dirty="0" smtClean="0"/>
                        <a:t>Frequency</a:t>
                      </a:r>
                      <a:endParaRPr lang="en-CA" sz="1600" b="1" dirty="0"/>
                    </a:p>
                  </a:txBody>
                  <a:tcPr anchor="ctr"/>
                </a:tc>
                <a:tc>
                  <a:txBody>
                    <a:bodyPr/>
                    <a:lstStyle/>
                    <a:p>
                      <a:pPr algn="ctr"/>
                      <a:r>
                        <a:rPr lang="en-CA" sz="1600" dirty="0" smtClean="0"/>
                        <a:t>High</a:t>
                      </a:r>
                      <a:endParaRPr lang="en-CA" sz="1600" dirty="0"/>
                    </a:p>
                  </a:txBody>
                  <a:tcPr>
                    <a:lnB w="12700" cap="flat" cmpd="sng" algn="ctr">
                      <a:noFill/>
                      <a:prstDash val="solid"/>
                      <a:round/>
                      <a:headEnd type="none" w="med" len="med"/>
                      <a:tailEnd type="none" w="med" len="med"/>
                    </a:lnB>
                  </a:tcPr>
                </a:tc>
                <a:tc>
                  <a:txBody>
                    <a:bodyPr/>
                    <a:lstStyle/>
                    <a:p>
                      <a:pPr algn="ctr"/>
                      <a:endParaRPr lang="en-CA" sz="160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tx1"/>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tx1"/>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tx1">
                        <a:lumMod val="85000"/>
                        <a:lumOff val="15000"/>
                      </a:schemeClr>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tx1">
                        <a:lumMod val="50000"/>
                        <a:lumOff val="50000"/>
                      </a:schemeClr>
                    </a:solidFill>
                  </a:tcPr>
                </a:tc>
                <a:tc>
                  <a:txBody>
                    <a:bodyPr/>
                    <a:lstStyle/>
                    <a:p>
                      <a:pPr algn="ctr"/>
                      <a:endParaRPr lang="en-CA" sz="160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lumMod val="75000"/>
                      </a:schemeClr>
                    </a:solidFill>
                  </a:tcPr>
                </a:tc>
              </a:tr>
              <a:tr h="317636">
                <a:tc vMerge="1">
                  <a:txBody>
                    <a:bodyPr/>
                    <a:lstStyle/>
                    <a:p>
                      <a:endParaRPr lang="en-CA" dirty="0"/>
                    </a:p>
                  </a:txBody>
                  <a:tcPr/>
                </a:tc>
                <a:tc>
                  <a:txBody>
                    <a:bodyPr/>
                    <a:lstStyle/>
                    <a:p>
                      <a:pPr algn="ctr"/>
                      <a:r>
                        <a:rPr lang="en-CA" sz="1600" dirty="0" smtClean="0"/>
                        <a:t>↑</a:t>
                      </a:r>
                      <a:endParaRPr lang="en-CA" sz="16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CA" sz="16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85000"/>
                        <a:lumOff val="15000"/>
                      </a:schemeClr>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85000"/>
                        <a:lumOff val="15000"/>
                      </a:schemeClr>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50000"/>
                        <a:lumOff val="50000"/>
                      </a:schemeClr>
                    </a:solidFill>
                  </a:tcPr>
                </a:tc>
                <a:tc>
                  <a:txBody>
                    <a:bodyPr/>
                    <a:lstStyle/>
                    <a:p>
                      <a:pPr algn="ctr"/>
                      <a:endParaRPr lang="en-CA" sz="16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r>
              <a:tr h="317636">
                <a:tc vMerge="1">
                  <a:txBody>
                    <a:bodyPr/>
                    <a:lstStyle/>
                    <a:p>
                      <a:endParaRPr lang="en-CA"/>
                    </a:p>
                  </a:txBody>
                  <a:tcPr/>
                </a:tc>
                <a:tc>
                  <a:txBody>
                    <a:bodyPr/>
                    <a:lstStyle/>
                    <a:p>
                      <a:pPr algn="ctr"/>
                      <a:r>
                        <a:rPr lang="en-CA" sz="1600" dirty="0" smtClean="0"/>
                        <a:t>Moderate</a:t>
                      </a:r>
                      <a:endParaRPr lang="en-CA" sz="16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CA" sz="16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85000"/>
                        <a:lumOff val="15000"/>
                      </a:schemeClr>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85000"/>
                        <a:lumOff val="15000"/>
                      </a:schemeClr>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50000"/>
                        <a:lumOff val="50000"/>
                      </a:schemeClr>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pPr algn="ctr"/>
                      <a:endParaRPr lang="en-CA" sz="16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r>
              <a:tr h="317636">
                <a:tc vMerge="1">
                  <a:txBody>
                    <a:bodyPr/>
                    <a:lstStyle/>
                    <a:p>
                      <a:endParaRPr lang="en-CA"/>
                    </a:p>
                  </a:txBody>
                  <a:tcPr/>
                </a:tc>
                <a:tc>
                  <a:txBody>
                    <a:bodyPr/>
                    <a:lstStyle/>
                    <a:p>
                      <a:pPr algn="ctr"/>
                      <a:r>
                        <a:rPr lang="en-CA" sz="1600" dirty="0" smtClean="0"/>
                        <a:t>↑</a:t>
                      </a:r>
                      <a:endParaRPr lang="en-CA" sz="16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CA" sz="16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85000"/>
                        <a:lumOff val="15000"/>
                      </a:schemeClr>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50000"/>
                        <a:lumOff val="50000"/>
                      </a:schemeClr>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pPr algn="ctr"/>
                      <a:endParaRPr lang="en-CA" sz="16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r>
              <a:tr h="317636">
                <a:tc vMerge="1">
                  <a:txBody>
                    <a:bodyPr/>
                    <a:lstStyle/>
                    <a:p>
                      <a:endParaRPr lang="en-CA" dirty="0"/>
                    </a:p>
                  </a:txBody>
                  <a:tcPr/>
                </a:tc>
                <a:tc>
                  <a:txBody>
                    <a:bodyPr/>
                    <a:lstStyle/>
                    <a:p>
                      <a:pPr algn="ctr"/>
                      <a:r>
                        <a:rPr lang="en-CA" sz="1600" dirty="0" smtClean="0"/>
                        <a:t>Low</a:t>
                      </a:r>
                      <a:endParaRPr lang="en-CA" sz="1600" dirty="0"/>
                    </a:p>
                  </a:txBody>
                  <a:tcPr>
                    <a:lnT w="12700" cap="flat" cmpd="sng" algn="ctr">
                      <a:noFill/>
                      <a:prstDash val="solid"/>
                      <a:round/>
                      <a:headEnd type="none" w="med" len="med"/>
                      <a:tailEnd type="none" w="med" len="med"/>
                    </a:lnT>
                  </a:tcPr>
                </a:tc>
                <a:tc>
                  <a:txBody>
                    <a:bodyPr/>
                    <a:lstStyle/>
                    <a:p>
                      <a:pPr algn="ctr"/>
                      <a:endParaRPr lang="en-CA" sz="16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tx1">
                        <a:lumMod val="50000"/>
                        <a:lumOff val="50000"/>
                      </a:schemeClr>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75000"/>
                      </a:schemeClr>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75000"/>
                      </a:schemeClr>
                    </a:solidFill>
                  </a:tcPr>
                </a:tc>
                <a:tc>
                  <a:txBody>
                    <a:bodyPr/>
                    <a:lstStyle/>
                    <a:p>
                      <a:pPr algn="ctr"/>
                      <a:endParaRPr lang="en-CA"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95000"/>
                      </a:schemeClr>
                    </a:solidFill>
                  </a:tcPr>
                </a:tc>
                <a:tc>
                  <a:txBody>
                    <a:bodyPr/>
                    <a:lstStyle/>
                    <a:p>
                      <a:pPr algn="ctr"/>
                      <a:endParaRPr lang="en-CA" sz="16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lumMod val="95000"/>
                      </a:schemeClr>
                    </a:solidFill>
                  </a:tcPr>
                </a:tc>
              </a:tr>
            </a:tbl>
          </a:graphicData>
        </a:graphic>
      </p:graphicFrame>
      <p:grpSp>
        <p:nvGrpSpPr>
          <p:cNvPr id="17" name="Group 16"/>
          <p:cNvGrpSpPr/>
          <p:nvPr/>
        </p:nvGrpSpPr>
        <p:grpSpPr>
          <a:xfrm>
            <a:off x="189688" y="6182578"/>
            <a:ext cx="8316639" cy="538898"/>
            <a:chOff x="1249680" y="6197517"/>
            <a:chExt cx="7749864" cy="540000"/>
          </a:xfrm>
        </p:grpSpPr>
        <p:sp>
          <p:nvSpPr>
            <p:cNvPr id="18" name="Rectangle 17">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9" name="Rectangle 18">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20" name="Rectangle 19">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21" name="Rectangle 20">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2" name="Rectangle 21">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2940630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Four Types of Risk [4]</a:t>
            </a:r>
            <a:endParaRPr lang="en-CA" dirty="0"/>
          </a:p>
        </p:txBody>
      </p:sp>
      <p:sp>
        <p:nvSpPr>
          <p:cNvPr id="3" name="Content Placeholder 2"/>
          <p:cNvSpPr>
            <a:spLocks noGrp="1"/>
          </p:cNvSpPr>
          <p:nvPr>
            <p:ph idx="1"/>
          </p:nvPr>
        </p:nvSpPr>
        <p:spPr/>
        <p:txBody>
          <a:bodyPr/>
          <a:lstStyle/>
          <a:p>
            <a:r>
              <a:rPr lang="en-CA" b="1" dirty="0" smtClean="0"/>
              <a:t>Residual risks</a:t>
            </a:r>
          </a:p>
          <a:p>
            <a:pPr lvl="1"/>
            <a:r>
              <a:rPr lang="en-CA" dirty="0" smtClean="0"/>
              <a:t>The risk you are willing to tolerate to operate your facility</a:t>
            </a:r>
          </a:p>
          <a:p>
            <a:pPr lvl="1"/>
            <a:r>
              <a:rPr lang="en-CA" dirty="0" smtClean="0"/>
              <a:t>For example there is always an inherent risk will building a new fertilizer plant </a:t>
            </a:r>
          </a:p>
          <a:p>
            <a:r>
              <a:rPr lang="en-CA" b="1" dirty="0" smtClean="0"/>
              <a:t>Introduced risks</a:t>
            </a:r>
          </a:p>
          <a:p>
            <a:pPr lvl="1"/>
            <a:r>
              <a:rPr lang="en-CA" dirty="0" smtClean="0"/>
              <a:t>Risks which are introduced during the lifecycle of a process</a:t>
            </a:r>
          </a:p>
          <a:p>
            <a:pPr lvl="1"/>
            <a:r>
              <a:rPr lang="en-CA" dirty="0" smtClean="0"/>
              <a:t>New equipment or changes in personnel</a:t>
            </a:r>
          </a:p>
          <a:p>
            <a:r>
              <a:rPr lang="en-CA" b="1" dirty="0" smtClean="0"/>
              <a:t>Operating risks</a:t>
            </a:r>
          </a:p>
          <a:p>
            <a:pPr lvl="1"/>
            <a:r>
              <a:rPr lang="en-CA" dirty="0" smtClean="0"/>
              <a:t>Risks caused by your operational procedures</a:t>
            </a:r>
          </a:p>
          <a:p>
            <a:r>
              <a:rPr lang="en-CA" b="1" dirty="0" smtClean="0"/>
              <a:t>Normalized risks</a:t>
            </a:r>
          </a:p>
          <a:p>
            <a:pPr lvl="1"/>
            <a:r>
              <a:rPr lang="en-CA" dirty="0" smtClean="0"/>
              <a:t>Risks that are deviations from the normal risk but become normalized over time. Caused by incomplete understanding of the actual risk.</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89</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835840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Intent of PSM</a:t>
            </a:r>
            <a:endParaRPr lang="en-CA" dirty="0"/>
          </a:p>
        </p:txBody>
      </p:sp>
      <p:sp>
        <p:nvSpPr>
          <p:cNvPr id="3" name="Content Placeholder 2"/>
          <p:cNvSpPr>
            <a:spLocks noGrp="1"/>
          </p:cNvSpPr>
          <p:nvPr>
            <p:ph idx="1"/>
          </p:nvPr>
        </p:nvSpPr>
        <p:spPr>
          <a:xfrm>
            <a:off x="2751520" y="1123838"/>
            <a:ext cx="3132543" cy="3464697"/>
          </a:xfrm>
        </p:spPr>
        <p:txBody>
          <a:bodyPr>
            <a:normAutofit/>
          </a:bodyPr>
          <a:lstStyle/>
          <a:p>
            <a:r>
              <a:rPr lang="en-CA" dirty="0"/>
              <a:t>PSM systems are meant for industries handling, storing, or manufacturing hazardous substances </a:t>
            </a:r>
            <a:endParaRPr lang="en-CA" dirty="0" smtClean="0"/>
          </a:p>
          <a:p>
            <a:r>
              <a:rPr lang="en-CA" dirty="0" smtClean="0"/>
              <a:t>Hazardous </a:t>
            </a:r>
            <a:r>
              <a:rPr lang="en-CA" dirty="0"/>
              <a:t>substances are defined by their </a:t>
            </a:r>
            <a:r>
              <a:rPr lang="en-CA" dirty="0" smtClean="0"/>
              <a:t>reactivity</a:t>
            </a:r>
            <a:r>
              <a:rPr lang="en-CA" dirty="0"/>
              <a:t>, toxicity, flammability, or other dangerous properties by the </a:t>
            </a:r>
            <a:r>
              <a:rPr lang="en-CA" i="1" dirty="0"/>
              <a:t>Canadian Environmental Protection </a:t>
            </a:r>
            <a:r>
              <a:rPr lang="en-CA" i="1" dirty="0" smtClean="0"/>
              <a:t>Act Part 8 Section 200 [5]</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a:t>
            </a:fld>
            <a:endParaRPr lang="en-US" dirty="0"/>
          </a:p>
        </p:txBody>
      </p:sp>
      <p:sp>
        <p:nvSpPr>
          <p:cNvPr id="12" name="Rectangle 11"/>
          <p:cNvSpPr/>
          <p:nvPr/>
        </p:nvSpPr>
        <p:spPr>
          <a:xfrm>
            <a:off x="3039029" y="5087709"/>
            <a:ext cx="5223822" cy="864778"/>
          </a:xfrm>
          <a:prstGeom prst="rect">
            <a:avLst/>
          </a:prstGeom>
          <a:solidFill>
            <a:srgbClr val="B1CFEB"/>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CA" b="1"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PSM is </a:t>
            </a:r>
            <a:r>
              <a:rPr lang="en-CA"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primarily</a:t>
            </a:r>
            <a:r>
              <a:rPr lang="en-CA" b="1" i="1"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rPr>
              <a:t> intended </a:t>
            </a:r>
            <a:r>
              <a:rPr lang="en-CA" b="1"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for the process industries and is </a:t>
            </a:r>
            <a:r>
              <a:rPr lang="en-CA" b="1" i="1"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rPr>
              <a:t>typically applied </a:t>
            </a:r>
            <a:r>
              <a:rPr lang="en-CA" b="1" i="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at a facility level</a:t>
            </a:r>
            <a:endParaRPr lang="en-CA" b="1"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283" y="1123838"/>
            <a:ext cx="2473794" cy="3710691"/>
          </a:xfrm>
          <a:prstGeom prst="rect">
            <a:avLst/>
          </a:prstGeom>
        </p:spPr>
      </p:pic>
      <p:grpSp>
        <p:nvGrpSpPr>
          <p:cNvPr id="15" name="Group 14"/>
          <p:cNvGrpSpPr/>
          <p:nvPr/>
        </p:nvGrpSpPr>
        <p:grpSpPr>
          <a:xfrm>
            <a:off x="189688" y="6182578"/>
            <a:ext cx="8316639" cy="538898"/>
            <a:chOff x="1249680" y="6197517"/>
            <a:chExt cx="7749864" cy="540000"/>
          </a:xfrm>
        </p:grpSpPr>
        <p:sp>
          <p:nvSpPr>
            <p:cNvPr id="16" name="Rectangle 15">
              <a:hlinkClick r:id="rId4" action="ppaction://hlinksldjump"/>
            </p:cNvPr>
            <p:cNvSpPr/>
            <p:nvPr/>
          </p:nvSpPr>
          <p:spPr>
            <a:xfrm>
              <a:off x="1249680"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Introduction</a:t>
              </a:r>
            </a:p>
          </p:txBody>
        </p:sp>
        <p:sp>
          <p:nvSpPr>
            <p:cNvPr id="17" name="Rectangle 16">
              <a:hlinkClick r:id="rId5" action="ppaction://hlinksldjump"/>
            </p:cNvPr>
            <p:cNvSpPr/>
            <p:nvPr/>
          </p:nvSpPr>
          <p:spPr>
            <a:xfrm>
              <a:off x="2836146"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Commitment to PSM</a:t>
              </a:r>
            </a:p>
          </p:txBody>
        </p:sp>
        <p:sp>
          <p:nvSpPr>
            <p:cNvPr id="18" name="Rectangle 17">
              <a:hlinkClick r:id="rId6" action="ppaction://hlinksldjump"/>
            </p:cNvPr>
            <p:cNvSpPr/>
            <p:nvPr/>
          </p:nvSpPr>
          <p:spPr>
            <a:xfrm>
              <a:off x="4422612"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Hazard &amp; Risk Assessment</a:t>
              </a:r>
            </a:p>
          </p:txBody>
        </p:sp>
        <p:sp>
          <p:nvSpPr>
            <p:cNvPr id="19" name="Rectangle 18">
              <a:hlinkClick r:id="rId7"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6" name="Rectangle 25">
              <a:hlinkClick r:id="rId8"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8077290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Process Hazard Analysis</a:t>
            </a:r>
            <a:br>
              <a:rPr lang="en-CA" dirty="0" smtClean="0"/>
            </a:br>
            <a:r>
              <a:rPr lang="en-CA" dirty="0" smtClean="0"/>
              <a:t>(PHA)</a:t>
            </a:r>
            <a:endParaRPr lang="en-CA" dirty="0"/>
          </a:p>
        </p:txBody>
      </p:sp>
      <p:sp>
        <p:nvSpPr>
          <p:cNvPr id="3" name="Content Placeholder 2"/>
          <p:cNvSpPr>
            <a:spLocks noGrp="1"/>
          </p:cNvSpPr>
          <p:nvPr>
            <p:ph idx="1"/>
          </p:nvPr>
        </p:nvSpPr>
        <p:spPr>
          <a:xfrm>
            <a:off x="2901950" y="864108"/>
            <a:ext cx="5891529" cy="5018532"/>
          </a:xfrm>
        </p:spPr>
        <p:txBody>
          <a:bodyPr>
            <a:normAutofit/>
          </a:bodyPr>
          <a:lstStyle/>
          <a:p>
            <a:pPr marL="0" indent="0">
              <a:buNone/>
            </a:pPr>
            <a:r>
              <a:rPr lang="en-CA" dirty="0" smtClean="0"/>
              <a:t>Some of the many</a:t>
            </a:r>
            <a:r>
              <a:rPr lang="en-CA" b="1" dirty="0" smtClean="0"/>
              <a:t> TOOLS of</a:t>
            </a:r>
            <a:r>
              <a:rPr lang="en-CA" dirty="0" smtClean="0"/>
              <a:t> </a:t>
            </a:r>
            <a:r>
              <a:rPr lang="en-CA" b="1" dirty="0" smtClean="0"/>
              <a:t>PHA</a:t>
            </a:r>
            <a:r>
              <a:rPr lang="en-CA" dirty="0" smtClean="0"/>
              <a:t> [1]</a:t>
            </a:r>
          </a:p>
          <a:p>
            <a:r>
              <a:rPr lang="en-CA" dirty="0" smtClean="0"/>
              <a:t>Simple hazard identification:</a:t>
            </a:r>
          </a:p>
          <a:p>
            <a:pPr lvl="1"/>
            <a:r>
              <a:rPr lang="en-CA" dirty="0" smtClean="0"/>
              <a:t>Hazard and Operability Analysis (HAZOP)</a:t>
            </a:r>
          </a:p>
          <a:p>
            <a:pPr lvl="1"/>
            <a:r>
              <a:rPr lang="en-CA" dirty="0" smtClean="0"/>
              <a:t>Failure </a:t>
            </a:r>
            <a:r>
              <a:rPr lang="en-CA" dirty="0"/>
              <a:t>Modes and Effects </a:t>
            </a:r>
            <a:r>
              <a:rPr lang="en-CA" dirty="0" smtClean="0"/>
              <a:t>Analysis (FMEA)</a:t>
            </a:r>
          </a:p>
          <a:p>
            <a:pPr lvl="1"/>
            <a:r>
              <a:rPr lang="en-CA" dirty="0" smtClean="0"/>
              <a:t>What </a:t>
            </a:r>
            <a:r>
              <a:rPr lang="en-CA" dirty="0"/>
              <a:t>I</a:t>
            </a:r>
            <a:r>
              <a:rPr lang="en-CA" dirty="0" smtClean="0"/>
              <a:t>f Studies</a:t>
            </a:r>
          </a:p>
          <a:p>
            <a:r>
              <a:rPr lang="en-CA" dirty="0" smtClean="0"/>
              <a:t>Simple risk analysis:</a:t>
            </a:r>
          </a:p>
          <a:p>
            <a:pPr lvl="1"/>
            <a:r>
              <a:rPr lang="en-CA" dirty="0" smtClean="0"/>
              <a:t>Layers of Protection Analysis (LOPA)</a:t>
            </a:r>
          </a:p>
          <a:p>
            <a:pPr lvl="1"/>
            <a:r>
              <a:rPr lang="en-CA" dirty="0"/>
              <a:t>Failure </a:t>
            </a:r>
            <a:r>
              <a:rPr lang="en-CA" dirty="0" smtClean="0"/>
              <a:t>Modes, Effects, and Criticality </a:t>
            </a:r>
            <a:r>
              <a:rPr lang="en-CA" dirty="0"/>
              <a:t>Analysis (</a:t>
            </a:r>
            <a:r>
              <a:rPr lang="en-CA" dirty="0" smtClean="0"/>
              <a:t>FMECA)</a:t>
            </a:r>
          </a:p>
          <a:p>
            <a:r>
              <a:rPr lang="en-CA" dirty="0" smtClean="0"/>
              <a:t>Detailed quantitative risk analysis can use:</a:t>
            </a:r>
          </a:p>
          <a:p>
            <a:pPr lvl="1"/>
            <a:r>
              <a:rPr lang="en-CA" dirty="0" smtClean="0"/>
              <a:t>Fault Tree Analysis (FTA)</a:t>
            </a:r>
          </a:p>
          <a:p>
            <a:pPr lvl="1"/>
            <a:r>
              <a:rPr lang="en-CA" dirty="0" smtClean="0"/>
              <a:t>Monte Carlo Simulation and Markov Analysis</a:t>
            </a:r>
          </a:p>
          <a:p>
            <a:pPr lvl="1"/>
            <a:r>
              <a:rPr lang="en-CA" dirty="0" smtClean="0"/>
              <a:t>Quantitative hazard effects analysis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90</a:t>
            </a:fld>
            <a:endParaRPr lang="en-US" dirty="0"/>
          </a:p>
        </p:txBody>
      </p:sp>
      <p:grpSp>
        <p:nvGrpSpPr>
          <p:cNvPr id="13" name="Group 12"/>
          <p:cNvGrpSpPr/>
          <p:nvPr/>
        </p:nvGrpSpPr>
        <p:grpSpPr>
          <a:xfrm>
            <a:off x="189688" y="6182578"/>
            <a:ext cx="8316639" cy="538898"/>
            <a:chOff x="1249680" y="6197517"/>
            <a:chExt cx="7749864" cy="540000"/>
          </a:xfrm>
        </p:grpSpPr>
        <p:sp>
          <p:nvSpPr>
            <p:cNvPr id="14" name="Rectangle 13">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5" name="Rectangle 14">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6" name="Rectangle 15">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7" name="Rectangle 16">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8" name="Rectangle 17">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6525506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Who conducts a PHA?</a:t>
            </a:r>
            <a:endParaRPr lang="en-CA" sz="2800" dirty="0"/>
          </a:p>
        </p:txBody>
      </p:sp>
      <p:sp>
        <p:nvSpPr>
          <p:cNvPr id="3" name="Content Placeholder 2"/>
          <p:cNvSpPr>
            <a:spLocks noGrp="1"/>
          </p:cNvSpPr>
          <p:nvPr>
            <p:ph idx="1"/>
          </p:nvPr>
        </p:nvSpPr>
        <p:spPr/>
        <p:txBody>
          <a:bodyPr/>
          <a:lstStyle/>
          <a:p>
            <a:r>
              <a:rPr lang="en-CA" dirty="0" smtClean="0"/>
              <a:t>The need for a PHA is usually assessed by a steering committee who have identified a need for PHA in some areas</a:t>
            </a:r>
          </a:p>
          <a:p>
            <a:r>
              <a:rPr lang="en-CA" dirty="0" smtClean="0"/>
              <a:t>PHAs are typically administered by a team lead</a:t>
            </a:r>
            <a:endParaRPr lang="en-CA" dirty="0"/>
          </a:p>
          <a:p>
            <a:r>
              <a:rPr lang="en-CA" dirty="0" smtClean="0"/>
              <a:t>Engineers, Operations, and Maintenance staff will all be involved from necessity in generating the information required for a PHA</a:t>
            </a:r>
          </a:p>
          <a:p>
            <a:r>
              <a:rPr lang="en-CA" dirty="0" smtClean="0"/>
              <a:t>The team lead will gather the data and the information and recommendations are reported to management </a:t>
            </a:r>
          </a:p>
          <a:p>
            <a:r>
              <a:rPr lang="en-CA" dirty="0" smtClean="0"/>
              <a:t>Senior management will ultimately make a decision on any policy changes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91</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9428751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you identify hazards?</a:t>
            </a:r>
            <a:endParaRPr lang="en-CA" dirty="0"/>
          </a:p>
        </p:txBody>
      </p:sp>
      <p:sp>
        <p:nvSpPr>
          <p:cNvPr id="3" name="Content Placeholder 2"/>
          <p:cNvSpPr>
            <a:spLocks noGrp="1"/>
          </p:cNvSpPr>
          <p:nvPr>
            <p:ph idx="1"/>
          </p:nvPr>
        </p:nvSpPr>
        <p:spPr/>
        <p:txBody>
          <a:bodyPr/>
          <a:lstStyle/>
          <a:p>
            <a:pPr marL="0" indent="0">
              <a:buNone/>
            </a:pPr>
            <a:r>
              <a:rPr lang="en-CA" dirty="0" smtClean="0"/>
              <a:t>Three general categories [</a:t>
            </a:r>
            <a:r>
              <a:rPr lang="en-CA" dirty="0"/>
              <a:t>3</a:t>
            </a:r>
            <a:r>
              <a:rPr lang="en-CA" dirty="0" smtClean="0"/>
              <a:t>]:</a:t>
            </a:r>
          </a:p>
          <a:p>
            <a:pPr marL="0" indent="0">
              <a:buNone/>
            </a:pPr>
            <a:endParaRPr lang="en-CA" b="1" dirty="0" smtClean="0"/>
          </a:p>
          <a:p>
            <a:r>
              <a:rPr lang="en-CA" b="1" dirty="0" smtClean="0"/>
              <a:t>Logical/Rational</a:t>
            </a:r>
          </a:p>
          <a:p>
            <a:pPr lvl="1"/>
            <a:r>
              <a:rPr lang="en-CA" dirty="0" smtClean="0"/>
              <a:t>Usually used for detailed PHAs</a:t>
            </a:r>
          </a:p>
          <a:p>
            <a:pPr lvl="1"/>
            <a:r>
              <a:rPr lang="en-CA" dirty="0" smtClean="0"/>
              <a:t>E.g. Fault Tree Analysis is logical</a:t>
            </a:r>
          </a:p>
          <a:p>
            <a:r>
              <a:rPr lang="en-CA" b="1" dirty="0" smtClean="0"/>
              <a:t>Experience-based </a:t>
            </a:r>
          </a:p>
          <a:p>
            <a:pPr lvl="1"/>
            <a:r>
              <a:rPr lang="en-CA" dirty="0" smtClean="0"/>
              <a:t>Moderate depth, such as checklists.</a:t>
            </a:r>
          </a:p>
          <a:p>
            <a:pPr lvl="1"/>
            <a:r>
              <a:rPr lang="en-CA" dirty="0" smtClean="0"/>
              <a:t>Known scenarios maybe from historical events at the facility or similar facilities</a:t>
            </a:r>
          </a:p>
          <a:p>
            <a:r>
              <a:rPr lang="en-CA" b="1" dirty="0" smtClean="0"/>
              <a:t>Creative/Imaginative</a:t>
            </a:r>
          </a:p>
          <a:p>
            <a:pPr lvl="1"/>
            <a:r>
              <a:rPr lang="en-CA" dirty="0" smtClean="0"/>
              <a:t>What if analysis identifies new scenarios</a:t>
            </a:r>
          </a:p>
          <a:p>
            <a:pPr lvl="1"/>
            <a:r>
              <a:rPr lang="en-CA" dirty="0" smtClean="0"/>
              <a:t>Broad general PHAs require this</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92</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6802635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Scope of PHAs</a:t>
            </a:r>
            <a:endParaRPr lang="en-CA" dirty="0"/>
          </a:p>
        </p:txBody>
      </p:sp>
      <p:sp>
        <p:nvSpPr>
          <p:cNvPr id="3" name="Content Placeholder 2"/>
          <p:cNvSpPr>
            <a:spLocks noGrp="1"/>
          </p:cNvSpPr>
          <p:nvPr>
            <p:ph idx="1"/>
          </p:nvPr>
        </p:nvSpPr>
        <p:spPr/>
        <p:txBody>
          <a:bodyPr/>
          <a:lstStyle/>
          <a:p>
            <a:r>
              <a:rPr lang="en-CA" dirty="0" smtClean="0"/>
              <a:t>Although we are trying to prevent serious consequences from occurring in a process; in the PHA, the causes can be relatively minor</a:t>
            </a:r>
          </a:p>
          <a:p>
            <a:r>
              <a:rPr lang="en-CA" dirty="0" smtClean="0"/>
              <a:t>Does not refer to </a:t>
            </a:r>
            <a:r>
              <a:rPr lang="en-CA" dirty="0"/>
              <a:t>work place safety </a:t>
            </a:r>
            <a:r>
              <a:rPr lang="en-CA" dirty="0" smtClean="0"/>
              <a:t>concerns </a:t>
            </a:r>
            <a:r>
              <a:rPr lang="en-CA" dirty="0"/>
              <a:t>such as falling off a ladder and wearing </a:t>
            </a:r>
            <a:r>
              <a:rPr lang="en-CA" dirty="0" smtClean="0"/>
              <a:t>PPE, unless they are a potential cause in a larger hazard (very rare)</a:t>
            </a:r>
            <a:endParaRPr lang="en-CA" dirty="0"/>
          </a:p>
          <a:p>
            <a:r>
              <a:rPr lang="en-CA" dirty="0"/>
              <a:t>In general, </a:t>
            </a:r>
            <a:r>
              <a:rPr lang="en-CA" dirty="0" smtClean="0"/>
              <a:t>PSM is </a:t>
            </a:r>
            <a:r>
              <a:rPr lang="en-CA" dirty="0"/>
              <a:t>concerned with </a:t>
            </a:r>
            <a:r>
              <a:rPr lang="en-CA" b="1" i="1" dirty="0"/>
              <a:t>loss of containment </a:t>
            </a:r>
            <a:r>
              <a:rPr lang="en-CA" dirty="0" smtClean="0"/>
              <a:t>hazards, their causes and maintaining process integrity</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93</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293845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Potential Process Hazards </a:t>
            </a:r>
            <a:endParaRPr lang="en-CA" dirty="0"/>
          </a:p>
        </p:txBody>
      </p:sp>
      <p:sp>
        <p:nvSpPr>
          <p:cNvPr id="3" name="Content Placeholder 2"/>
          <p:cNvSpPr>
            <a:spLocks noGrp="1"/>
          </p:cNvSpPr>
          <p:nvPr>
            <p:ph idx="1"/>
          </p:nvPr>
        </p:nvSpPr>
        <p:spPr/>
        <p:txBody>
          <a:bodyPr/>
          <a:lstStyle/>
          <a:p>
            <a:pPr marL="0" indent="0">
              <a:buNone/>
            </a:pPr>
            <a:r>
              <a:rPr lang="en-CA" b="1" dirty="0" smtClean="0"/>
              <a:t>Loss of Containment: </a:t>
            </a:r>
            <a:endParaRPr lang="en-CA" dirty="0" smtClean="0"/>
          </a:p>
          <a:p>
            <a:r>
              <a:rPr lang="en-CA" dirty="0" smtClean="0"/>
              <a:t>Chemical Release</a:t>
            </a:r>
          </a:p>
          <a:p>
            <a:pPr lvl="1"/>
            <a:r>
              <a:rPr lang="en-CA" dirty="0" smtClean="0"/>
              <a:t>Spills</a:t>
            </a:r>
          </a:p>
          <a:p>
            <a:r>
              <a:rPr lang="en-CA" dirty="0" smtClean="0"/>
              <a:t>Energy Release</a:t>
            </a:r>
          </a:p>
          <a:p>
            <a:pPr lvl="1"/>
            <a:r>
              <a:rPr lang="en-CA" dirty="0" smtClean="0"/>
              <a:t>Thermal (e.g., Fire)</a:t>
            </a:r>
          </a:p>
          <a:p>
            <a:pPr lvl="1"/>
            <a:r>
              <a:rPr lang="en-CA" dirty="0" smtClean="0"/>
              <a:t>Physical (e.g., Explosion)</a:t>
            </a:r>
          </a:p>
          <a:p>
            <a:pPr lvl="1"/>
            <a:r>
              <a:rPr lang="en-CA" dirty="0" smtClean="0"/>
              <a:t>Nuclear  (e.g., Radiation)</a:t>
            </a:r>
          </a:p>
          <a:p>
            <a:endParaRPr lang="en-CA" dirty="0"/>
          </a:p>
          <a:p>
            <a:r>
              <a:rPr lang="en-CA" i="1" dirty="0" smtClean="0"/>
              <a:t>Special Case – Runaway Reactions </a:t>
            </a:r>
          </a:p>
          <a:p>
            <a:pPr lvl="1"/>
            <a:r>
              <a:rPr lang="en-CA" i="1" dirty="0" smtClean="0"/>
              <a:t>Thermal runaway reactions (E.g. Chemical reactions or nuclear reactions)</a:t>
            </a:r>
          </a:p>
          <a:p>
            <a:pPr lvl="1"/>
            <a:r>
              <a:rPr lang="en-CA" i="1" dirty="0" smtClean="0"/>
              <a:t>A special case for the process industries which manufacture chemicals</a:t>
            </a:r>
            <a:endParaRPr lang="en-CA" i="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94</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0175049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Hazard: </a:t>
            </a:r>
            <a:br>
              <a:rPr lang="en-CA" dirty="0" smtClean="0"/>
            </a:br>
            <a:r>
              <a:rPr lang="en-CA" dirty="0" smtClean="0"/>
              <a:t>Chemical Release</a:t>
            </a:r>
            <a:endParaRPr lang="en-CA" dirty="0"/>
          </a:p>
        </p:txBody>
      </p:sp>
      <p:sp>
        <p:nvSpPr>
          <p:cNvPr id="3" name="Content Placeholder 2"/>
          <p:cNvSpPr>
            <a:spLocks noGrp="1"/>
          </p:cNvSpPr>
          <p:nvPr>
            <p:ph idx="1"/>
          </p:nvPr>
        </p:nvSpPr>
        <p:spPr>
          <a:xfrm>
            <a:off x="2901951" y="864108"/>
            <a:ext cx="2074495" cy="5120640"/>
          </a:xfrm>
        </p:spPr>
        <p:txBody>
          <a:bodyPr/>
          <a:lstStyle/>
          <a:p>
            <a:r>
              <a:rPr lang="en-CA" dirty="0" smtClean="0"/>
              <a:t>Release of a hazardous chemical</a:t>
            </a:r>
          </a:p>
          <a:p>
            <a:r>
              <a:rPr lang="en-CA" dirty="0" smtClean="0"/>
              <a:t>Environmental damage</a:t>
            </a:r>
          </a:p>
          <a:p>
            <a:r>
              <a:rPr lang="en-CA" dirty="0" smtClean="0"/>
              <a:t>Damage to community health and welfare</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95</a:t>
            </a:fld>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557" y="808121"/>
            <a:ext cx="3279871" cy="2181114"/>
          </a:xfrm>
          <a:prstGeom prst="rect">
            <a:avLst/>
          </a:prstGeom>
        </p:spPr>
      </p:pic>
      <p:sp>
        <p:nvSpPr>
          <p:cNvPr id="14" name="Rectangle 13"/>
          <p:cNvSpPr/>
          <p:nvPr/>
        </p:nvSpPr>
        <p:spPr>
          <a:xfrm>
            <a:off x="6287274" y="3038379"/>
            <a:ext cx="2010487" cy="261610"/>
          </a:xfrm>
          <a:prstGeom prst="rect">
            <a:avLst/>
          </a:prstGeom>
        </p:spPr>
        <p:txBody>
          <a:bodyPr wrap="none">
            <a:spAutoFit/>
          </a:bodyPr>
          <a:lstStyle/>
          <a:p>
            <a:pPr defTabSz="914400">
              <a:defRPr/>
            </a:pPr>
            <a:r>
              <a:rPr lang="en-CA" sz="1100" dirty="0" smtClean="0">
                <a:latin typeface="Arial" panose="020B0604020202020204" pitchFamily="34" charset="0"/>
              </a:rPr>
              <a:t>tao55 </a:t>
            </a:r>
            <a:r>
              <a:rPr lang="en-CA" sz="1100" dirty="0">
                <a:latin typeface="Arial" panose="020B0604020202020204" pitchFamily="34" charset="0"/>
              </a:rPr>
              <a:t>/ FreeDigitalPhotos.net</a:t>
            </a:r>
            <a:endParaRPr lang="en-CA" sz="11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1296" y="3424428"/>
            <a:ext cx="3249152" cy="2160686"/>
          </a:xfrm>
          <a:prstGeom prst="rect">
            <a:avLst/>
          </a:prstGeom>
        </p:spPr>
      </p:pic>
      <p:sp>
        <p:nvSpPr>
          <p:cNvPr id="16" name="Rectangle 15"/>
          <p:cNvSpPr/>
          <p:nvPr/>
        </p:nvSpPr>
        <p:spPr>
          <a:xfrm>
            <a:off x="5776281" y="5649513"/>
            <a:ext cx="2927404" cy="261610"/>
          </a:xfrm>
          <a:prstGeom prst="rect">
            <a:avLst/>
          </a:prstGeom>
        </p:spPr>
        <p:txBody>
          <a:bodyPr wrap="none">
            <a:spAutoFit/>
          </a:bodyPr>
          <a:lstStyle/>
          <a:p>
            <a:pPr defTabSz="914400">
              <a:defRPr/>
            </a:pPr>
            <a:r>
              <a:rPr lang="en-CA" sz="1100" dirty="0" err="1" smtClean="0">
                <a:latin typeface="Arial" panose="020B0604020202020204" pitchFamily="34" charset="0"/>
              </a:rPr>
              <a:t>Sujin</a:t>
            </a:r>
            <a:r>
              <a:rPr lang="en-CA" sz="1100" dirty="0" smtClean="0">
                <a:latin typeface="Arial" panose="020B0604020202020204" pitchFamily="34" charset="0"/>
              </a:rPr>
              <a:t> </a:t>
            </a:r>
            <a:r>
              <a:rPr lang="en-CA" sz="1100" dirty="0" err="1" smtClean="0">
                <a:latin typeface="Arial" panose="020B0604020202020204" pitchFamily="34" charset="0"/>
              </a:rPr>
              <a:t>Jetkasettakorn</a:t>
            </a:r>
            <a:r>
              <a:rPr lang="en-CA" sz="1100" dirty="0" smtClean="0">
                <a:latin typeface="Arial" panose="020B0604020202020204" pitchFamily="34" charset="0"/>
              </a:rPr>
              <a:t> </a:t>
            </a:r>
            <a:r>
              <a:rPr lang="en-CA" sz="1100" dirty="0">
                <a:latin typeface="Arial" panose="020B0604020202020204" pitchFamily="34" charset="0"/>
              </a:rPr>
              <a:t>/ FreeDigitalPhotos.net</a:t>
            </a:r>
            <a:endParaRPr lang="en-CA" sz="1100" dirty="0"/>
          </a:p>
        </p:txBody>
      </p:sp>
      <p:grpSp>
        <p:nvGrpSpPr>
          <p:cNvPr id="17" name="Group 16"/>
          <p:cNvGrpSpPr/>
          <p:nvPr/>
        </p:nvGrpSpPr>
        <p:grpSpPr>
          <a:xfrm>
            <a:off x="189688" y="6182578"/>
            <a:ext cx="8316639" cy="538898"/>
            <a:chOff x="1249680" y="6197517"/>
            <a:chExt cx="7749864" cy="540000"/>
          </a:xfrm>
        </p:grpSpPr>
        <p:sp>
          <p:nvSpPr>
            <p:cNvPr id="18" name="Rectangle 17">
              <a:hlinkClick r:id="rId5"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9" name="Rectangle 18">
              <a:hlinkClick r:id="rId6"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20" name="Rectangle 19">
              <a:hlinkClick r:id="rId7"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21" name="Rectangle 20">
              <a:hlinkClick r:id="rId8"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2" name="Rectangle 21">
              <a:hlinkClick r:id="rId9"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2087428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729" y="4053640"/>
            <a:ext cx="2867436" cy="191162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419" y="2001701"/>
            <a:ext cx="2538009" cy="1692006"/>
          </a:xfrm>
          <a:prstGeom prst="rect">
            <a:avLst/>
          </a:prstGeom>
        </p:spPr>
      </p:pic>
      <p:sp>
        <p:nvSpPr>
          <p:cNvPr id="2" name="Title 1"/>
          <p:cNvSpPr>
            <a:spLocks noGrp="1"/>
          </p:cNvSpPr>
          <p:nvPr>
            <p:ph type="title"/>
          </p:nvPr>
        </p:nvSpPr>
        <p:spPr/>
        <p:txBody>
          <a:bodyPr/>
          <a:lstStyle/>
          <a:p>
            <a:r>
              <a:rPr lang="en-CA" dirty="0" smtClean="0"/>
              <a:t>Hazard: Energy Release</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96</a:t>
            </a:fld>
            <a:endParaRPr lang="en-US" dirty="0"/>
          </a:p>
        </p:txBody>
      </p:sp>
      <p:grpSp>
        <p:nvGrpSpPr>
          <p:cNvPr id="25" name="Group 24"/>
          <p:cNvGrpSpPr/>
          <p:nvPr/>
        </p:nvGrpSpPr>
        <p:grpSpPr>
          <a:xfrm>
            <a:off x="5256442" y="801388"/>
            <a:ext cx="1779437" cy="1589448"/>
            <a:chOff x="3028614" y="1570773"/>
            <a:chExt cx="1671808" cy="1713953"/>
          </a:xfrm>
        </p:grpSpPr>
        <p:sp>
          <p:nvSpPr>
            <p:cNvPr id="14" name="Oval 13"/>
            <p:cNvSpPr/>
            <p:nvPr/>
          </p:nvSpPr>
          <p:spPr>
            <a:xfrm rot="5400000">
              <a:off x="3028614" y="2160822"/>
              <a:ext cx="1671808" cy="5760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5" name="Oval 14"/>
            <p:cNvSpPr/>
            <p:nvPr/>
          </p:nvSpPr>
          <p:spPr>
            <a:xfrm rot="19800000">
              <a:off x="3028614" y="2160822"/>
              <a:ext cx="1671808" cy="5760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6" name="Oval 15"/>
            <p:cNvSpPr/>
            <p:nvPr/>
          </p:nvSpPr>
          <p:spPr>
            <a:xfrm rot="1800000">
              <a:off x="3028614" y="2160822"/>
              <a:ext cx="1671808" cy="576000"/>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7" name="Oval 16"/>
            <p:cNvSpPr/>
            <p:nvPr/>
          </p:nvSpPr>
          <p:spPr>
            <a:xfrm>
              <a:off x="3810518" y="1570773"/>
              <a:ext cx="108000" cy="108000"/>
            </a:xfrm>
            <a:prstGeom prst="ellipse">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8" name="Oval 17"/>
            <p:cNvSpPr/>
            <p:nvPr/>
          </p:nvSpPr>
          <p:spPr>
            <a:xfrm>
              <a:off x="3116367" y="2823839"/>
              <a:ext cx="108000" cy="108000"/>
            </a:xfrm>
            <a:prstGeom prst="ellipse">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9" name="Oval 18"/>
            <p:cNvSpPr/>
            <p:nvPr/>
          </p:nvSpPr>
          <p:spPr>
            <a:xfrm>
              <a:off x="4436563" y="2535972"/>
              <a:ext cx="108000" cy="108000"/>
            </a:xfrm>
            <a:prstGeom prst="ellipse">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0" name="Oval 19"/>
            <p:cNvSpPr/>
            <p:nvPr/>
          </p:nvSpPr>
          <p:spPr>
            <a:xfrm>
              <a:off x="3756518" y="2340822"/>
              <a:ext cx="180000" cy="180000"/>
            </a:xfrm>
            <a:prstGeom prst="ellipse">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1" name="Oval 20"/>
            <p:cNvSpPr/>
            <p:nvPr/>
          </p:nvSpPr>
          <p:spPr>
            <a:xfrm>
              <a:off x="3864797" y="2382967"/>
              <a:ext cx="180000" cy="180000"/>
            </a:xfrm>
            <a:prstGeom prst="ellipse">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2" name="Oval 21"/>
            <p:cNvSpPr/>
            <p:nvPr/>
          </p:nvSpPr>
          <p:spPr>
            <a:xfrm>
              <a:off x="3766565" y="2443503"/>
              <a:ext cx="180000" cy="180000"/>
            </a:xfrm>
            <a:prstGeom prst="ellipse">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grpSp>
      <p:sp>
        <p:nvSpPr>
          <p:cNvPr id="26" name="TextBox 25"/>
          <p:cNvSpPr txBox="1"/>
          <p:nvPr/>
        </p:nvSpPr>
        <p:spPr>
          <a:xfrm>
            <a:off x="4234829" y="1387728"/>
            <a:ext cx="1253608" cy="369332"/>
          </a:xfrm>
          <a:prstGeom prst="rect">
            <a:avLst/>
          </a:prstGeom>
          <a:noFill/>
        </p:spPr>
        <p:txBody>
          <a:bodyPr wrap="square" rtlCol="0">
            <a:spAutoFit/>
          </a:bodyPr>
          <a:lstStyle/>
          <a:p>
            <a:pPr algn="ctr"/>
            <a:r>
              <a:rPr lang="en-CA" dirty="0" smtClean="0"/>
              <a:t>Nuclear</a:t>
            </a:r>
            <a:endParaRPr lang="en-CA" dirty="0"/>
          </a:p>
        </p:txBody>
      </p:sp>
      <p:sp>
        <p:nvSpPr>
          <p:cNvPr id="27" name="TextBox 26"/>
          <p:cNvSpPr txBox="1"/>
          <p:nvPr/>
        </p:nvSpPr>
        <p:spPr>
          <a:xfrm>
            <a:off x="5906698" y="2498180"/>
            <a:ext cx="1253608" cy="369332"/>
          </a:xfrm>
          <a:prstGeom prst="rect">
            <a:avLst/>
          </a:prstGeom>
          <a:noFill/>
        </p:spPr>
        <p:txBody>
          <a:bodyPr wrap="square" rtlCol="0">
            <a:spAutoFit/>
          </a:bodyPr>
          <a:lstStyle/>
          <a:p>
            <a:pPr algn="ctr"/>
            <a:r>
              <a:rPr lang="en-CA" dirty="0" smtClean="0"/>
              <a:t>Electrical</a:t>
            </a:r>
            <a:endParaRPr lang="en-CA" dirty="0"/>
          </a:p>
        </p:txBody>
      </p:sp>
      <p:sp>
        <p:nvSpPr>
          <p:cNvPr id="28" name="TextBox 27"/>
          <p:cNvSpPr txBox="1"/>
          <p:nvPr/>
        </p:nvSpPr>
        <p:spPr>
          <a:xfrm>
            <a:off x="6497672" y="3694701"/>
            <a:ext cx="1589690" cy="369332"/>
          </a:xfrm>
          <a:prstGeom prst="rect">
            <a:avLst/>
          </a:prstGeom>
          <a:noFill/>
        </p:spPr>
        <p:txBody>
          <a:bodyPr wrap="square" rtlCol="0">
            <a:spAutoFit/>
          </a:bodyPr>
          <a:lstStyle/>
          <a:p>
            <a:pPr algn="ctr"/>
            <a:r>
              <a:rPr lang="en-CA" dirty="0" smtClean="0"/>
              <a:t>Chemical</a:t>
            </a:r>
            <a:endParaRPr lang="en-CA" dirty="0"/>
          </a:p>
        </p:txBody>
      </p:sp>
      <p:sp>
        <p:nvSpPr>
          <p:cNvPr id="29" name="TextBox 28"/>
          <p:cNvSpPr txBox="1"/>
          <p:nvPr/>
        </p:nvSpPr>
        <p:spPr>
          <a:xfrm>
            <a:off x="2747308" y="2281256"/>
            <a:ext cx="2975043" cy="369332"/>
          </a:xfrm>
          <a:prstGeom prst="rect">
            <a:avLst/>
          </a:prstGeom>
          <a:noFill/>
        </p:spPr>
        <p:txBody>
          <a:bodyPr wrap="square" rtlCol="0">
            <a:spAutoFit/>
          </a:bodyPr>
          <a:lstStyle/>
          <a:p>
            <a:pPr algn="ctr"/>
            <a:r>
              <a:rPr lang="en-CA" dirty="0" smtClean="0"/>
              <a:t>Mechanical (kinetic)</a:t>
            </a:r>
            <a:endParaRPr lang="en-CA" dirty="0"/>
          </a:p>
        </p:txBody>
      </p:sp>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11379" r="12208"/>
          <a:stretch/>
        </p:blipFill>
        <p:spPr>
          <a:xfrm>
            <a:off x="2690849" y="2659751"/>
            <a:ext cx="1637885" cy="3065270"/>
          </a:xfrm>
          <a:prstGeom prst="rect">
            <a:avLst/>
          </a:prstGeom>
        </p:spPr>
      </p:pic>
      <p:sp>
        <p:nvSpPr>
          <p:cNvPr id="32" name="Rectangle 31"/>
          <p:cNvSpPr/>
          <p:nvPr/>
        </p:nvSpPr>
        <p:spPr>
          <a:xfrm>
            <a:off x="3150847" y="5782729"/>
            <a:ext cx="2345024" cy="246221"/>
          </a:xfrm>
          <a:prstGeom prst="rect">
            <a:avLst/>
          </a:prstGeom>
        </p:spPr>
        <p:txBody>
          <a:bodyPr wrap="square">
            <a:spAutoFit/>
          </a:bodyPr>
          <a:lstStyle/>
          <a:p>
            <a:r>
              <a:rPr lang="en-CA" sz="1000" dirty="0" err="1" smtClean="0">
                <a:latin typeface="Arial" panose="020B0604020202020204" pitchFamily="34" charset="0"/>
              </a:rPr>
              <a:t>jscreationzs</a:t>
            </a:r>
            <a:r>
              <a:rPr lang="en-CA" sz="1000" dirty="0" smtClean="0">
                <a:latin typeface="Arial" panose="020B0604020202020204" pitchFamily="34" charset="0"/>
              </a:rPr>
              <a:t>/ Freedigitalimages.net</a:t>
            </a:r>
            <a:endParaRPr lang="en-CA" sz="1000" dirty="0"/>
          </a:p>
        </p:txBody>
      </p:sp>
      <p:pic>
        <p:nvPicPr>
          <p:cNvPr id="33" name="Picture 32"/>
          <p:cNvPicPr>
            <a:picLocks noChangeAspect="1"/>
          </p:cNvPicPr>
          <p:nvPr/>
        </p:nvPicPr>
        <p:blipFill rotWithShape="1">
          <a:blip r:embed="rId6">
            <a:extLst>
              <a:ext uri="{28A0092B-C50C-407E-A947-70E740481C1C}">
                <a14:useLocalDpi xmlns:a14="http://schemas.microsoft.com/office/drawing/2010/main" val="0"/>
              </a:ext>
            </a:extLst>
          </a:blip>
          <a:srcRect l="3702" t="26402" r="79538" b="2725"/>
          <a:stretch/>
        </p:blipFill>
        <p:spPr>
          <a:xfrm>
            <a:off x="4474072" y="2729416"/>
            <a:ext cx="1079275" cy="3034987"/>
          </a:xfrm>
          <a:prstGeom prst="rect">
            <a:avLst/>
          </a:prstGeom>
        </p:spPr>
      </p:pic>
      <p:grpSp>
        <p:nvGrpSpPr>
          <p:cNvPr id="30" name="Group 29"/>
          <p:cNvGrpSpPr/>
          <p:nvPr/>
        </p:nvGrpSpPr>
        <p:grpSpPr>
          <a:xfrm>
            <a:off x="189688" y="6182578"/>
            <a:ext cx="8316639" cy="538898"/>
            <a:chOff x="1249680" y="6197517"/>
            <a:chExt cx="7749864" cy="540000"/>
          </a:xfrm>
        </p:grpSpPr>
        <p:sp>
          <p:nvSpPr>
            <p:cNvPr id="31" name="Rectangle 30">
              <a:hlinkClick r:id="rId7"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35" name="Rectangle 34">
              <a:hlinkClick r:id="rId8"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36" name="Rectangle 35">
              <a:hlinkClick r:id="rId9"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37" name="Rectangle 36">
              <a:hlinkClick r:id="rId10"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38" name="Rectangle 37">
              <a:hlinkClick r:id="rId11"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303003328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Hazard: Energy Release</a:t>
            </a:r>
            <a:endParaRPr lang="en-CA" dirty="0"/>
          </a:p>
        </p:txBody>
      </p:sp>
      <p:sp>
        <p:nvSpPr>
          <p:cNvPr id="3" name="Content Placeholder 2"/>
          <p:cNvSpPr>
            <a:spLocks noGrp="1"/>
          </p:cNvSpPr>
          <p:nvPr>
            <p:ph idx="1"/>
          </p:nvPr>
        </p:nvSpPr>
        <p:spPr/>
        <p:txBody>
          <a:bodyPr/>
          <a:lstStyle/>
          <a:p>
            <a:pPr marL="0" indent="0">
              <a:buNone/>
            </a:pPr>
            <a:r>
              <a:rPr lang="en-CA" dirty="0" smtClean="0"/>
              <a:t>An energy release from these sources can result in a:</a:t>
            </a:r>
          </a:p>
          <a:p>
            <a:endParaRPr lang="en-CA" dirty="0"/>
          </a:p>
          <a:p>
            <a:r>
              <a:rPr lang="en-CA" dirty="0" smtClean="0"/>
              <a:t>Fire (thermal energy)</a:t>
            </a:r>
          </a:p>
          <a:p>
            <a:r>
              <a:rPr lang="en-CA" dirty="0" smtClean="0"/>
              <a:t>Explosion (mechanical/ kinetic energy) </a:t>
            </a:r>
          </a:p>
          <a:p>
            <a:pPr lvl="1"/>
            <a:r>
              <a:rPr lang="en-CA" dirty="0" smtClean="0"/>
              <a:t>(may have many ways of starting from various sources)</a:t>
            </a:r>
          </a:p>
          <a:p>
            <a:r>
              <a:rPr lang="en-CA" dirty="0" smtClean="0"/>
              <a:t>Radiation (nuclear energy)</a:t>
            </a:r>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97</a:t>
            </a:fld>
            <a:endParaRPr lang="en-US" dirty="0"/>
          </a:p>
        </p:txBody>
      </p:sp>
      <p:grpSp>
        <p:nvGrpSpPr>
          <p:cNvPr id="5" name="Group 4"/>
          <p:cNvGrpSpPr/>
          <p:nvPr/>
        </p:nvGrpSpPr>
        <p:grpSpPr>
          <a:xfrm>
            <a:off x="189688" y="6182578"/>
            <a:ext cx="8316639" cy="538898"/>
            <a:chOff x="1249680" y="6197517"/>
            <a:chExt cx="7749864" cy="540000"/>
          </a:xfrm>
        </p:grpSpPr>
        <p:sp>
          <p:nvSpPr>
            <p:cNvPr id="6" name="Rectangle 5">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7" name="Rectangle 6">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8" name="Rectangle 7">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9" name="Rectangle 8">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0" name="Rectangle 9">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19648122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Hazards:</a:t>
            </a:r>
            <a:br>
              <a:rPr lang="en-CA" dirty="0"/>
            </a:br>
            <a:r>
              <a:rPr lang="en-CA" dirty="0"/>
              <a:t>Fire</a:t>
            </a:r>
          </a:p>
        </p:txBody>
      </p:sp>
      <p:sp>
        <p:nvSpPr>
          <p:cNvPr id="3" name="Content Placeholder 2"/>
          <p:cNvSpPr>
            <a:spLocks noGrp="1"/>
          </p:cNvSpPr>
          <p:nvPr>
            <p:ph idx="1"/>
          </p:nvPr>
        </p:nvSpPr>
        <p:spPr/>
        <p:txBody>
          <a:bodyPr>
            <a:normAutofit/>
          </a:bodyPr>
          <a:lstStyle/>
          <a:p>
            <a:pPr marL="0" indent="0" algn="ctr">
              <a:buNone/>
            </a:pPr>
            <a:r>
              <a:rPr lang="en-CA" sz="2400" b="1" dirty="0" smtClean="0">
                <a:solidFill>
                  <a:schemeClr val="accent3"/>
                </a:solidFill>
                <a:effectLst>
                  <a:outerShdw blurRad="38100" dist="38100" dir="2700000" algn="tl">
                    <a:srgbClr val="000000">
                      <a:alpha val="43137"/>
                    </a:srgbClr>
                  </a:outerShdw>
                </a:effectLst>
              </a:rPr>
              <a:t>FIRE = FUEL + OXYGEN + IGNITION</a:t>
            </a:r>
          </a:p>
          <a:p>
            <a:pPr marL="0" indent="0">
              <a:buNone/>
            </a:pPr>
            <a:endParaRPr lang="en-CA" dirty="0" smtClean="0"/>
          </a:p>
          <a:p>
            <a:r>
              <a:rPr lang="en-CA" sz="2000" dirty="0" smtClean="0"/>
              <a:t>Fuel:</a:t>
            </a:r>
          </a:p>
          <a:p>
            <a:pPr lvl="1"/>
            <a:r>
              <a:rPr lang="en-CA" sz="1800" dirty="0" smtClean="0"/>
              <a:t>Volatile Liquids</a:t>
            </a:r>
          </a:p>
          <a:p>
            <a:pPr lvl="1"/>
            <a:r>
              <a:rPr lang="en-CA" sz="1800" dirty="0" smtClean="0"/>
              <a:t>Aerosol </a:t>
            </a:r>
          </a:p>
          <a:p>
            <a:pPr lvl="1"/>
            <a:r>
              <a:rPr lang="en-CA" sz="1800" dirty="0" smtClean="0"/>
              <a:t>Dust</a:t>
            </a:r>
            <a:endParaRPr lang="en-CA" sz="1800" dirty="0"/>
          </a:p>
          <a:p>
            <a:pPr marL="0" indent="0">
              <a:buNone/>
            </a:pPr>
            <a:r>
              <a:rPr lang="en-CA" dirty="0" smtClean="0"/>
              <a:t>Combustible aerosols and dusts can ignite more easily than some liquids.</a:t>
            </a:r>
          </a:p>
          <a:p>
            <a:pPr marL="0" indent="0">
              <a:buNone/>
            </a:pPr>
            <a:r>
              <a:rPr lang="en-CA" i="1" dirty="0" smtClean="0"/>
              <a:t>Note, not commonly known</a:t>
            </a:r>
            <a:r>
              <a:rPr lang="en-CA" dirty="0" smtClean="0"/>
              <a:t>: No liquid or solid can burn!  Only the vapour on the surface of the liquid/ solid, </a:t>
            </a:r>
            <a:r>
              <a:rPr lang="en-CA" dirty="0"/>
              <a:t>created by </a:t>
            </a:r>
            <a:r>
              <a:rPr lang="en-CA" dirty="0" smtClean="0"/>
              <a:t>heat from the ignition process, burns.  The resulting fire sustains vapour development.</a:t>
            </a:r>
          </a:p>
          <a:p>
            <a:endParaRPr lang="en-CA"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98</a:t>
            </a:fld>
            <a:endParaRPr lang="en-US" dirty="0"/>
          </a:p>
        </p:txBody>
      </p:sp>
      <p:grpSp>
        <p:nvGrpSpPr>
          <p:cNvPr id="12" name="Group 11"/>
          <p:cNvGrpSpPr/>
          <p:nvPr/>
        </p:nvGrpSpPr>
        <p:grpSpPr>
          <a:xfrm>
            <a:off x="189688" y="6182578"/>
            <a:ext cx="8316639" cy="538898"/>
            <a:chOff x="1249680" y="6197517"/>
            <a:chExt cx="7749864" cy="540000"/>
          </a:xfrm>
        </p:grpSpPr>
        <p:sp>
          <p:nvSpPr>
            <p:cNvPr id="13" name="Rectangle 12">
              <a:hlinkClick r:id="rId3"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14" name="Rectangle 13">
              <a:hlinkClick r:id="rId4"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15" name="Rectangle 14">
              <a:hlinkClick r:id="rId5"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16" name="Rectangle 15">
              <a:hlinkClick r:id="rId6"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17" name="Rectangle 16">
              <a:hlinkClick r:id="rId7"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40748788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Hazards:</a:t>
            </a:r>
            <a:br>
              <a:rPr lang="en-CA" dirty="0" smtClean="0"/>
            </a:br>
            <a:r>
              <a:rPr lang="en-CA" dirty="0" smtClean="0"/>
              <a:t>Fire</a:t>
            </a:r>
            <a:endParaRPr lang="en-CA" dirty="0"/>
          </a:p>
        </p:txBody>
      </p:sp>
      <p:sp>
        <p:nvSpPr>
          <p:cNvPr id="3" name="Content Placeholder 2"/>
          <p:cNvSpPr>
            <a:spLocks noGrp="1"/>
          </p:cNvSpPr>
          <p:nvPr>
            <p:ph idx="1"/>
          </p:nvPr>
        </p:nvSpPr>
        <p:spPr>
          <a:xfrm>
            <a:off x="2642931" y="926838"/>
            <a:ext cx="3182248" cy="5067966"/>
          </a:xfrm>
        </p:spPr>
        <p:txBody>
          <a:bodyPr>
            <a:normAutofit/>
          </a:bodyPr>
          <a:lstStyle/>
          <a:p>
            <a:pPr marL="0" indent="0">
              <a:buNone/>
            </a:pPr>
            <a:r>
              <a:rPr lang="en-CA" sz="2400" dirty="0" smtClean="0"/>
              <a:t>Fires are often started for free:</a:t>
            </a:r>
          </a:p>
          <a:p>
            <a:pPr marL="0" indent="0">
              <a:buNone/>
            </a:pPr>
            <a:endParaRPr lang="en-CA" sz="2400" dirty="0" smtClean="0"/>
          </a:p>
          <a:p>
            <a:r>
              <a:rPr lang="en-CA" sz="2200" dirty="0" smtClean="0"/>
              <a:t>Heat (auto-ignition)</a:t>
            </a:r>
          </a:p>
          <a:p>
            <a:r>
              <a:rPr lang="en-CA" sz="2200" dirty="0" smtClean="0"/>
              <a:t>Open flames (welding, heaters, etc.)</a:t>
            </a:r>
          </a:p>
          <a:p>
            <a:r>
              <a:rPr lang="en-CA" sz="2200" dirty="0" smtClean="0"/>
              <a:t>Electrical (sparks, static, lightning, etc.)</a:t>
            </a:r>
          </a:p>
          <a:p>
            <a:pPr lvl="1"/>
            <a:endParaRPr lang="en-CA" sz="2000"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pPr/>
              <a:t>99</a:t>
            </a:fld>
            <a:endParaRPr lang="en-US"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5934"/>
          <a:stretch/>
        </p:blipFill>
        <p:spPr>
          <a:xfrm>
            <a:off x="5965049" y="223106"/>
            <a:ext cx="2584650" cy="183107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6192" y="2211021"/>
            <a:ext cx="2563507" cy="168764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2367" y="4055503"/>
            <a:ext cx="2584650" cy="1718792"/>
          </a:xfrm>
          <a:prstGeom prst="rect">
            <a:avLst/>
          </a:prstGeom>
        </p:spPr>
      </p:pic>
      <p:sp>
        <p:nvSpPr>
          <p:cNvPr id="20" name="Rectangle 19"/>
          <p:cNvSpPr/>
          <p:nvPr/>
        </p:nvSpPr>
        <p:spPr>
          <a:xfrm>
            <a:off x="6093169" y="5733194"/>
            <a:ext cx="2316660" cy="261610"/>
          </a:xfrm>
          <a:prstGeom prst="rect">
            <a:avLst/>
          </a:prstGeom>
        </p:spPr>
        <p:txBody>
          <a:bodyPr wrap="none">
            <a:spAutoFit/>
          </a:bodyPr>
          <a:lstStyle/>
          <a:p>
            <a:pPr defTabSz="914400">
              <a:defRPr/>
            </a:pPr>
            <a:r>
              <a:rPr lang="en-CA" sz="1100" dirty="0" err="1">
                <a:latin typeface="Arial" panose="020B0604020202020204" pitchFamily="34" charset="0"/>
              </a:rPr>
              <a:t>tiverylucky</a:t>
            </a:r>
            <a:r>
              <a:rPr lang="en-CA" sz="1100" dirty="0">
                <a:latin typeface="Arial" panose="020B0604020202020204" pitchFamily="34" charset="0"/>
              </a:rPr>
              <a:t> / FreeDigitalPhotos.net</a:t>
            </a:r>
            <a:endParaRPr lang="en-CA" sz="1100" dirty="0"/>
          </a:p>
        </p:txBody>
      </p:sp>
      <p:grpSp>
        <p:nvGrpSpPr>
          <p:cNvPr id="17" name="Group 16"/>
          <p:cNvGrpSpPr/>
          <p:nvPr/>
        </p:nvGrpSpPr>
        <p:grpSpPr>
          <a:xfrm>
            <a:off x="189688" y="6182578"/>
            <a:ext cx="8316639" cy="538898"/>
            <a:chOff x="1249680" y="6197517"/>
            <a:chExt cx="7749864" cy="540000"/>
          </a:xfrm>
        </p:grpSpPr>
        <p:sp>
          <p:nvSpPr>
            <p:cNvPr id="19" name="Rectangle 18">
              <a:hlinkClick r:id="rId6" action="ppaction://hlinksldjump"/>
            </p:cNvPr>
            <p:cNvSpPr/>
            <p:nvPr/>
          </p:nvSpPr>
          <p:spPr>
            <a:xfrm>
              <a:off x="1249680"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CA" dirty="0">
                  <a:solidFill>
                    <a:schemeClr val="tx2"/>
                  </a:solidFill>
                </a:rPr>
                <a:t>Introduction</a:t>
              </a:r>
            </a:p>
          </p:txBody>
        </p:sp>
        <p:sp>
          <p:nvSpPr>
            <p:cNvPr id="21" name="Rectangle 20">
              <a:hlinkClick r:id="rId7" action="ppaction://hlinksldjump"/>
            </p:cNvPr>
            <p:cNvSpPr/>
            <p:nvPr/>
          </p:nvSpPr>
          <p:spPr>
            <a:xfrm>
              <a:off x="2836146" y="6197517"/>
              <a:ext cx="1404000" cy="540000"/>
            </a:xfrm>
            <a:prstGeom prst="rect">
              <a:avLst/>
            </a:prstGeo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Commitment to PSM</a:t>
              </a:r>
            </a:p>
          </p:txBody>
        </p:sp>
        <p:sp>
          <p:nvSpPr>
            <p:cNvPr id="22" name="Rectangle 21">
              <a:hlinkClick r:id="rId8" action="ppaction://hlinksldjump"/>
            </p:cNvPr>
            <p:cNvSpPr/>
            <p:nvPr/>
          </p:nvSpPr>
          <p:spPr>
            <a:xfrm>
              <a:off x="4422612" y="6197517"/>
              <a:ext cx="1404000" cy="54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chemeClr val="tx2"/>
                  </a:solidFill>
                </a:rPr>
                <a:t>Hazard &amp; Risk Assessment</a:t>
              </a:r>
            </a:p>
          </p:txBody>
        </p:sp>
        <p:sp>
          <p:nvSpPr>
            <p:cNvPr id="23" name="Rectangle 22">
              <a:hlinkClick r:id="rId9" action="ppaction://hlinksldjump"/>
            </p:cNvPr>
            <p:cNvSpPr/>
            <p:nvPr/>
          </p:nvSpPr>
          <p:spPr>
            <a:xfrm>
              <a:off x="6009078"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Risk Management</a:t>
              </a:r>
            </a:p>
          </p:txBody>
        </p:sp>
        <p:sp>
          <p:nvSpPr>
            <p:cNvPr id="24" name="Rectangle 23">
              <a:hlinkClick r:id="rId10" action="ppaction://hlinksldjump"/>
            </p:cNvPr>
            <p:cNvSpPr/>
            <p:nvPr/>
          </p:nvSpPr>
          <p:spPr>
            <a:xfrm>
              <a:off x="7595544" y="6197517"/>
              <a:ext cx="1404000" cy="540000"/>
            </a:xfrm>
            <a:prstGeom prst="rect">
              <a:avLst/>
            </a:prstGeom>
            <a:solidFill>
              <a:schemeClr val="bg1">
                <a:lumMod val="85000"/>
                <a:alpha val="74902"/>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chemeClr val="tx2"/>
                  </a:solidFill>
                </a:rPr>
                <a:t>Enhancing PSM</a:t>
              </a:r>
            </a:p>
          </p:txBody>
        </p:sp>
      </p:grpSp>
    </p:spTree>
    <p:extLst>
      <p:ext uri="{BB962C8B-B14F-4D97-AF65-F5344CB8AC3E}">
        <p14:creationId xmlns:p14="http://schemas.microsoft.com/office/powerpoint/2010/main" val="20261624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9af85dada7533d1791df37687e91765fa4b4bb2"/>
</p:tagLst>
</file>

<file path=ppt/theme/theme1.xml><?xml version="1.0" encoding="utf-8"?>
<a:theme xmlns:a="http://schemas.openxmlformats.org/drawingml/2006/main" name="Frame">
  <a:themeElements>
    <a:clrScheme name="Custom 5">
      <a:dk1>
        <a:sysClr val="windowText" lastClr="000000"/>
      </a:dk1>
      <a:lt1>
        <a:sysClr val="window" lastClr="FFFFFF"/>
      </a:lt1>
      <a:dk2>
        <a:srgbClr val="2E2E2E"/>
      </a:dk2>
      <a:lt2>
        <a:srgbClr val="F9E2A5"/>
      </a:lt2>
      <a:accent1>
        <a:srgbClr val="00516B"/>
      </a:accent1>
      <a:accent2>
        <a:srgbClr val="166860"/>
      </a:accent2>
      <a:accent3>
        <a:srgbClr val="B6022D"/>
      </a:accent3>
      <a:accent4>
        <a:srgbClr val="F1663B"/>
      </a:accent4>
      <a:accent5>
        <a:srgbClr val="460A3B"/>
      </a:accent5>
      <a:accent6>
        <a:srgbClr val="424242"/>
      </a:accent6>
      <a:hlink>
        <a:srgbClr val="00A3D6"/>
      </a:hlink>
      <a:folHlink>
        <a:srgbClr val="694F07"/>
      </a:folHlink>
    </a:clrScheme>
    <a:fontScheme name="Custom 1">
      <a:majorFont>
        <a:latin typeface="Corbel"/>
        <a:ea typeface=""/>
        <a:cs typeface=""/>
      </a:majorFont>
      <a:minorFont>
        <a:latin typeface="Calibri"/>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21089</TotalTime>
  <Words>17539</Words>
  <Application>Microsoft Office PowerPoint</Application>
  <PresentationFormat>On-screen Show (4:3)</PresentationFormat>
  <Paragraphs>2527</Paragraphs>
  <Slides>188</Slides>
  <Notes>186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188</vt:i4>
      </vt:variant>
    </vt:vector>
  </HeadingPairs>
  <TitlesOfParts>
    <vt:vector size="200" baseType="lpstr">
      <vt:lpstr>Adobe Gothic Std B</vt:lpstr>
      <vt:lpstr>SimSun</vt:lpstr>
      <vt:lpstr>Arial</vt:lpstr>
      <vt:lpstr>Calibri</vt:lpstr>
      <vt:lpstr>Calibri Light</vt:lpstr>
      <vt:lpstr>Cambria Math</vt:lpstr>
      <vt:lpstr>Corbel</vt:lpstr>
      <vt:lpstr>Symbol</vt:lpstr>
      <vt:lpstr>Times New Roman</vt:lpstr>
      <vt:lpstr>Wingdings</vt:lpstr>
      <vt:lpstr>Wingdings 2</vt:lpstr>
      <vt:lpstr>Frame</vt:lpstr>
      <vt:lpstr>Process Safety Management</vt:lpstr>
      <vt:lpstr>Introduction</vt:lpstr>
      <vt:lpstr>PowerPoint Presentation</vt:lpstr>
      <vt:lpstr>PowerPoint Presentation</vt:lpstr>
      <vt:lpstr>PowerPoint Presentation</vt:lpstr>
      <vt:lpstr>What is Process Safety Management (PSM)?</vt:lpstr>
      <vt:lpstr>Loss of Containment</vt:lpstr>
      <vt:lpstr>Examples of PSM incidents</vt:lpstr>
      <vt:lpstr>Intent of PSM</vt:lpstr>
      <vt:lpstr>PSM is a Proactive Risk Based Approach</vt:lpstr>
      <vt:lpstr>PSM is a subset of system safety</vt:lpstr>
      <vt:lpstr>PowerPoint Presentation</vt:lpstr>
      <vt:lpstr>Why is PSM Important?</vt:lpstr>
      <vt:lpstr>A few major industrial accidents</vt:lpstr>
      <vt:lpstr>Bhopal India, 1984</vt:lpstr>
      <vt:lpstr>How did this happen?</vt:lpstr>
      <vt:lpstr>How did this happen?</vt:lpstr>
      <vt:lpstr>Why did this happen? (In terms of PSM)</vt:lpstr>
      <vt:lpstr>Flixborough, UK, 1974</vt:lpstr>
      <vt:lpstr>How did this happen?</vt:lpstr>
      <vt:lpstr>Why did this happen? (In terms of PSM)</vt:lpstr>
      <vt:lpstr>What are some of the consequences of major hazard incidents?</vt:lpstr>
      <vt:lpstr>PowerPoint Presentation</vt:lpstr>
      <vt:lpstr>PowerPoint Presentation</vt:lpstr>
      <vt:lpstr>PowerPoint Presentation</vt:lpstr>
      <vt:lpstr>The Elements of PSM</vt:lpstr>
      <vt:lpstr>PSM System Possible Elements</vt:lpstr>
      <vt:lpstr>PowerPoint Presentation</vt:lpstr>
      <vt:lpstr>Process Safety Management Systems from around the world</vt:lpstr>
      <vt:lpstr>Commitment to Best Practices</vt:lpstr>
      <vt:lpstr>Westray Bill</vt:lpstr>
      <vt:lpstr>Responsible Care</vt:lpstr>
      <vt:lpstr>PSM around the world</vt:lpstr>
      <vt:lpstr>PSM in Canada</vt:lpstr>
      <vt:lpstr>Summary</vt:lpstr>
      <vt:lpstr>References </vt:lpstr>
      <vt:lpstr>PowerPoint Presentation</vt:lpstr>
      <vt:lpstr>PowerPoint Presentation</vt:lpstr>
      <vt:lpstr>Commitment to Process Safety</vt:lpstr>
      <vt:lpstr>Commitment to process safety</vt:lpstr>
      <vt:lpstr>Process Safety Culture</vt:lpstr>
      <vt:lpstr>Process Safety Culture</vt:lpstr>
      <vt:lpstr>What does a strong safety culture look like? </vt:lpstr>
      <vt:lpstr>Organizational Culture </vt:lpstr>
      <vt:lpstr>Providing strong leadership</vt:lpstr>
      <vt:lpstr>Providing direction</vt:lpstr>
      <vt:lpstr>Establishing process safety as a core value </vt:lpstr>
      <vt:lpstr>Identifying your type of safety culture </vt:lpstr>
      <vt:lpstr>Leadership in process safety</vt:lpstr>
      <vt:lpstr>Compliance with Standards</vt:lpstr>
      <vt:lpstr>Compliance with standards</vt:lpstr>
      <vt:lpstr>Why should you comply?</vt:lpstr>
      <vt:lpstr>What types of regulations &amp; rules exist?</vt:lpstr>
      <vt:lpstr>Process Safety Competency</vt:lpstr>
      <vt:lpstr>What is the purpose of process safety competency?</vt:lpstr>
      <vt:lpstr>Positive Learning Culture</vt:lpstr>
      <vt:lpstr>Negative Learning Culture </vt:lpstr>
      <vt:lpstr>Workforce Involvement</vt:lpstr>
      <vt:lpstr>Purpose of workforce involvement</vt:lpstr>
      <vt:lpstr>How to do you involve people in PSM?</vt:lpstr>
      <vt:lpstr>Benefits of workforce involvement</vt:lpstr>
      <vt:lpstr>It applies to all elements!</vt:lpstr>
      <vt:lpstr>Stakeholder outreach</vt:lpstr>
      <vt:lpstr>Who may be affected by your facilities operations?</vt:lpstr>
      <vt:lpstr>Why is stakeholder outreach an element of PSM?</vt:lpstr>
      <vt:lpstr>Goals of stakeholder outreach</vt:lpstr>
      <vt:lpstr>Benefits of stakeholder outreach</vt:lpstr>
      <vt:lpstr>Who does this?</vt:lpstr>
      <vt:lpstr>Organizing your outreach system</vt:lpstr>
      <vt:lpstr>Press Conferences</vt:lpstr>
      <vt:lpstr>References</vt:lpstr>
      <vt:lpstr>Hazard and Risk Identification</vt:lpstr>
      <vt:lpstr>Hazard and Risk Identification</vt:lpstr>
      <vt:lpstr>6. Process Knowledge</vt:lpstr>
      <vt:lpstr>Process knowledge Management</vt:lpstr>
      <vt:lpstr>Process Knowledge</vt:lpstr>
      <vt:lpstr>Managing your documentation</vt:lpstr>
      <vt:lpstr>Consequences of poor process knowledge management</vt:lpstr>
      <vt:lpstr>Knowledge Translation</vt:lpstr>
      <vt:lpstr>7. Hazard Identification and Risk Analysis</vt:lpstr>
      <vt:lpstr>Hazards &amp; Risks</vt:lpstr>
      <vt:lpstr>Example: Car Accident</vt:lpstr>
      <vt:lpstr>Zero Risk</vt:lpstr>
      <vt:lpstr>Severity or Consequences</vt:lpstr>
      <vt:lpstr>Increasing Risk</vt:lpstr>
      <vt:lpstr>Why is hazard identification important?</vt:lpstr>
      <vt:lpstr>Risk</vt:lpstr>
      <vt:lpstr>Risk Assessment Matrix</vt:lpstr>
      <vt:lpstr>Four Types of Risk [4]</vt:lpstr>
      <vt:lpstr>Process Hazard Analysis (PHA)</vt:lpstr>
      <vt:lpstr>Who conducts a PHA?</vt:lpstr>
      <vt:lpstr>How do you identify hazards?</vt:lpstr>
      <vt:lpstr>Scope of PHAs</vt:lpstr>
      <vt:lpstr>Potential Process Hazards </vt:lpstr>
      <vt:lpstr>Hazard:  Chemical Release</vt:lpstr>
      <vt:lpstr>Hazard: Energy Release</vt:lpstr>
      <vt:lpstr>Hazard: Energy Release</vt:lpstr>
      <vt:lpstr>Hazards: Fire</vt:lpstr>
      <vt:lpstr>Hazards: Fire</vt:lpstr>
      <vt:lpstr>Hazard: Explosion</vt:lpstr>
      <vt:lpstr>Initiating Causes</vt:lpstr>
      <vt:lpstr>Special Case: Thermal Runaway</vt:lpstr>
      <vt:lpstr>Hazard: Runaway Reaction</vt:lpstr>
      <vt:lpstr>PowerPoint Presentation</vt:lpstr>
      <vt:lpstr>Using  PHA information</vt:lpstr>
      <vt:lpstr>Management and PHAs </vt:lpstr>
      <vt:lpstr>Competing Interests</vt:lpstr>
      <vt:lpstr>Engaging the workforce</vt:lpstr>
      <vt:lpstr>Risk is mutable</vt:lpstr>
      <vt:lpstr>Risk Management</vt:lpstr>
      <vt:lpstr>References</vt:lpstr>
      <vt:lpstr>Risk Management</vt:lpstr>
      <vt:lpstr>Risk Management</vt:lpstr>
      <vt:lpstr>Inherently Safer Design</vt:lpstr>
      <vt:lpstr>A tale of RISK </vt:lpstr>
      <vt:lpstr>Inherently Safer Design</vt:lpstr>
      <vt:lpstr>8. Operating procedures</vt:lpstr>
      <vt:lpstr>Three Goals</vt:lpstr>
      <vt:lpstr>What types are covered?</vt:lpstr>
      <vt:lpstr>Ways to write procedures [3]</vt:lpstr>
      <vt:lpstr>Contents of a Procedure</vt:lpstr>
      <vt:lpstr>Validation &amp; Maintenance </vt:lpstr>
      <vt:lpstr>9. Safe work practices</vt:lpstr>
      <vt:lpstr>Non-routine work</vt:lpstr>
      <vt:lpstr>Cover all your bases</vt:lpstr>
      <vt:lpstr>Work Permits</vt:lpstr>
      <vt:lpstr>Other Things Work Permits Control </vt:lpstr>
      <vt:lpstr>Piper Alpha Oil Platform Explosion, 1988</vt:lpstr>
      <vt:lpstr>10. Asset integrity and reliability</vt:lpstr>
      <vt:lpstr>Critical Element</vt:lpstr>
      <vt:lpstr>Equipment Failure </vt:lpstr>
      <vt:lpstr>Managing asset integrity</vt:lpstr>
      <vt:lpstr>American Airlines Flight 191, 1979</vt:lpstr>
      <vt:lpstr>11. Contractor management</vt:lpstr>
      <vt:lpstr>Why are contractors used? </vt:lpstr>
      <vt:lpstr>Process of Contracting</vt:lpstr>
      <vt:lpstr>Contractor Management System</vt:lpstr>
      <vt:lpstr>Piper Alpha Continued [6]</vt:lpstr>
      <vt:lpstr>12. Training and performance review</vt:lpstr>
      <vt:lpstr>What is training?</vt:lpstr>
      <vt:lpstr>Developing new training </vt:lpstr>
      <vt:lpstr>PowerPoint Presentation</vt:lpstr>
      <vt:lpstr>13. Management of change</vt:lpstr>
      <vt:lpstr>One of the most important elements</vt:lpstr>
      <vt:lpstr>Example process</vt:lpstr>
      <vt:lpstr>Process Life Cycle</vt:lpstr>
      <vt:lpstr>Emergency Changes</vt:lpstr>
      <vt:lpstr>14. Operational readiness</vt:lpstr>
      <vt:lpstr>Readiness</vt:lpstr>
      <vt:lpstr>Prior to startup (old &amp; new processes) </vt:lpstr>
      <vt:lpstr>Readiness Review</vt:lpstr>
      <vt:lpstr>New Processes</vt:lpstr>
      <vt:lpstr>15. Conduct of operations</vt:lpstr>
      <vt:lpstr>Tied to Organizational Culture</vt:lpstr>
      <vt:lpstr>Accountability</vt:lpstr>
      <vt:lpstr>Conduct Consequences </vt:lpstr>
      <vt:lpstr>16. Emergency management</vt:lpstr>
      <vt:lpstr>Objectives </vt:lpstr>
      <vt:lpstr>Protecting people</vt:lpstr>
      <vt:lpstr>Coordination with Municipal Crews </vt:lpstr>
      <vt:lpstr>Scope</vt:lpstr>
      <vt:lpstr>In the event of an incident</vt:lpstr>
      <vt:lpstr>Emergency Management Systems (EMS)</vt:lpstr>
      <vt:lpstr>Piper Alpha Continued</vt:lpstr>
      <vt:lpstr>Piper Alpha</vt:lpstr>
      <vt:lpstr>References</vt:lpstr>
      <vt:lpstr>Enhancing PSM</vt:lpstr>
      <vt:lpstr>Continuous improvement</vt:lpstr>
      <vt:lpstr>17. Incident Investigation</vt:lpstr>
      <vt:lpstr>Process</vt:lpstr>
      <vt:lpstr>Organization Culture</vt:lpstr>
      <vt:lpstr>18. Measurement &amp; Metrics</vt:lpstr>
      <vt:lpstr>Metrics</vt:lpstr>
      <vt:lpstr>KPIs</vt:lpstr>
      <vt:lpstr>Leading &amp; Lagging Indicators</vt:lpstr>
      <vt:lpstr>Example – Losing Weight</vt:lpstr>
      <vt:lpstr>Documenting &amp;  Reporting</vt:lpstr>
      <vt:lpstr>19. Auditing </vt:lpstr>
      <vt:lpstr>What is an Audit?</vt:lpstr>
      <vt:lpstr>Frequency</vt:lpstr>
      <vt:lpstr>Who &amp; How? Scope</vt:lpstr>
      <vt:lpstr>Implementing Audit Findings</vt:lpstr>
      <vt:lpstr>20. Management Review and Continuous Improvement</vt:lpstr>
      <vt:lpstr>What is a management review?</vt:lpstr>
      <vt:lpstr>Hot work Explosion, Delware, 2001</vt:lpstr>
      <vt:lpstr>Root Cause</vt:lpstr>
      <vt:lpstr>Remember – The elements work together!</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Orr</dc:creator>
  <cp:lastModifiedBy>Buchal, Ralph</cp:lastModifiedBy>
  <cp:revision>812</cp:revision>
  <dcterms:created xsi:type="dcterms:W3CDTF">2013-08-15T15:46:36Z</dcterms:created>
  <dcterms:modified xsi:type="dcterms:W3CDTF">2014-10-16T16:23:40Z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1390919863</vt:i4>
  </property>
  <property fmtid="{D5CDD505-2E9C-101B-9397-08002B2CF9AE}" pid="3" name="_NewReviewCycle">
    <vt:lpwstr/>
  </property>
  <property fmtid="{D5CDD505-2E9C-101B-9397-08002B2CF9AE}" pid="4" name="_EmailSubject">
    <vt:lpwstr>Process Safety Management Final Materials</vt:lpwstr>
  </property>
  <property fmtid="{D5CDD505-2E9C-101B-9397-08002B2CF9AE}" pid="5" name="_AuthorEmail">
    <vt:lpwstr>mark.l.stumpf@exxonmobil.com</vt:lpwstr>
  </property>
  <property fmtid="{D5CDD505-2E9C-101B-9397-08002B2CF9AE}" pid="6" name="_AuthorEmailDisplayName">
    <vt:lpwstr>Stumpf, Mark Louis</vt:lpwstr>
  </property>
</Properties>
</file>