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382" r:id="rId2"/>
    <p:sldId id="291" r:id="rId3"/>
    <p:sldId id="292" r:id="rId4"/>
    <p:sldId id="293" r:id="rId5"/>
    <p:sldId id="375" r:id="rId6"/>
    <p:sldId id="376" r:id="rId7"/>
    <p:sldId id="377" r:id="rId8"/>
    <p:sldId id="378" r:id="rId9"/>
    <p:sldId id="379" r:id="rId10"/>
    <p:sldId id="380" r:id="rId11"/>
    <p:sldId id="294" r:id="rId12"/>
    <p:sldId id="295" r:id="rId13"/>
    <p:sldId id="296" r:id="rId14"/>
    <p:sldId id="297" r:id="rId15"/>
    <p:sldId id="298" r:id="rId16"/>
    <p:sldId id="299" r:id="rId17"/>
    <p:sldId id="300" r:id="rId18"/>
    <p:sldId id="317" r:id="rId19"/>
    <p:sldId id="271" r:id="rId20"/>
    <p:sldId id="273" r:id="rId21"/>
    <p:sldId id="272" r:id="rId22"/>
    <p:sldId id="274" r:id="rId23"/>
    <p:sldId id="275" r:id="rId24"/>
    <p:sldId id="276" r:id="rId25"/>
    <p:sldId id="261" r:id="rId26"/>
    <p:sldId id="282" r:id="rId27"/>
    <p:sldId id="284" r:id="rId28"/>
    <p:sldId id="305" r:id="rId29"/>
    <p:sldId id="278" r:id="rId30"/>
    <p:sldId id="309" r:id="rId31"/>
    <p:sldId id="310" r:id="rId32"/>
    <p:sldId id="329" r:id="rId33"/>
    <p:sldId id="330" r:id="rId34"/>
    <p:sldId id="331" r:id="rId35"/>
    <p:sldId id="311" r:id="rId36"/>
    <p:sldId id="316" r:id="rId37"/>
    <p:sldId id="312" r:id="rId38"/>
    <p:sldId id="313" r:id="rId39"/>
    <p:sldId id="321" r:id="rId40"/>
    <p:sldId id="314" r:id="rId41"/>
    <p:sldId id="318" r:id="rId42"/>
    <p:sldId id="319" r:id="rId43"/>
    <p:sldId id="324" r:id="rId44"/>
    <p:sldId id="320" r:id="rId45"/>
    <p:sldId id="323" r:id="rId46"/>
    <p:sldId id="322" r:id="rId47"/>
    <p:sldId id="327" r:id="rId48"/>
    <p:sldId id="287" r:id="rId49"/>
    <p:sldId id="289" r:id="rId50"/>
    <p:sldId id="290" r:id="rId51"/>
    <p:sldId id="339" r:id="rId52"/>
    <p:sldId id="338" r:id="rId53"/>
    <p:sldId id="333" r:id="rId54"/>
    <p:sldId id="335" r:id="rId55"/>
    <p:sldId id="302" r:id="rId56"/>
    <p:sldId id="340" r:id="rId57"/>
    <p:sldId id="341" r:id="rId58"/>
    <p:sldId id="332" r:id="rId59"/>
    <p:sldId id="374" r:id="rId60"/>
    <p:sldId id="381" r:id="rId61"/>
    <p:sldId id="37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91C1D"/>
    <a:srgbClr val="D06747"/>
    <a:srgbClr val="70FF44"/>
    <a:srgbClr val="91FF5A"/>
    <a:srgbClr val="D2F184"/>
    <a:srgbClr val="FF0202"/>
    <a:srgbClr val="E9BD56"/>
    <a:srgbClr val="EAF426"/>
    <a:srgbClr val="FFD884"/>
    <a:srgbClr val="EFCC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6" autoAdjust="0"/>
    <p:restoredTop sz="94660"/>
  </p:normalViewPr>
  <p:slideViewPr>
    <p:cSldViewPr snapToGrid="0" snapToObjects="1">
      <p:cViewPr>
        <p:scale>
          <a:sx n="100" d="100"/>
          <a:sy n="100" d="100"/>
        </p:scale>
        <p:origin x="-72" y="5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00C841-7DAC-764D-A516-FA80CB7DF47C}" type="datetime1">
              <a:rPr lang="en-CA" smtClean="0"/>
              <a:pPr/>
              <a:t>11/09/2014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94462D-ADE9-AB42-B11D-1271FC599995}" type="slidenum">
              <a:rPr lang="en-US" smtClean="0"/>
              <a:pPr/>
              <a:t>‹#›</a:t>
            </a:fld>
            <a:endParaRPr lang="en-US"/>
          </a:p>
        </p:txBody>
      </p:sp>
    </p:spTree>
    <p:extLst>
      <p:ext uri="{BB962C8B-B14F-4D97-AF65-F5344CB8AC3E}">
        <p14:creationId xmlns:p14="http://schemas.microsoft.com/office/powerpoint/2010/main" xmlns="" val="3090413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49E49-6865-0246-A4F3-BB5EFC5198F2}" type="datetime1">
              <a:rPr lang="en-CA" smtClean="0"/>
              <a:pPr/>
              <a:t>11/09/2014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EF421-0E98-6040-9C9F-D604F1E6F845}" type="slidenum">
              <a:rPr lang="en-US" smtClean="0"/>
              <a:pPr/>
              <a:t>‹#›</a:t>
            </a:fld>
            <a:endParaRPr lang="en-US"/>
          </a:p>
        </p:txBody>
      </p:sp>
    </p:spTree>
    <p:extLst>
      <p:ext uri="{BB962C8B-B14F-4D97-AF65-F5344CB8AC3E}">
        <p14:creationId xmlns:p14="http://schemas.microsoft.com/office/powerpoint/2010/main" xmlns="" val="40666923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41% of these fires occurred in residential</a:t>
            </a:r>
            <a:r>
              <a:rPr lang="en-US" baseline="0" dirty="0" smtClean="0"/>
              <a:t> structures</a:t>
            </a:r>
            <a:r>
              <a:rPr lang="en-US" dirty="0" smtClean="0"/>
              <a:t>.</a:t>
            </a:r>
            <a:r>
              <a:rPr lang="en-US" baseline="0" dirty="0" smtClean="0"/>
              <a:t> </a:t>
            </a:r>
            <a:r>
              <a:rPr lang="en-US" sz="1200" b="0" kern="1200" dirty="0" smtClean="0">
                <a:solidFill>
                  <a:schemeClr val="tx1"/>
                </a:solidFill>
                <a:effectLst/>
                <a:latin typeface="+mn-lt"/>
                <a:ea typeface="+mn-ea"/>
                <a:cs typeface="+mn-cs"/>
              </a:rPr>
              <a:t>Previous research has found that the primary sources of residential fires are cooking, smoking cigarettes, heating equipment, or electrical malfunction [1].</a:t>
            </a:r>
            <a:endParaRPr lang="en-US" dirty="0" smtClean="0"/>
          </a:p>
          <a:p>
            <a:endParaRPr lang="en-US" dirty="0" smtClean="0"/>
          </a:p>
          <a:p>
            <a:r>
              <a:rPr lang="en-US" dirty="0" smtClean="0"/>
              <a:t>Electrical-related</a:t>
            </a:r>
            <a:r>
              <a:rPr lang="en-US" baseline="0" dirty="0" smtClean="0"/>
              <a:t> fatalities include electrocution, electrocution burns and electrical fire with the electricity identified as the ignition source.</a:t>
            </a:r>
          </a:p>
          <a:p>
            <a:endParaRPr lang="en-US" baseline="0" dirty="0" smtClean="0"/>
          </a:p>
          <a:p>
            <a:r>
              <a:rPr lang="en-US" baseline="0" dirty="0" smtClean="0"/>
              <a:t>Electrical injuries are a result of electrical incidents that involve with electrical equipment.</a:t>
            </a:r>
            <a:endParaRPr lang="en-US" dirty="0" smtClean="0"/>
          </a:p>
          <a:p>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4</a:t>
            </a:fld>
            <a:endParaRPr lang="en-US"/>
          </a:p>
        </p:txBody>
      </p:sp>
    </p:spTree>
    <p:extLst>
      <p:ext uri="{BB962C8B-B14F-4D97-AF65-F5344CB8AC3E}">
        <p14:creationId xmlns:p14="http://schemas.microsoft.com/office/powerpoint/2010/main" xmlns="" val="177458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a:t>
            </a:r>
            <a:r>
              <a:rPr lang="en-US" baseline="0" dirty="0" smtClean="0"/>
              <a:t> (students) know that  are connected in parallel </a:t>
            </a:r>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34</a:t>
            </a:fld>
            <a:endParaRPr lang="en-US"/>
          </a:p>
        </p:txBody>
      </p:sp>
    </p:spTree>
    <p:extLst>
      <p:ext uri="{BB962C8B-B14F-4D97-AF65-F5344CB8AC3E}">
        <p14:creationId xmlns:p14="http://schemas.microsoft.com/office/powerpoint/2010/main" xmlns="" val="88562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latin typeface="+mn-lt"/>
                <a:ea typeface="+mn-ea"/>
                <a:cs typeface="+mn-cs"/>
              </a:rPr>
              <a:t>Flash point: The lowest temperature at which a liquid produces enough vapor to form an ignitable mixture. Liquids with low flash points pose the greatest </a:t>
            </a:r>
            <a:r>
              <a:rPr lang="en-US" sz="1200" i="0" kern="1200" smtClean="0">
                <a:solidFill>
                  <a:schemeClr val="tx1"/>
                </a:solidFill>
                <a:latin typeface="+mn-lt"/>
                <a:ea typeface="+mn-ea"/>
                <a:cs typeface="+mn-cs"/>
              </a:rPr>
              <a:t>danger.</a:t>
            </a:r>
            <a:endParaRPr lang="en-US" sz="1200" i="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35</a:t>
            </a:fld>
            <a:endParaRPr lang="en-US"/>
          </a:p>
        </p:txBody>
      </p:sp>
    </p:spTree>
    <p:extLst>
      <p:ext uri="{BB962C8B-B14F-4D97-AF65-F5344CB8AC3E}">
        <p14:creationId xmlns:p14="http://schemas.microsoft.com/office/powerpoint/2010/main" xmlns="" val="148087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PPE: Personal Protection Equipment</a:t>
            </a:r>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44</a:t>
            </a:fld>
            <a:endParaRPr lang="en-US"/>
          </a:p>
        </p:txBody>
      </p:sp>
    </p:spTree>
    <p:extLst>
      <p:ext uri="{BB962C8B-B14F-4D97-AF65-F5344CB8AC3E}">
        <p14:creationId xmlns:p14="http://schemas.microsoft.com/office/powerpoint/2010/main" xmlns="" val="2640326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45</a:t>
            </a:fld>
            <a:endParaRPr lang="en-US"/>
          </a:p>
        </p:txBody>
      </p:sp>
    </p:spTree>
    <p:extLst>
      <p:ext uri="{BB962C8B-B14F-4D97-AF65-F5344CB8AC3E}">
        <p14:creationId xmlns:p14="http://schemas.microsoft.com/office/powerpoint/2010/main" xmlns="" val="2640326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46</a:t>
            </a:fld>
            <a:endParaRPr lang="en-US"/>
          </a:p>
        </p:txBody>
      </p:sp>
    </p:spTree>
    <p:extLst>
      <p:ext uri="{BB962C8B-B14F-4D97-AF65-F5344CB8AC3E}">
        <p14:creationId xmlns:p14="http://schemas.microsoft.com/office/powerpoint/2010/main" xmlns="" val="264032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47</a:t>
            </a:fld>
            <a:endParaRPr lang="en-US"/>
          </a:p>
        </p:txBody>
      </p:sp>
    </p:spTree>
    <p:extLst>
      <p:ext uri="{BB962C8B-B14F-4D97-AF65-F5344CB8AC3E}">
        <p14:creationId xmlns:p14="http://schemas.microsoft.com/office/powerpoint/2010/main" xmlns="" val="264032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FEF421-0E98-6040-9C9F-D604F1E6F845}" type="slidenum">
              <a:rPr lang="en-US" smtClean="0"/>
              <a:pPr/>
              <a:t>12</a:t>
            </a:fld>
            <a:endParaRPr lang="en-US"/>
          </a:p>
        </p:txBody>
      </p:sp>
    </p:spTree>
    <p:extLst>
      <p:ext uri="{BB962C8B-B14F-4D97-AF65-F5344CB8AC3E}">
        <p14:creationId xmlns:p14="http://schemas.microsoft.com/office/powerpoint/2010/main" xmlns="" val="426848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ask students where are they in the SPICE model. </a:t>
            </a:r>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13</a:t>
            </a:fld>
            <a:endParaRPr lang="en-US"/>
          </a:p>
        </p:txBody>
      </p:sp>
    </p:spTree>
    <p:extLst>
      <p:ext uri="{BB962C8B-B14F-4D97-AF65-F5344CB8AC3E}">
        <p14:creationId xmlns:p14="http://schemas.microsoft.com/office/powerpoint/2010/main" xmlns="" val="23726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17</a:t>
            </a:fld>
            <a:endParaRPr lang="en-US"/>
          </a:p>
        </p:txBody>
      </p:sp>
    </p:spTree>
    <p:extLst>
      <p:ext uri="{BB962C8B-B14F-4D97-AF65-F5344CB8AC3E}">
        <p14:creationId xmlns:p14="http://schemas.microsoft.com/office/powerpoint/2010/main" xmlns="" val="289131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18</a:t>
            </a:fld>
            <a:endParaRPr lang="en-US"/>
          </a:p>
        </p:txBody>
      </p:sp>
    </p:spTree>
    <p:extLst>
      <p:ext uri="{BB962C8B-B14F-4D97-AF65-F5344CB8AC3E}">
        <p14:creationId xmlns:p14="http://schemas.microsoft.com/office/powerpoint/2010/main" xmlns="" val="289131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the electrocardiogram  technicians use gel?</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21</a:t>
            </a:fld>
            <a:endParaRPr lang="en-US"/>
          </a:p>
        </p:txBody>
      </p:sp>
    </p:spTree>
    <p:extLst>
      <p:ext uri="{BB962C8B-B14F-4D97-AF65-F5344CB8AC3E}">
        <p14:creationId xmlns:p14="http://schemas.microsoft.com/office/powerpoint/2010/main" xmlns="" val="275391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equivalent resistance of a high resistance in parallel with a low resistance is almost equal to the low resistance. Example: 1M//100K = 90.9K</a:t>
            </a:r>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22</a:t>
            </a:fld>
            <a:endParaRPr lang="en-US"/>
          </a:p>
        </p:txBody>
      </p:sp>
    </p:spTree>
    <p:extLst>
      <p:ext uri="{BB962C8B-B14F-4D97-AF65-F5344CB8AC3E}">
        <p14:creationId xmlns:p14="http://schemas.microsoft.com/office/powerpoint/2010/main" xmlns="" val="143272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a:t>
            </a:r>
            <a:r>
              <a:rPr lang="en-US" baseline="0" dirty="0" smtClean="0"/>
              <a:t> (students) know that  are connected in parallel </a:t>
            </a:r>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32</a:t>
            </a:fld>
            <a:endParaRPr lang="en-US"/>
          </a:p>
        </p:txBody>
      </p:sp>
    </p:spTree>
    <p:extLst>
      <p:ext uri="{BB962C8B-B14F-4D97-AF65-F5344CB8AC3E}">
        <p14:creationId xmlns:p14="http://schemas.microsoft.com/office/powerpoint/2010/main" xmlns="" val="885623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a:t>
            </a:r>
            <a:r>
              <a:rPr lang="en-US" baseline="0" dirty="0" smtClean="0"/>
              <a:t> (students) know that  are connected in parallel </a:t>
            </a:r>
            <a:endParaRPr lang="en-US" dirty="0"/>
          </a:p>
        </p:txBody>
      </p:sp>
      <p:sp>
        <p:nvSpPr>
          <p:cNvPr id="4" name="Slide Number Placeholder 3"/>
          <p:cNvSpPr>
            <a:spLocks noGrp="1"/>
          </p:cNvSpPr>
          <p:nvPr>
            <p:ph type="sldNum" sz="quarter" idx="10"/>
          </p:nvPr>
        </p:nvSpPr>
        <p:spPr/>
        <p:txBody>
          <a:bodyPr/>
          <a:lstStyle/>
          <a:p>
            <a:fld id="{31FEF421-0E98-6040-9C9F-D604F1E6F845}" type="slidenum">
              <a:rPr lang="en-US" smtClean="0"/>
              <a:pPr/>
              <a:t>33</a:t>
            </a:fld>
            <a:endParaRPr lang="en-US"/>
          </a:p>
        </p:txBody>
      </p:sp>
    </p:spTree>
    <p:extLst>
      <p:ext uri="{BB962C8B-B14F-4D97-AF65-F5344CB8AC3E}">
        <p14:creationId xmlns:p14="http://schemas.microsoft.com/office/powerpoint/2010/main" xmlns="" val="88562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C9D2945-AF49-C747-B6E4-C77713620673}" type="datetime1">
              <a:rPr lang="en-CA" smtClean="0"/>
              <a:pPr/>
              <a:t>11/09/2014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287962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EE49C9-A26B-9948-9CED-2047F4768C36}" type="datetime1">
              <a:rPr lang="en-CA" smtClean="0"/>
              <a:pPr/>
              <a:t>11/09/2014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103334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45F714E-EE29-CD4B-BA5A-6073EA036FC5}" type="datetime1">
              <a:rPr lang="en-CA" smtClean="0"/>
              <a:pPr/>
              <a:t>11/09/2014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383786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D0F624D-C8D9-2644-8127-F81F5870079C}" type="datetime1">
              <a:rPr lang="en-CA" smtClean="0"/>
              <a:pPr/>
              <a:t>11/09/2014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251014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D2C6413-C97E-BA42-98A0-94F695AD4BC2}" type="datetime1">
              <a:rPr lang="en-CA" smtClean="0"/>
              <a:pPr/>
              <a:t>11/09/2014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363033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23706A2-56F0-604A-8AD6-DACEEE1E2396}" type="datetime1">
              <a:rPr lang="en-CA" smtClean="0"/>
              <a:pPr/>
              <a:t>11/09/2014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61627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FDA1CB6D-1C4B-BE46-8E53-F2C6B5A7352A}" type="datetime1">
              <a:rPr lang="en-CA" smtClean="0"/>
              <a:pPr/>
              <a:t>11/09/2014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97646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2181EE2-9618-3443-A564-860FFF27B946}" type="datetime1">
              <a:rPr lang="en-CA" smtClean="0"/>
              <a:pPr/>
              <a:t>11/09/2014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196264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6752A-3240-1D48-A5EC-175EBDB247AC}" type="datetime1">
              <a:rPr lang="en-CA" smtClean="0"/>
              <a:pPr/>
              <a:t>11/09/2014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325415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3CB2DB2-FB0D-6B43-8B11-540948B18BAE}" type="datetime1">
              <a:rPr lang="en-CA" smtClean="0"/>
              <a:pPr/>
              <a:t>11/09/2014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39600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616AD34-A832-1643-A04D-CD315A11961F}" type="datetime1">
              <a:rPr lang="en-CA" smtClean="0"/>
              <a:pPr/>
              <a:t>11/09/2014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272095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6A653-EFE4-9140-BC65-683AA951879A}" type="datetime1">
              <a:rPr lang="en-CA" smtClean="0"/>
              <a:pPr/>
              <a:t>11/09/2014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4978-CCFC-E547-B74E-526FDE0DA738}" type="slidenum">
              <a:rPr lang="en-US" smtClean="0"/>
              <a:pPr/>
              <a:t>‹#›</a:t>
            </a:fld>
            <a:endParaRPr lang="en-US"/>
          </a:p>
        </p:txBody>
      </p:sp>
    </p:spTree>
    <p:extLst>
      <p:ext uri="{BB962C8B-B14F-4D97-AF65-F5344CB8AC3E}">
        <p14:creationId xmlns:p14="http://schemas.microsoft.com/office/powerpoint/2010/main" xmlns="" val="2779730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32.jpeg"/><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image" Target="../media/image31.png"/><Relationship Id="rId9"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73138"/>
            <a:ext cx="8229600" cy="1143000"/>
          </a:xfrm>
        </p:spPr>
        <p:txBody>
          <a:bodyPr>
            <a:normAutofit/>
          </a:bodyPr>
          <a:lstStyle/>
          <a:p>
            <a:r>
              <a:rPr lang="en-US" sz="5400" dirty="0" smtClean="0"/>
              <a:t>Electrical Safety</a:t>
            </a:r>
            <a:endParaRPr lang="en-US" sz="5400" dirty="0"/>
          </a:p>
        </p:txBody>
      </p:sp>
      <p:sp>
        <p:nvSpPr>
          <p:cNvPr id="4" name="Slide Number Placeholder 3"/>
          <p:cNvSpPr>
            <a:spLocks noGrp="1"/>
          </p:cNvSpPr>
          <p:nvPr>
            <p:ph type="sldNum" sz="quarter" idx="12"/>
          </p:nvPr>
        </p:nvSpPr>
        <p:spPr/>
        <p:txBody>
          <a:bodyPr/>
          <a:lstStyle/>
          <a:p>
            <a:fld id="{90034978-CCFC-E547-B74E-526FDE0DA738}" type="slidenum">
              <a:rPr lang="en-US" smtClean="0"/>
              <a:pPr/>
              <a:t>1</a:t>
            </a:fld>
            <a:endParaRPr lang="en-US"/>
          </a:p>
        </p:txBody>
      </p:sp>
      <p:pic>
        <p:nvPicPr>
          <p:cNvPr id="5" name="Picture 4"/>
          <p:cNvPicPr>
            <a:picLocks noChangeAspect="1"/>
          </p:cNvPicPr>
          <p:nvPr/>
        </p:nvPicPr>
        <p:blipFill>
          <a:blip r:embed="rId2" cstate="print"/>
          <a:stretch>
            <a:fillRect/>
          </a:stretch>
        </p:blipFill>
        <p:spPr>
          <a:xfrm>
            <a:off x="927100" y="4000500"/>
            <a:ext cx="1943100" cy="1663411"/>
          </a:xfrm>
          <a:prstGeom prst="rect">
            <a:avLst/>
          </a:prstGeom>
        </p:spPr>
      </p:pic>
      <p:pic>
        <p:nvPicPr>
          <p:cNvPr id="6" name="Picture 5" descr="MINERVA_cl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94250" y="4737100"/>
            <a:ext cx="3371850" cy="718079"/>
          </a:xfrm>
          <a:prstGeom prst="rect">
            <a:avLst/>
          </a:prstGeom>
        </p:spPr>
      </p:pic>
    </p:spTree>
    <p:extLst>
      <p:ext uri="{BB962C8B-B14F-4D97-AF65-F5344CB8AC3E}">
        <p14:creationId xmlns:p14="http://schemas.microsoft.com/office/powerpoint/2010/main" xmlns="" val="49364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Electrical Incidents: </a:t>
            </a:r>
            <a:r>
              <a:rPr lang="en-US" sz="2400" b="1" dirty="0" smtClean="0">
                <a:solidFill>
                  <a:srgbClr val="0065CC"/>
                </a:solidFill>
                <a:latin typeface="Arial" pitchFamily="34" charset="0"/>
                <a:cs typeface="Arial" pitchFamily="34" charset="0"/>
              </a:rPr>
              <a:t>Overloading </a:t>
            </a:r>
            <a:r>
              <a:rPr lang="en-US" sz="2400" dirty="0">
                <a:solidFill>
                  <a:srgbClr val="0065CC"/>
                </a:solidFill>
                <a:latin typeface="Times New Roman"/>
                <a:cs typeface="Times New Roman"/>
              </a:rPr>
              <a:t>(</a:t>
            </a:r>
            <a:r>
              <a:rPr lang="en-US" sz="2400" i="1" dirty="0">
                <a:solidFill>
                  <a:srgbClr val="0065CC"/>
                </a:solidFill>
                <a:latin typeface="Times New Roman"/>
                <a:cs typeface="Times New Roman"/>
              </a:rPr>
              <a:t>continued …</a:t>
            </a:r>
            <a:r>
              <a:rPr lang="en-US" sz="2400" dirty="0">
                <a:solidFill>
                  <a:srgbClr val="0065CC"/>
                </a:solidFill>
                <a:latin typeface="Times New Roman"/>
                <a:cs typeface="Times New Roman"/>
              </a:rPr>
              <a:t>)</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10</a:t>
            </a:fld>
            <a:endParaRPr lang="en-US" sz="1600" dirty="0"/>
          </a:p>
        </p:txBody>
      </p:sp>
      <p:sp>
        <p:nvSpPr>
          <p:cNvPr id="10" name="Content Placeholder 2"/>
          <p:cNvSpPr>
            <a:spLocks noGrp="1"/>
          </p:cNvSpPr>
          <p:nvPr>
            <p:ph idx="1"/>
          </p:nvPr>
        </p:nvSpPr>
        <p:spPr>
          <a:xfrm>
            <a:off x="4566648" y="1600200"/>
            <a:ext cx="4120152" cy="4525963"/>
          </a:xfrm>
        </p:spPr>
        <p:txBody>
          <a:bodyPr>
            <a:normAutofit fontScale="85000" lnSpcReduction="10000"/>
          </a:bodyPr>
          <a:lstStyle/>
          <a:p>
            <a:r>
              <a:rPr lang="en-US" dirty="0" smtClean="0"/>
              <a:t>The receptacle was nearby combustibles</a:t>
            </a:r>
          </a:p>
          <a:p>
            <a:r>
              <a:rPr lang="en-US" dirty="0" smtClean="0"/>
              <a:t>Leaving the glass door open after escape provided oxygen for fire to continue </a:t>
            </a:r>
          </a:p>
          <a:p>
            <a:r>
              <a:rPr lang="en-US" dirty="0" smtClean="0"/>
              <a:t>Charring and smoke stains all over the place</a:t>
            </a:r>
          </a:p>
          <a:p>
            <a:r>
              <a:rPr lang="en-US" dirty="0" smtClean="0"/>
              <a:t>A </a:t>
            </a:r>
            <a:r>
              <a:rPr lang="en-US" dirty="0"/>
              <a:t>serious injury and $</a:t>
            </a:r>
            <a:r>
              <a:rPr lang="en-US" dirty="0" smtClean="0"/>
              <a:t>30,000 in property damage</a:t>
            </a:r>
            <a:endParaRPr lang="en-US" dirty="0">
              <a:solidFill>
                <a:srgbClr val="3366FF"/>
              </a:solidFill>
            </a:endParaRPr>
          </a:p>
          <a:p>
            <a:endParaRPr lang="en-US" dirty="0"/>
          </a:p>
        </p:txBody>
      </p:sp>
      <p:sp>
        <p:nvSpPr>
          <p:cNvPr id="14" name="Rounded Rectangle 13"/>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15" name="Rounded Rectangle 14"/>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16" name="Rounded Rectangle 15"/>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7" name="Rounded Rectangle 16"/>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8" name="Rounded Rectangle 17"/>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pic>
        <p:nvPicPr>
          <p:cNvPr id="2" name="Picture 1" descr="Incidences_3-b.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5308" y="1193800"/>
            <a:ext cx="4358640" cy="4913376"/>
          </a:xfrm>
          <a:prstGeom prst="rect">
            <a:avLst/>
          </a:prstGeom>
        </p:spPr>
      </p:pic>
    </p:spTree>
    <p:extLst>
      <p:ext uri="{BB962C8B-B14F-4D97-AF65-F5344CB8AC3E}">
        <p14:creationId xmlns:p14="http://schemas.microsoft.com/office/powerpoint/2010/main" xmlns="" val="266802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6" name="Rounded Rectangle 5"/>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7" name="Rounded Rectangle 6"/>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8" name="Rounded Rectangle 7"/>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 name="Rounded Rectangle 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Why Health and Safety Matter to an Engineer</a:t>
            </a:r>
          </a:p>
        </p:txBody>
      </p:sp>
      <p:sp>
        <p:nvSpPr>
          <p:cNvPr id="11" name="TextBox 10"/>
          <p:cNvSpPr txBox="1"/>
          <p:nvPr/>
        </p:nvSpPr>
        <p:spPr>
          <a:xfrm>
            <a:off x="587035" y="1775853"/>
            <a:ext cx="8010379" cy="193899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marL="0" lvl="1"/>
            <a:r>
              <a:rPr lang="en-US" sz="2400" i="1" dirty="0" smtClean="0">
                <a:latin typeface="Times New Roman"/>
                <a:cs typeface="Times New Roman"/>
              </a:rPr>
              <a:t>“Every </a:t>
            </a:r>
            <a:r>
              <a:rPr lang="en-US" sz="2400" i="1" dirty="0">
                <a:latin typeface="Times New Roman"/>
                <a:cs typeface="Times New Roman"/>
              </a:rPr>
              <a:t>one who undertakes, or has the </a:t>
            </a:r>
            <a:r>
              <a:rPr lang="en-US" sz="2400" i="1" dirty="0">
                <a:solidFill>
                  <a:srgbClr val="FF0000"/>
                </a:solidFill>
                <a:latin typeface="Times New Roman"/>
                <a:cs typeface="Times New Roman"/>
              </a:rPr>
              <a:t>authority, to direct </a:t>
            </a:r>
            <a:r>
              <a:rPr lang="en-US" sz="2400" i="1" dirty="0">
                <a:latin typeface="Times New Roman"/>
                <a:cs typeface="Times New Roman"/>
              </a:rPr>
              <a:t>how another person does work or performs a task is under a </a:t>
            </a:r>
            <a:r>
              <a:rPr lang="en-US" sz="2400" i="1" dirty="0">
                <a:solidFill>
                  <a:srgbClr val="FF0000"/>
                </a:solidFill>
                <a:latin typeface="Times New Roman"/>
                <a:cs typeface="Times New Roman"/>
              </a:rPr>
              <a:t>legal duty </a:t>
            </a:r>
            <a:r>
              <a:rPr lang="en-US" sz="2400" i="1" dirty="0">
                <a:latin typeface="Times New Roman"/>
                <a:cs typeface="Times New Roman"/>
              </a:rPr>
              <a:t>to take reasonable steps to prevent bodily harm to </a:t>
            </a:r>
            <a:r>
              <a:rPr lang="en-US" sz="2400" i="1" dirty="0">
                <a:solidFill>
                  <a:srgbClr val="FF0000"/>
                </a:solidFill>
                <a:latin typeface="Times New Roman"/>
                <a:cs typeface="Times New Roman"/>
              </a:rPr>
              <a:t>that person, or any other person, arising from that work or </a:t>
            </a:r>
            <a:r>
              <a:rPr lang="en-US" sz="2400" i="1" dirty="0" smtClean="0">
                <a:solidFill>
                  <a:srgbClr val="FF0000"/>
                </a:solidFill>
                <a:latin typeface="Times New Roman"/>
                <a:cs typeface="Times New Roman"/>
              </a:rPr>
              <a:t>task</a:t>
            </a:r>
            <a:r>
              <a:rPr lang="en-US" sz="2400" i="1" dirty="0" smtClean="0">
                <a:latin typeface="Times New Roman"/>
                <a:cs typeface="Times New Roman"/>
              </a:rPr>
              <a:t>.” </a:t>
            </a:r>
            <a:r>
              <a:rPr lang="en-US" dirty="0" smtClean="0"/>
              <a:t>–</a:t>
            </a:r>
            <a:r>
              <a:rPr lang="en-US" sz="2400" dirty="0" smtClean="0"/>
              <a:t> Federal Law in Canada (Bill C45), amended on March 31, 2004</a:t>
            </a:r>
            <a:endParaRPr lang="en-US" sz="2400" dirty="0" smtClean="0">
              <a:solidFill>
                <a:prstClr val="black"/>
              </a:solidFill>
            </a:endParaRPr>
          </a:p>
        </p:txBody>
      </p:sp>
      <p:sp>
        <p:nvSpPr>
          <p:cNvPr id="12" name="TextBox 11"/>
          <p:cNvSpPr txBox="1"/>
          <p:nvPr/>
        </p:nvSpPr>
        <p:spPr>
          <a:xfrm>
            <a:off x="587034" y="4384495"/>
            <a:ext cx="8010379"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1"/>
            <a:r>
              <a:rPr lang="en-US" sz="2400" dirty="0" smtClean="0">
                <a:solidFill>
                  <a:prstClr val="black"/>
                </a:solidFill>
              </a:rPr>
              <a:t>An </a:t>
            </a:r>
            <a:r>
              <a:rPr lang="en-US" sz="2400" dirty="0">
                <a:solidFill>
                  <a:prstClr val="black"/>
                </a:solidFill>
              </a:rPr>
              <a:t>engineer directs other people to work through project design, </a:t>
            </a:r>
            <a:r>
              <a:rPr lang="en-US" sz="2400" dirty="0" smtClean="0">
                <a:solidFill>
                  <a:prstClr val="black"/>
                </a:solidFill>
              </a:rPr>
              <a:t>supervision </a:t>
            </a:r>
            <a:r>
              <a:rPr lang="en-US" sz="2400" dirty="0">
                <a:solidFill>
                  <a:prstClr val="black"/>
                </a:solidFill>
              </a:rPr>
              <a:t>and decision making at various levels.</a:t>
            </a:r>
            <a:endParaRPr lang="en-US" kern="0" dirty="0">
              <a:solidFill>
                <a:srgbClr val="000000"/>
              </a:solidFill>
              <a:ea typeface="Arial" charset="0"/>
              <a:cs typeface="Arial" charset="0"/>
            </a:endParaRPr>
          </a:p>
        </p:txBody>
      </p:sp>
      <p:sp>
        <p:nvSpPr>
          <p:cNvPr id="14"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11</a:t>
            </a:fld>
            <a:endParaRPr lang="en-US" sz="1600" dirty="0"/>
          </a:p>
        </p:txBody>
      </p:sp>
    </p:spTree>
    <p:extLst>
      <p:ext uri="{BB962C8B-B14F-4D97-AF65-F5344CB8AC3E}">
        <p14:creationId xmlns:p14="http://schemas.microsoft.com/office/powerpoint/2010/main" xmlns="" val="1932094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6" name="Rounded Rectangle 5"/>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7" name="Rounded Rectangle 6"/>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8" name="Rounded Rectangle 7"/>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 name="Rounded Rectangle 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The Goal of Zero Fatality</a:t>
            </a:r>
            <a:endParaRPr lang="en-US" sz="2400" b="1" dirty="0">
              <a:solidFill>
                <a:srgbClr val="0065CC"/>
              </a:solidFill>
              <a:latin typeface="Arial" pitchFamily="34" charset="0"/>
              <a:cs typeface="Arial" pitchFamily="34" charset="0"/>
            </a:endParaRPr>
          </a:p>
        </p:txBody>
      </p:sp>
      <p:sp>
        <p:nvSpPr>
          <p:cNvPr id="12" name="TextBox 11"/>
          <p:cNvSpPr txBox="1"/>
          <p:nvPr/>
        </p:nvSpPr>
        <p:spPr>
          <a:xfrm>
            <a:off x="213484" y="1478842"/>
            <a:ext cx="6115541" cy="378565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t>Should </a:t>
            </a:r>
            <a:r>
              <a:rPr lang="en-US" sz="2400" b="1" dirty="0"/>
              <a:t>enforcement be the only driving force?</a:t>
            </a:r>
          </a:p>
          <a:p>
            <a:endParaRPr lang="en-US" sz="600" dirty="0"/>
          </a:p>
          <a:p>
            <a:endParaRPr lang="en-US" sz="800" dirty="0" smtClean="0"/>
          </a:p>
          <a:p>
            <a:r>
              <a:rPr lang="en-US" sz="2400" dirty="0" smtClean="0"/>
              <a:t>Imagine </a:t>
            </a:r>
            <a:r>
              <a:rPr lang="en-US" sz="2400" dirty="0"/>
              <a:t>a situation where you are a CEO of a giant </a:t>
            </a:r>
            <a:r>
              <a:rPr lang="en-US" sz="2400" dirty="0" smtClean="0"/>
              <a:t>construction company. </a:t>
            </a:r>
            <a:r>
              <a:rPr lang="en-US" sz="2400" dirty="0"/>
              <a:t>Unfortunately, there are 2</a:t>
            </a:r>
            <a:r>
              <a:rPr lang="en-US" sz="2400" dirty="0" smtClean="0"/>
              <a:t>0 </a:t>
            </a:r>
            <a:r>
              <a:rPr lang="en-US" sz="2400" dirty="0"/>
              <a:t>deaths in a year due to work related </a:t>
            </a:r>
            <a:r>
              <a:rPr lang="en-US" sz="2400" dirty="0" smtClean="0"/>
              <a:t>accidents </a:t>
            </a:r>
            <a:r>
              <a:rPr lang="en-US" sz="2400" dirty="0"/>
              <a:t>in </a:t>
            </a:r>
            <a:r>
              <a:rPr lang="en-US" sz="2400" dirty="0" smtClean="0"/>
              <a:t>your company. </a:t>
            </a:r>
            <a:r>
              <a:rPr lang="en-US" sz="2400" dirty="0"/>
              <a:t>So, you have taken vigorous measures to reduce this number to half. Hurray! You have achieved the goal and it’s time to celebrate! </a:t>
            </a:r>
            <a:endParaRPr lang="en-US" sz="2400" dirty="0" smtClean="0"/>
          </a:p>
          <a:p>
            <a:endParaRPr lang="en-US" sz="1000" dirty="0"/>
          </a:p>
          <a:p>
            <a:r>
              <a:rPr lang="en-US" sz="2400" dirty="0" smtClean="0">
                <a:solidFill>
                  <a:srgbClr val="C91C1D"/>
                </a:solidFill>
              </a:rPr>
              <a:t>Aren’t </a:t>
            </a:r>
            <a:r>
              <a:rPr lang="en-US" sz="2400" dirty="0">
                <a:solidFill>
                  <a:srgbClr val="C91C1D"/>
                </a:solidFill>
              </a:rPr>
              <a:t>you still celebrating for killing </a:t>
            </a:r>
            <a:r>
              <a:rPr lang="en-US" sz="2400" dirty="0" smtClean="0">
                <a:solidFill>
                  <a:srgbClr val="C91C1D"/>
                </a:solidFill>
              </a:rPr>
              <a:t>10 </a:t>
            </a:r>
            <a:r>
              <a:rPr lang="en-US" sz="2400" dirty="0">
                <a:solidFill>
                  <a:srgbClr val="C91C1D"/>
                </a:solidFill>
              </a:rPr>
              <a:t>people</a:t>
            </a:r>
            <a:r>
              <a:rPr lang="en-US" sz="2400" dirty="0" smtClean="0">
                <a:solidFill>
                  <a:srgbClr val="C91C1D"/>
                </a:solidFill>
              </a:rPr>
              <a:t>?</a:t>
            </a:r>
            <a:endParaRPr lang="en-US" sz="2400" dirty="0">
              <a:solidFill>
                <a:srgbClr val="C91C1D"/>
              </a:solidFill>
            </a:endParaRPr>
          </a:p>
        </p:txBody>
      </p:sp>
      <p:sp>
        <p:nvSpPr>
          <p:cNvPr id="14" name="TextBox 13"/>
          <p:cNvSpPr txBox="1"/>
          <p:nvPr/>
        </p:nvSpPr>
        <p:spPr>
          <a:xfrm>
            <a:off x="213484" y="5566296"/>
            <a:ext cx="6115541" cy="830997"/>
          </a:xfrm>
          <a:prstGeom prst="rect">
            <a:avLst/>
          </a:prstGeom>
          <a:ln/>
          <a:effectLst>
            <a:glow rad="1397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1" algn="ctr"/>
            <a:r>
              <a:rPr lang="en-US" sz="2400" b="1" dirty="0" smtClean="0">
                <a:solidFill>
                  <a:prstClr val="black"/>
                </a:solidFill>
              </a:rPr>
              <a:t>The goal of health and safety management is to achieve ZERO injury.</a:t>
            </a:r>
            <a:endParaRPr lang="en-US" b="1" kern="0" dirty="0">
              <a:solidFill>
                <a:srgbClr val="000000"/>
              </a:solidFill>
              <a:ea typeface="Arial" charset="0"/>
              <a:cs typeface="Arial" charset="0"/>
            </a:endParaRPr>
          </a:p>
        </p:txBody>
      </p:sp>
      <p:grpSp>
        <p:nvGrpSpPr>
          <p:cNvPr id="17" name="Group 16"/>
          <p:cNvGrpSpPr/>
          <p:nvPr/>
        </p:nvGrpSpPr>
        <p:grpSpPr>
          <a:xfrm>
            <a:off x="6499791" y="1093553"/>
            <a:ext cx="2602431" cy="4460985"/>
            <a:chOff x="6521137" y="1387503"/>
            <a:chExt cx="2602431" cy="4460985"/>
          </a:xfrm>
        </p:grpSpPr>
        <p:sp>
          <p:nvSpPr>
            <p:cNvPr id="15" name="Rounded Rectangle 14"/>
            <p:cNvSpPr/>
            <p:nvPr/>
          </p:nvSpPr>
          <p:spPr>
            <a:xfrm>
              <a:off x="6521137" y="1387503"/>
              <a:ext cx="2486784" cy="4460985"/>
            </a:xfrm>
            <a:prstGeom prst="roundRect">
              <a:avLst/>
            </a:prstGeom>
            <a:noFill/>
            <a:ln w="57150" cmpd="thickThi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offi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82058" y="3418508"/>
              <a:ext cx="2174337" cy="1287401"/>
            </a:xfrm>
            <a:prstGeom prst="rect">
              <a:avLst/>
            </a:prstGeom>
          </p:spPr>
        </p:pic>
        <p:pic>
          <p:nvPicPr>
            <p:cNvPr id="5" name="Picture 4" descr="Celebration.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3404" y="1528599"/>
              <a:ext cx="2088322" cy="2063818"/>
            </a:xfrm>
            <a:prstGeom prst="rect">
              <a:avLst/>
            </a:prstGeom>
          </p:spPr>
        </p:pic>
        <p:sp>
          <p:nvSpPr>
            <p:cNvPr id="11" name="TextBox 10"/>
            <p:cNvSpPr txBox="1"/>
            <p:nvPr/>
          </p:nvSpPr>
          <p:spPr>
            <a:xfrm>
              <a:off x="6521137" y="5122493"/>
              <a:ext cx="2486784" cy="646331"/>
            </a:xfrm>
            <a:prstGeom prst="rect">
              <a:avLst/>
            </a:prstGeom>
            <a:noFill/>
          </p:spPr>
          <p:txBody>
            <a:bodyPr wrap="square" rtlCol="0">
              <a:spAutoFit/>
            </a:bodyPr>
            <a:lstStyle/>
            <a:p>
              <a:pPr algn="ctr"/>
              <a:r>
                <a:rPr lang="en-US" dirty="0" smtClean="0">
                  <a:solidFill>
                    <a:schemeClr val="accent1">
                      <a:lumMod val="50000"/>
                    </a:schemeClr>
                  </a:solidFill>
                  <a:latin typeface="Arial"/>
                  <a:cs typeface="Arial"/>
                </a:rPr>
                <a:t>Celebration and coffin can’t go together.</a:t>
              </a:r>
              <a:endParaRPr lang="en-US" dirty="0">
                <a:solidFill>
                  <a:schemeClr val="accent1">
                    <a:lumMod val="50000"/>
                  </a:schemeClr>
                </a:solidFill>
                <a:latin typeface="Arial"/>
                <a:cs typeface="Arial"/>
              </a:endParaRPr>
            </a:p>
          </p:txBody>
        </p:sp>
        <p:sp>
          <p:nvSpPr>
            <p:cNvPr id="16" name="TextBox 15"/>
            <p:cNvSpPr txBox="1"/>
            <p:nvPr/>
          </p:nvSpPr>
          <p:spPr>
            <a:xfrm>
              <a:off x="8376203" y="3840297"/>
              <a:ext cx="747365" cy="1446550"/>
            </a:xfrm>
            <a:prstGeom prst="rect">
              <a:avLst/>
            </a:prstGeom>
            <a:noFill/>
          </p:spPr>
          <p:txBody>
            <a:bodyPr wrap="square" rtlCol="0">
              <a:spAutoFit/>
            </a:bodyPr>
            <a:lstStyle/>
            <a:p>
              <a:r>
                <a:rPr lang="en-US" sz="8800" dirty="0" smtClean="0">
                  <a:solidFill>
                    <a:srgbClr val="D06747"/>
                  </a:solidFill>
                  <a:latin typeface="Times New Roman"/>
                  <a:cs typeface="Times New Roman"/>
                </a:rPr>
                <a:t>?</a:t>
              </a:r>
              <a:endParaRPr lang="en-US" sz="8800" dirty="0">
                <a:solidFill>
                  <a:srgbClr val="D06747"/>
                </a:solidFill>
                <a:latin typeface="Times New Roman"/>
                <a:cs typeface="Times New Roman"/>
              </a:endParaRPr>
            </a:p>
          </p:txBody>
        </p:sp>
      </p:grpSp>
      <p:sp>
        <p:nvSpPr>
          <p:cNvPr id="19"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12</a:t>
            </a:fld>
            <a:endParaRPr lang="en-US" sz="1600" dirty="0"/>
          </a:p>
        </p:txBody>
      </p:sp>
    </p:spTree>
    <p:extLst>
      <p:ext uri="{BB962C8B-B14F-4D97-AF65-F5344CB8AC3E}">
        <p14:creationId xmlns:p14="http://schemas.microsoft.com/office/powerpoint/2010/main" xmlns="" val="193209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6" name="Rounded Rectangle 5"/>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7" name="Rounded Rectangle 6"/>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8" name="Rounded Rectangle 7"/>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 name="Rounded Rectangle 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SPIES Model</a:t>
            </a:r>
          </a:p>
        </p:txBody>
      </p:sp>
      <p:sp>
        <p:nvSpPr>
          <p:cNvPr id="11" name="AutoShape 3"/>
          <p:cNvSpPr>
            <a:spLocks noChangeArrowheads="1"/>
          </p:cNvSpPr>
          <p:nvPr/>
        </p:nvSpPr>
        <p:spPr bwMode="auto">
          <a:xfrm rot="20149254">
            <a:off x="820200" y="4064457"/>
            <a:ext cx="8229600" cy="304800"/>
          </a:xfrm>
          <a:prstGeom prst="homePlate">
            <a:avLst>
              <a:gd name="adj" fmla="val 83375"/>
            </a:avLst>
          </a:prstGeom>
          <a:gradFill rotWithShape="1">
            <a:gsLst>
              <a:gs pos="0">
                <a:srgbClr val="CC9900">
                  <a:alpha val="56000"/>
                </a:srgbClr>
              </a:gs>
              <a:gs pos="100000">
                <a:srgbClr val="FFFF99">
                  <a:alpha val="75998"/>
                </a:srgbClr>
              </a:gs>
            </a:gsLst>
            <a:lin ang="0" scaled="1"/>
          </a:gra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grpSp>
        <p:nvGrpSpPr>
          <p:cNvPr id="12" name="Group 11"/>
          <p:cNvGrpSpPr/>
          <p:nvPr/>
        </p:nvGrpSpPr>
        <p:grpSpPr>
          <a:xfrm>
            <a:off x="6687600" y="1473657"/>
            <a:ext cx="1600200" cy="1616075"/>
            <a:chOff x="6934200" y="1066800"/>
            <a:chExt cx="1600200" cy="1616075"/>
          </a:xfrm>
        </p:grpSpPr>
        <p:grpSp>
          <p:nvGrpSpPr>
            <p:cNvPr id="14" name="Group 16"/>
            <p:cNvGrpSpPr>
              <a:grpSpLocks/>
            </p:cNvGrpSpPr>
            <p:nvPr/>
          </p:nvGrpSpPr>
          <p:grpSpPr bwMode="auto">
            <a:xfrm>
              <a:off x="6934200" y="1066800"/>
              <a:ext cx="1524000" cy="914400"/>
              <a:chOff x="2400" y="1104"/>
              <a:chExt cx="960" cy="576"/>
            </a:xfrm>
          </p:grpSpPr>
          <p:sp>
            <p:nvSpPr>
              <p:cNvPr id="22" name="Rectangle 17"/>
              <p:cNvSpPr>
                <a:spLocks noChangeArrowheads="1"/>
              </p:cNvSpPr>
              <p:nvPr/>
            </p:nvSpPr>
            <p:spPr bwMode="auto">
              <a:xfrm>
                <a:off x="2400" y="1104"/>
                <a:ext cx="960" cy="576"/>
              </a:xfrm>
              <a:prstGeom prst="rect">
                <a:avLst/>
              </a:prstGeom>
              <a:solidFill>
                <a:schemeClr val="accent1">
                  <a:alpha val="23137"/>
                </a:scheme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23" name="Text Box 18"/>
              <p:cNvSpPr txBox="1">
                <a:spLocks noChangeArrowheads="1"/>
              </p:cNvSpPr>
              <p:nvPr/>
            </p:nvSpPr>
            <p:spPr bwMode="auto">
              <a:xfrm>
                <a:off x="2400" y="1200"/>
                <a:ext cx="960" cy="404"/>
              </a:xfrm>
              <a:prstGeom prst="rect">
                <a:avLst/>
              </a:prstGeom>
              <a:solidFill>
                <a:srgbClr val="EAEAEA"/>
              </a:solidFill>
              <a:ln w="9525">
                <a:noFill/>
                <a:miter lim="800000"/>
                <a:headEnd/>
                <a:tailEnd/>
              </a:ln>
              <a:effectLst/>
            </p:spPr>
            <p:txBody>
              <a:bodyPr>
                <a:prstTxWarp prst="textNoShape">
                  <a:avLst/>
                </a:prstTxWarp>
                <a:spAutoFit/>
              </a:bodyPr>
              <a:lstStyle/>
              <a:p>
                <a:r>
                  <a:rPr lang="en-US" b="1">
                    <a:solidFill>
                      <a:srgbClr val="000000"/>
                    </a:solidFill>
                    <a:latin typeface="Arial Narrow" charset="0"/>
                    <a:ea typeface="Arial" charset="0"/>
                    <a:cs typeface="Arial" charset="0"/>
                  </a:rPr>
                  <a:t>I believe it’s the only way</a:t>
                </a:r>
              </a:p>
            </p:txBody>
          </p:sp>
        </p:grpSp>
        <p:grpSp>
          <p:nvGrpSpPr>
            <p:cNvPr id="15" name="Group 19"/>
            <p:cNvGrpSpPr>
              <a:grpSpLocks/>
            </p:cNvGrpSpPr>
            <p:nvPr/>
          </p:nvGrpSpPr>
          <p:grpSpPr bwMode="auto">
            <a:xfrm>
              <a:off x="6934200" y="1981200"/>
              <a:ext cx="1600200" cy="701675"/>
              <a:chOff x="4272" y="1152"/>
              <a:chExt cx="1008" cy="442"/>
            </a:xfrm>
          </p:grpSpPr>
          <p:grpSp>
            <p:nvGrpSpPr>
              <p:cNvPr id="16" name="Group 20"/>
              <p:cNvGrpSpPr>
                <a:grpSpLocks/>
              </p:cNvGrpSpPr>
              <p:nvPr/>
            </p:nvGrpSpPr>
            <p:grpSpPr bwMode="auto">
              <a:xfrm>
                <a:off x="4272" y="1152"/>
                <a:ext cx="1008" cy="432"/>
                <a:chOff x="4512" y="1680"/>
                <a:chExt cx="1008" cy="432"/>
              </a:xfrm>
            </p:grpSpPr>
            <p:sp>
              <p:nvSpPr>
                <p:cNvPr id="19" name="Rectangle 21"/>
                <p:cNvSpPr>
                  <a:spLocks noChangeArrowheads="1"/>
                </p:cNvSpPr>
                <p:nvPr/>
              </p:nvSpPr>
              <p:spPr bwMode="auto">
                <a:xfrm>
                  <a:off x="4512" y="1680"/>
                  <a:ext cx="956" cy="432"/>
                </a:xfrm>
                <a:prstGeom prst="rect">
                  <a:avLst/>
                </a:prstGeom>
                <a:solidFill>
                  <a:srgbClr val="339966">
                    <a:alpha val="85881"/>
                  </a:srgbClr>
                </a:solidFill>
                <a:ln w="9525">
                  <a:solidFill>
                    <a:schemeClr val="tx1"/>
                  </a:solid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20" name="Text Box 22"/>
                <p:cNvSpPr txBox="1">
                  <a:spLocks noChangeArrowheads="1"/>
                </p:cNvSpPr>
                <p:nvPr/>
              </p:nvSpPr>
              <p:spPr bwMode="auto">
                <a:xfrm>
                  <a:off x="4512" y="1776"/>
                  <a:ext cx="1008" cy="288"/>
                </a:xfrm>
                <a:prstGeom prst="rect">
                  <a:avLst/>
                </a:prstGeom>
                <a:noFill/>
                <a:ln w="9525">
                  <a:noFill/>
                  <a:miter lim="800000"/>
                  <a:headEnd/>
                  <a:tailEnd/>
                </a:ln>
                <a:effectLst/>
              </p:spPr>
              <p:txBody>
                <a:bodyPr>
                  <a:prstTxWarp prst="textNoShape">
                    <a:avLst/>
                  </a:prstTxWarp>
                  <a:spAutoFit/>
                </a:bodyPr>
                <a:lstStyle/>
                <a:p>
                  <a:pPr algn="ctr"/>
                  <a:r>
                    <a:rPr lang="en-US" sz="2400" b="1" dirty="0" err="1">
                      <a:solidFill>
                        <a:srgbClr val="000000"/>
                      </a:solidFill>
                      <a:latin typeface="Arial Narrow" charset="0"/>
                      <a:ea typeface="Arial" charset="0"/>
                      <a:cs typeface="Arial" charset="0"/>
                    </a:rPr>
                    <a:t>piritual</a:t>
                  </a:r>
                  <a:endParaRPr lang="en-US" sz="2400" b="1" dirty="0">
                    <a:solidFill>
                      <a:srgbClr val="000000"/>
                    </a:solidFill>
                    <a:latin typeface="Arial Narrow" charset="0"/>
                    <a:ea typeface="Arial" charset="0"/>
                    <a:cs typeface="Arial" charset="0"/>
                  </a:endParaRPr>
                </a:p>
              </p:txBody>
            </p:sp>
            <p:sp>
              <p:nvSpPr>
                <p:cNvPr id="21" name="Rectangle 23"/>
                <p:cNvSpPr>
                  <a:spLocks noChangeArrowheads="1"/>
                </p:cNvSpPr>
                <p:nvPr/>
              </p:nvSpPr>
              <p:spPr bwMode="auto">
                <a:xfrm>
                  <a:off x="4512" y="1680"/>
                  <a:ext cx="240"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grpSp>
          <p:sp>
            <p:nvSpPr>
              <p:cNvPr id="17" name="Rectangle 24"/>
              <p:cNvSpPr>
                <a:spLocks noChangeArrowheads="1"/>
              </p:cNvSpPr>
              <p:nvPr/>
            </p:nvSpPr>
            <p:spPr bwMode="auto">
              <a:xfrm>
                <a:off x="4272" y="1152"/>
                <a:ext cx="240"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18" name="Text Box 25"/>
              <p:cNvSpPr txBox="1">
                <a:spLocks noChangeArrowheads="1"/>
              </p:cNvSpPr>
              <p:nvPr/>
            </p:nvSpPr>
            <p:spPr bwMode="auto">
              <a:xfrm>
                <a:off x="4272" y="1152"/>
                <a:ext cx="22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prstTxWarp prst="textNoShape">
                  <a:avLst/>
                </a:prstTxWarp>
                <a:spAutoFit/>
              </a:bodyPr>
              <a:lstStyle/>
              <a:p>
                <a:pPr algn="ctr"/>
                <a:r>
                  <a:rPr lang="en-US" sz="4000">
                    <a:solidFill>
                      <a:srgbClr val="000000"/>
                    </a:solidFill>
                    <a:effectLst>
                      <a:outerShdw blurRad="38100" dist="38100" dir="2700000" algn="tl">
                        <a:srgbClr val="DDDDDD"/>
                      </a:outerShdw>
                    </a:effectLst>
                    <a:latin typeface="Franklin Gothic Demi Cond" pitchFamily="34" charset="0"/>
                    <a:ea typeface="Arial" charset="0"/>
                    <a:cs typeface="Arial" charset="0"/>
                  </a:rPr>
                  <a:t>S</a:t>
                </a:r>
              </a:p>
            </p:txBody>
          </p:sp>
        </p:grpSp>
      </p:grpSp>
      <p:grpSp>
        <p:nvGrpSpPr>
          <p:cNvPr id="24" name="Group 23"/>
          <p:cNvGrpSpPr/>
          <p:nvPr/>
        </p:nvGrpSpPr>
        <p:grpSpPr>
          <a:xfrm>
            <a:off x="5163600" y="2159457"/>
            <a:ext cx="1676400" cy="1616075"/>
            <a:chOff x="5410200" y="1752600"/>
            <a:chExt cx="1676400" cy="1616075"/>
          </a:xfrm>
        </p:grpSpPr>
        <p:grpSp>
          <p:nvGrpSpPr>
            <p:cNvPr id="25" name="Group 13"/>
            <p:cNvGrpSpPr>
              <a:grpSpLocks/>
            </p:cNvGrpSpPr>
            <p:nvPr/>
          </p:nvGrpSpPr>
          <p:grpSpPr bwMode="auto">
            <a:xfrm>
              <a:off x="5410200" y="1752600"/>
              <a:ext cx="1524000" cy="914400"/>
              <a:chOff x="2400" y="1104"/>
              <a:chExt cx="960" cy="576"/>
            </a:xfrm>
          </p:grpSpPr>
          <p:sp>
            <p:nvSpPr>
              <p:cNvPr id="33" name="Rectangle 14"/>
              <p:cNvSpPr>
                <a:spLocks noChangeArrowheads="1"/>
              </p:cNvSpPr>
              <p:nvPr/>
            </p:nvSpPr>
            <p:spPr bwMode="auto">
              <a:xfrm>
                <a:off x="2400" y="1104"/>
                <a:ext cx="960" cy="576"/>
              </a:xfrm>
              <a:prstGeom prst="rect">
                <a:avLst/>
              </a:prstGeom>
              <a:solidFill>
                <a:schemeClr val="accent1">
                  <a:alpha val="23137"/>
                </a:scheme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34" name="Text Box 15"/>
              <p:cNvSpPr txBox="1">
                <a:spLocks noChangeArrowheads="1"/>
              </p:cNvSpPr>
              <p:nvPr/>
            </p:nvSpPr>
            <p:spPr bwMode="auto">
              <a:xfrm>
                <a:off x="2400" y="1200"/>
                <a:ext cx="960" cy="404"/>
              </a:xfrm>
              <a:prstGeom prst="rect">
                <a:avLst/>
              </a:prstGeom>
              <a:solidFill>
                <a:srgbClr val="EAEAEA"/>
              </a:solidFill>
              <a:ln w="9525">
                <a:noFill/>
                <a:miter lim="800000"/>
                <a:headEnd/>
                <a:tailEnd/>
              </a:ln>
              <a:effectLst/>
            </p:spPr>
            <p:txBody>
              <a:bodyPr>
                <a:prstTxWarp prst="textNoShape">
                  <a:avLst/>
                </a:prstTxWarp>
                <a:spAutoFit/>
              </a:bodyPr>
              <a:lstStyle/>
              <a:p>
                <a:r>
                  <a:rPr lang="en-US" b="1">
                    <a:solidFill>
                      <a:srgbClr val="000000"/>
                    </a:solidFill>
                    <a:latin typeface="Arial Narrow" charset="0"/>
                    <a:ea typeface="Arial" charset="0"/>
                    <a:cs typeface="Arial" charset="0"/>
                  </a:rPr>
                  <a:t>I feel strongly about the need</a:t>
                </a:r>
              </a:p>
            </p:txBody>
          </p:sp>
        </p:grpSp>
        <p:grpSp>
          <p:nvGrpSpPr>
            <p:cNvPr id="26" name="Group 26"/>
            <p:cNvGrpSpPr>
              <a:grpSpLocks/>
            </p:cNvGrpSpPr>
            <p:nvPr/>
          </p:nvGrpSpPr>
          <p:grpSpPr bwMode="auto">
            <a:xfrm>
              <a:off x="5410200" y="2667000"/>
              <a:ext cx="1676400" cy="701675"/>
              <a:chOff x="3312" y="1584"/>
              <a:chExt cx="1056" cy="442"/>
            </a:xfrm>
          </p:grpSpPr>
          <p:grpSp>
            <p:nvGrpSpPr>
              <p:cNvPr id="27" name="Group 27"/>
              <p:cNvGrpSpPr>
                <a:grpSpLocks/>
              </p:cNvGrpSpPr>
              <p:nvPr/>
            </p:nvGrpSpPr>
            <p:grpSpPr bwMode="auto">
              <a:xfrm>
                <a:off x="3312" y="1584"/>
                <a:ext cx="1056" cy="432"/>
                <a:chOff x="3456" y="1680"/>
                <a:chExt cx="1056" cy="432"/>
              </a:xfrm>
            </p:grpSpPr>
            <p:sp>
              <p:nvSpPr>
                <p:cNvPr id="30" name="Rectangle 28"/>
                <p:cNvSpPr>
                  <a:spLocks noChangeArrowheads="1"/>
                </p:cNvSpPr>
                <p:nvPr/>
              </p:nvSpPr>
              <p:spPr bwMode="auto">
                <a:xfrm>
                  <a:off x="3456" y="1680"/>
                  <a:ext cx="956" cy="432"/>
                </a:xfrm>
                <a:prstGeom prst="rect">
                  <a:avLst/>
                </a:prstGeom>
                <a:solidFill>
                  <a:srgbClr val="3366FF">
                    <a:alpha val="85881"/>
                  </a:srgbClr>
                </a:solidFill>
                <a:ln w="9525">
                  <a:solidFill>
                    <a:schemeClr val="tx1"/>
                  </a:solid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31" name="Rectangle 29"/>
                <p:cNvSpPr>
                  <a:spLocks noChangeArrowheads="1"/>
                </p:cNvSpPr>
                <p:nvPr/>
              </p:nvSpPr>
              <p:spPr bwMode="auto">
                <a:xfrm>
                  <a:off x="3456" y="1680"/>
                  <a:ext cx="240"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32" name="Text Box 30"/>
                <p:cNvSpPr txBox="1">
                  <a:spLocks noChangeArrowheads="1"/>
                </p:cNvSpPr>
                <p:nvPr/>
              </p:nvSpPr>
              <p:spPr bwMode="auto">
                <a:xfrm>
                  <a:off x="3504" y="1776"/>
                  <a:ext cx="1008" cy="288"/>
                </a:xfrm>
                <a:prstGeom prst="rect">
                  <a:avLst/>
                </a:prstGeom>
                <a:noFill/>
                <a:ln w="9525">
                  <a:noFill/>
                  <a:miter lim="800000"/>
                  <a:headEnd/>
                  <a:tailEnd/>
                </a:ln>
                <a:effectLst/>
              </p:spPr>
              <p:txBody>
                <a:bodyPr>
                  <a:prstTxWarp prst="textNoShape">
                    <a:avLst/>
                  </a:prstTxWarp>
                  <a:spAutoFit/>
                </a:bodyPr>
                <a:lstStyle/>
                <a:p>
                  <a:pPr algn="ctr"/>
                  <a:r>
                    <a:rPr lang="en-US" sz="2400" b="1" dirty="0">
                      <a:solidFill>
                        <a:srgbClr val="000000"/>
                      </a:solidFill>
                      <a:latin typeface="Arial Narrow" charset="0"/>
                      <a:ea typeface="Arial" charset="0"/>
                      <a:cs typeface="Arial" charset="0"/>
                    </a:rPr>
                    <a:t>motional</a:t>
                  </a:r>
                </a:p>
              </p:txBody>
            </p:sp>
          </p:grpSp>
          <p:sp>
            <p:nvSpPr>
              <p:cNvPr id="28" name="Rectangle 31"/>
              <p:cNvSpPr>
                <a:spLocks noChangeArrowheads="1"/>
              </p:cNvSpPr>
              <p:nvPr/>
            </p:nvSpPr>
            <p:spPr bwMode="auto">
              <a:xfrm>
                <a:off x="3312" y="1584"/>
                <a:ext cx="240"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29" name="Text Box 32"/>
              <p:cNvSpPr txBox="1">
                <a:spLocks noChangeArrowheads="1"/>
              </p:cNvSpPr>
              <p:nvPr/>
            </p:nvSpPr>
            <p:spPr bwMode="auto">
              <a:xfrm>
                <a:off x="3312" y="1584"/>
                <a:ext cx="269"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prstTxWarp prst="textNoShape">
                  <a:avLst/>
                </a:prstTxWarp>
                <a:spAutoFit/>
              </a:bodyPr>
              <a:lstStyle/>
              <a:p>
                <a:pPr algn="ctr"/>
                <a:r>
                  <a:rPr lang="en-US" sz="4000">
                    <a:solidFill>
                      <a:srgbClr val="000000"/>
                    </a:solidFill>
                    <a:effectLst>
                      <a:outerShdw blurRad="38100" dist="38100" dir="2700000" algn="tl">
                        <a:srgbClr val="DDDDDD"/>
                      </a:outerShdw>
                    </a:effectLst>
                    <a:latin typeface="Franklin Gothic Demi Cond" pitchFamily="34" charset="0"/>
                    <a:ea typeface="Arial" charset="0"/>
                    <a:cs typeface="Arial" charset="0"/>
                  </a:rPr>
                  <a:t>E</a:t>
                </a:r>
              </a:p>
            </p:txBody>
          </p:sp>
        </p:grpSp>
      </p:grpSp>
      <p:grpSp>
        <p:nvGrpSpPr>
          <p:cNvPr id="35" name="Group 34"/>
          <p:cNvGrpSpPr/>
          <p:nvPr/>
        </p:nvGrpSpPr>
        <p:grpSpPr>
          <a:xfrm>
            <a:off x="2098138" y="3531057"/>
            <a:ext cx="1693862" cy="1616075"/>
            <a:chOff x="2344738" y="3124200"/>
            <a:chExt cx="1693862" cy="1616075"/>
          </a:xfrm>
        </p:grpSpPr>
        <p:grpSp>
          <p:nvGrpSpPr>
            <p:cNvPr id="36" name="Group 10"/>
            <p:cNvGrpSpPr>
              <a:grpSpLocks/>
            </p:cNvGrpSpPr>
            <p:nvPr/>
          </p:nvGrpSpPr>
          <p:grpSpPr bwMode="auto">
            <a:xfrm>
              <a:off x="2362200" y="3124200"/>
              <a:ext cx="1676400" cy="914400"/>
              <a:chOff x="1344" y="1104"/>
              <a:chExt cx="1056" cy="576"/>
            </a:xfrm>
          </p:grpSpPr>
          <p:sp>
            <p:nvSpPr>
              <p:cNvPr id="44" name="Rectangle 11"/>
              <p:cNvSpPr>
                <a:spLocks noChangeArrowheads="1"/>
              </p:cNvSpPr>
              <p:nvPr/>
            </p:nvSpPr>
            <p:spPr bwMode="auto">
              <a:xfrm>
                <a:off x="1344" y="1104"/>
                <a:ext cx="960" cy="576"/>
              </a:xfrm>
              <a:prstGeom prst="rect">
                <a:avLst/>
              </a:prstGeom>
              <a:solidFill>
                <a:schemeClr val="accent1">
                  <a:alpha val="23137"/>
                </a:scheme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45" name="Text Box 12"/>
              <p:cNvSpPr txBox="1">
                <a:spLocks noChangeArrowheads="1"/>
              </p:cNvSpPr>
              <p:nvPr/>
            </p:nvSpPr>
            <p:spPr bwMode="auto">
              <a:xfrm>
                <a:off x="1344" y="1200"/>
                <a:ext cx="1056" cy="404"/>
              </a:xfrm>
              <a:prstGeom prst="rect">
                <a:avLst/>
              </a:prstGeom>
              <a:solidFill>
                <a:srgbClr val="EAEAEA"/>
              </a:solidFill>
              <a:ln w="9525">
                <a:noFill/>
                <a:miter lim="800000"/>
                <a:headEnd/>
                <a:tailEnd/>
              </a:ln>
              <a:effectLst/>
            </p:spPr>
            <p:txBody>
              <a:bodyPr>
                <a:prstTxWarp prst="textNoShape">
                  <a:avLst/>
                </a:prstTxWarp>
                <a:spAutoFit/>
              </a:bodyPr>
              <a:lstStyle/>
              <a:p>
                <a:r>
                  <a:rPr lang="en-US" b="1" dirty="0">
                    <a:solidFill>
                      <a:srgbClr val="000000"/>
                    </a:solidFill>
                    <a:latin typeface="Arial Narrow" charset="0"/>
                    <a:ea typeface="Arial" charset="0"/>
                    <a:cs typeface="Arial" charset="0"/>
                  </a:rPr>
                  <a:t>I do it to satisfy my boss</a:t>
                </a:r>
              </a:p>
            </p:txBody>
          </p:sp>
        </p:grpSp>
        <p:grpSp>
          <p:nvGrpSpPr>
            <p:cNvPr id="37" name="Group 40"/>
            <p:cNvGrpSpPr>
              <a:grpSpLocks/>
            </p:cNvGrpSpPr>
            <p:nvPr/>
          </p:nvGrpSpPr>
          <p:grpSpPr bwMode="auto">
            <a:xfrm>
              <a:off x="2344738" y="4038600"/>
              <a:ext cx="1535112" cy="701675"/>
              <a:chOff x="1381" y="2448"/>
              <a:chExt cx="967" cy="442"/>
            </a:xfrm>
          </p:grpSpPr>
          <p:grpSp>
            <p:nvGrpSpPr>
              <p:cNvPr id="38" name="Group 41"/>
              <p:cNvGrpSpPr>
                <a:grpSpLocks/>
              </p:cNvGrpSpPr>
              <p:nvPr/>
            </p:nvGrpSpPr>
            <p:grpSpPr bwMode="auto">
              <a:xfrm>
                <a:off x="1381" y="2448"/>
                <a:ext cx="967" cy="432"/>
                <a:chOff x="1333" y="1680"/>
                <a:chExt cx="967" cy="432"/>
              </a:xfrm>
            </p:grpSpPr>
            <p:sp>
              <p:nvSpPr>
                <p:cNvPr id="41" name="Rectangle 42"/>
                <p:cNvSpPr>
                  <a:spLocks noChangeArrowheads="1"/>
                </p:cNvSpPr>
                <p:nvPr/>
              </p:nvSpPr>
              <p:spPr bwMode="auto">
                <a:xfrm>
                  <a:off x="1344" y="1680"/>
                  <a:ext cx="956" cy="432"/>
                </a:xfrm>
                <a:prstGeom prst="rect">
                  <a:avLst/>
                </a:prstGeom>
                <a:solidFill>
                  <a:srgbClr val="FF6600">
                    <a:alpha val="76077"/>
                  </a:srgbClr>
                </a:solidFill>
                <a:ln w="9525">
                  <a:solidFill>
                    <a:schemeClr val="tx1"/>
                  </a:solid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42" name="Text Box 43"/>
                <p:cNvSpPr txBox="1">
                  <a:spLocks noChangeArrowheads="1"/>
                </p:cNvSpPr>
                <p:nvPr/>
              </p:nvSpPr>
              <p:spPr bwMode="auto">
                <a:xfrm>
                  <a:off x="1381" y="1776"/>
                  <a:ext cx="864" cy="288"/>
                </a:xfrm>
                <a:prstGeom prst="rect">
                  <a:avLst/>
                </a:prstGeom>
                <a:noFill/>
                <a:ln w="9525">
                  <a:noFill/>
                  <a:miter lim="800000"/>
                  <a:headEnd/>
                  <a:tailEnd/>
                </a:ln>
                <a:effectLst/>
              </p:spPr>
              <p:txBody>
                <a:bodyPr>
                  <a:prstTxWarp prst="textNoShape">
                    <a:avLst/>
                  </a:prstTxWarp>
                  <a:spAutoFit/>
                </a:bodyPr>
                <a:lstStyle/>
                <a:p>
                  <a:pPr algn="ctr"/>
                  <a:r>
                    <a:rPr lang="en-US" sz="2400" b="1" dirty="0" err="1">
                      <a:solidFill>
                        <a:srgbClr val="000000"/>
                      </a:solidFill>
                      <a:latin typeface="Arial Narrow" charset="0"/>
                      <a:ea typeface="Arial" charset="0"/>
                      <a:cs typeface="Arial" charset="0"/>
                    </a:rPr>
                    <a:t>olitical</a:t>
                  </a:r>
                  <a:endParaRPr lang="en-US" sz="2400" b="1" dirty="0">
                    <a:solidFill>
                      <a:srgbClr val="000000"/>
                    </a:solidFill>
                    <a:latin typeface="Arial Narrow" charset="0"/>
                    <a:ea typeface="Arial" charset="0"/>
                    <a:cs typeface="Arial" charset="0"/>
                  </a:endParaRPr>
                </a:p>
              </p:txBody>
            </p:sp>
            <p:sp>
              <p:nvSpPr>
                <p:cNvPr id="43" name="Rectangle 44"/>
                <p:cNvSpPr>
                  <a:spLocks noChangeArrowheads="1"/>
                </p:cNvSpPr>
                <p:nvPr/>
              </p:nvSpPr>
              <p:spPr bwMode="auto">
                <a:xfrm>
                  <a:off x="1333" y="1680"/>
                  <a:ext cx="240"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grpSp>
          <p:sp>
            <p:nvSpPr>
              <p:cNvPr id="39" name="Rectangle 45"/>
              <p:cNvSpPr>
                <a:spLocks noChangeArrowheads="1"/>
              </p:cNvSpPr>
              <p:nvPr/>
            </p:nvSpPr>
            <p:spPr bwMode="auto">
              <a:xfrm>
                <a:off x="1381" y="2448"/>
                <a:ext cx="240"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40" name="Text Box 46"/>
              <p:cNvSpPr txBox="1">
                <a:spLocks noChangeArrowheads="1"/>
              </p:cNvSpPr>
              <p:nvPr/>
            </p:nvSpPr>
            <p:spPr bwMode="auto">
              <a:xfrm>
                <a:off x="1381" y="2448"/>
                <a:ext cx="280"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prstTxWarp prst="textNoShape">
                  <a:avLst/>
                </a:prstTxWarp>
                <a:spAutoFit/>
              </a:bodyPr>
              <a:lstStyle/>
              <a:p>
                <a:pPr algn="ctr"/>
                <a:r>
                  <a:rPr lang="en-US" sz="4000" dirty="0">
                    <a:solidFill>
                      <a:srgbClr val="000000"/>
                    </a:solidFill>
                    <a:effectLst>
                      <a:outerShdw blurRad="38100" dist="38100" dir="2700000" algn="tl">
                        <a:srgbClr val="DDDDDD"/>
                      </a:outerShdw>
                    </a:effectLst>
                    <a:latin typeface="Franklin Gothic Demi Cond" pitchFamily="34" charset="0"/>
                    <a:ea typeface="Arial" charset="0"/>
                    <a:cs typeface="Arial" charset="0"/>
                  </a:rPr>
                  <a:t>P</a:t>
                </a:r>
              </a:p>
            </p:txBody>
          </p:sp>
        </p:grpSp>
      </p:grpSp>
      <p:grpSp>
        <p:nvGrpSpPr>
          <p:cNvPr id="46" name="Group 45"/>
          <p:cNvGrpSpPr/>
          <p:nvPr/>
        </p:nvGrpSpPr>
        <p:grpSpPr>
          <a:xfrm>
            <a:off x="550325" y="4216857"/>
            <a:ext cx="1565275" cy="1616075"/>
            <a:chOff x="796925" y="3810000"/>
            <a:chExt cx="1565275" cy="1616075"/>
          </a:xfrm>
        </p:grpSpPr>
        <p:grpSp>
          <p:nvGrpSpPr>
            <p:cNvPr id="47" name="Group 4"/>
            <p:cNvGrpSpPr>
              <a:grpSpLocks/>
            </p:cNvGrpSpPr>
            <p:nvPr/>
          </p:nvGrpSpPr>
          <p:grpSpPr bwMode="auto">
            <a:xfrm>
              <a:off x="838200" y="3810000"/>
              <a:ext cx="1524000" cy="914400"/>
              <a:chOff x="288" y="1104"/>
              <a:chExt cx="960" cy="576"/>
            </a:xfrm>
          </p:grpSpPr>
          <p:sp>
            <p:nvSpPr>
              <p:cNvPr id="55" name="Rectangle 5"/>
              <p:cNvSpPr>
                <a:spLocks noChangeArrowheads="1"/>
              </p:cNvSpPr>
              <p:nvPr/>
            </p:nvSpPr>
            <p:spPr bwMode="auto">
              <a:xfrm>
                <a:off x="288" y="1104"/>
                <a:ext cx="960" cy="576"/>
              </a:xfrm>
              <a:prstGeom prst="rect">
                <a:avLst/>
              </a:prstGeom>
              <a:solidFill>
                <a:schemeClr val="bg2">
                  <a:alpha val="23137"/>
                </a:scheme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56" name="Text Box 6"/>
              <p:cNvSpPr txBox="1">
                <a:spLocks noChangeArrowheads="1"/>
              </p:cNvSpPr>
              <p:nvPr/>
            </p:nvSpPr>
            <p:spPr bwMode="auto">
              <a:xfrm>
                <a:off x="288" y="1200"/>
                <a:ext cx="960" cy="404"/>
              </a:xfrm>
              <a:prstGeom prst="rect">
                <a:avLst/>
              </a:prstGeom>
              <a:solidFill>
                <a:srgbClr val="EAEAEA"/>
              </a:solidFill>
              <a:ln w="9525">
                <a:noFill/>
                <a:miter lim="800000"/>
                <a:headEnd/>
                <a:tailEnd/>
              </a:ln>
              <a:effectLst/>
            </p:spPr>
            <p:txBody>
              <a:bodyPr>
                <a:prstTxWarp prst="textNoShape">
                  <a:avLst/>
                </a:prstTxWarp>
                <a:spAutoFit/>
              </a:bodyPr>
              <a:lstStyle/>
              <a:p>
                <a:r>
                  <a:rPr lang="en-US" b="1">
                    <a:solidFill>
                      <a:srgbClr val="000000"/>
                    </a:solidFill>
                    <a:latin typeface="Arial Narrow" charset="0"/>
                    <a:ea typeface="Arial" charset="0"/>
                    <a:cs typeface="Arial" charset="0"/>
                  </a:rPr>
                  <a:t>I do it to keep my job</a:t>
                </a:r>
              </a:p>
            </p:txBody>
          </p:sp>
        </p:grpSp>
        <p:grpSp>
          <p:nvGrpSpPr>
            <p:cNvPr id="48" name="Group 47"/>
            <p:cNvGrpSpPr>
              <a:grpSpLocks/>
            </p:cNvGrpSpPr>
            <p:nvPr/>
          </p:nvGrpSpPr>
          <p:grpSpPr bwMode="auto">
            <a:xfrm>
              <a:off x="796925" y="4724400"/>
              <a:ext cx="1558925" cy="701675"/>
              <a:chOff x="406" y="2880"/>
              <a:chExt cx="982" cy="442"/>
            </a:xfrm>
          </p:grpSpPr>
          <p:grpSp>
            <p:nvGrpSpPr>
              <p:cNvPr id="49" name="Group 48"/>
              <p:cNvGrpSpPr>
                <a:grpSpLocks/>
              </p:cNvGrpSpPr>
              <p:nvPr/>
            </p:nvGrpSpPr>
            <p:grpSpPr bwMode="auto">
              <a:xfrm>
                <a:off x="406" y="2880"/>
                <a:ext cx="982" cy="432"/>
                <a:chOff x="262" y="1680"/>
                <a:chExt cx="982" cy="432"/>
              </a:xfrm>
            </p:grpSpPr>
            <p:sp>
              <p:nvSpPr>
                <p:cNvPr id="52" name="Rectangle 49"/>
                <p:cNvSpPr>
                  <a:spLocks noChangeArrowheads="1"/>
                </p:cNvSpPr>
                <p:nvPr/>
              </p:nvSpPr>
              <p:spPr bwMode="auto">
                <a:xfrm>
                  <a:off x="288" y="1680"/>
                  <a:ext cx="956" cy="432"/>
                </a:xfrm>
                <a:prstGeom prst="rect">
                  <a:avLst/>
                </a:prstGeom>
                <a:solidFill>
                  <a:srgbClr val="FF0000">
                    <a:alpha val="76077"/>
                  </a:srgbClr>
                </a:solidFill>
                <a:ln w="9525">
                  <a:solidFill>
                    <a:schemeClr val="tx1"/>
                  </a:solid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53" name="Text Box 50"/>
                <p:cNvSpPr txBox="1">
                  <a:spLocks noChangeArrowheads="1"/>
                </p:cNvSpPr>
                <p:nvPr/>
              </p:nvSpPr>
              <p:spPr bwMode="auto">
                <a:xfrm>
                  <a:off x="450" y="1776"/>
                  <a:ext cx="384" cy="288"/>
                </a:xfrm>
                <a:prstGeom prst="rect">
                  <a:avLst/>
                </a:prstGeom>
                <a:noFill/>
                <a:ln w="9525">
                  <a:noFill/>
                  <a:miter lim="800000"/>
                  <a:headEnd/>
                  <a:tailEnd/>
                </a:ln>
                <a:effectLst/>
              </p:spPr>
              <p:txBody>
                <a:bodyPr>
                  <a:prstTxWarp prst="textNoShape">
                    <a:avLst/>
                  </a:prstTxWarp>
                  <a:spAutoFit/>
                </a:bodyPr>
                <a:lstStyle/>
                <a:p>
                  <a:pPr algn="ctr"/>
                  <a:r>
                    <a:rPr lang="en-US" sz="2400" b="1">
                      <a:solidFill>
                        <a:srgbClr val="000000"/>
                      </a:solidFill>
                      <a:latin typeface="Arial Narrow" charset="0"/>
                      <a:ea typeface="Arial" charset="0"/>
                      <a:cs typeface="Arial" charset="0"/>
                    </a:rPr>
                    <a:t>elf</a:t>
                  </a:r>
                </a:p>
              </p:txBody>
            </p:sp>
            <p:sp>
              <p:nvSpPr>
                <p:cNvPr id="54" name="Rectangle 51"/>
                <p:cNvSpPr>
                  <a:spLocks noChangeArrowheads="1"/>
                </p:cNvSpPr>
                <p:nvPr/>
              </p:nvSpPr>
              <p:spPr bwMode="auto">
                <a:xfrm>
                  <a:off x="262" y="1680"/>
                  <a:ext cx="288"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grpSp>
          <p:sp>
            <p:nvSpPr>
              <p:cNvPr id="50" name="Rectangle 52"/>
              <p:cNvSpPr>
                <a:spLocks noChangeArrowheads="1"/>
              </p:cNvSpPr>
              <p:nvPr/>
            </p:nvSpPr>
            <p:spPr bwMode="auto">
              <a:xfrm>
                <a:off x="406" y="2880"/>
                <a:ext cx="288"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51" name="Text Box 53"/>
              <p:cNvSpPr txBox="1">
                <a:spLocks noChangeArrowheads="1"/>
              </p:cNvSpPr>
              <p:nvPr/>
            </p:nvSpPr>
            <p:spPr bwMode="auto">
              <a:xfrm>
                <a:off x="454" y="2880"/>
                <a:ext cx="280"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prstTxWarp prst="textNoShape">
                  <a:avLst/>
                </a:prstTxWarp>
                <a:spAutoFit/>
              </a:bodyPr>
              <a:lstStyle/>
              <a:p>
                <a:r>
                  <a:rPr lang="en-US" sz="4000">
                    <a:solidFill>
                      <a:srgbClr val="000000"/>
                    </a:solidFill>
                    <a:effectLst>
                      <a:outerShdw blurRad="38100" dist="38100" dir="2700000" algn="tl">
                        <a:srgbClr val="DDDDDD"/>
                      </a:outerShdw>
                    </a:effectLst>
                    <a:latin typeface="Franklin Gothic Demi Cond" pitchFamily="34" charset="0"/>
                    <a:ea typeface="Arial" charset="0"/>
                    <a:cs typeface="Arial" charset="0"/>
                  </a:rPr>
                  <a:t>S</a:t>
                </a:r>
              </a:p>
            </p:txBody>
          </p:sp>
        </p:grpSp>
      </p:grpSp>
      <p:sp>
        <p:nvSpPr>
          <p:cNvPr id="57" name="Litebulb"/>
          <p:cNvSpPr>
            <a:spLocks noEditPoints="1" noChangeArrowheads="1"/>
          </p:cNvSpPr>
          <p:nvPr/>
        </p:nvSpPr>
        <p:spPr bwMode="auto">
          <a:xfrm>
            <a:off x="8287800" y="2135645"/>
            <a:ext cx="547688" cy="7858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12700">
            <a:solidFill>
              <a:srgbClr val="000000"/>
            </a:solidFill>
            <a:miter lim="800000"/>
            <a:headEnd/>
            <a:tailEnd/>
          </a:ln>
        </p:spPr>
        <p:txBody>
          <a:bodyPr>
            <a:prstTxWarp prst="textNoShape">
              <a:avLst/>
            </a:prstTxWarp>
          </a:bodyPr>
          <a:lstStyle/>
          <a:p>
            <a:endParaRPr lang="en-US"/>
          </a:p>
        </p:txBody>
      </p:sp>
      <p:grpSp>
        <p:nvGrpSpPr>
          <p:cNvPr id="58" name="Group 57"/>
          <p:cNvGrpSpPr/>
          <p:nvPr/>
        </p:nvGrpSpPr>
        <p:grpSpPr>
          <a:xfrm>
            <a:off x="3598325" y="2845257"/>
            <a:ext cx="1676400" cy="1616075"/>
            <a:chOff x="3844925" y="2438400"/>
            <a:chExt cx="1676400" cy="1616075"/>
          </a:xfrm>
        </p:grpSpPr>
        <p:grpSp>
          <p:nvGrpSpPr>
            <p:cNvPr id="59" name="Group 7"/>
            <p:cNvGrpSpPr>
              <a:grpSpLocks/>
            </p:cNvGrpSpPr>
            <p:nvPr/>
          </p:nvGrpSpPr>
          <p:grpSpPr bwMode="auto">
            <a:xfrm>
              <a:off x="3886200" y="2438400"/>
              <a:ext cx="1524000" cy="914400"/>
              <a:chOff x="2400" y="1104"/>
              <a:chExt cx="960" cy="576"/>
            </a:xfrm>
          </p:grpSpPr>
          <p:sp>
            <p:nvSpPr>
              <p:cNvPr id="67" name="Rectangle 8"/>
              <p:cNvSpPr>
                <a:spLocks noChangeArrowheads="1"/>
              </p:cNvSpPr>
              <p:nvPr/>
            </p:nvSpPr>
            <p:spPr bwMode="auto">
              <a:xfrm>
                <a:off x="2400" y="1104"/>
                <a:ext cx="960" cy="576"/>
              </a:xfrm>
              <a:prstGeom prst="rect">
                <a:avLst/>
              </a:prstGeom>
              <a:solidFill>
                <a:schemeClr val="accent1">
                  <a:alpha val="23137"/>
                </a:scheme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68" name="Text Box 9"/>
              <p:cNvSpPr txBox="1">
                <a:spLocks noChangeArrowheads="1"/>
              </p:cNvSpPr>
              <p:nvPr/>
            </p:nvSpPr>
            <p:spPr bwMode="auto">
              <a:xfrm>
                <a:off x="2400" y="1200"/>
                <a:ext cx="960" cy="404"/>
              </a:xfrm>
              <a:prstGeom prst="rect">
                <a:avLst/>
              </a:prstGeom>
              <a:solidFill>
                <a:srgbClr val="EAEAEA"/>
              </a:solidFill>
              <a:ln w="9525">
                <a:noFill/>
                <a:miter lim="800000"/>
                <a:headEnd/>
                <a:tailEnd/>
              </a:ln>
              <a:effectLst/>
            </p:spPr>
            <p:txBody>
              <a:bodyPr>
                <a:prstTxWarp prst="textNoShape">
                  <a:avLst/>
                </a:prstTxWarp>
                <a:spAutoFit/>
              </a:bodyPr>
              <a:lstStyle/>
              <a:p>
                <a:r>
                  <a:rPr lang="en-US" b="1" dirty="0">
                    <a:solidFill>
                      <a:srgbClr val="000000"/>
                    </a:solidFill>
                    <a:latin typeface="Arial Narrow" charset="0"/>
                    <a:ea typeface="Arial" charset="0"/>
                    <a:cs typeface="Arial" charset="0"/>
                  </a:rPr>
                  <a:t>I understand its importance</a:t>
                </a:r>
              </a:p>
            </p:txBody>
          </p:sp>
        </p:grpSp>
        <p:grpSp>
          <p:nvGrpSpPr>
            <p:cNvPr id="60" name="Group 33"/>
            <p:cNvGrpSpPr>
              <a:grpSpLocks/>
            </p:cNvGrpSpPr>
            <p:nvPr/>
          </p:nvGrpSpPr>
          <p:grpSpPr bwMode="auto">
            <a:xfrm>
              <a:off x="3844925" y="3352800"/>
              <a:ext cx="1676400" cy="701675"/>
              <a:chOff x="2326" y="2016"/>
              <a:chExt cx="1056" cy="442"/>
            </a:xfrm>
          </p:grpSpPr>
          <p:grpSp>
            <p:nvGrpSpPr>
              <p:cNvPr id="61" name="Group 34"/>
              <p:cNvGrpSpPr>
                <a:grpSpLocks/>
              </p:cNvGrpSpPr>
              <p:nvPr/>
            </p:nvGrpSpPr>
            <p:grpSpPr bwMode="auto">
              <a:xfrm>
                <a:off x="2326" y="2016"/>
                <a:ext cx="1056" cy="432"/>
                <a:chOff x="2374" y="1680"/>
                <a:chExt cx="1056" cy="432"/>
              </a:xfrm>
            </p:grpSpPr>
            <p:sp>
              <p:nvSpPr>
                <p:cNvPr id="64" name="Rectangle 35"/>
                <p:cNvSpPr>
                  <a:spLocks noChangeArrowheads="1"/>
                </p:cNvSpPr>
                <p:nvPr/>
              </p:nvSpPr>
              <p:spPr bwMode="auto">
                <a:xfrm>
                  <a:off x="2400" y="1680"/>
                  <a:ext cx="956" cy="432"/>
                </a:xfrm>
                <a:prstGeom prst="rect">
                  <a:avLst/>
                </a:prstGeom>
                <a:solidFill>
                  <a:srgbClr val="FFCC00">
                    <a:alpha val="76077"/>
                  </a:srgbClr>
                </a:solidFill>
                <a:ln w="9525">
                  <a:solidFill>
                    <a:schemeClr val="tx1"/>
                  </a:solid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65" name="Text Box 36"/>
                <p:cNvSpPr txBox="1">
                  <a:spLocks noChangeArrowheads="1"/>
                </p:cNvSpPr>
                <p:nvPr/>
              </p:nvSpPr>
              <p:spPr bwMode="auto">
                <a:xfrm>
                  <a:off x="2422" y="1776"/>
                  <a:ext cx="1008" cy="288"/>
                </a:xfrm>
                <a:prstGeom prst="rect">
                  <a:avLst/>
                </a:prstGeom>
                <a:noFill/>
                <a:ln w="9525">
                  <a:noFill/>
                  <a:miter lim="800000"/>
                  <a:headEnd/>
                  <a:tailEnd/>
                </a:ln>
                <a:effectLst/>
              </p:spPr>
              <p:txBody>
                <a:bodyPr>
                  <a:prstTxWarp prst="textNoShape">
                    <a:avLst/>
                  </a:prstTxWarp>
                  <a:spAutoFit/>
                </a:bodyPr>
                <a:lstStyle/>
                <a:p>
                  <a:pPr algn="ctr"/>
                  <a:r>
                    <a:rPr lang="en-US" sz="2400" b="1" dirty="0" err="1">
                      <a:solidFill>
                        <a:srgbClr val="000000"/>
                      </a:solidFill>
                      <a:latin typeface="Arial Narrow" charset="0"/>
                      <a:ea typeface="Arial" charset="0"/>
                      <a:cs typeface="Arial" charset="0"/>
                    </a:rPr>
                    <a:t>ntellectual</a:t>
                  </a:r>
                  <a:endParaRPr lang="en-US" sz="2400" b="1" dirty="0">
                    <a:solidFill>
                      <a:srgbClr val="000000"/>
                    </a:solidFill>
                    <a:latin typeface="Arial Narrow" charset="0"/>
                    <a:ea typeface="Arial" charset="0"/>
                    <a:cs typeface="Arial" charset="0"/>
                  </a:endParaRPr>
                </a:p>
              </p:txBody>
            </p:sp>
            <p:sp>
              <p:nvSpPr>
                <p:cNvPr id="66" name="Rectangle 37"/>
                <p:cNvSpPr>
                  <a:spLocks noChangeArrowheads="1"/>
                </p:cNvSpPr>
                <p:nvPr/>
              </p:nvSpPr>
              <p:spPr bwMode="auto">
                <a:xfrm>
                  <a:off x="2374" y="1680"/>
                  <a:ext cx="192"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grpSp>
          <p:sp>
            <p:nvSpPr>
              <p:cNvPr id="62" name="Rectangle 38"/>
              <p:cNvSpPr>
                <a:spLocks noChangeArrowheads="1"/>
              </p:cNvSpPr>
              <p:nvPr/>
            </p:nvSpPr>
            <p:spPr bwMode="auto">
              <a:xfrm>
                <a:off x="2326" y="2016"/>
                <a:ext cx="192" cy="432"/>
              </a:xfrm>
              <a:prstGeom prst="rect">
                <a:avLst/>
              </a:prstGeom>
              <a:solidFill>
                <a:srgbClr val="333333">
                  <a:alpha val="16862"/>
                </a:srgbClr>
              </a:solidFill>
              <a:ln w="9525">
                <a:noFill/>
                <a:miter lim="800000"/>
                <a:headEnd/>
                <a:tailEnd/>
              </a:ln>
              <a:effectLst/>
            </p:spPr>
            <p:txBody>
              <a:bodyPr wrap="none" anchor="ctr">
                <a:prstTxWarp prst="textNoShape">
                  <a:avLst/>
                </a:prstTxWarp>
              </a:bodyPr>
              <a:lstStyle/>
              <a:p>
                <a:pPr algn="ctr" eaLnBrk="0" hangingPunct="0">
                  <a:lnSpc>
                    <a:spcPts val="1300"/>
                  </a:lnSpc>
                  <a:spcBef>
                    <a:spcPts val="300"/>
                  </a:spcBef>
                </a:pPr>
                <a:endParaRPr lang="en-US" sz="2000" b="1">
                  <a:solidFill>
                    <a:srgbClr val="000000"/>
                  </a:solidFill>
                  <a:latin typeface="Arial Narrow" charset="0"/>
                </a:endParaRPr>
              </a:p>
            </p:txBody>
          </p:sp>
          <p:sp>
            <p:nvSpPr>
              <p:cNvPr id="63" name="Text Box 39"/>
              <p:cNvSpPr txBox="1">
                <a:spLocks noChangeArrowheads="1"/>
              </p:cNvSpPr>
              <p:nvPr/>
            </p:nvSpPr>
            <p:spPr bwMode="auto">
              <a:xfrm>
                <a:off x="2326" y="2016"/>
                <a:ext cx="20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prstTxWarp prst="textNoShape">
                  <a:avLst/>
                </a:prstTxWarp>
                <a:spAutoFit/>
              </a:bodyPr>
              <a:lstStyle/>
              <a:p>
                <a:pPr algn="ctr"/>
                <a:r>
                  <a:rPr lang="en-US" sz="4000">
                    <a:solidFill>
                      <a:srgbClr val="000000"/>
                    </a:solidFill>
                    <a:effectLst>
                      <a:outerShdw blurRad="38100" dist="38100" dir="2700000" algn="tl">
                        <a:srgbClr val="DDDDDD"/>
                      </a:outerShdw>
                    </a:effectLst>
                    <a:latin typeface="Franklin Gothic Demi Cond" pitchFamily="34" charset="0"/>
                    <a:ea typeface="Arial" charset="0"/>
                    <a:cs typeface="Arial" charset="0"/>
                  </a:rPr>
                  <a:t>I</a:t>
                </a:r>
              </a:p>
            </p:txBody>
          </p:sp>
        </p:grpSp>
      </p:grpSp>
      <p:sp>
        <p:nvSpPr>
          <p:cNvPr id="69"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13</a:t>
            </a:fld>
            <a:endParaRPr lang="en-US" sz="1600" dirty="0"/>
          </a:p>
        </p:txBody>
      </p:sp>
    </p:spTree>
    <p:extLst>
      <p:ext uri="{BB962C8B-B14F-4D97-AF65-F5344CB8AC3E}">
        <p14:creationId xmlns:p14="http://schemas.microsoft.com/office/powerpoint/2010/main" xmlns="" val="1748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6" name="Rounded Rectangle 5"/>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7" name="Rounded Rectangle 6"/>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8" name="Rounded Rectangle 7"/>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 name="Rounded Rectangle 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Major Electrical Hazards</a:t>
            </a:r>
          </a:p>
        </p:txBody>
      </p:sp>
      <p:sp>
        <p:nvSpPr>
          <p:cNvPr id="11" name="TextBox 10"/>
          <p:cNvSpPr txBox="1"/>
          <p:nvPr/>
        </p:nvSpPr>
        <p:spPr>
          <a:xfrm>
            <a:off x="755105" y="1567507"/>
            <a:ext cx="761445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t>Electric shock</a:t>
            </a:r>
            <a:r>
              <a:rPr lang="en-US" sz="2400" dirty="0" smtClean="0"/>
              <a:t>: a sudden physiological stimulation when human body is a part of an enclosed current loop.</a:t>
            </a:r>
          </a:p>
        </p:txBody>
      </p:sp>
      <p:sp>
        <p:nvSpPr>
          <p:cNvPr id="14" name="TextBox 13"/>
          <p:cNvSpPr txBox="1"/>
          <p:nvPr/>
        </p:nvSpPr>
        <p:spPr>
          <a:xfrm>
            <a:off x="755105" y="2804858"/>
            <a:ext cx="7614454"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t>Arc:</a:t>
            </a:r>
            <a:r>
              <a:rPr lang="en-US" sz="2400" dirty="0" smtClean="0"/>
              <a:t> </a:t>
            </a:r>
            <a:r>
              <a:rPr lang="en-US" sz="2400" dirty="0"/>
              <a:t>the light and heat released from an electrical breakdown that is due to electrical current ionizing gases in the </a:t>
            </a:r>
            <a:r>
              <a:rPr lang="en-US" sz="2400" dirty="0" smtClean="0"/>
              <a:t>air.</a:t>
            </a:r>
            <a:endParaRPr lang="en-US" sz="2400" dirty="0"/>
          </a:p>
        </p:txBody>
      </p:sp>
      <p:sp>
        <p:nvSpPr>
          <p:cNvPr id="15" name="TextBox 14"/>
          <p:cNvSpPr txBox="1"/>
          <p:nvPr/>
        </p:nvSpPr>
        <p:spPr>
          <a:xfrm>
            <a:off x="755105" y="4554830"/>
            <a:ext cx="7614454"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a:t>Blast</a:t>
            </a:r>
            <a:r>
              <a:rPr lang="en-US" sz="2400" dirty="0"/>
              <a:t>: an explosive or rapid expansion of air with tremendous pressure and temperature, which is caused by arcs </a:t>
            </a:r>
            <a:r>
              <a:rPr lang="en-US" sz="2400" dirty="0" smtClean="0"/>
              <a:t>sometimes.</a:t>
            </a:r>
            <a:endParaRPr lang="en-US" sz="2400" dirty="0"/>
          </a:p>
        </p:txBody>
      </p:sp>
      <p:sp>
        <p:nvSpPr>
          <p:cNvPr id="1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14</a:t>
            </a:fld>
            <a:endParaRPr lang="en-US" sz="1600" dirty="0"/>
          </a:p>
        </p:txBody>
      </p:sp>
    </p:spTree>
    <p:extLst>
      <p:ext uri="{BB962C8B-B14F-4D97-AF65-F5344CB8AC3E}">
        <p14:creationId xmlns:p14="http://schemas.microsoft.com/office/powerpoint/2010/main" xmlns="" val="174811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6" name="Rounded Rectangle 5"/>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7" name="Rounded Rectangle 6"/>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8" name="Rounded Rectangle 7"/>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 name="Rounded Rectangle 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Factors Affecting Electrical Shock</a:t>
            </a:r>
          </a:p>
        </p:txBody>
      </p:sp>
      <p:sp>
        <p:nvSpPr>
          <p:cNvPr id="11" name="TextBox 10"/>
          <p:cNvSpPr txBox="1"/>
          <p:nvPr/>
        </p:nvSpPr>
        <p:spPr>
          <a:xfrm>
            <a:off x="421992" y="1588679"/>
            <a:ext cx="8046683" cy="4154983"/>
          </a:xfrm>
          <a:prstGeom prst="rect">
            <a:avLst/>
          </a:prstGeom>
          <a:noFill/>
          <a:ln w="19050" cmpd="sng">
            <a:solidFill>
              <a:srgbClr val="F4AA71"/>
            </a:solidFill>
          </a:ln>
        </p:spPr>
        <p:txBody>
          <a:bodyPr wrap="square" rtlCol="0">
            <a:spAutoFit/>
          </a:bodyPr>
          <a:lstStyle/>
          <a:p>
            <a:pPr marL="342900" indent="-342900">
              <a:buFont typeface="Arial"/>
              <a:buChar char="•"/>
            </a:pPr>
            <a:r>
              <a:rPr lang="en-US" sz="2400" dirty="0" smtClean="0"/>
              <a:t>The </a:t>
            </a:r>
            <a:r>
              <a:rPr lang="en-US" sz="2400" b="1" dirty="0">
                <a:solidFill>
                  <a:srgbClr val="FF0000"/>
                </a:solidFill>
              </a:rPr>
              <a:t>amount of current </a:t>
            </a:r>
            <a:r>
              <a:rPr lang="en-US" sz="2400" dirty="0"/>
              <a:t>is a critical factor in determining </a:t>
            </a:r>
            <a:r>
              <a:rPr lang="en-US" sz="2400" dirty="0" smtClean="0"/>
              <a:t>the severity </a:t>
            </a:r>
            <a:r>
              <a:rPr lang="en-US" sz="2400" dirty="0"/>
              <a:t>of electrical shock.</a:t>
            </a:r>
          </a:p>
          <a:p>
            <a:pPr marL="342900" indent="-342900">
              <a:buFont typeface="Arial"/>
              <a:buChar char="•"/>
            </a:pPr>
            <a:r>
              <a:rPr lang="en-US" sz="2400" dirty="0" smtClean="0"/>
              <a:t>When current flows through an element, voltage cannot be zero (Ohm’s Law: V = RI). Thus, </a:t>
            </a:r>
            <a:r>
              <a:rPr lang="en-US" sz="2400" b="1" dirty="0" smtClean="0">
                <a:solidFill>
                  <a:srgbClr val="FF0000"/>
                </a:solidFill>
              </a:rPr>
              <a:t>voltage</a:t>
            </a:r>
            <a:r>
              <a:rPr lang="en-US" sz="2400" dirty="0" smtClean="0"/>
              <a:t> is also a factor.</a:t>
            </a:r>
          </a:p>
          <a:p>
            <a:pPr marL="342900" indent="-342900">
              <a:buFont typeface="Arial"/>
              <a:buChar char="•"/>
            </a:pPr>
            <a:r>
              <a:rPr lang="en-US" sz="2400" dirty="0" smtClean="0"/>
              <a:t>The </a:t>
            </a:r>
            <a:r>
              <a:rPr lang="en-US" sz="2400" b="1" dirty="0" smtClean="0">
                <a:solidFill>
                  <a:srgbClr val="FF0000"/>
                </a:solidFill>
              </a:rPr>
              <a:t>current pathway</a:t>
            </a:r>
            <a:r>
              <a:rPr lang="en-US" sz="2400" dirty="0" smtClean="0"/>
              <a:t> and its </a:t>
            </a:r>
            <a:r>
              <a:rPr lang="en-US" sz="2400" b="1" dirty="0" smtClean="0">
                <a:solidFill>
                  <a:srgbClr val="FF0000"/>
                </a:solidFill>
              </a:rPr>
              <a:t>resistance</a:t>
            </a:r>
            <a:r>
              <a:rPr lang="en-US" sz="2400" dirty="0" smtClean="0"/>
              <a:t> in the human body are important factors for electrical shock.</a:t>
            </a:r>
          </a:p>
          <a:p>
            <a:pPr marL="342900" indent="-342900">
              <a:buFont typeface="Arial"/>
              <a:buChar char="•"/>
            </a:pPr>
            <a:r>
              <a:rPr lang="en-US" sz="2400" dirty="0" smtClean="0"/>
              <a:t>Power (P) = Voltage x Current = V x I </a:t>
            </a:r>
            <a:r>
              <a:rPr lang="en-US" sz="2400" dirty="0"/>
              <a:t>≠</a:t>
            </a:r>
            <a:r>
              <a:rPr lang="en-US" sz="2400" dirty="0" smtClean="0"/>
              <a:t> 0</a:t>
            </a:r>
          </a:p>
          <a:p>
            <a:pPr marL="342900" indent="-342900">
              <a:buFont typeface="Arial"/>
              <a:buChar char="•"/>
            </a:pPr>
            <a:r>
              <a:rPr lang="en-US" sz="2400" dirty="0" smtClean="0"/>
              <a:t>What matters the most is the amount of energy transferred from the electric power source to human body.</a:t>
            </a:r>
          </a:p>
          <a:p>
            <a:pPr marL="342900" indent="-342900">
              <a:buFont typeface="Arial"/>
              <a:buChar char="•"/>
            </a:pPr>
            <a:r>
              <a:rPr lang="en-US" sz="2400" dirty="0" smtClean="0"/>
              <a:t>We know, Energy = Power x Time; or W = P x t. So, the </a:t>
            </a:r>
            <a:r>
              <a:rPr lang="en-US" sz="2400" b="1" dirty="0" smtClean="0">
                <a:solidFill>
                  <a:srgbClr val="FF0000"/>
                </a:solidFill>
              </a:rPr>
              <a:t>duration of current flow</a:t>
            </a:r>
            <a:r>
              <a:rPr lang="en-US" sz="2400" dirty="0" smtClean="0"/>
              <a:t> is also important.</a:t>
            </a:r>
          </a:p>
        </p:txBody>
      </p:sp>
      <p:sp>
        <p:nvSpPr>
          <p:cNvPr id="12"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15</a:t>
            </a:fld>
            <a:endParaRPr lang="en-US" sz="1600" dirty="0"/>
          </a:p>
        </p:txBody>
      </p:sp>
    </p:spTree>
    <p:extLst>
      <p:ext uri="{BB962C8B-B14F-4D97-AF65-F5344CB8AC3E}">
        <p14:creationId xmlns:p14="http://schemas.microsoft.com/office/powerpoint/2010/main" xmlns="" val="174811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Physiological Effects of Electricity</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2" name="Rounded Rectangle 11"/>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4" name="Rounded Rectangle 13"/>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 name="Rounded Rectangle 14"/>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 name="Rounded Rectangle 15"/>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7" name="Rounded Rectangle 1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9" name="TextBox 18"/>
          <p:cNvSpPr txBox="1"/>
          <p:nvPr/>
        </p:nvSpPr>
        <p:spPr>
          <a:xfrm>
            <a:off x="458982" y="1637995"/>
            <a:ext cx="8206898" cy="3785652"/>
          </a:xfrm>
          <a:prstGeom prst="rect">
            <a:avLst/>
          </a:prstGeom>
          <a:noFill/>
          <a:ln w="19050" cmpd="sng">
            <a:solidFill>
              <a:srgbClr val="F4AA71"/>
            </a:solidFill>
          </a:ln>
        </p:spPr>
        <p:txBody>
          <a:bodyPr wrap="square" rtlCol="0">
            <a:spAutoFit/>
          </a:bodyPr>
          <a:lstStyle/>
          <a:p>
            <a:pPr marL="285750" indent="-285750">
              <a:buFont typeface="Arial"/>
              <a:buChar char="•"/>
            </a:pPr>
            <a:r>
              <a:rPr lang="en-US" sz="2400" dirty="0"/>
              <a:t>The </a:t>
            </a:r>
            <a:r>
              <a:rPr lang="en-US" sz="2400" dirty="0" smtClean="0"/>
              <a:t>human body </a:t>
            </a:r>
            <a:r>
              <a:rPr lang="en-US" sz="2400" dirty="0"/>
              <a:t>must become </a:t>
            </a:r>
            <a:r>
              <a:rPr lang="en-US" sz="2400" dirty="0" smtClean="0"/>
              <a:t>a part </a:t>
            </a:r>
            <a:r>
              <a:rPr lang="en-US" sz="2400" dirty="0"/>
              <a:t>of an electric circuit for a physiological effect to </a:t>
            </a:r>
            <a:r>
              <a:rPr lang="en-US" sz="2400" dirty="0" smtClean="0"/>
              <a:t>occur.</a:t>
            </a:r>
            <a:endParaRPr lang="en-US" sz="2400" dirty="0"/>
          </a:p>
          <a:p>
            <a:pPr marL="285750" indent="-285750">
              <a:buFont typeface="Arial"/>
              <a:buChar char="•"/>
            </a:pPr>
            <a:r>
              <a:rPr lang="en-US" sz="2400" dirty="0"/>
              <a:t>There must be a current flow from one point of the body to another point of the body, i.e., not an open </a:t>
            </a:r>
            <a:r>
              <a:rPr lang="en-US" sz="2400" dirty="0" smtClean="0"/>
              <a:t>circuit.</a:t>
            </a:r>
            <a:endParaRPr lang="en-US" sz="2400" dirty="0"/>
          </a:p>
          <a:p>
            <a:pPr marL="285750" indent="-285750">
              <a:buFont typeface="Arial"/>
              <a:buChar char="•"/>
            </a:pPr>
            <a:r>
              <a:rPr lang="en-US" sz="2400" dirty="0"/>
              <a:t>The magnitude of current is critical in determining the severity</a:t>
            </a:r>
          </a:p>
          <a:p>
            <a:pPr marL="285750" indent="-285750">
              <a:buFont typeface="Arial"/>
              <a:buChar char="•"/>
            </a:pPr>
            <a:r>
              <a:rPr lang="en-US" sz="2400" dirty="0"/>
              <a:t> Phenomenon:</a:t>
            </a:r>
          </a:p>
          <a:p>
            <a:pPr marL="800100" lvl="1" indent="-342900">
              <a:buFontTx/>
              <a:buChar char="-"/>
            </a:pPr>
            <a:r>
              <a:rPr lang="en-US" sz="2400" dirty="0"/>
              <a:t>Electric stimulation of excitable tissue </a:t>
            </a:r>
          </a:p>
          <a:p>
            <a:pPr marL="800100" lvl="1" indent="-342900">
              <a:buFontTx/>
              <a:buChar char="-"/>
            </a:pPr>
            <a:r>
              <a:rPr lang="en-US" sz="2400" dirty="0"/>
              <a:t>Resistive heating of tissue</a:t>
            </a:r>
          </a:p>
          <a:p>
            <a:pPr marL="800100" lvl="1" indent="-342900">
              <a:buFontTx/>
              <a:buChar char="-"/>
            </a:pPr>
            <a:r>
              <a:rPr lang="en-US" sz="2400" dirty="0"/>
              <a:t>Electrochemical burns and tissue damage for direct current and very high voltages</a:t>
            </a:r>
          </a:p>
        </p:txBody>
      </p:sp>
      <p:sp>
        <p:nvSpPr>
          <p:cNvPr id="18"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16</a:t>
            </a:fld>
            <a:endParaRPr lang="en-US" sz="1600" dirty="0"/>
          </a:p>
        </p:txBody>
      </p:sp>
    </p:spTree>
    <p:extLst>
      <p:ext uri="{BB962C8B-B14F-4D97-AF65-F5344CB8AC3E}">
        <p14:creationId xmlns:p14="http://schemas.microsoft.com/office/powerpoint/2010/main" xmlns="" val="247999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Nominal Human Response to Current Magnitudes</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2" name="Rounded Rectangle 11"/>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4" name="Rounded Rectangle 13"/>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 name="Rounded Rectangle 14"/>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 name="Rounded Rectangle 15"/>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7" name="Rounded Rectangle 1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graphicFrame>
        <p:nvGraphicFramePr>
          <p:cNvPr id="10" name="Table 9"/>
          <p:cNvGraphicFramePr>
            <a:graphicFrameLocks noGrp="1"/>
          </p:cNvGraphicFramePr>
          <p:nvPr>
            <p:extLst>
              <p:ext uri="{D42A27DB-BD31-4B8C-83A1-F6EECF244321}">
                <p14:modId xmlns:p14="http://schemas.microsoft.com/office/powerpoint/2010/main" xmlns="" val="1784462731"/>
              </p:ext>
            </p:extLst>
          </p:nvPr>
        </p:nvGraphicFramePr>
        <p:xfrm>
          <a:off x="90182" y="1181311"/>
          <a:ext cx="9012852" cy="4910906"/>
        </p:xfrm>
        <a:graphic>
          <a:graphicData uri="http://schemas.openxmlformats.org/drawingml/2006/table">
            <a:tbl>
              <a:tblPr firstRow="1" bandRow="1">
                <a:tableStyleId>{5C22544A-7EE6-4342-B048-85BDC9FD1C3A}</a:tableStyleId>
              </a:tblPr>
              <a:tblGrid>
                <a:gridCol w="3004284"/>
                <a:gridCol w="3004284"/>
                <a:gridCol w="3004284"/>
              </a:tblGrid>
              <a:tr h="493167">
                <a:tc>
                  <a:txBody>
                    <a:bodyPr/>
                    <a:lstStyle/>
                    <a:p>
                      <a:r>
                        <a:rPr lang="en-US" dirty="0" smtClean="0"/>
                        <a:t>Current (60 Hz) </a:t>
                      </a:r>
                      <a:r>
                        <a:rPr lang="en-US" dirty="0" err="1" smtClean="0"/>
                        <a:t>rms</a:t>
                      </a:r>
                      <a:endParaRPr lang="en-US" dirty="0"/>
                    </a:p>
                  </a:txBody>
                  <a:tcPr/>
                </a:tc>
                <a:tc>
                  <a:txBody>
                    <a:bodyPr/>
                    <a:lstStyle/>
                    <a:p>
                      <a:r>
                        <a:rPr lang="en-US" dirty="0" smtClean="0"/>
                        <a:t>Physiological</a:t>
                      </a:r>
                      <a:r>
                        <a:rPr lang="en-US" baseline="0" dirty="0" smtClean="0"/>
                        <a:t> Phenomena</a:t>
                      </a:r>
                      <a:endParaRPr lang="en-US" dirty="0"/>
                    </a:p>
                  </a:txBody>
                  <a:tcPr/>
                </a:tc>
                <a:tc>
                  <a:txBody>
                    <a:bodyPr/>
                    <a:lstStyle/>
                    <a:p>
                      <a:r>
                        <a:rPr lang="en-US" dirty="0" smtClean="0"/>
                        <a:t>Feeling or lethal incidence</a:t>
                      </a:r>
                      <a:endParaRPr lang="en-US" dirty="0"/>
                    </a:p>
                  </a:txBody>
                  <a:tcPr/>
                </a:tc>
              </a:tr>
              <a:tr h="421106">
                <a:tc>
                  <a:txBody>
                    <a:bodyPr/>
                    <a:lstStyle/>
                    <a:p>
                      <a:r>
                        <a:rPr lang="en-US" dirty="0" smtClean="0"/>
                        <a:t>&lt; 1mA</a:t>
                      </a:r>
                      <a:endParaRPr lang="en-US" dirty="0"/>
                    </a:p>
                  </a:txBody>
                  <a:tcPr/>
                </a:tc>
                <a:tc>
                  <a:txBody>
                    <a:bodyPr/>
                    <a:lstStyle/>
                    <a:p>
                      <a:r>
                        <a:rPr lang="en-US" dirty="0" smtClean="0"/>
                        <a:t>None</a:t>
                      </a:r>
                      <a:endParaRPr lang="en-US" dirty="0"/>
                    </a:p>
                  </a:txBody>
                  <a:tcPr/>
                </a:tc>
                <a:tc>
                  <a:txBody>
                    <a:bodyPr/>
                    <a:lstStyle/>
                    <a:p>
                      <a:r>
                        <a:rPr lang="en-US" dirty="0" smtClean="0"/>
                        <a:t>Imperceptible</a:t>
                      </a:r>
                      <a:endParaRPr lang="en-US" dirty="0"/>
                    </a:p>
                  </a:txBody>
                  <a:tcPr/>
                </a:tc>
              </a:tr>
              <a:tr h="469660">
                <a:tc>
                  <a:txBody>
                    <a:bodyPr/>
                    <a:lstStyle/>
                    <a:p>
                      <a:r>
                        <a:rPr lang="en-US" dirty="0" smtClean="0"/>
                        <a:t>1 – 10 mA</a:t>
                      </a:r>
                      <a:endParaRPr lang="en-US" dirty="0"/>
                    </a:p>
                  </a:txBody>
                  <a:tcPr/>
                </a:tc>
                <a:tc>
                  <a:txBody>
                    <a:bodyPr/>
                    <a:lstStyle/>
                    <a:p>
                      <a:r>
                        <a:rPr lang="en-US" dirty="0" smtClean="0"/>
                        <a:t>Perception threshold</a:t>
                      </a:r>
                      <a:endParaRPr lang="en-US" dirty="0"/>
                    </a:p>
                  </a:txBody>
                  <a:tcPr/>
                </a:tc>
                <a:tc>
                  <a:txBody>
                    <a:bodyPr/>
                    <a:lstStyle/>
                    <a:p>
                      <a:r>
                        <a:rPr lang="en-US" dirty="0" smtClean="0"/>
                        <a:t>Mild</a:t>
                      </a:r>
                      <a:r>
                        <a:rPr lang="en-US" baseline="0" dirty="0" smtClean="0"/>
                        <a:t> to painful</a:t>
                      </a:r>
                      <a:r>
                        <a:rPr lang="en-US" dirty="0" smtClean="0"/>
                        <a:t> sensation</a:t>
                      </a:r>
                      <a:endParaRPr lang="en-US" dirty="0"/>
                    </a:p>
                  </a:txBody>
                  <a:tcPr/>
                </a:tc>
              </a:tr>
              <a:tr h="457302">
                <a:tc>
                  <a:txBody>
                    <a:bodyPr/>
                    <a:lstStyle/>
                    <a:p>
                      <a:r>
                        <a:rPr lang="en-US" dirty="0" smtClean="0"/>
                        <a:t>10 mA</a:t>
                      </a:r>
                      <a:endParaRPr lang="en-US" dirty="0"/>
                    </a:p>
                  </a:txBody>
                  <a:tcPr/>
                </a:tc>
                <a:tc>
                  <a:txBody>
                    <a:bodyPr/>
                    <a:lstStyle/>
                    <a:p>
                      <a:r>
                        <a:rPr lang="en-US" dirty="0" smtClean="0"/>
                        <a:t>Paralysis threshold of arms</a:t>
                      </a:r>
                      <a:endParaRPr lang="en-US" dirty="0"/>
                    </a:p>
                  </a:txBody>
                  <a:tcPr/>
                </a:tc>
                <a:tc>
                  <a:txBody>
                    <a:bodyPr/>
                    <a:lstStyle/>
                    <a:p>
                      <a:r>
                        <a:rPr lang="en-US" dirty="0" smtClean="0"/>
                        <a:t>Cannot release hand grip</a:t>
                      </a:r>
                      <a:endParaRPr lang="en-US" dirty="0"/>
                    </a:p>
                  </a:txBody>
                  <a:tcPr/>
                </a:tc>
              </a:tr>
              <a:tr h="605614">
                <a:tc>
                  <a:txBody>
                    <a:bodyPr/>
                    <a:lstStyle/>
                    <a:p>
                      <a:r>
                        <a:rPr lang="en-US" dirty="0" smtClean="0"/>
                        <a:t>30 mA</a:t>
                      </a:r>
                      <a:endParaRPr lang="en-US" dirty="0"/>
                    </a:p>
                  </a:txBody>
                  <a:tcPr/>
                </a:tc>
                <a:tc>
                  <a:txBody>
                    <a:bodyPr/>
                    <a:lstStyle/>
                    <a:p>
                      <a:r>
                        <a:rPr lang="en-US" dirty="0" smtClean="0"/>
                        <a:t>Respiratory</a:t>
                      </a:r>
                      <a:r>
                        <a:rPr lang="en-US" baseline="0" dirty="0" smtClean="0"/>
                        <a:t> paralysis</a:t>
                      </a:r>
                      <a:endParaRPr lang="en-US" dirty="0"/>
                    </a:p>
                  </a:txBody>
                  <a:tcPr/>
                </a:tc>
                <a:tc>
                  <a:txBody>
                    <a:bodyPr/>
                    <a:lstStyle/>
                    <a:p>
                      <a:r>
                        <a:rPr lang="en-US" dirty="0" smtClean="0"/>
                        <a:t>Stoppage</a:t>
                      </a:r>
                      <a:r>
                        <a:rPr lang="en-US" baseline="0" dirty="0" smtClean="0"/>
                        <a:t> of breathing, frequently fatal</a:t>
                      </a:r>
                      <a:endParaRPr lang="en-US" dirty="0"/>
                    </a:p>
                  </a:txBody>
                  <a:tcPr/>
                </a:tc>
              </a:tr>
              <a:tr h="655052">
                <a:tc>
                  <a:txBody>
                    <a:bodyPr/>
                    <a:lstStyle/>
                    <a:p>
                      <a:r>
                        <a:rPr lang="en-US" dirty="0" smtClean="0"/>
                        <a:t>75 mA</a:t>
                      </a:r>
                      <a:endParaRPr lang="en-US" dirty="0"/>
                    </a:p>
                  </a:txBody>
                  <a:tcPr/>
                </a:tc>
                <a:tc>
                  <a:txBody>
                    <a:bodyPr/>
                    <a:lstStyle/>
                    <a:p>
                      <a:r>
                        <a:rPr lang="en-US" dirty="0" smtClean="0"/>
                        <a:t>Fibrillation threshold</a:t>
                      </a:r>
                      <a:r>
                        <a:rPr lang="en-US" baseline="0" dirty="0" smtClean="0"/>
                        <a:t> 0.5%</a:t>
                      </a:r>
                      <a:endParaRPr lang="en-US" dirty="0"/>
                    </a:p>
                  </a:txBody>
                  <a:tcPr/>
                </a:tc>
                <a:tc>
                  <a:txBody>
                    <a:bodyPr/>
                    <a:lstStyle/>
                    <a:p>
                      <a:r>
                        <a:rPr lang="en-US" dirty="0" smtClean="0"/>
                        <a:t>Heart action </a:t>
                      </a:r>
                      <a:r>
                        <a:rPr lang="en-US" dirty="0" err="1" smtClean="0"/>
                        <a:t>discoordinated</a:t>
                      </a:r>
                      <a:r>
                        <a:rPr lang="en-US" dirty="0" smtClean="0"/>
                        <a:t> (probably fatal)</a:t>
                      </a:r>
                      <a:endParaRPr lang="en-US" dirty="0"/>
                    </a:p>
                  </a:txBody>
                  <a:tcPr/>
                </a:tc>
              </a:tr>
              <a:tr h="600836">
                <a:tc>
                  <a:txBody>
                    <a:bodyPr/>
                    <a:lstStyle/>
                    <a:p>
                      <a:r>
                        <a:rPr lang="en-US" dirty="0" smtClean="0"/>
                        <a:t>250 mA</a:t>
                      </a:r>
                      <a:endParaRPr lang="en-US" dirty="0"/>
                    </a:p>
                  </a:txBody>
                  <a:tcPr/>
                </a:tc>
                <a:tc>
                  <a:txBody>
                    <a:bodyPr/>
                    <a:lstStyle/>
                    <a:p>
                      <a:r>
                        <a:rPr lang="en-US" dirty="0" smtClean="0"/>
                        <a:t>Fibrillation threshold 99.5%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Heart action </a:t>
                      </a:r>
                      <a:r>
                        <a:rPr lang="en-US" dirty="0" err="1" smtClean="0"/>
                        <a:t>discoordinated</a:t>
                      </a:r>
                      <a:r>
                        <a:rPr lang="en-US" dirty="0" smtClean="0"/>
                        <a:t> (probably fatal)</a:t>
                      </a:r>
                    </a:p>
                  </a:txBody>
                  <a:tcPr/>
                </a:tc>
              </a:tr>
              <a:tr h="444941">
                <a:tc>
                  <a:txBody>
                    <a:bodyPr/>
                    <a:lstStyle/>
                    <a:p>
                      <a:r>
                        <a:rPr lang="en-US" dirty="0" smtClean="0"/>
                        <a:t>4 A</a:t>
                      </a:r>
                      <a:endParaRPr lang="en-US" dirty="0"/>
                    </a:p>
                  </a:txBody>
                  <a:tcPr/>
                </a:tc>
                <a:tc>
                  <a:txBody>
                    <a:bodyPr/>
                    <a:lstStyle/>
                    <a:p>
                      <a:r>
                        <a:rPr lang="en-US" dirty="0" smtClean="0"/>
                        <a:t>Hearing paralysis threshold</a:t>
                      </a:r>
                      <a:endParaRPr lang="en-US" dirty="0"/>
                    </a:p>
                  </a:txBody>
                  <a:tcPr/>
                </a:tc>
                <a:tc>
                  <a:txBody>
                    <a:bodyPr/>
                    <a:lstStyle/>
                    <a:p>
                      <a:r>
                        <a:rPr lang="en-US" dirty="0" smtClean="0"/>
                        <a:t>Heart stops for duration of current passage</a:t>
                      </a:r>
                      <a:endParaRPr lang="en-US" dirty="0"/>
                    </a:p>
                  </a:txBody>
                  <a:tcPr/>
                </a:tc>
              </a:tr>
              <a:tr h="494379">
                <a:tc>
                  <a:txBody>
                    <a:bodyPr/>
                    <a:lstStyle/>
                    <a:p>
                      <a:r>
                        <a:rPr lang="en-US" dirty="0" smtClean="0"/>
                        <a:t>&gt; 5A</a:t>
                      </a:r>
                      <a:endParaRPr lang="en-US" dirty="0"/>
                    </a:p>
                  </a:txBody>
                  <a:tcPr/>
                </a:tc>
                <a:tc>
                  <a:txBody>
                    <a:bodyPr/>
                    <a:lstStyle/>
                    <a:p>
                      <a:r>
                        <a:rPr lang="en-US" dirty="0" smtClean="0"/>
                        <a:t>Tissue burning</a:t>
                      </a:r>
                      <a:endParaRPr lang="en-US" dirty="0"/>
                    </a:p>
                  </a:txBody>
                  <a:tcPr/>
                </a:tc>
                <a:tc>
                  <a:txBody>
                    <a:bodyPr/>
                    <a:lstStyle/>
                    <a:p>
                      <a:endParaRPr lang="en-US" dirty="0"/>
                    </a:p>
                  </a:txBody>
                  <a:tcPr/>
                </a:tc>
              </a:tr>
            </a:tbl>
          </a:graphicData>
        </a:graphic>
      </p:graphicFrame>
      <p:sp>
        <p:nvSpPr>
          <p:cNvPr id="18" name="TextBox 17"/>
          <p:cNvSpPr txBox="1"/>
          <p:nvPr/>
        </p:nvSpPr>
        <p:spPr>
          <a:xfrm>
            <a:off x="53192" y="6224860"/>
            <a:ext cx="7032533" cy="369332"/>
          </a:xfrm>
          <a:prstGeom prst="rect">
            <a:avLst/>
          </a:prstGeom>
          <a:noFill/>
        </p:spPr>
        <p:txBody>
          <a:bodyPr wrap="square" rtlCol="0">
            <a:spAutoFit/>
          </a:bodyPr>
          <a:lstStyle/>
          <a:p>
            <a:r>
              <a:rPr lang="en-US" i="1" dirty="0" smtClean="0">
                <a:latin typeface="Times New Roman"/>
                <a:cs typeface="Times New Roman"/>
              </a:rPr>
              <a:t>* This data is approximate and based on a 68 kg person</a:t>
            </a:r>
          </a:p>
        </p:txBody>
      </p:sp>
      <p:sp>
        <p:nvSpPr>
          <p:cNvPr id="19" name="TextBox 18"/>
          <p:cNvSpPr txBox="1"/>
          <p:nvPr/>
        </p:nvSpPr>
        <p:spPr>
          <a:xfrm>
            <a:off x="-33118" y="6581001"/>
            <a:ext cx="8306399" cy="276999"/>
          </a:xfrm>
          <a:prstGeom prst="rect">
            <a:avLst/>
          </a:prstGeom>
          <a:noFill/>
        </p:spPr>
        <p:txBody>
          <a:bodyPr wrap="square" rtlCol="0">
            <a:spAutoFit/>
          </a:bodyPr>
          <a:lstStyle/>
          <a:p>
            <a:r>
              <a:rPr lang="en-US" sz="1200" b="1" dirty="0" smtClean="0"/>
              <a:t>Ref</a:t>
            </a:r>
            <a:r>
              <a:rPr lang="en-US" sz="1200" dirty="0" smtClean="0"/>
              <a:t>: R. H. Lee,” The Other Electrical Hazard: Electric Arc Blast Burns,” IEEE Trans. Industrial Applications, 1A-18 (3): p246, 1982</a:t>
            </a:r>
            <a:endParaRPr lang="en-US" dirty="0"/>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17</a:t>
            </a:fld>
            <a:endParaRPr lang="en-US" sz="1600" dirty="0"/>
          </a:p>
        </p:txBody>
      </p:sp>
    </p:spTree>
    <p:extLst>
      <p:ext uri="{BB962C8B-B14F-4D97-AF65-F5344CB8AC3E}">
        <p14:creationId xmlns:p14="http://schemas.microsoft.com/office/powerpoint/2010/main" xmlns="" val="605360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Let-Go Current</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2" name="Rounded Rectangle 11"/>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4" name="Rounded Rectangle 13"/>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 name="Rounded Rectangle 14"/>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 name="Rounded Rectangle 15"/>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7" name="Rounded Rectangle 1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9" name="TextBox 18"/>
          <p:cNvSpPr txBox="1"/>
          <p:nvPr/>
        </p:nvSpPr>
        <p:spPr>
          <a:xfrm>
            <a:off x="-33118" y="6581001"/>
            <a:ext cx="8306399" cy="276999"/>
          </a:xfrm>
          <a:prstGeom prst="rect">
            <a:avLst/>
          </a:prstGeom>
          <a:noFill/>
        </p:spPr>
        <p:txBody>
          <a:bodyPr wrap="square" rtlCol="0">
            <a:spAutoFit/>
          </a:bodyPr>
          <a:lstStyle/>
          <a:p>
            <a:r>
              <a:rPr lang="en-US" sz="1200" b="1" dirty="0" smtClean="0"/>
              <a:t>Ref</a:t>
            </a:r>
            <a:r>
              <a:rPr lang="en-US" sz="1200" dirty="0" smtClean="0"/>
              <a:t>: C. </a:t>
            </a:r>
            <a:r>
              <a:rPr lang="en-US" sz="1200" dirty="0"/>
              <a:t>F</a:t>
            </a:r>
            <a:r>
              <a:rPr lang="en-US" sz="1200" dirty="0" smtClean="0"/>
              <a:t>. </a:t>
            </a:r>
            <a:r>
              <a:rPr lang="en-US" sz="1200" dirty="0" err="1" smtClean="0"/>
              <a:t>Dalziel</a:t>
            </a:r>
            <a:r>
              <a:rPr lang="en-US" sz="1200" dirty="0" smtClean="0"/>
              <a:t>,” Let go current and voltages,” AIEE Transactions 75 (II): 49, 1956</a:t>
            </a:r>
            <a:endParaRPr lang="en-US" dirty="0"/>
          </a:p>
        </p:txBody>
      </p:sp>
      <p:pic>
        <p:nvPicPr>
          <p:cNvPr id="2" name="Picture 1" descr="delet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4842" y="1090764"/>
            <a:ext cx="4587110" cy="3628372"/>
          </a:xfrm>
          <a:prstGeom prst="rect">
            <a:avLst/>
          </a:prstGeom>
        </p:spPr>
      </p:pic>
      <p:sp>
        <p:nvSpPr>
          <p:cNvPr id="20" name="TextBox 19"/>
          <p:cNvSpPr txBox="1"/>
          <p:nvPr/>
        </p:nvSpPr>
        <p:spPr>
          <a:xfrm>
            <a:off x="245103" y="1265579"/>
            <a:ext cx="3854796" cy="304698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t>Let-go current</a:t>
            </a:r>
            <a:r>
              <a:rPr lang="en-US" sz="2400" dirty="0" smtClean="0"/>
              <a:t> is the maximum current a person can tolerate when holding a current carrying conductor in one hand and yet let go of the conductor by using muscles directly affected by that current</a:t>
            </a:r>
          </a:p>
        </p:txBody>
      </p:sp>
      <p:sp>
        <p:nvSpPr>
          <p:cNvPr id="21" name="TextBox 20"/>
          <p:cNvSpPr txBox="1"/>
          <p:nvPr/>
        </p:nvSpPr>
        <p:spPr>
          <a:xfrm>
            <a:off x="108897" y="5018182"/>
            <a:ext cx="8837350" cy="120032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a:buChar char="•"/>
            </a:pPr>
            <a:r>
              <a:rPr lang="en-US" sz="2400" dirty="0" smtClean="0"/>
              <a:t>Let-go current depends on frequency</a:t>
            </a:r>
          </a:p>
          <a:p>
            <a:pPr marL="342900" indent="-342900">
              <a:buFont typeface="Arial"/>
              <a:buChar char="•"/>
            </a:pPr>
            <a:r>
              <a:rPr lang="en-US" sz="2400" dirty="0" smtClean="0"/>
              <a:t>Example: 60 mA current at 2000 Hz and at 5 Hz is safe for men but the same amount of current at 60Hz is not safe</a:t>
            </a:r>
          </a:p>
        </p:txBody>
      </p:sp>
      <p:sp>
        <p:nvSpPr>
          <p:cNvPr id="18"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18</a:t>
            </a:fld>
            <a:endParaRPr lang="en-US" sz="1600" dirty="0"/>
          </a:p>
        </p:txBody>
      </p:sp>
    </p:spTree>
    <p:extLst>
      <p:ext uri="{BB962C8B-B14F-4D97-AF65-F5344CB8AC3E}">
        <p14:creationId xmlns:p14="http://schemas.microsoft.com/office/powerpoint/2010/main" xmlns="" val="275147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2851" y="2786607"/>
            <a:ext cx="8847321" cy="1569660"/>
            <a:chOff x="132851" y="2522267"/>
            <a:chExt cx="8847321" cy="1569660"/>
          </a:xfrm>
        </p:grpSpPr>
        <p:sp>
          <p:nvSpPr>
            <p:cNvPr id="5" name="TextBox 4"/>
            <p:cNvSpPr txBox="1"/>
            <p:nvPr/>
          </p:nvSpPr>
          <p:spPr>
            <a:xfrm>
              <a:off x="132851" y="2522267"/>
              <a:ext cx="8847321" cy="156966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Assume (typical) an electric stove has two 2500 W </a:t>
              </a:r>
            </a:p>
            <a:p>
              <a:r>
                <a:rPr lang="en-US" sz="2400" dirty="0" smtClean="0"/>
                <a:t>coils and two 1000 W coils</a:t>
              </a:r>
            </a:p>
            <a:p>
              <a:r>
                <a:rPr lang="en-US" sz="2400" dirty="0" smtClean="0"/>
                <a:t> - If the 2500 W is turned on, it requires a current flow of 20.83 A</a:t>
              </a:r>
            </a:p>
            <a:p>
              <a:r>
                <a:rPr lang="en-US" sz="2400" dirty="0" smtClean="0"/>
                <a:t> - If all four coils are in use, it requires a current of </a:t>
              </a:r>
              <a:r>
                <a:rPr lang="en-US" sz="2400" b="1" dirty="0" smtClean="0">
                  <a:solidFill>
                    <a:srgbClr val="FF0000"/>
                  </a:solidFill>
                </a:rPr>
                <a:t>58.33 A</a:t>
              </a:r>
              <a:r>
                <a:rPr lang="en-US" sz="2400" dirty="0" smtClean="0"/>
                <a:t>!</a:t>
              </a:r>
            </a:p>
          </p:txBody>
        </p:sp>
        <p:pic>
          <p:nvPicPr>
            <p:cNvPr id="6" name="Picture 5"/>
            <p:cNvPicPr>
              <a:picLocks noChangeAspect="1"/>
            </p:cNvPicPr>
            <p:nvPr/>
          </p:nvPicPr>
          <p:blipFill>
            <a:blip r:embed="rId2" cstate="print"/>
            <a:stretch>
              <a:fillRect/>
            </a:stretch>
          </p:blipFill>
          <p:spPr>
            <a:xfrm>
              <a:off x="6895116" y="2526522"/>
              <a:ext cx="2085056" cy="748343"/>
            </a:xfrm>
            <a:prstGeom prst="rect">
              <a:avLst/>
            </a:prstGeom>
          </p:spPr>
        </p:pic>
      </p:grpSp>
      <p:sp>
        <p:nvSpPr>
          <p:cNvPr id="9" name="TextBox 8"/>
          <p:cNvSpPr txBox="1"/>
          <p:nvPr/>
        </p:nvSpPr>
        <p:spPr>
          <a:xfrm>
            <a:off x="132851" y="1323469"/>
            <a:ext cx="8847321" cy="1200328"/>
          </a:xfrm>
          <a:prstGeom prst="rect">
            <a:avLst/>
          </a:prstGeom>
          <a:noFill/>
        </p:spPr>
        <p:txBody>
          <a:bodyPr wrap="square" rtlCol="0">
            <a:spAutoFit/>
          </a:bodyPr>
          <a:lstStyle/>
          <a:p>
            <a:r>
              <a:rPr lang="en-US" sz="2400" dirty="0" smtClean="0"/>
              <a:t>We use electricity in many different things at home. How much current flows through these devices and how dangerous these could be. See the following examples:</a:t>
            </a:r>
          </a:p>
        </p:txBody>
      </p:sp>
      <p:sp>
        <p:nvSpPr>
          <p:cNvPr id="12" name="TextBox 11"/>
          <p:cNvSpPr txBox="1"/>
          <p:nvPr/>
        </p:nvSpPr>
        <p:spPr>
          <a:xfrm>
            <a:off x="132851" y="4659490"/>
            <a:ext cx="8847321" cy="156966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Typical current requirements:  	(Considering V = 120V in Canada)</a:t>
            </a:r>
          </a:p>
          <a:p>
            <a:r>
              <a:rPr lang="en-US" sz="2400" dirty="0"/>
              <a:t>Cloth dryer  	= 33.0 </a:t>
            </a:r>
            <a:r>
              <a:rPr lang="en-US" sz="2400" dirty="0" smtClean="0"/>
              <a:t>A				Iron 			= 8.5 A</a:t>
            </a:r>
          </a:p>
          <a:p>
            <a:r>
              <a:rPr lang="en-US" sz="2400" dirty="0"/>
              <a:t>Dishwasher	= 11.5 A</a:t>
            </a:r>
            <a:r>
              <a:rPr lang="en-US" sz="2400" dirty="0" smtClean="0"/>
              <a:t>				</a:t>
            </a:r>
            <a:r>
              <a:rPr lang="en-US" sz="2400" dirty="0"/>
              <a:t>Coffeemaker 	= 6.5 </a:t>
            </a:r>
            <a:r>
              <a:rPr lang="en-US" sz="2400" dirty="0" smtClean="0"/>
              <a:t>A</a:t>
            </a:r>
          </a:p>
          <a:p>
            <a:r>
              <a:rPr lang="en-US" sz="2400" dirty="0" smtClean="0"/>
              <a:t>Microwave	= 10.0 A 				</a:t>
            </a:r>
            <a:r>
              <a:rPr lang="en-US" sz="2400" dirty="0"/>
              <a:t>Television		= 1.6 A</a:t>
            </a:r>
            <a:endParaRPr lang="en-US" sz="2400" dirty="0" smtClean="0"/>
          </a:p>
        </p:txBody>
      </p:sp>
      <p:sp>
        <p:nvSpPr>
          <p:cNvPr id="10" name="TextBox 9"/>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How Much Current Are We Using at Home?</a:t>
            </a:r>
          </a:p>
        </p:txBody>
      </p:sp>
      <p:sp>
        <p:nvSpPr>
          <p:cNvPr id="13" name="TextBox 12"/>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4" name="Rounded Rectangle 13"/>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5" name="Rounded Rectangle 14"/>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7" name="Rounded Rectangle 16"/>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8" name="Rounded Rectangle 17"/>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9" name="Rounded Rectangle 18"/>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19</a:t>
            </a:fld>
            <a:endParaRPr lang="en-US" sz="1600" dirty="0"/>
          </a:p>
        </p:txBody>
      </p:sp>
    </p:spTree>
    <p:extLst>
      <p:ext uri="{BB962C8B-B14F-4D97-AF65-F5344CB8AC3E}">
        <p14:creationId xmlns:p14="http://schemas.microsoft.com/office/powerpoint/2010/main" xmlns="" val="2889676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6" name="Rounded Rectangle 5"/>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7" name="Rounded Rectangle 6"/>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8" name="Rounded Rectangle 7"/>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 name="Rounded Rectangle 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The Importance of Electricity</a:t>
            </a:r>
          </a:p>
        </p:txBody>
      </p:sp>
      <p:sp>
        <p:nvSpPr>
          <p:cNvPr id="14" name="TextBox 13"/>
          <p:cNvSpPr txBox="1"/>
          <p:nvPr/>
        </p:nvSpPr>
        <p:spPr>
          <a:xfrm>
            <a:off x="138748" y="1500242"/>
            <a:ext cx="3880560" cy="44935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just">
              <a:buFont typeface="Arial"/>
              <a:buChar char="•"/>
            </a:pPr>
            <a:r>
              <a:rPr lang="en-US" sz="2200" dirty="0" smtClean="0"/>
              <a:t>Engineers need to use electricity regardless </a:t>
            </a:r>
            <a:r>
              <a:rPr lang="en-US" sz="2200" dirty="0"/>
              <a:t>of engineering </a:t>
            </a:r>
            <a:r>
              <a:rPr lang="en-US" sz="2200" dirty="0" smtClean="0"/>
              <a:t>discipline. </a:t>
            </a:r>
          </a:p>
          <a:p>
            <a:pPr marL="342900" indent="-342900" algn="just">
              <a:buFont typeface="Arial"/>
              <a:buChar char="•"/>
            </a:pPr>
            <a:r>
              <a:rPr lang="en-US" sz="2200" dirty="0" smtClean="0"/>
              <a:t>Imagine a world without electricity even not the batteries. Now make a list of things that you could still do to keep you living smooth. Such a list would be almost empty!</a:t>
            </a:r>
          </a:p>
          <a:p>
            <a:pPr marL="342900" indent="-342900" algn="just">
              <a:buFont typeface="Arial"/>
              <a:buChar char="•"/>
            </a:pPr>
            <a:r>
              <a:rPr lang="en-US" sz="2200" dirty="0" smtClean="0"/>
              <a:t>In today’s world, no matter what you do or where you are, electricity is essential.</a:t>
            </a:r>
            <a:endParaRPr lang="en-US" sz="2200" dirty="0"/>
          </a:p>
        </p:txBody>
      </p:sp>
      <p:pic>
        <p:nvPicPr>
          <p:cNvPr id="5" name="Picture 4" descr="Chemical Engineering.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58404">
            <a:off x="6806550" y="1510915"/>
            <a:ext cx="1922728" cy="564502"/>
          </a:xfrm>
          <a:prstGeom prst="rect">
            <a:avLst/>
          </a:prstGeom>
        </p:spPr>
      </p:pic>
      <p:pic>
        <p:nvPicPr>
          <p:cNvPr id="12" name="Picture 11" descr="Civil Engineerin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759547">
            <a:off x="4481653" y="1606161"/>
            <a:ext cx="1883396" cy="571921"/>
          </a:xfrm>
          <a:prstGeom prst="rect">
            <a:avLst/>
          </a:prstGeom>
        </p:spPr>
      </p:pic>
      <p:pic>
        <p:nvPicPr>
          <p:cNvPr id="15" name="Picture 14" descr="Electrical Engineering.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7631735" y="3394469"/>
            <a:ext cx="1761627" cy="522052"/>
          </a:xfrm>
          <a:prstGeom prst="rect">
            <a:avLst/>
          </a:prstGeom>
        </p:spPr>
      </p:pic>
      <p:pic>
        <p:nvPicPr>
          <p:cNvPr id="17" name="Picture 16" descr="Biomedical Engineering.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666515">
            <a:off x="4284828" y="4995745"/>
            <a:ext cx="1449447" cy="538495"/>
          </a:xfrm>
          <a:prstGeom prst="rect">
            <a:avLst/>
          </a:prstGeom>
        </p:spPr>
      </p:pic>
      <p:pic>
        <p:nvPicPr>
          <p:cNvPr id="18" name="Picture 17" descr="Geomatics Engineering.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40457" y="5884627"/>
            <a:ext cx="1958643" cy="532136"/>
          </a:xfrm>
          <a:prstGeom prst="rect">
            <a:avLst/>
          </a:prstGeom>
        </p:spPr>
      </p:pic>
      <p:pic>
        <p:nvPicPr>
          <p:cNvPr id="21" name="Picture 20" descr="Aerospace Engineering.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6200000">
            <a:off x="3962318" y="3214907"/>
            <a:ext cx="1673842" cy="793393"/>
          </a:xfrm>
          <a:prstGeom prst="rect">
            <a:avLst/>
          </a:prstGeom>
        </p:spPr>
      </p:pic>
      <p:pic>
        <p:nvPicPr>
          <p:cNvPr id="3" name="Picture 2" descr="Mechanical Engineering.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19063553">
            <a:off x="7542296" y="5120693"/>
            <a:ext cx="1226434" cy="597852"/>
          </a:xfrm>
          <a:prstGeom prst="rect">
            <a:avLst/>
          </a:prstGeom>
        </p:spPr>
      </p:pic>
      <p:grpSp>
        <p:nvGrpSpPr>
          <p:cNvPr id="24" name="Group 23"/>
          <p:cNvGrpSpPr/>
          <p:nvPr/>
        </p:nvGrpSpPr>
        <p:grpSpPr>
          <a:xfrm>
            <a:off x="5934127" y="2966774"/>
            <a:ext cx="1696990" cy="1505503"/>
            <a:chOff x="5934127" y="2966774"/>
            <a:chExt cx="1696990" cy="1505503"/>
          </a:xfrm>
        </p:grpSpPr>
        <p:sp>
          <p:nvSpPr>
            <p:cNvPr id="22" name="16-Point Star 21"/>
            <p:cNvSpPr/>
            <p:nvPr/>
          </p:nvSpPr>
          <p:spPr>
            <a:xfrm>
              <a:off x="5934127" y="2966774"/>
              <a:ext cx="1696990" cy="1505503"/>
            </a:xfrm>
            <a:prstGeom prst="star1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TextBox 22"/>
            <p:cNvSpPr txBox="1"/>
            <p:nvPr/>
          </p:nvSpPr>
          <p:spPr>
            <a:xfrm>
              <a:off x="6211621" y="3511041"/>
              <a:ext cx="1398149" cy="400110"/>
            </a:xfrm>
            <a:prstGeom prst="rect">
              <a:avLst/>
            </a:prstGeom>
            <a:noFill/>
          </p:spPr>
          <p:txBody>
            <a:bodyPr wrap="square" rtlCol="0">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Electricity</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5" name="Slide Number Placeholder 24"/>
          <p:cNvSpPr>
            <a:spLocks noGrp="1"/>
          </p:cNvSpPr>
          <p:nvPr>
            <p:ph type="sldNum" sz="quarter" idx="12"/>
          </p:nvPr>
        </p:nvSpPr>
        <p:spPr/>
        <p:txBody>
          <a:bodyPr/>
          <a:lstStyle/>
          <a:p>
            <a:fld id="{90034978-CCFC-E547-B74E-526FDE0DA738}" type="slidenum">
              <a:rPr lang="en-US" smtClean="0"/>
              <a:pPr/>
              <a:t>2</a:t>
            </a:fld>
            <a:endParaRPr lang="en-US"/>
          </a:p>
        </p:txBody>
      </p:sp>
    </p:spTree>
    <p:extLst>
      <p:ext uri="{BB962C8B-B14F-4D97-AF65-F5344CB8AC3E}">
        <p14:creationId xmlns:p14="http://schemas.microsoft.com/office/powerpoint/2010/main" xmlns="" val="2674395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378331" y="5807479"/>
            <a:ext cx="6921928" cy="785209"/>
          </a:xfrm>
          <a:prstGeom prst="roundRect">
            <a:avLst/>
          </a:prstGeom>
          <a:solidFill>
            <a:srgbClr val="D2F18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132851" y="987272"/>
            <a:ext cx="8847321" cy="830997"/>
          </a:xfrm>
          <a:prstGeom prst="rect">
            <a:avLst/>
          </a:prstGeom>
          <a:noFill/>
        </p:spPr>
        <p:txBody>
          <a:bodyPr wrap="square" rtlCol="0">
            <a:spAutoFit/>
          </a:bodyPr>
          <a:lstStyle/>
          <a:p>
            <a:r>
              <a:rPr lang="en-US" sz="2400" dirty="0" smtClean="0"/>
              <a:t>Workers often use various dangerous electrical equipment. </a:t>
            </a:r>
          </a:p>
          <a:p>
            <a:r>
              <a:rPr lang="en-US" sz="2400" dirty="0" smtClean="0"/>
              <a:t>Also, people use things in public places which require high current.</a:t>
            </a:r>
          </a:p>
        </p:txBody>
      </p:sp>
      <p:sp>
        <p:nvSpPr>
          <p:cNvPr id="16" name="TextBox 15"/>
          <p:cNvSpPr txBox="1"/>
          <p:nvPr/>
        </p:nvSpPr>
        <p:spPr>
          <a:xfrm>
            <a:off x="463714" y="5751019"/>
            <a:ext cx="6676451"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dirty="0" smtClean="0"/>
              <a:t>The </a:t>
            </a:r>
            <a:r>
              <a:rPr lang="en-US" sz="2400" b="1" dirty="0" smtClean="0"/>
              <a:t>engineers</a:t>
            </a:r>
            <a:r>
              <a:rPr lang="en-US" sz="2400" dirty="0" smtClean="0"/>
              <a:t> who design these ensure that the workers, users and public will remain safe.</a:t>
            </a:r>
            <a:endParaRPr lang="en-US" dirty="0"/>
          </a:p>
        </p:txBody>
      </p:sp>
      <p:grpSp>
        <p:nvGrpSpPr>
          <p:cNvPr id="7" name="Group 6"/>
          <p:cNvGrpSpPr/>
          <p:nvPr/>
        </p:nvGrpSpPr>
        <p:grpSpPr>
          <a:xfrm>
            <a:off x="132851" y="2027923"/>
            <a:ext cx="8847321" cy="1569660"/>
            <a:chOff x="132851" y="2034067"/>
            <a:chExt cx="8847321" cy="1569660"/>
          </a:xfrm>
        </p:grpSpPr>
        <p:sp>
          <p:nvSpPr>
            <p:cNvPr id="12" name="TextBox 11"/>
            <p:cNvSpPr txBox="1"/>
            <p:nvPr/>
          </p:nvSpPr>
          <p:spPr>
            <a:xfrm>
              <a:off x="132851" y="2034067"/>
              <a:ext cx="8847321" cy="156966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An oilrig may require several megawatt of power, which may</a:t>
              </a:r>
            </a:p>
            <a:p>
              <a:r>
                <a:rPr lang="en-US" sz="2400" dirty="0" smtClean="0"/>
                <a:t>have more than thousand amperes of current in it.</a:t>
              </a:r>
            </a:p>
            <a:p>
              <a:r>
                <a:rPr lang="en-US" sz="2400" dirty="0" smtClean="0"/>
                <a:t>The list of heavy duty machines can be endless here.</a:t>
              </a:r>
            </a:p>
            <a:p>
              <a:r>
                <a:rPr lang="en-US" sz="2400" dirty="0" smtClean="0"/>
                <a:t>All these machines require moderate to very high current.</a:t>
              </a:r>
            </a:p>
          </p:txBody>
        </p:sp>
        <p:pic>
          <p:nvPicPr>
            <p:cNvPr id="2" name="Picture 1" descr="delete oil-rig.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02927" y="2034067"/>
              <a:ext cx="1177245" cy="1569660"/>
            </a:xfrm>
            <a:prstGeom prst="rect">
              <a:avLst/>
            </a:prstGeom>
          </p:spPr>
        </p:pic>
      </p:grpSp>
      <p:grpSp>
        <p:nvGrpSpPr>
          <p:cNvPr id="14" name="Group 13"/>
          <p:cNvGrpSpPr/>
          <p:nvPr/>
        </p:nvGrpSpPr>
        <p:grpSpPr>
          <a:xfrm>
            <a:off x="132851" y="3895910"/>
            <a:ext cx="8847321" cy="1569660"/>
            <a:chOff x="132851" y="3825823"/>
            <a:chExt cx="8847321" cy="1569660"/>
          </a:xfrm>
        </p:grpSpPr>
        <p:sp>
          <p:nvSpPr>
            <p:cNvPr id="5" name="TextBox 4"/>
            <p:cNvSpPr txBox="1"/>
            <p:nvPr/>
          </p:nvSpPr>
          <p:spPr>
            <a:xfrm>
              <a:off x="132851" y="3825823"/>
              <a:ext cx="8847321" cy="156966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A three-car transit train may require 300 A - 900 A</a:t>
              </a:r>
            </a:p>
            <a:p>
              <a:endParaRPr lang="en-US" sz="2400" dirty="0" smtClean="0"/>
            </a:p>
            <a:p>
              <a:r>
                <a:rPr lang="en-US" sz="2400" dirty="0" smtClean="0"/>
                <a:t>A ten passenger elevator may require 150 A</a:t>
              </a:r>
            </a:p>
            <a:p>
              <a:r>
                <a:rPr lang="en-US" sz="2400" dirty="0" smtClean="0"/>
                <a:t>A 20 foot high escalator may require 100 A</a:t>
              </a:r>
            </a:p>
          </p:txBody>
        </p:sp>
        <p:pic>
          <p:nvPicPr>
            <p:cNvPr id="4" name="Picture 3" descr="Delete BUL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81659" y="3825825"/>
              <a:ext cx="1389155" cy="757720"/>
            </a:xfrm>
            <a:prstGeom prst="rect">
              <a:avLst/>
            </a:prstGeom>
          </p:spPr>
        </p:pic>
        <p:pic>
          <p:nvPicPr>
            <p:cNvPr id="10" name="Picture 9"/>
            <p:cNvPicPr>
              <a:picLocks noChangeAspect="1"/>
            </p:cNvPicPr>
            <p:nvPr/>
          </p:nvPicPr>
          <p:blipFill>
            <a:blip r:embed="rId4" cstate="print"/>
            <a:stretch>
              <a:fillRect/>
            </a:stretch>
          </p:blipFill>
          <p:spPr>
            <a:xfrm>
              <a:off x="8251121" y="4678843"/>
              <a:ext cx="708148" cy="708148"/>
            </a:xfrm>
            <a:prstGeom prst="rect">
              <a:avLst/>
            </a:prstGeom>
          </p:spPr>
        </p:pic>
        <p:pic>
          <p:nvPicPr>
            <p:cNvPr id="13" name="Picture 12"/>
            <p:cNvPicPr>
              <a:picLocks noChangeAspect="1"/>
            </p:cNvPicPr>
            <p:nvPr/>
          </p:nvPicPr>
          <p:blipFill>
            <a:blip r:embed="rId5" cstate="print"/>
            <a:stretch>
              <a:fillRect/>
            </a:stretch>
          </p:blipFill>
          <p:spPr>
            <a:xfrm>
              <a:off x="7566241" y="4678843"/>
              <a:ext cx="537480" cy="716640"/>
            </a:xfrm>
            <a:prstGeom prst="rect">
              <a:avLst/>
            </a:prstGeom>
          </p:spPr>
        </p:pic>
      </p:grpSp>
      <p:sp>
        <p:nvSpPr>
          <p:cNvPr id="15" name="TextBox 14"/>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How About At Nonresidential Places?</a:t>
            </a:r>
          </a:p>
        </p:txBody>
      </p:sp>
      <p:sp>
        <p:nvSpPr>
          <p:cNvPr id="17" name="TextBox 16"/>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8" name="Rounded Rectangle 17"/>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9" name="Rounded Rectangle 18"/>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0" name="Rounded Rectangle 19"/>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1" name="Rounded Rectangle 20"/>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2" name="Rounded Rectangle 21"/>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20</a:t>
            </a:fld>
            <a:endParaRPr lang="en-US" sz="1600" dirty="0"/>
          </a:p>
        </p:txBody>
      </p:sp>
    </p:spTree>
    <p:extLst>
      <p:ext uri="{BB962C8B-B14F-4D97-AF65-F5344CB8AC3E}">
        <p14:creationId xmlns:p14="http://schemas.microsoft.com/office/powerpoint/2010/main" xmlns="" val="2036171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67848" y="2518557"/>
            <a:ext cx="8398035" cy="2081012"/>
          </a:xfrm>
          <a:prstGeom prst="roundRect">
            <a:avLst/>
          </a:prstGeom>
          <a:solidFill>
            <a:srgbClr val="D2F18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132851" y="1114140"/>
            <a:ext cx="8847321" cy="5262979"/>
          </a:xfrm>
          <a:prstGeom prst="rect">
            <a:avLst/>
          </a:prstGeom>
          <a:noFill/>
        </p:spPr>
        <p:txBody>
          <a:bodyPr wrap="square" rtlCol="0">
            <a:spAutoFit/>
          </a:bodyPr>
          <a:lstStyle/>
          <a:p>
            <a:r>
              <a:rPr lang="en-US" sz="2400" dirty="0" smtClean="0"/>
              <a:t>The electrical resistance of the human body depends on various factors such as skin condition (dry, wet, type of gel or lotion used), parts of the body and even on gender.</a:t>
            </a:r>
          </a:p>
          <a:p>
            <a:endParaRPr lang="en-US" sz="2400" dirty="0"/>
          </a:p>
          <a:p>
            <a:r>
              <a:rPr lang="en-US" sz="2400" dirty="0" smtClean="0"/>
              <a:t>        Resistance between two points x and y of a human body is </a:t>
            </a:r>
          </a:p>
          <a:p>
            <a:endParaRPr lang="en-US" sz="2400" dirty="0" smtClean="0"/>
          </a:p>
          <a:p>
            <a:endParaRPr lang="en-US" sz="2400" dirty="0"/>
          </a:p>
          <a:p>
            <a:endParaRPr lang="en-US" sz="2400" dirty="0"/>
          </a:p>
          <a:p>
            <a:r>
              <a:rPr lang="en-US" sz="2400" dirty="0" smtClean="0"/>
              <a:t>		</a:t>
            </a:r>
          </a:p>
          <a:p>
            <a:endParaRPr lang="en-US" sz="2400" dirty="0" smtClean="0"/>
          </a:p>
          <a:p>
            <a:pPr marL="342900" indent="-342900">
              <a:buFont typeface="Arial"/>
              <a:buChar char="•"/>
            </a:pPr>
            <a:r>
              <a:rPr lang="en-US" sz="2400" dirty="0" smtClean="0"/>
              <a:t>Dry skin has higher resistivity than wet skin</a:t>
            </a:r>
          </a:p>
          <a:p>
            <a:pPr marL="342900" indent="-342900">
              <a:buFont typeface="Arial"/>
              <a:buChar char="•"/>
            </a:pPr>
            <a:r>
              <a:rPr lang="en-US" sz="2400" dirty="0" smtClean="0"/>
              <a:t>Male usually have higher resistivity than female</a:t>
            </a:r>
          </a:p>
          <a:p>
            <a:pPr marL="342900" indent="-342900">
              <a:buFont typeface="Arial"/>
              <a:buChar char="•"/>
            </a:pPr>
            <a:r>
              <a:rPr lang="en-US" sz="2400" dirty="0" smtClean="0"/>
              <a:t>Thicker skin has higher resistance than thinner skin</a:t>
            </a:r>
          </a:p>
          <a:p>
            <a:pPr marL="342900" indent="-342900">
              <a:buFont typeface="Arial"/>
              <a:buChar char="•"/>
            </a:pPr>
            <a:r>
              <a:rPr lang="en-US" sz="2400" dirty="0" smtClean="0"/>
              <a:t>The resistivity of skin is much higher than that of muscle </a:t>
            </a:r>
          </a:p>
        </p:txBody>
      </p:sp>
      <p:graphicFrame>
        <p:nvGraphicFramePr>
          <p:cNvPr id="2" name="Object 1"/>
          <p:cNvGraphicFramePr>
            <a:graphicFrameLocks noChangeAspect="1"/>
          </p:cNvGraphicFramePr>
          <p:nvPr>
            <p:extLst>
              <p:ext uri="{D42A27DB-BD31-4B8C-83A1-F6EECF244321}">
                <p14:modId xmlns:p14="http://schemas.microsoft.com/office/powerpoint/2010/main" xmlns="" val="1086899408"/>
              </p:ext>
            </p:extLst>
          </p:nvPr>
        </p:nvGraphicFramePr>
        <p:xfrm>
          <a:off x="760462" y="3327603"/>
          <a:ext cx="1312863" cy="830263"/>
        </p:xfrm>
        <a:graphic>
          <a:graphicData uri="http://schemas.openxmlformats.org/presentationml/2006/ole">
            <p:oleObj spid="_x0000_s2671" name="Equation" r:id="rId4" imgW="612360" imgH="38376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276586398"/>
              </p:ext>
            </p:extLst>
          </p:nvPr>
        </p:nvGraphicFramePr>
        <p:xfrm>
          <a:off x="2650851" y="3306745"/>
          <a:ext cx="5816600" cy="1135063"/>
        </p:xfrm>
        <a:graphic>
          <a:graphicData uri="http://schemas.openxmlformats.org/presentationml/2006/ole">
            <p:oleObj spid="_x0000_s2672" name="Equation" r:id="rId5" imgW="3364560" imgH="649080" progId="Equation.3">
              <p:embed/>
            </p:oleObj>
          </a:graphicData>
        </a:graphic>
      </p:graphicFrame>
      <p:sp>
        <p:nvSpPr>
          <p:cNvPr id="6" name="TextBox 5"/>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Electrical Resistance of Human Body</a:t>
            </a:r>
          </a:p>
        </p:txBody>
      </p:sp>
      <p:sp>
        <p:nvSpPr>
          <p:cNvPr id="7" name="TextBox 6"/>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8" name="Rounded Rectangle 7"/>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1" name="Rounded Rectangle 10"/>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2" name="Rounded Rectangle 11"/>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3" name="Rounded Rectangle 1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5"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21</a:t>
            </a:fld>
            <a:endParaRPr lang="en-US" sz="1600" dirty="0"/>
          </a:p>
        </p:txBody>
      </p:sp>
    </p:spTree>
    <p:extLst>
      <p:ext uri="{BB962C8B-B14F-4D97-AF65-F5344CB8AC3E}">
        <p14:creationId xmlns:p14="http://schemas.microsoft.com/office/powerpoint/2010/main" xmlns="" val="2829068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a:xfrm>
            <a:off x="476525" y="3043466"/>
            <a:ext cx="8057982" cy="1109078"/>
          </a:xfrm>
          <a:prstGeom prst="roundRect">
            <a:avLst/>
          </a:prstGeom>
          <a:solidFill>
            <a:srgbClr val="D2F18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81" name="Group 80"/>
          <p:cNvGrpSpPr/>
          <p:nvPr/>
        </p:nvGrpSpPr>
        <p:grpSpPr>
          <a:xfrm>
            <a:off x="6560945" y="1073689"/>
            <a:ext cx="2540159" cy="1542975"/>
            <a:chOff x="5606385" y="438365"/>
            <a:chExt cx="2540159" cy="1542975"/>
          </a:xfrm>
        </p:grpSpPr>
        <p:grpSp>
          <p:nvGrpSpPr>
            <p:cNvPr id="80" name="Group 79"/>
            <p:cNvGrpSpPr/>
            <p:nvPr/>
          </p:nvGrpSpPr>
          <p:grpSpPr>
            <a:xfrm>
              <a:off x="5764252" y="775800"/>
              <a:ext cx="2074263" cy="1161001"/>
              <a:chOff x="5764252" y="775800"/>
              <a:chExt cx="2074263" cy="1161001"/>
            </a:xfrm>
          </p:grpSpPr>
          <p:pic>
            <p:nvPicPr>
              <p:cNvPr id="44" name="Picture 43"/>
              <p:cNvPicPr>
                <a:picLocks noChangeAspect="1"/>
              </p:cNvPicPr>
              <p:nvPr/>
            </p:nvPicPr>
            <p:blipFill>
              <a:blip r:embed="rId4" cstate="print"/>
              <a:stretch>
                <a:fillRect/>
              </a:stretch>
            </p:blipFill>
            <p:spPr>
              <a:xfrm rot="16200000">
                <a:off x="5660242" y="1295242"/>
                <a:ext cx="409924" cy="201903"/>
              </a:xfrm>
              <a:prstGeom prst="rect">
                <a:avLst/>
              </a:prstGeom>
            </p:spPr>
          </p:pic>
          <p:pic>
            <p:nvPicPr>
              <p:cNvPr id="45" name="Picture 44"/>
              <p:cNvPicPr>
                <a:picLocks noChangeAspect="1"/>
              </p:cNvPicPr>
              <p:nvPr/>
            </p:nvPicPr>
            <p:blipFill>
              <a:blip r:embed="rId4" cstate="print"/>
              <a:stretch>
                <a:fillRect/>
              </a:stretch>
            </p:blipFill>
            <p:spPr>
              <a:xfrm>
                <a:off x="6592667" y="938799"/>
                <a:ext cx="409924" cy="201903"/>
              </a:xfrm>
              <a:prstGeom prst="rect">
                <a:avLst/>
              </a:prstGeom>
            </p:spPr>
          </p:pic>
          <p:cxnSp>
            <p:nvCxnSpPr>
              <p:cNvPr id="47" name="Straight Connector 46"/>
              <p:cNvCxnSpPr/>
              <p:nvPr/>
            </p:nvCxnSpPr>
            <p:spPr>
              <a:xfrm>
                <a:off x="5865204" y="775800"/>
                <a:ext cx="1" cy="432849"/>
              </a:xfrm>
              <a:prstGeom prst="line">
                <a:avLst/>
              </a:prstGeom>
              <a:ln>
                <a:solidFill>
                  <a:schemeClr val="tx1"/>
                </a:solidFill>
                <a:headEnd type="oval" w="lg"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865205" y="1558577"/>
                <a:ext cx="2487" cy="28777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865206" y="1047385"/>
                <a:ext cx="7449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992591" y="1046532"/>
                <a:ext cx="7449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4" cstate="print"/>
              <a:stretch>
                <a:fillRect/>
              </a:stretch>
            </p:blipFill>
            <p:spPr>
              <a:xfrm>
                <a:off x="6595153" y="1734898"/>
                <a:ext cx="409924" cy="201903"/>
              </a:xfrm>
              <a:prstGeom prst="rect">
                <a:avLst/>
              </a:prstGeom>
            </p:spPr>
          </p:pic>
          <p:cxnSp>
            <p:nvCxnSpPr>
              <p:cNvPr id="62" name="Straight Connector 61"/>
              <p:cNvCxnSpPr/>
              <p:nvPr/>
            </p:nvCxnSpPr>
            <p:spPr>
              <a:xfrm>
                <a:off x="5867692" y="1843484"/>
                <a:ext cx="7449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995077" y="1842631"/>
                <a:ext cx="7449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4" name="Picture 63"/>
              <p:cNvPicPr>
                <a:picLocks noChangeAspect="1"/>
              </p:cNvPicPr>
              <p:nvPr/>
            </p:nvPicPr>
            <p:blipFill>
              <a:blip r:embed="rId4" cstate="print"/>
              <a:stretch>
                <a:fillRect/>
              </a:stretch>
            </p:blipFill>
            <p:spPr>
              <a:xfrm rot="16200000">
                <a:off x="7532602" y="1295396"/>
                <a:ext cx="409924" cy="201903"/>
              </a:xfrm>
              <a:prstGeom prst="rect">
                <a:avLst/>
              </a:prstGeom>
            </p:spPr>
          </p:pic>
          <p:cxnSp>
            <p:nvCxnSpPr>
              <p:cNvPr id="65" name="Straight Connector 64"/>
              <p:cNvCxnSpPr/>
              <p:nvPr/>
            </p:nvCxnSpPr>
            <p:spPr>
              <a:xfrm>
                <a:off x="7737564" y="775954"/>
                <a:ext cx="1" cy="432849"/>
              </a:xfrm>
              <a:prstGeom prst="line">
                <a:avLst/>
              </a:prstGeom>
              <a:ln>
                <a:solidFill>
                  <a:schemeClr val="tx1"/>
                </a:solidFill>
                <a:headEnd type="oval" w="lg"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7737564" y="1558731"/>
                <a:ext cx="1" cy="2876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p:nvGrpSpPr>
          <p:grpSpPr>
            <a:xfrm>
              <a:off x="5606385" y="438365"/>
              <a:ext cx="2540159" cy="1542975"/>
              <a:chOff x="5599032" y="438541"/>
              <a:chExt cx="2540159" cy="1542975"/>
            </a:xfrm>
          </p:grpSpPr>
          <p:sp>
            <p:nvSpPr>
              <p:cNvPr id="69" name="TextBox 68"/>
              <p:cNvSpPr txBox="1"/>
              <p:nvPr/>
            </p:nvSpPr>
            <p:spPr>
              <a:xfrm>
                <a:off x="5599032" y="441273"/>
                <a:ext cx="330009" cy="369332"/>
              </a:xfrm>
              <a:prstGeom prst="rect">
                <a:avLst/>
              </a:prstGeom>
              <a:noFill/>
            </p:spPr>
            <p:txBody>
              <a:bodyPr wrap="square" rtlCol="0">
                <a:spAutoFit/>
              </a:bodyPr>
              <a:lstStyle/>
              <a:p>
                <a:r>
                  <a:rPr lang="en-US" dirty="0"/>
                  <a:t>a</a:t>
                </a:r>
              </a:p>
            </p:txBody>
          </p:sp>
          <p:sp>
            <p:nvSpPr>
              <p:cNvPr id="70" name="TextBox 69"/>
              <p:cNvSpPr txBox="1"/>
              <p:nvPr/>
            </p:nvSpPr>
            <p:spPr>
              <a:xfrm>
                <a:off x="5611432" y="803694"/>
                <a:ext cx="330009" cy="369332"/>
              </a:xfrm>
              <a:prstGeom prst="rect">
                <a:avLst/>
              </a:prstGeom>
              <a:noFill/>
            </p:spPr>
            <p:txBody>
              <a:bodyPr wrap="square" rtlCol="0">
                <a:spAutoFit/>
              </a:bodyPr>
              <a:lstStyle/>
              <a:p>
                <a:r>
                  <a:rPr lang="en-US" dirty="0" smtClean="0"/>
                  <a:t>b</a:t>
                </a:r>
                <a:endParaRPr lang="en-US" dirty="0"/>
              </a:p>
            </p:txBody>
          </p:sp>
          <p:sp>
            <p:nvSpPr>
              <p:cNvPr id="71" name="TextBox 70"/>
              <p:cNvSpPr txBox="1"/>
              <p:nvPr/>
            </p:nvSpPr>
            <p:spPr>
              <a:xfrm>
                <a:off x="5613832" y="1606159"/>
                <a:ext cx="330009" cy="369332"/>
              </a:xfrm>
              <a:prstGeom prst="rect">
                <a:avLst/>
              </a:prstGeom>
              <a:noFill/>
            </p:spPr>
            <p:txBody>
              <a:bodyPr wrap="square" rtlCol="0">
                <a:spAutoFit/>
              </a:bodyPr>
              <a:lstStyle/>
              <a:p>
                <a:r>
                  <a:rPr lang="en-US" dirty="0"/>
                  <a:t>c</a:t>
                </a:r>
              </a:p>
            </p:txBody>
          </p:sp>
          <p:sp>
            <p:nvSpPr>
              <p:cNvPr id="72" name="TextBox 71"/>
              <p:cNvSpPr txBox="1"/>
              <p:nvPr/>
            </p:nvSpPr>
            <p:spPr>
              <a:xfrm>
                <a:off x="7714507" y="1612184"/>
                <a:ext cx="330009" cy="369332"/>
              </a:xfrm>
              <a:prstGeom prst="rect">
                <a:avLst/>
              </a:prstGeom>
              <a:noFill/>
            </p:spPr>
            <p:txBody>
              <a:bodyPr wrap="square" rtlCol="0">
                <a:spAutoFit/>
              </a:bodyPr>
              <a:lstStyle/>
              <a:p>
                <a:r>
                  <a:rPr lang="en-US" dirty="0"/>
                  <a:t>e</a:t>
                </a:r>
              </a:p>
            </p:txBody>
          </p:sp>
          <p:sp>
            <p:nvSpPr>
              <p:cNvPr id="73" name="TextBox 72"/>
              <p:cNvSpPr txBox="1"/>
              <p:nvPr/>
            </p:nvSpPr>
            <p:spPr>
              <a:xfrm>
                <a:off x="7697564" y="801623"/>
                <a:ext cx="330009" cy="369332"/>
              </a:xfrm>
              <a:prstGeom prst="rect">
                <a:avLst/>
              </a:prstGeom>
              <a:noFill/>
            </p:spPr>
            <p:txBody>
              <a:bodyPr wrap="square" rtlCol="0">
                <a:spAutoFit/>
              </a:bodyPr>
              <a:lstStyle/>
              <a:p>
                <a:r>
                  <a:rPr lang="en-US" dirty="0" smtClean="0"/>
                  <a:t>f</a:t>
                </a:r>
                <a:endParaRPr lang="en-US" dirty="0"/>
              </a:p>
            </p:txBody>
          </p:sp>
          <p:sp>
            <p:nvSpPr>
              <p:cNvPr id="74" name="TextBox 73"/>
              <p:cNvSpPr txBox="1"/>
              <p:nvPr/>
            </p:nvSpPr>
            <p:spPr>
              <a:xfrm>
                <a:off x="7727564" y="438541"/>
                <a:ext cx="330009" cy="369332"/>
              </a:xfrm>
              <a:prstGeom prst="rect">
                <a:avLst/>
              </a:prstGeom>
              <a:noFill/>
            </p:spPr>
            <p:txBody>
              <a:bodyPr wrap="square" rtlCol="0">
                <a:spAutoFit/>
              </a:bodyPr>
              <a:lstStyle/>
              <a:p>
                <a:r>
                  <a:rPr lang="en-US" dirty="0" smtClean="0"/>
                  <a:t>g</a:t>
                </a:r>
                <a:endParaRPr lang="en-US" dirty="0"/>
              </a:p>
            </p:txBody>
          </p:sp>
          <p:graphicFrame>
            <p:nvGraphicFramePr>
              <p:cNvPr id="75" name="Object 74"/>
              <p:cNvGraphicFramePr>
                <a:graphicFrameLocks noChangeAspect="1"/>
              </p:cNvGraphicFramePr>
              <p:nvPr>
                <p:extLst>
                  <p:ext uri="{D42A27DB-BD31-4B8C-83A1-F6EECF244321}">
                    <p14:modId xmlns:p14="http://schemas.microsoft.com/office/powerpoint/2010/main" xmlns="" val="2541157472"/>
                  </p:ext>
                </p:extLst>
              </p:nvPr>
            </p:nvGraphicFramePr>
            <p:xfrm>
              <a:off x="6569075" y="704850"/>
              <a:ext cx="387350" cy="285750"/>
            </p:xfrm>
            <a:graphic>
              <a:graphicData uri="http://schemas.openxmlformats.org/presentationml/2006/ole">
                <p:oleObj spid="_x0000_s8118" name="Equation" r:id="rId5" imgW="283320" imgH="200880" progId="Equation.3">
                  <p:embed/>
                </p:oleObj>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xmlns="" val="1739184428"/>
                  </p:ext>
                </p:extLst>
              </p:nvPr>
            </p:nvGraphicFramePr>
            <p:xfrm>
              <a:off x="6580188" y="1498600"/>
              <a:ext cx="371475" cy="285750"/>
            </p:xfrm>
            <a:graphic>
              <a:graphicData uri="http://schemas.openxmlformats.org/presentationml/2006/ole">
                <p:oleObj spid="_x0000_s8119" name="Equation" r:id="rId6" imgW="264960" imgH="200880" progId="Equation.3">
                  <p:embed/>
                </p:oleObj>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xmlns="" val="1681037219"/>
                  </p:ext>
                </p:extLst>
              </p:nvPr>
            </p:nvGraphicFramePr>
            <p:xfrm>
              <a:off x="5919041" y="1235943"/>
              <a:ext cx="320675" cy="285750"/>
            </p:xfrm>
            <a:graphic>
              <a:graphicData uri="http://schemas.openxmlformats.org/presentationml/2006/ole">
                <p:oleObj spid="_x0000_s8120" name="Equation" r:id="rId7" imgW="228240" imgH="200880" progId="Equation.3">
                  <p:embed/>
                </p:oleObj>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xmlns="" val="3486964070"/>
                  </p:ext>
                </p:extLst>
              </p:nvPr>
            </p:nvGraphicFramePr>
            <p:xfrm>
              <a:off x="7818516" y="1251391"/>
              <a:ext cx="320675" cy="285750"/>
            </p:xfrm>
            <a:graphic>
              <a:graphicData uri="http://schemas.openxmlformats.org/presentationml/2006/ole">
                <p:oleObj spid="_x0000_s8121" name="Equation" r:id="rId8" imgW="228240" imgH="200880" progId="Equation.3">
                  <p:embed/>
                </p:oleObj>
              </a:graphicData>
            </a:graphic>
          </p:graphicFrame>
        </p:grpSp>
      </p:grpSp>
      <p:grpSp>
        <p:nvGrpSpPr>
          <p:cNvPr id="89" name="Group 88"/>
          <p:cNvGrpSpPr/>
          <p:nvPr/>
        </p:nvGrpSpPr>
        <p:grpSpPr>
          <a:xfrm>
            <a:off x="2272334" y="838522"/>
            <a:ext cx="4216727" cy="1892575"/>
            <a:chOff x="1693434" y="463307"/>
            <a:chExt cx="4216727" cy="1892575"/>
          </a:xfrm>
        </p:grpSpPr>
        <p:grpSp>
          <p:nvGrpSpPr>
            <p:cNvPr id="43" name="Group 42"/>
            <p:cNvGrpSpPr/>
            <p:nvPr/>
          </p:nvGrpSpPr>
          <p:grpSpPr>
            <a:xfrm>
              <a:off x="1693434" y="463307"/>
              <a:ext cx="3012478" cy="1892575"/>
              <a:chOff x="2690071" y="475102"/>
              <a:chExt cx="3012478" cy="1892575"/>
            </a:xfrm>
          </p:grpSpPr>
          <p:grpSp>
            <p:nvGrpSpPr>
              <p:cNvPr id="33" name="Group 32"/>
              <p:cNvGrpSpPr/>
              <p:nvPr/>
            </p:nvGrpSpPr>
            <p:grpSpPr>
              <a:xfrm>
                <a:off x="2700074" y="800054"/>
                <a:ext cx="2940080" cy="1567623"/>
                <a:chOff x="2310064" y="800054"/>
                <a:chExt cx="2940080" cy="1567623"/>
              </a:xfrm>
            </p:grpSpPr>
            <p:sp>
              <p:nvSpPr>
                <p:cNvPr id="7" name="Rectangle 6"/>
                <p:cNvSpPr/>
                <p:nvPr/>
              </p:nvSpPr>
              <p:spPr>
                <a:xfrm>
                  <a:off x="2310064" y="1502701"/>
                  <a:ext cx="2940080" cy="864976"/>
                </a:xfrm>
                <a:prstGeom prst="rect">
                  <a:avLst/>
                </a:prstGeom>
                <a:solidFill>
                  <a:srgbClr val="96E3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10064" y="1137588"/>
                  <a:ext cx="2940080" cy="365113"/>
                </a:xfrm>
                <a:prstGeom prst="rect">
                  <a:avLst/>
                </a:prstGeom>
                <a:solidFill>
                  <a:srgbClr val="49E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560070" y="1330097"/>
                  <a:ext cx="1250034" cy="0"/>
                </a:xfrm>
                <a:prstGeom prst="line">
                  <a:avLst/>
                </a:prstGeom>
                <a:ln w="12700" cmpd="sng">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572470" y="800054"/>
                  <a:ext cx="0" cy="337534"/>
                </a:xfrm>
                <a:prstGeom prst="line">
                  <a:avLst/>
                </a:prstGeom>
                <a:ln w="28575" cmpd="sng">
                  <a:solidFill>
                    <a:schemeClr val="tx1"/>
                  </a:solidFill>
                  <a:tailEnd type="oval" w="lg"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4990136" y="800054"/>
                  <a:ext cx="0" cy="337534"/>
                </a:xfrm>
                <a:prstGeom prst="line">
                  <a:avLst/>
                </a:prstGeom>
                <a:ln w="28575" cmpd="sng">
                  <a:solidFill>
                    <a:schemeClr val="tx1"/>
                  </a:solidFill>
                  <a:tailEnd type="oval" w="lg"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72470" y="1137588"/>
                  <a:ext cx="0" cy="365113"/>
                </a:xfrm>
                <a:prstGeom prst="line">
                  <a:avLst/>
                </a:prstGeom>
                <a:ln w="12700" cmpd="sng">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74870" y="2121354"/>
                  <a:ext cx="1217629" cy="0"/>
                </a:xfrm>
                <a:prstGeom prst="line">
                  <a:avLst/>
                </a:prstGeom>
                <a:ln w="12700" cmpd="sng">
                  <a:solidFill>
                    <a:srgbClr val="FF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74870" y="1510010"/>
                  <a:ext cx="0" cy="611344"/>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992536" y="1509856"/>
                  <a:ext cx="0" cy="61149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92499" y="1330097"/>
                  <a:ext cx="119763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92536" y="1137434"/>
                  <a:ext cx="0" cy="365113"/>
                </a:xfrm>
                <a:prstGeom prst="line">
                  <a:avLst/>
                </a:prstGeom>
                <a:ln w="12700" cmpd="sng">
                  <a:solidFill>
                    <a:schemeClr val="tx1"/>
                  </a:solidFill>
                  <a:headEnd type="stealth"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667295" y="2121354"/>
                  <a:ext cx="1332841"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2690071" y="475102"/>
                <a:ext cx="3012478" cy="1691857"/>
                <a:chOff x="2690071" y="475102"/>
                <a:chExt cx="3012478" cy="1691857"/>
              </a:xfrm>
            </p:grpSpPr>
            <p:sp>
              <p:nvSpPr>
                <p:cNvPr id="34" name="TextBox 33"/>
                <p:cNvSpPr txBox="1"/>
                <p:nvPr/>
              </p:nvSpPr>
              <p:spPr>
                <a:xfrm>
                  <a:off x="2690071" y="475374"/>
                  <a:ext cx="330009" cy="369332"/>
                </a:xfrm>
                <a:prstGeom prst="rect">
                  <a:avLst/>
                </a:prstGeom>
                <a:noFill/>
              </p:spPr>
              <p:txBody>
                <a:bodyPr wrap="square" rtlCol="0">
                  <a:spAutoFit/>
                </a:bodyPr>
                <a:lstStyle/>
                <a:p>
                  <a:r>
                    <a:rPr lang="en-US" dirty="0"/>
                    <a:t>a</a:t>
                  </a:r>
                </a:p>
              </p:txBody>
            </p:sp>
            <p:sp>
              <p:nvSpPr>
                <p:cNvPr id="35" name="TextBox 34"/>
                <p:cNvSpPr txBox="1"/>
                <p:nvPr/>
              </p:nvSpPr>
              <p:spPr>
                <a:xfrm>
                  <a:off x="2722471" y="857797"/>
                  <a:ext cx="330009" cy="369332"/>
                </a:xfrm>
                <a:prstGeom prst="rect">
                  <a:avLst/>
                </a:prstGeom>
                <a:noFill/>
              </p:spPr>
              <p:txBody>
                <a:bodyPr wrap="square" rtlCol="0">
                  <a:spAutoFit/>
                </a:bodyPr>
                <a:lstStyle/>
                <a:p>
                  <a:r>
                    <a:rPr lang="en-US" dirty="0" smtClean="0"/>
                    <a:t>b</a:t>
                  </a:r>
                  <a:endParaRPr lang="en-US" dirty="0"/>
                </a:p>
              </p:txBody>
            </p:sp>
            <p:sp>
              <p:nvSpPr>
                <p:cNvPr id="36" name="TextBox 35"/>
                <p:cNvSpPr txBox="1"/>
                <p:nvPr/>
              </p:nvSpPr>
              <p:spPr>
                <a:xfrm>
                  <a:off x="3829690" y="1797627"/>
                  <a:ext cx="330009" cy="369332"/>
                </a:xfrm>
                <a:prstGeom prst="rect">
                  <a:avLst/>
                </a:prstGeom>
                <a:noFill/>
              </p:spPr>
              <p:txBody>
                <a:bodyPr wrap="square" rtlCol="0">
                  <a:spAutoFit/>
                </a:bodyPr>
                <a:lstStyle/>
                <a:p>
                  <a:r>
                    <a:rPr lang="en-US" dirty="0"/>
                    <a:t>d</a:t>
                  </a:r>
                </a:p>
              </p:txBody>
            </p:sp>
            <p:sp>
              <p:nvSpPr>
                <p:cNvPr id="37" name="TextBox 36"/>
                <p:cNvSpPr txBox="1"/>
                <p:nvPr/>
              </p:nvSpPr>
              <p:spPr>
                <a:xfrm>
                  <a:off x="5330145" y="1273229"/>
                  <a:ext cx="330009" cy="369332"/>
                </a:xfrm>
                <a:prstGeom prst="rect">
                  <a:avLst/>
                </a:prstGeom>
                <a:noFill/>
              </p:spPr>
              <p:txBody>
                <a:bodyPr wrap="square" rtlCol="0">
                  <a:spAutoFit/>
                </a:bodyPr>
                <a:lstStyle/>
                <a:p>
                  <a:r>
                    <a:rPr lang="en-US" dirty="0"/>
                    <a:t>e</a:t>
                  </a:r>
                </a:p>
              </p:txBody>
            </p:sp>
            <p:sp>
              <p:nvSpPr>
                <p:cNvPr id="38" name="TextBox 37"/>
                <p:cNvSpPr txBox="1"/>
                <p:nvPr/>
              </p:nvSpPr>
              <p:spPr>
                <a:xfrm>
                  <a:off x="3849690" y="997811"/>
                  <a:ext cx="330009" cy="369332"/>
                </a:xfrm>
                <a:prstGeom prst="rect">
                  <a:avLst/>
                </a:prstGeom>
                <a:noFill/>
              </p:spPr>
              <p:txBody>
                <a:bodyPr wrap="square" rtlCol="0">
                  <a:spAutoFit/>
                </a:bodyPr>
                <a:lstStyle/>
                <a:p>
                  <a:r>
                    <a:rPr lang="en-US" dirty="0" smtClean="0"/>
                    <a:t>h</a:t>
                  </a:r>
                  <a:endParaRPr lang="en-US" dirty="0"/>
                </a:p>
              </p:txBody>
            </p:sp>
            <p:sp>
              <p:nvSpPr>
                <p:cNvPr id="39" name="TextBox 38"/>
                <p:cNvSpPr txBox="1"/>
                <p:nvPr/>
              </p:nvSpPr>
              <p:spPr>
                <a:xfrm>
                  <a:off x="5372540" y="475102"/>
                  <a:ext cx="330009" cy="369332"/>
                </a:xfrm>
                <a:prstGeom prst="rect">
                  <a:avLst/>
                </a:prstGeom>
                <a:noFill/>
              </p:spPr>
              <p:txBody>
                <a:bodyPr wrap="square" rtlCol="0">
                  <a:spAutoFit/>
                </a:bodyPr>
                <a:lstStyle/>
                <a:p>
                  <a:r>
                    <a:rPr lang="en-US" dirty="0" smtClean="0"/>
                    <a:t>g</a:t>
                  </a:r>
                  <a:endParaRPr lang="en-US" dirty="0"/>
                </a:p>
              </p:txBody>
            </p:sp>
            <p:sp>
              <p:nvSpPr>
                <p:cNvPr id="40" name="TextBox 39"/>
                <p:cNvSpPr txBox="1"/>
                <p:nvPr/>
              </p:nvSpPr>
              <p:spPr>
                <a:xfrm>
                  <a:off x="2712471" y="1277877"/>
                  <a:ext cx="330009" cy="369332"/>
                </a:xfrm>
                <a:prstGeom prst="rect">
                  <a:avLst/>
                </a:prstGeom>
                <a:noFill/>
              </p:spPr>
              <p:txBody>
                <a:bodyPr wrap="square" rtlCol="0">
                  <a:spAutoFit/>
                </a:bodyPr>
                <a:lstStyle/>
                <a:p>
                  <a:r>
                    <a:rPr lang="en-US" dirty="0" smtClean="0"/>
                    <a:t>c</a:t>
                  </a:r>
                  <a:endParaRPr lang="en-US" dirty="0"/>
                </a:p>
              </p:txBody>
            </p:sp>
            <p:sp>
              <p:nvSpPr>
                <p:cNvPr id="41" name="TextBox 40"/>
                <p:cNvSpPr txBox="1"/>
                <p:nvPr/>
              </p:nvSpPr>
              <p:spPr>
                <a:xfrm>
                  <a:off x="5325149" y="872914"/>
                  <a:ext cx="330009" cy="369332"/>
                </a:xfrm>
                <a:prstGeom prst="rect">
                  <a:avLst/>
                </a:prstGeom>
                <a:noFill/>
              </p:spPr>
              <p:txBody>
                <a:bodyPr wrap="square" rtlCol="0">
                  <a:spAutoFit/>
                </a:bodyPr>
                <a:lstStyle/>
                <a:p>
                  <a:r>
                    <a:rPr lang="en-US" dirty="0" smtClean="0"/>
                    <a:t>f</a:t>
                  </a:r>
                  <a:endParaRPr lang="en-US" dirty="0"/>
                </a:p>
              </p:txBody>
            </p:sp>
          </p:grpSp>
        </p:grpSp>
        <p:grpSp>
          <p:nvGrpSpPr>
            <p:cNvPr id="88" name="Group 87"/>
            <p:cNvGrpSpPr/>
            <p:nvPr/>
          </p:nvGrpSpPr>
          <p:grpSpPr>
            <a:xfrm>
              <a:off x="4623518" y="1125325"/>
              <a:ext cx="1286643" cy="851765"/>
              <a:chOff x="4623518" y="1125325"/>
              <a:chExt cx="1286643" cy="851765"/>
            </a:xfrm>
          </p:grpSpPr>
          <p:sp>
            <p:nvSpPr>
              <p:cNvPr id="82" name="TextBox 81"/>
              <p:cNvSpPr txBox="1"/>
              <p:nvPr/>
            </p:nvSpPr>
            <p:spPr>
              <a:xfrm>
                <a:off x="4910134" y="1125325"/>
                <a:ext cx="1000027" cy="369332"/>
              </a:xfrm>
              <a:prstGeom prst="rect">
                <a:avLst/>
              </a:prstGeom>
              <a:noFill/>
            </p:spPr>
            <p:txBody>
              <a:bodyPr wrap="square" rtlCol="0">
                <a:spAutoFit/>
              </a:bodyPr>
              <a:lstStyle/>
              <a:p>
                <a:r>
                  <a:rPr lang="en-US" dirty="0" smtClean="0"/>
                  <a:t>Skin</a:t>
                </a:r>
                <a:endParaRPr lang="en-US" dirty="0"/>
              </a:p>
            </p:txBody>
          </p:sp>
          <p:sp>
            <p:nvSpPr>
              <p:cNvPr id="83" name="TextBox 82"/>
              <p:cNvSpPr txBox="1"/>
              <p:nvPr/>
            </p:nvSpPr>
            <p:spPr>
              <a:xfrm>
                <a:off x="4902534" y="1607758"/>
                <a:ext cx="1000027" cy="369332"/>
              </a:xfrm>
              <a:prstGeom prst="rect">
                <a:avLst/>
              </a:prstGeom>
              <a:noFill/>
            </p:spPr>
            <p:txBody>
              <a:bodyPr wrap="square" rtlCol="0">
                <a:spAutoFit/>
              </a:bodyPr>
              <a:lstStyle/>
              <a:p>
                <a:r>
                  <a:rPr lang="en-US" dirty="0" smtClean="0"/>
                  <a:t>Muscle</a:t>
                </a:r>
                <a:endParaRPr lang="en-US" dirty="0"/>
              </a:p>
            </p:txBody>
          </p:sp>
          <p:cxnSp>
            <p:nvCxnSpPr>
              <p:cNvPr id="85" name="Straight Arrow Connector 84"/>
              <p:cNvCxnSpPr/>
              <p:nvPr/>
            </p:nvCxnSpPr>
            <p:spPr>
              <a:xfrm flipH="1">
                <a:off x="4623518" y="1318302"/>
                <a:ext cx="326620" cy="0"/>
              </a:xfrm>
              <a:prstGeom prst="straightConnector1">
                <a:avLst/>
              </a:prstGeom>
              <a:ln w="9525" cmpd="sng">
                <a:solidFill>
                  <a:schemeClr val="tx1"/>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4625918" y="1810736"/>
                <a:ext cx="326620" cy="0"/>
              </a:xfrm>
              <a:prstGeom prst="straightConnector1">
                <a:avLst/>
              </a:prstGeom>
              <a:ln w="9525" cmpd="sng">
                <a:solidFill>
                  <a:schemeClr val="tx1"/>
                </a:solidFill>
                <a:tailEnd type="arrow" w="med" len="med"/>
              </a:ln>
              <a:effectLst/>
            </p:spPr>
            <p:style>
              <a:lnRef idx="2">
                <a:schemeClr val="accent1"/>
              </a:lnRef>
              <a:fillRef idx="0">
                <a:schemeClr val="accent1"/>
              </a:fillRef>
              <a:effectRef idx="1">
                <a:schemeClr val="accent1"/>
              </a:effectRef>
              <a:fontRef idx="minor">
                <a:schemeClr val="tx1"/>
              </a:fontRef>
            </p:style>
          </p:cxnSp>
        </p:grpSp>
      </p:grpSp>
      <p:grpSp>
        <p:nvGrpSpPr>
          <p:cNvPr id="4" name="Group 3"/>
          <p:cNvGrpSpPr/>
          <p:nvPr/>
        </p:nvGrpSpPr>
        <p:grpSpPr>
          <a:xfrm>
            <a:off x="677087" y="3663521"/>
            <a:ext cx="7957877" cy="485577"/>
            <a:chOff x="677087" y="3663521"/>
            <a:chExt cx="7957877" cy="485577"/>
          </a:xfrm>
        </p:grpSpPr>
        <p:graphicFrame>
          <p:nvGraphicFramePr>
            <p:cNvPr id="90" name="Object 89"/>
            <p:cNvGraphicFramePr>
              <a:graphicFrameLocks noChangeAspect="1"/>
            </p:cNvGraphicFramePr>
            <p:nvPr>
              <p:extLst>
                <p:ext uri="{D42A27DB-BD31-4B8C-83A1-F6EECF244321}">
                  <p14:modId xmlns:p14="http://schemas.microsoft.com/office/powerpoint/2010/main" xmlns="" val="1278955430"/>
                </p:ext>
              </p:extLst>
            </p:nvPr>
          </p:nvGraphicFramePr>
          <p:xfrm>
            <a:off x="1465055" y="3663521"/>
            <a:ext cx="2427885" cy="485577"/>
          </p:xfrm>
          <a:graphic>
            <a:graphicData uri="http://schemas.openxmlformats.org/presentationml/2006/ole">
              <p:oleObj spid="_x0000_s8122" name="Equation" r:id="rId9" imgW="1133640" imgH="219240" progId="Equation.3">
                <p:embed/>
              </p:oleObj>
            </a:graphicData>
          </a:graphic>
        </p:graphicFrame>
        <p:sp>
          <p:nvSpPr>
            <p:cNvPr id="92" name="TextBox 91"/>
            <p:cNvSpPr txBox="1"/>
            <p:nvPr/>
          </p:nvSpPr>
          <p:spPr>
            <a:xfrm>
              <a:off x="3930695" y="3692174"/>
              <a:ext cx="4704269" cy="369332"/>
            </a:xfrm>
            <a:prstGeom prst="rect">
              <a:avLst/>
            </a:prstGeom>
            <a:noFill/>
          </p:spPr>
          <p:txBody>
            <a:bodyPr wrap="square" rtlCol="0">
              <a:spAutoFit/>
            </a:bodyPr>
            <a:lstStyle/>
            <a:p>
              <a:r>
                <a:rPr lang="en-US" dirty="0"/>
                <a:t>a</a:t>
              </a:r>
              <a:r>
                <a:rPr lang="en-US" dirty="0" smtClean="0"/>
                <a:t>nd   skin has higher resistance than muscle</a:t>
              </a:r>
            </a:p>
          </p:txBody>
        </p:sp>
        <p:sp>
          <p:nvSpPr>
            <p:cNvPr id="93" name="TextBox 92"/>
            <p:cNvSpPr txBox="1"/>
            <p:nvPr/>
          </p:nvSpPr>
          <p:spPr>
            <a:xfrm>
              <a:off x="677087" y="3681225"/>
              <a:ext cx="791300" cy="369332"/>
            </a:xfrm>
            <a:prstGeom prst="rect">
              <a:avLst/>
            </a:prstGeom>
            <a:noFill/>
          </p:spPr>
          <p:txBody>
            <a:bodyPr wrap="square" rtlCol="0">
              <a:spAutoFit/>
            </a:bodyPr>
            <a:lstStyle/>
            <a:p>
              <a:r>
                <a:rPr lang="en-US" dirty="0" smtClean="0"/>
                <a:t>Since, </a:t>
              </a:r>
            </a:p>
          </p:txBody>
        </p:sp>
      </p:grpSp>
      <p:graphicFrame>
        <p:nvGraphicFramePr>
          <p:cNvPr id="94" name="Object 93"/>
          <p:cNvGraphicFramePr>
            <a:graphicFrameLocks noChangeAspect="1"/>
          </p:cNvGraphicFramePr>
          <p:nvPr>
            <p:extLst>
              <p:ext uri="{D42A27DB-BD31-4B8C-83A1-F6EECF244321}">
                <p14:modId xmlns:p14="http://schemas.microsoft.com/office/powerpoint/2010/main" xmlns="" val="3164840784"/>
              </p:ext>
            </p:extLst>
          </p:nvPr>
        </p:nvGraphicFramePr>
        <p:xfrm>
          <a:off x="742775" y="3085886"/>
          <a:ext cx="7475538" cy="566738"/>
        </p:xfrm>
        <a:graphic>
          <a:graphicData uri="http://schemas.openxmlformats.org/presentationml/2006/ole">
            <p:oleObj spid="_x0000_s8123" name="Equation" r:id="rId10" imgW="3501360" imgH="255960" progId="Equation.3">
              <p:embed/>
            </p:oleObj>
          </a:graphicData>
        </a:graphic>
      </p:graphicFrame>
      <p:sp>
        <p:nvSpPr>
          <p:cNvPr id="95" name="TextBox 94"/>
          <p:cNvSpPr txBox="1"/>
          <p:nvPr/>
        </p:nvSpPr>
        <p:spPr>
          <a:xfrm>
            <a:off x="244261" y="4428046"/>
            <a:ext cx="8705983" cy="1938992"/>
          </a:xfrm>
          <a:prstGeom prst="rect">
            <a:avLst/>
          </a:prstGeom>
          <a:noFill/>
        </p:spPr>
        <p:txBody>
          <a:bodyPr wrap="square" rtlCol="0">
            <a:spAutoFit/>
          </a:bodyPr>
          <a:lstStyle/>
          <a:p>
            <a:pPr marL="342900" indent="-342900">
              <a:buFont typeface="Arial"/>
              <a:buChar char="•"/>
            </a:pPr>
            <a:r>
              <a:rPr lang="en-US" sz="2400" dirty="0" smtClean="0"/>
              <a:t>The current path </a:t>
            </a:r>
            <a:r>
              <a:rPr lang="en-US" sz="2400" i="1" dirty="0" smtClean="0">
                <a:latin typeface="Times New Roman"/>
                <a:cs typeface="Times New Roman"/>
              </a:rPr>
              <a:t>a-b-c-d-e-f</a:t>
            </a:r>
            <a:r>
              <a:rPr lang="en-US" sz="2400" dirty="0" smtClean="0"/>
              <a:t> has lower resistance than </a:t>
            </a:r>
            <a:r>
              <a:rPr lang="en-US" sz="2400" i="1" dirty="0" smtClean="0">
                <a:latin typeface="Times New Roman"/>
                <a:cs typeface="Times New Roman"/>
              </a:rPr>
              <a:t>a-b-h-f-g</a:t>
            </a:r>
            <a:r>
              <a:rPr lang="en-US" sz="2400" dirty="0" smtClean="0"/>
              <a:t>.</a:t>
            </a:r>
          </a:p>
          <a:p>
            <a:pPr marL="342900" indent="-342900">
              <a:buFont typeface="Arial"/>
              <a:buChar char="•"/>
            </a:pPr>
            <a:r>
              <a:rPr lang="en-US" sz="2400" dirty="0" smtClean="0"/>
              <a:t>Most of the current flows through the inside of the body rather than through the body surface (current </a:t>
            </a:r>
            <a:r>
              <a:rPr lang="en-US" sz="2400" dirty="0" smtClean="0">
                <a:cs typeface="Times New Roman"/>
              </a:rPr>
              <a:t>path</a:t>
            </a:r>
            <a:r>
              <a:rPr lang="en-US" sz="2400" i="1" dirty="0" smtClean="0">
                <a:latin typeface="Times New Roman"/>
                <a:cs typeface="Times New Roman"/>
              </a:rPr>
              <a:t> </a:t>
            </a:r>
            <a:r>
              <a:rPr lang="en-US" sz="2400" i="1" dirty="0" err="1" smtClean="0">
                <a:latin typeface="Times New Roman"/>
                <a:cs typeface="Times New Roman"/>
              </a:rPr>
              <a:t>bhf</a:t>
            </a:r>
            <a:r>
              <a:rPr lang="en-US" sz="2400" dirty="0" smtClean="0"/>
              <a:t>) which is skin.</a:t>
            </a:r>
          </a:p>
          <a:p>
            <a:pPr marL="342900" indent="-342900">
              <a:buFont typeface="Arial"/>
              <a:buChar char="•"/>
            </a:pPr>
            <a:r>
              <a:rPr lang="en-US" sz="2400" dirty="0" smtClean="0"/>
              <a:t>It is more likely for majority of the current to flow through important internal body organs such as heart and lung.</a:t>
            </a:r>
          </a:p>
        </p:txBody>
      </p:sp>
      <p:sp>
        <p:nvSpPr>
          <p:cNvPr id="67" name="TextBox 66"/>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C</a:t>
            </a:r>
            <a:r>
              <a:rPr lang="en-US" sz="2400" b="1" dirty="0" smtClean="0">
                <a:solidFill>
                  <a:srgbClr val="0065CC"/>
                </a:solidFill>
                <a:latin typeface="Arial" pitchFamily="34" charset="0"/>
                <a:cs typeface="Arial" pitchFamily="34" charset="0"/>
              </a:rPr>
              <a:t>ircuit Model of Electrical Resistance in Human Body</a:t>
            </a:r>
          </a:p>
        </p:txBody>
      </p:sp>
      <p:sp>
        <p:nvSpPr>
          <p:cNvPr id="68" name="TextBox 67"/>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84" name="Rounded Rectangle 83"/>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86" name="Rounded Rectangle 85"/>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96" name="Rounded Rectangle 95"/>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7" name="Rounded Rectangle 96"/>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98" name="Rounded Rectangle 97"/>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pic>
        <p:nvPicPr>
          <p:cNvPr id="2" name="Picture 1" descr="Hand Resistance.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23508" y="1517146"/>
            <a:ext cx="2008657" cy="881281"/>
          </a:xfrm>
          <a:prstGeom prst="rect">
            <a:avLst/>
          </a:prstGeom>
        </p:spPr>
      </p:pic>
      <p:sp>
        <p:nvSpPr>
          <p:cNvPr id="99" name="TextBox 98"/>
          <p:cNvSpPr txBox="1"/>
          <p:nvPr/>
        </p:nvSpPr>
        <p:spPr>
          <a:xfrm>
            <a:off x="277892" y="1671537"/>
            <a:ext cx="330009" cy="369332"/>
          </a:xfrm>
          <a:prstGeom prst="rect">
            <a:avLst/>
          </a:prstGeom>
          <a:noFill/>
        </p:spPr>
        <p:txBody>
          <a:bodyPr wrap="square" rtlCol="0">
            <a:spAutoFit/>
          </a:bodyPr>
          <a:lstStyle/>
          <a:p>
            <a:r>
              <a:rPr lang="en-US" dirty="0" smtClean="0"/>
              <a:t>b</a:t>
            </a:r>
            <a:endParaRPr lang="en-US" dirty="0"/>
          </a:p>
        </p:txBody>
      </p:sp>
      <p:sp>
        <p:nvSpPr>
          <p:cNvPr id="100" name="TextBox 99"/>
          <p:cNvSpPr txBox="1"/>
          <p:nvPr/>
        </p:nvSpPr>
        <p:spPr>
          <a:xfrm>
            <a:off x="1088768" y="1729857"/>
            <a:ext cx="330009" cy="369332"/>
          </a:xfrm>
          <a:prstGeom prst="rect">
            <a:avLst/>
          </a:prstGeom>
          <a:noFill/>
        </p:spPr>
        <p:txBody>
          <a:bodyPr wrap="square" rtlCol="0">
            <a:spAutoFit/>
          </a:bodyPr>
          <a:lstStyle/>
          <a:p>
            <a:r>
              <a:rPr lang="en-US" dirty="0"/>
              <a:t>f</a:t>
            </a:r>
          </a:p>
        </p:txBody>
      </p:sp>
      <p:sp>
        <p:nvSpPr>
          <p:cNvPr id="91"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22</a:t>
            </a:fld>
            <a:endParaRPr lang="en-US" sz="1600" dirty="0"/>
          </a:p>
        </p:txBody>
      </p:sp>
    </p:spTree>
    <p:extLst>
      <p:ext uri="{BB962C8B-B14F-4D97-AF65-F5344CB8AC3E}">
        <p14:creationId xmlns:p14="http://schemas.microsoft.com/office/powerpoint/2010/main" xmlns="" val="237355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003" y="1147531"/>
            <a:ext cx="8900243" cy="2677656"/>
          </a:xfrm>
          <a:prstGeom prst="rect">
            <a:avLst/>
          </a:prstGeom>
          <a:noFill/>
        </p:spPr>
        <p:txBody>
          <a:bodyPr wrap="square" rtlCol="0">
            <a:spAutoFit/>
          </a:bodyPr>
          <a:lstStyle/>
          <a:p>
            <a:pPr marL="342900" indent="-342900">
              <a:buFont typeface="Arial"/>
              <a:buChar char="•"/>
            </a:pPr>
            <a:r>
              <a:rPr lang="en-US" sz="2400" dirty="0" smtClean="0"/>
              <a:t>Assume a person has accidentally touched a live line having 120 V. The higher the body resistance is the lower will be the current flow.</a:t>
            </a:r>
          </a:p>
          <a:p>
            <a:pPr marL="342900" indent="-342900">
              <a:buFont typeface="Arial"/>
              <a:buChar char="•"/>
            </a:pPr>
            <a:r>
              <a:rPr lang="en-US" sz="2400" dirty="0" smtClean="0"/>
              <a:t>The body resistance mostly depends on </a:t>
            </a:r>
            <a:r>
              <a:rPr lang="en-US" sz="2400" dirty="0" err="1" smtClean="0"/>
              <a:t>R</a:t>
            </a:r>
            <a:r>
              <a:rPr lang="en-US" sz="2400" baseline="-25000" dirty="0" err="1" smtClean="0"/>
              <a:t>bc</a:t>
            </a:r>
            <a:r>
              <a:rPr lang="en-US" sz="2400" dirty="0" smtClean="0"/>
              <a:t> and R</a:t>
            </a:r>
            <a:r>
              <a:rPr lang="en-US" sz="2400" baseline="-25000" dirty="0" smtClean="0"/>
              <a:t>ef</a:t>
            </a:r>
            <a:r>
              <a:rPr lang="en-US" sz="2400" dirty="0" smtClean="0"/>
              <a:t> , i.e. the skin resistance in contact with the live line or object. </a:t>
            </a:r>
          </a:p>
          <a:p>
            <a:pPr marL="342900" indent="-342900">
              <a:buFont typeface="Arial"/>
              <a:buChar char="•"/>
            </a:pPr>
            <a:r>
              <a:rPr lang="en-US" sz="2400" dirty="0" smtClean="0"/>
              <a:t>The resistances </a:t>
            </a:r>
            <a:r>
              <a:rPr lang="en-US" sz="2400" dirty="0" err="1" smtClean="0"/>
              <a:t>R</a:t>
            </a:r>
            <a:r>
              <a:rPr lang="en-US" sz="2400" baseline="-25000" dirty="0" err="1" smtClean="0"/>
              <a:t>bc</a:t>
            </a:r>
            <a:r>
              <a:rPr lang="en-US" sz="2400" dirty="0" smtClean="0"/>
              <a:t> </a:t>
            </a:r>
            <a:r>
              <a:rPr lang="en-US" sz="2400" dirty="0"/>
              <a:t>and R</a:t>
            </a:r>
            <a:r>
              <a:rPr lang="en-US" sz="2400" baseline="-25000" dirty="0"/>
              <a:t>ef</a:t>
            </a:r>
            <a:r>
              <a:rPr lang="en-US" sz="2400" dirty="0"/>
              <a:t> </a:t>
            </a:r>
            <a:r>
              <a:rPr lang="en-US" sz="2400" dirty="0" smtClean="0"/>
              <a:t>become smaller for larger contact area (A on slide #14) which allows more current to flow. </a:t>
            </a:r>
          </a:p>
          <a:p>
            <a:pPr marL="342900" indent="-342900">
              <a:buFont typeface="Arial"/>
              <a:buChar char="•"/>
            </a:pPr>
            <a:r>
              <a:rPr lang="en-US" sz="2400" dirty="0" smtClean="0"/>
              <a:t>The following pictures show different area of contacts.</a:t>
            </a:r>
          </a:p>
        </p:txBody>
      </p:sp>
      <p:sp>
        <p:nvSpPr>
          <p:cNvPr id="5" name="TextBox 4"/>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Area of Contact Matters</a:t>
            </a:r>
          </a:p>
        </p:txBody>
      </p:sp>
      <p:sp>
        <p:nvSpPr>
          <p:cNvPr id="7" name="TextBox 6"/>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8" name="Rounded Rectangle 7"/>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9" name="Rounded Rectangle 8"/>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0" name="Rounded Rectangle 9"/>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1" name="Rounded Rectangle 10"/>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2" name="Rounded Rectangle 11"/>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pic>
        <p:nvPicPr>
          <p:cNvPr id="2" name="Picture 1" descr="Wire holding-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768099" y="4102531"/>
            <a:ext cx="1671845" cy="2107055"/>
          </a:xfrm>
          <a:prstGeom prst="rect">
            <a:avLst/>
          </a:prstGeom>
        </p:spPr>
      </p:pic>
      <p:pic>
        <p:nvPicPr>
          <p:cNvPr id="3" name="Picture 2" descr="Wire holding-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6123" y="4320136"/>
            <a:ext cx="2605955" cy="1671845"/>
          </a:xfrm>
          <a:prstGeom prst="rect">
            <a:avLst/>
          </a:prstGeom>
        </p:spPr>
      </p:pic>
      <p:pic>
        <p:nvPicPr>
          <p:cNvPr id="13" name="Picture 12" descr="Wire holding-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11939" y="4320136"/>
            <a:ext cx="2919581" cy="1671845"/>
          </a:xfrm>
          <a:prstGeom prst="rect">
            <a:avLst/>
          </a:prstGeom>
        </p:spPr>
      </p:pic>
      <p:sp>
        <p:nvSpPr>
          <p:cNvPr id="1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23</a:t>
            </a:fld>
            <a:endParaRPr lang="en-US" sz="1600" dirty="0"/>
          </a:p>
        </p:txBody>
      </p:sp>
    </p:spTree>
    <p:extLst>
      <p:ext uri="{BB962C8B-B14F-4D97-AF65-F5344CB8AC3E}">
        <p14:creationId xmlns:p14="http://schemas.microsoft.com/office/powerpoint/2010/main" xmlns="" val="491201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433175651"/>
              </p:ext>
            </p:extLst>
          </p:nvPr>
        </p:nvGraphicFramePr>
        <p:xfrm>
          <a:off x="877943" y="1325108"/>
          <a:ext cx="6789977" cy="4450080"/>
        </p:xfrm>
        <a:graphic>
          <a:graphicData uri="http://schemas.openxmlformats.org/drawingml/2006/table">
            <a:tbl>
              <a:tblPr firstRow="1" bandRow="1">
                <a:tableStyleId>{ED083AE6-46FA-4A59-8FB0-9F97EB10719F}</a:tableStyleId>
              </a:tblPr>
              <a:tblGrid>
                <a:gridCol w="3340091"/>
                <a:gridCol w="1800049"/>
                <a:gridCol w="1649837"/>
              </a:tblGrid>
              <a:tr h="370840">
                <a:tc rowSpan="2">
                  <a:txBody>
                    <a:bodyPr/>
                    <a:lstStyle/>
                    <a:p>
                      <a:pPr algn="ctr"/>
                      <a:r>
                        <a:rPr lang="en-US" dirty="0" smtClean="0"/>
                        <a:t>Condition</a:t>
                      </a:r>
                      <a:endParaRPr lang="en-US" dirty="0"/>
                    </a:p>
                  </a:txBody>
                  <a:tcPr anchor="ctr"/>
                </a:tc>
                <a:tc gridSpan="2">
                  <a:txBody>
                    <a:bodyPr/>
                    <a:lstStyle/>
                    <a:p>
                      <a:pPr algn="ctr"/>
                      <a:r>
                        <a:rPr lang="en-US" dirty="0" smtClean="0"/>
                        <a:t>Resistance</a:t>
                      </a:r>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pPr algn="ctr"/>
                      <a:r>
                        <a:rPr lang="en-US" dirty="0" smtClean="0"/>
                        <a:t>Dry skin</a:t>
                      </a:r>
                      <a:endParaRPr lang="en-US" dirty="0"/>
                    </a:p>
                  </a:txBody>
                  <a:tcPr/>
                </a:tc>
                <a:tc>
                  <a:txBody>
                    <a:bodyPr/>
                    <a:lstStyle/>
                    <a:p>
                      <a:pPr algn="ctr"/>
                      <a:r>
                        <a:rPr lang="en-US" dirty="0" smtClean="0"/>
                        <a:t>Wet skin</a:t>
                      </a:r>
                      <a:endParaRPr lang="en-US" dirty="0"/>
                    </a:p>
                  </a:txBody>
                  <a:tcPr/>
                </a:tc>
              </a:tr>
              <a:tr h="370840">
                <a:tc>
                  <a:txBody>
                    <a:bodyPr/>
                    <a:lstStyle/>
                    <a:p>
                      <a:r>
                        <a:rPr lang="en-US" dirty="0" smtClean="0"/>
                        <a:t>Finger touch</a:t>
                      </a:r>
                      <a:endParaRPr lang="en-US" dirty="0"/>
                    </a:p>
                  </a:txBody>
                  <a:tcPr/>
                </a:tc>
                <a:tc>
                  <a:txBody>
                    <a:bodyPr/>
                    <a:lstStyle/>
                    <a:p>
                      <a:pPr algn="ctr"/>
                      <a:r>
                        <a:rPr lang="en-US" dirty="0" smtClean="0"/>
                        <a:t>4</a:t>
                      </a:r>
                      <a:r>
                        <a:rPr lang="en-US" baseline="0" dirty="0" smtClean="0"/>
                        <a:t> </a:t>
                      </a:r>
                      <a:r>
                        <a:rPr lang="en-US" baseline="0" dirty="0" err="1" smtClean="0"/>
                        <a:t>kΩ</a:t>
                      </a:r>
                      <a:r>
                        <a:rPr lang="en-US" baseline="0" dirty="0" smtClean="0"/>
                        <a:t> – 1 MΩ</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a:t>
                      </a:r>
                      <a:r>
                        <a:rPr lang="en-US" baseline="0" dirty="0" err="1" smtClean="0"/>
                        <a:t>kΩ</a:t>
                      </a:r>
                      <a:r>
                        <a:rPr lang="en-US" baseline="0" dirty="0" smtClean="0"/>
                        <a:t> – 15 </a:t>
                      </a:r>
                      <a:r>
                        <a:rPr lang="en-US" baseline="0" dirty="0" err="1" smtClean="0"/>
                        <a:t>kΩ</a:t>
                      </a:r>
                      <a:endParaRPr lang="en-US" dirty="0" smtClean="0"/>
                    </a:p>
                  </a:txBody>
                  <a:tcPr/>
                </a:tc>
              </a:tr>
              <a:tr h="370840">
                <a:tc>
                  <a:txBody>
                    <a:bodyPr/>
                    <a:lstStyle/>
                    <a:p>
                      <a:r>
                        <a:rPr lang="en-US" dirty="0" smtClean="0"/>
                        <a:t>Hand holding wire</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10 </a:t>
                      </a:r>
                      <a:r>
                        <a:rPr lang="en-US" baseline="0" dirty="0" err="1" smtClean="0"/>
                        <a:t>kΩ</a:t>
                      </a:r>
                      <a:r>
                        <a:rPr lang="en-US" baseline="0" dirty="0" smtClean="0"/>
                        <a:t> – 50 </a:t>
                      </a:r>
                      <a:r>
                        <a:rPr lang="en-US" baseline="0" dirty="0" err="1" smtClean="0"/>
                        <a:t>kΩ</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3 </a:t>
                      </a:r>
                      <a:r>
                        <a:rPr lang="en-US" baseline="0" dirty="0" err="1" smtClean="0"/>
                        <a:t>kΩ</a:t>
                      </a:r>
                      <a:r>
                        <a:rPr lang="en-US" baseline="0" dirty="0" smtClean="0"/>
                        <a:t> – 6 </a:t>
                      </a:r>
                      <a:r>
                        <a:rPr lang="en-US" baseline="0" dirty="0" err="1" smtClean="0"/>
                        <a:t>kΩ</a:t>
                      </a:r>
                      <a:endParaRPr lang="en-US" dirty="0" smtClean="0"/>
                    </a:p>
                  </a:txBody>
                  <a:tcPr/>
                </a:tc>
              </a:tr>
              <a:tr h="370840">
                <a:tc>
                  <a:txBody>
                    <a:bodyPr/>
                    <a:lstStyle/>
                    <a:p>
                      <a:r>
                        <a:rPr lang="en-US" dirty="0" smtClean="0"/>
                        <a:t>Finger-thumb</a:t>
                      </a:r>
                      <a:r>
                        <a:rPr lang="en-US" baseline="0" dirty="0" smtClean="0"/>
                        <a:t> grasp</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10 </a:t>
                      </a:r>
                      <a:r>
                        <a:rPr lang="en-US" baseline="0" dirty="0" err="1" smtClean="0"/>
                        <a:t>kΩ</a:t>
                      </a:r>
                      <a:r>
                        <a:rPr lang="en-US" baseline="0" dirty="0" smtClean="0"/>
                        <a:t> – 30 </a:t>
                      </a:r>
                      <a:r>
                        <a:rPr lang="en-US" baseline="0" dirty="0" err="1" smtClean="0"/>
                        <a:t>kΩ</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2 </a:t>
                      </a:r>
                      <a:r>
                        <a:rPr lang="en-US" baseline="0" dirty="0" err="1" smtClean="0"/>
                        <a:t>kΩ</a:t>
                      </a:r>
                      <a:r>
                        <a:rPr lang="en-US" baseline="0" dirty="0" smtClean="0"/>
                        <a:t> – 5 </a:t>
                      </a:r>
                      <a:r>
                        <a:rPr lang="en-US" baseline="0" dirty="0" err="1" smtClean="0"/>
                        <a:t>kΩ</a:t>
                      </a:r>
                      <a:endParaRPr lang="en-US"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Palm touch</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3 </a:t>
                      </a:r>
                      <a:r>
                        <a:rPr lang="en-US" baseline="0" dirty="0" err="1" smtClean="0"/>
                        <a:t>kΩ</a:t>
                      </a:r>
                      <a:r>
                        <a:rPr lang="en-US" baseline="0" dirty="0" smtClean="0"/>
                        <a:t> – 8 </a:t>
                      </a:r>
                      <a:r>
                        <a:rPr lang="en-US" baseline="0" dirty="0" err="1" smtClean="0"/>
                        <a:t>kΩ</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1 </a:t>
                      </a:r>
                      <a:r>
                        <a:rPr lang="en-US" baseline="0" dirty="0" err="1" smtClean="0"/>
                        <a:t>kΩ</a:t>
                      </a:r>
                      <a:r>
                        <a:rPr lang="en-US" baseline="0" dirty="0" smtClean="0"/>
                        <a:t> – 2 </a:t>
                      </a:r>
                      <a:r>
                        <a:rPr lang="en-US" baseline="0" dirty="0" err="1" smtClean="0"/>
                        <a:t>kΩ</a:t>
                      </a:r>
                      <a:endParaRPr lang="en-US" dirty="0" smtClean="0"/>
                    </a:p>
                  </a:txBody>
                  <a:tcPr/>
                </a:tc>
              </a:tr>
              <a:tr h="370840">
                <a:tc>
                  <a:txBody>
                    <a:bodyPr/>
                    <a:lstStyle/>
                    <a:p>
                      <a:r>
                        <a:rPr lang="en-US" dirty="0" smtClean="0"/>
                        <a:t>Hand around 1.5”</a:t>
                      </a:r>
                      <a:r>
                        <a:rPr lang="en-US" baseline="0" dirty="0" smtClean="0"/>
                        <a:t> pipe</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0.5 </a:t>
                      </a:r>
                      <a:r>
                        <a:rPr lang="en-US" baseline="0" dirty="0" err="1" smtClean="0"/>
                        <a:t>kΩ</a:t>
                      </a:r>
                      <a:r>
                        <a:rPr lang="en-US" baseline="0" dirty="0" smtClean="0"/>
                        <a:t> – 1.5 </a:t>
                      </a:r>
                      <a:r>
                        <a:rPr lang="en-US" baseline="0" dirty="0" err="1" smtClean="0"/>
                        <a:t>kΩ</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250 </a:t>
                      </a:r>
                      <a:r>
                        <a:rPr lang="en-US" baseline="0" dirty="0" err="1" smtClean="0"/>
                        <a:t>Ω</a:t>
                      </a:r>
                      <a:r>
                        <a:rPr lang="en-US" baseline="0" dirty="0" smtClean="0"/>
                        <a:t> – 750 </a:t>
                      </a:r>
                      <a:r>
                        <a:rPr lang="en-US" baseline="0" dirty="0" err="1" smtClean="0"/>
                        <a:t>Ω</a:t>
                      </a:r>
                      <a:endParaRPr lang="en-US" dirty="0" smtClean="0"/>
                    </a:p>
                  </a:txBody>
                  <a:tcPr/>
                </a:tc>
              </a:tr>
              <a:tr h="370840">
                <a:tc>
                  <a:txBody>
                    <a:bodyPr/>
                    <a:lstStyle/>
                    <a:p>
                      <a:r>
                        <a:rPr lang="en-US" dirty="0" smtClean="0"/>
                        <a:t>Hand immersed</a:t>
                      </a:r>
                      <a:endParaRPr lang="en-US" dirty="0"/>
                    </a:p>
                  </a:txBody>
                  <a:tcPr/>
                </a:tc>
                <a:tc>
                  <a:txBody>
                    <a:bodyPr/>
                    <a:lstStyle/>
                    <a:p>
                      <a:pPr algn="ctr"/>
                      <a:r>
                        <a:rPr lang="en-US" dirty="0" smtClean="0"/>
                        <a: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200 </a:t>
                      </a:r>
                      <a:r>
                        <a:rPr lang="en-US" baseline="0" dirty="0" err="1" smtClean="0"/>
                        <a:t>Ω</a:t>
                      </a:r>
                      <a:r>
                        <a:rPr lang="en-US" baseline="0" dirty="0" smtClean="0"/>
                        <a:t> – 500 </a:t>
                      </a:r>
                      <a:r>
                        <a:rPr lang="en-US" baseline="0" dirty="0" err="1" smtClean="0"/>
                        <a:t>Ω</a:t>
                      </a:r>
                      <a:endParaRPr lang="en-US" dirty="0" smtClean="0"/>
                    </a:p>
                  </a:txBody>
                  <a:tcPr/>
                </a:tc>
              </a:tr>
              <a:tr h="370840">
                <a:tc>
                  <a:txBody>
                    <a:bodyPr/>
                    <a:lstStyle/>
                    <a:p>
                      <a:r>
                        <a:rPr lang="en-US" dirty="0" smtClean="0"/>
                        <a:t>Limb</a:t>
                      </a:r>
                      <a:r>
                        <a:rPr lang="en-US" baseline="0" dirty="0" smtClean="0"/>
                        <a:t> (excluding skin)</a:t>
                      </a:r>
                      <a:endParaRPr lang="en-US" dirty="0"/>
                    </a:p>
                  </a:txBody>
                  <a:tcPr/>
                </a:tc>
                <a:tc>
                  <a:txBody>
                    <a:bodyPr/>
                    <a:lstStyle/>
                    <a:p>
                      <a:pPr algn="ctr"/>
                      <a:r>
                        <a:rPr lang="en-US" dirty="0" smtClean="0"/>
                        <a: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200</a:t>
                      </a:r>
                      <a:r>
                        <a:rPr lang="en-US" baseline="0" dirty="0" smtClean="0"/>
                        <a:t> </a:t>
                      </a:r>
                      <a:r>
                        <a:rPr lang="en-US" baseline="0" dirty="0" err="1" smtClean="0"/>
                        <a:t>Ω</a:t>
                      </a:r>
                      <a:endParaRPr lang="en-US" dirty="0" smtClean="0"/>
                    </a:p>
                  </a:txBody>
                  <a:tcPr/>
                </a:tc>
              </a:tr>
              <a:tr h="370840">
                <a:tc>
                  <a:txBody>
                    <a:bodyPr/>
                    <a:lstStyle/>
                    <a:p>
                      <a:r>
                        <a:rPr lang="en-US" dirty="0" smtClean="0"/>
                        <a:t>Trunk (excluding skin)</a:t>
                      </a:r>
                      <a:endParaRPr lang="en-US" dirty="0"/>
                    </a:p>
                  </a:txBody>
                  <a:tcPr/>
                </a:tc>
                <a:tc>
                  <a:txBody>
                    <a:bodyPr/>
                    <a:lstStyle/>
                    <a:p>
                      <a:pPr algn="ctr"/>
                      <a:r>
                        <a:rPr lang="en-US" dirty="0" smtClean="0"/>
                        <a: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100</a:t>
                      </a:r>
                      <a:r>
                        <a:rPr lang="en-US" baseline="0" dirty="0" smtClean="0"/>
                        <a:t> </a:t>
                      </a:r>
                      <a:r>
                        <a:rPr lang="en-US" baseline="0" dirty="0" err="1" smtClean="0"/>
                        <a:t>Ω</a:t>
                      </a:r>
                      <a:endParaRPr lang="en-US" dirty="0" smtClean="0"/>
                    </a:p>
                  </a:txBody>
                  <a:tcPr/>
                </a:tc>
              </a:tr>
              <a:tr h="370840">
                <a:tc>
                  <a:txBody>
                    <a:bodyPr/>
                    <a:lstStyle/>
                    <a:p>
                      <a:r>
                        <a:rPr lang="en-US" dirty="0" smtClean="0"/>
                        <a:t>Limb</a:t>
                      </a:r>
                      <a:r>
                        <a:rPr lang="en-US" baseline="0" dirty="0" smtClean="0"/>
                        <a:t> to limb (excluding skin)</a:t>
                      </a:r>
                      <a:endParaRPr lang="en-US" dirty="0"/>
                    </a:p>
                  </a:txBody>
                  <a:tcPr/>
                </a:tc>
                <a:tc>
                  <a:txBody>
                    <a:bodyPr/>
                    <a:lstStyle/>
                    <a:p>
                      <a:pPr algn="ctr"/>
                      <a:r>
                        <a:rPr lang="en-US" dirty="0" smtClean="0"/>
                        <a: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500</a:t>
                      </a:r>
                      <a:r>
                        <a:rPr lang="en-US" baseline="0" dirty="0" smtClean="0"/>
                        <a:t> </a:t>
                      </a:r>
                      <a:r>
                        <a:rPr lang="en-US" baseline="0" dirty="0" err="1" smtClean="0"/>
                        <a:t>Ω</a:t>
                      </a:r>
                      <a:endParaRPr lang="en-US" dirty="0" smtClean="0"/>
                    </a:p>
                  </a:txBody>
                  <a:tcPr/>
                </a:tc>
              </a:tr>
              <a:tr h="370840">
                <a:tc>
                  <a:txBody>
                    <a:bodyPr/>
                    <a:lstStyle/>
                    <a:p>
                      <a:endParaRPr lang="en-US"/>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0" y="6488668"/>
            <a:ext cx="6193918" cy="369332"/>
          </a:xfrm>
          <a:prstGeom prst="rect">
            <a:avLst/>
          </a:prstGeom>
          <a:noFill/>
        </p:spPr>
        <p:txBody>
          <a:bodyPr wrap="square" rtlCol="0">
            <a:spAutoFit/>
          </a:bodyPr>
          <a:lstStyle/>
          <a:p>
            <a:r>
              <a:rPr lang="en-US" sz="1200" b="1" dirty="0" smtClean="0"/>
              <a:t>Ref</a:t>
            </a:r>
            <a:r>
              <a:rPr lang="en-US" sz="1200" dirty="0" smtClean="0"/>
              <a:t>: Electricity Safety Handbook by J. </a:t>
            </a:r>
            <a:r>
              <a:rPr lang="en-US" sz="1200" dirty="0" err="1" smtClean="0"/>
              <a:t>Cadick</a:t>
            </a:r>
            <a:r>
              <a:rPr lang="en-US" sz="1200" dirty="0" smtClean="0"/>
              <a:t>, et al (data copied for noncommercial purpose)</a:t>
            </a:r>
            <a:r>
              <a:rPr lang="en-US" dirty="0" smtClean="0"/>
              <a:t> </a:t>
            </a:r>
            <a:endParaRPr lang="en-US" dirty="0"/>
          </a:p>
        </p:txBody>
      </p:sp>
      <p:sp>
        <p:nvSpPr>
          <p:cNvPr id="5" name="TextBox 4"/>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Nominal Resistance Values</a:t>
            </a:r>
          </a:p>
        </p:txBody>
      </p:sp>
      <p:sp>
        <p:nvSpPr>
          <p:cNvPr id="6" name="TextBox 5"/>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7" name="Rounded Rectangle 6"/>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8" name="Rounded Rectangle 7"/>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9" name="Rounded Rectangle 8"/>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0" name="Rounded Rectangle 9"/>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1" name="Rounded Rectangle 10"/>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2"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24</a:t>
            </a:fld>
            <a:endParaRPr lang="en-US" sz="1600" dirty="0"/>
          </a:p>
        </p:txBody>
      </p:sp>
    </p:spTree>
    <p:extLst>
      <p:ext uri="{BB962C8B-B14F-4D97-AF65-F5344CB8AC3E}">
        <p14:creationId xmlns:p14="http://schemas.microsoft.com/office/powerpoint/2010/main" xmlns="" val="491201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0987" y="1323987"/>
            <a:ext cx="7762078" cy="830997"/>
          </a:xfrm>
          <a:prstGeom prst="rect">
            <a:avLst/>
          </a:prstGeom>
          <a:noFill/>
        </p:spPr>
        <p:txBody>
          <a:bodyPr wrap="square" rtlCol="0">
            <a:spAutoFit/>
          </a:bodyPr>
          <a:lstStyle/>
          <a:p>
            <a:r>
              <a:rPr lang="en-US" sz="2400" dirty="0" smtClean="0"/>
              <a:t>There are usually three ports in a residential (single phase) wall socket.</a:t>
            </a:r>
          </a:p>
        </p:txBody>
      </p:sp>
      <p:grpSp>
        <p:nvGrpSpPr>
          <p:cNvPr id="18" name="Group 17"/>
          <p:cNvGrpSpPr/>
          <p:nvPr/>
        </p:nvGrpSpPr>
        <p:grpSpPr>
          <a:xfrm>
            <a:off x="254419" y="2591347"/>
            <a:ext cx="5031706" cy="1188837"/>
            <a:chOff x="2211218" y="1742577"/>
            <a:chExt cx="5031706" cy="1188837"/>
          </a:xfrm>
        </p:grpSpPr>
        <p:pic>
          <p:nvPicPr>
            <p:cNvPr id="7" name="Picture 6"/>
            <p:cNvPicPr>
              <a:picLocks noChangeAspect="1"/>
            </p:cNvPicPr>
            <p:nvPr/>
          </p:nvPicPr>
          <p:blipFill>
            <a:blip r:embed="rId2" cstate="print"/>
            <a:stretch>
              <a:fillRect/>
            </a:stretch>
          </p:blipFill>
          <p:spPr>
            <a:xfrm>
              <a:off x="3520087" y="1742577"/>
              <a:ext cx="1322944" cy="1188837"/>
            </a:xfrm>
            <a:prstGeom prst="rect">
              <a:avLst/>
            </a:prstGeom>
          </p:spPr>
        </p:pic>
        <p:sp>
          <p:nvSpPr>
            <p:cNvPr id="8" name="TextBox 7"/>
            <p:cNvSpPr txBox="1"/>
            <p:nvPr/>
          </p:nvSpPr>
          <p:spPr>
            <a:xfrm>
              <a:off x="5243755" y="1999513"/>
              <a:ext cx="1999169" cy="461665"/>
            </a:xfrm>
            <a:prstGeom prst="rect">
              <a:avLst/>
            </a:prstGeom>
            <a:noFill/>
          </p:spPr>
          <p:txBody>
            <a:bodyPr wrap="square" rtlCol="0">
              <a:spAutoFit/>
            </a:bodyPr>
            <a:lstStyle/>
            <a:p>
              <a:r>
                <a:rPr lang="en-US" sz="2400" dirty="0" smtClean="0"/>
                <a:t>Live or hot</a:t>
              </a:r>
              <a:endParaRPr lang="en-US" sz="2400" dirty="0"/>
            </a:p>
          </p:txBody>
        </p:sp>
        <p:cxnSp>
          <p:nvCxnSpPr>
            <p:cNvPr id="10" name="Straight Arrow Connector 9"/>
            <p:cNvCxnSpPr/>
            <p:nvPr/>
          </p:nvCxnSpPr>
          <p:spPr>
            <a:xfrm flipH="1">
              <a:off x="4453255" y="2247307"/>
              <a:ext cx="790420"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11218" y="1996878"/>
              <a:ext cx="1152864" cy="461665"/>
            </a:xfrm>
            <a:prstGeom prst="rect">
              <a:avLst/>
            </a:prstGeom>
            <a:noFill/>
          </p:spPr>
          <p:txBody>
            <a:bodyPr wrap="square" rtlCol="0">
              <a:spAutoFit/>
            </a:bodyPr>
            <a:lstStyle/>
            <a:p>
              <a:r>
                <a:rPr lang="en-US" sz="2400" dirty="0" smtClean="0"/>
                <a:t>Neutral</a:t>
              </a:r>
              <a:endParaRPr lang="en-US" sz="2400" dirty="0"/>
            </a:p>
          </p:txBody>
        </p:sp>
        <p:cxnSp>
          <p:nvCxnSpPr>
            <p:cNvPr id="13" name="Straight Arrow Connector 12"/>
            <p:cNvCxnSpPr/>
            <p:nvPr/>
          </p:nvCxnSpPr>
          <p:spPr>
            <a:xfrm>
              <a:off x="3249986" y="2247307"/>
              <a:ext cx="624534"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38559" y="2449877"/>
              <a:ext cx="1357001" cy="461665"/>
            </a:xfrm>
            <a:prstGeom prst="rect">
              <a:avLst/>
            </a:prstGeom>
            <a:noFill/>
          </p:spPr>
          <p:txBody>
            <a:bodyPr wrap="square" rtlCol="0">
              <a:spAutoFit/>
            </a:bodyPr>
            <a:lstStyle/>
            <a:p>
              <a:r>
                <a:rPr lang="en-US" sz="2400" dirty="0" smtClean="0"/>
                <a:t>Ground</a:t>
              </a:r>
              <a:endParaRPr lang="en-US" sz="2400" dirty="0"/>
            </a:p>
          </p:txBody>
        </p:sp>
        <p:cxnSp>
          <p:nvCxnSpPr>
            <p:cNvPr id="17" name="Straight Arrow Connector 16"/>
            <p:cNvCxnSpPr/>
            <p:nvPr/>
          </p:nvCxnSpPr>
          <p:spPr>
            <a:xfrm flipH="1">
              <a:off x="4289201" y="2708971"/>
              <a:ext cx="954554"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51" name="TextBox 50"/>
          <p:cNvSpPr txBox="1"/>
          <p:nvPr/>
        </p:nvSpPr>
        <p:spPr>
          <a:xfrm>
            <a:off x="355042" y="4863818"/>
            <a:ext cx="8616560" cy="147732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a:buChar char="•"/>
            </a:pPr>
            <a:r>
              <a:rPr lang="en-US" sz="2400" dirty="0" smtClean="0"/>
              <a:t>Is there any standard color coding?</a:t>
            </a:r>
          </a:p>
          <a:p>
            <a:pPr marL="285750" indent="-285750">
              <a:buFont typeface="Arial"/>
              <a:buChar char="•"/>
            </a:pPr>
            <a:r>
              <a:rPr lang="en-US" sz="2400" dirty="0" smtClean="0"/>
              <a:t>What is the need of the ground port when there is a neutral port? </a:t>
            </a:r>
          </a:p>
          <a:p>
            <a:pPr marL="285750" indent="-285750">
              <a:buFont typeface="Arial"/>
              <a:buChar char="•"/>
            </a:pPr>
            <a:r>
              <a:rPr lang="en-US" sz="2400" dirty="0"/>
              <a:t>W</a:t>
            </a:r>
            <a:r>
              <a:rPr lang="en-US" sz="2400" dirty="0" smtClean="0"/>
              <a:t>hy is the size of the neutral and live ports are different?</a:t>
            </a:r>
          </a:p>
          <a:p>
            <a:pPr algn="r"/>
            <a:r>
              <a:rPr lang="en-US" i="1" dirty="0" smtClean="0">
                <a:solidFill>
                  <a:srgbClr val="FF0000"/>
                </a:solidFill>
                <a:latin typeface="Times"/>
                <a:cs typeface="Times"/>
              </a:rPr>
              <a:t>This will be discussed in the following subsections.</a:t>
            </a:r>
            <a:endParaRPr lang="en-US" i="1" dirty="0">
              <a:solidFill>
                <a:srgbClr val="FF0000"/>
              </a:solidFill>
              <a:latin typeface="Times"/>
              <a:cs typeface="Times"/>
            </a:endParaRPr>
          </a:p>
        </p:txBody>
      </p:sp>
      <p:sp>
        <p:nvSpPr>
          <p:cNvPr id="26" name="TextBox 25"/>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Power Outlets</a:t>
            </a:r>
          </a:p>
        </p:txBody>
      </p:sp>
      <p:sp>
        <p:nvSpPr>
          <p:cNvPr id="27" name="TextBox 26"/>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9" name="Rounded Rectangle 28"/>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30" name="Rounded Rectangle 2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35" name="Rounded Rectangle 34"/>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37" name="Rounded Rectangle 36"/>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40" name="Rounded Rectangle 3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41"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25</a:t>
            </a:fld>
            <a:endParaRPr lang="en-US" sz="1600" dirty="0"/>
          </a:p>
        </p:txBody>
      </p:sp>
      <p:grpSp>
        <p:nvGrpSpPr>
          <p:cNvPr id="3" name="Group 2"/>
          <p:cNvGrpSpPr/>
          <p:nvPr/>
        </p:nvGrpSpPr>
        <p:grpSpPr>
          <a:xfrm>
            <a:off x="5651990" y="2388845"/>
            <a:ext cx="3176056" cy="1855753"/>
            <a:chOff x="5651990" y="2388845"/>
            <a:chExt cx="3176056" cy="1855753"/>
          </a:xfrm>
        </p:grpSpPr>
        <p:grpSp>
          <p:nvGrpSpPr>
            <p:cNvPr id="50" name="Group 49"/>
            <p:cNvGrpSpPr/>
            <p:nvPr/>
          </p:nvGrpSpPr>
          <p:grpSpPr>
            <a:xfrm>
              <a:off x="5651990" y="2388845"/>
              <a:ext cx="2580869" cy="1531555"/>
              <a:chOff x="5926448" y="1498514"/>
              <a:chExt cx="2580869" cy="1531555"/>
            </a:xfrm>
          </p:grpSpPr>
          <p:pic>
            <p:nvPicPr>
              <p:cNvPr id="20" name="Picture 19"/>
              <p:cNvPicPr>
                <a:picLocks noChangeAspect="1"/>
              </p:cNvPicPr>
              <p:nvPr/>
            </p:nvPicPr>
            <p:blipFill>
              <a:blip r:embed="rId3" cstate="print"/>
              <a:stretch>
                <a:fillRect/>
              </a:stretch>
            </p:blipFill>
            <p:spPr>
              <a:xfrm rot="16200000">
                <a:off x="7319163" y="1806793"/>
                <a:ext cx="864042" cy="776454"/>
              </a:xfrm>
              <a:prstGeom prst="rect">
                <a:avLst/>
              </a:prstGeom>
            </p:spPr>
          </p:pic>
          <p:cxnSp>
            <p:nvCxnSpPr>
              <p:cNvPr id="24" name="Straight Arrow Connector 23"/>
              <p:cNvCxnSpPr/>
              <p:nvPr/>
            </p:nvCxnSpPr>
            <p:spPr>
              <a:xfrm>
                <a:off x="6499972" y="1512169"/>
                <a:ext cx="1175252" cy="0"/>
              </a:xfrm>
              <a:prstGeom prst="straightConnector1">
                <a:avLst/>
              </a:prstGeom>
              <a:ln w="12700">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515818" y="1498514"/>
                <a:ext cx="1" cy="385815"/>
              </a:xfrm>
              <a:prstGeom prst="straightConnector1">
                <a:avLst/>
              </a:prstGeom>
              <a:ln w="12700">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4" cstate="print"/>
              <a:stretch>
                <a:fillRect/>
              </a:stretch>
            </p:blipFill>
            <p:spPr>
              <a:xfrm>
                <a:off x="5926448" y="1842472"/>
                <a:ext cx="944603" cy="653956"/>
              </a:xfrm>
              <a:prstGeom prst="rect">
                <a:avLst/>
              </a:prstGeom>
            </p:spPr>
          </p:pic>
          <p:cxnSp>
            <p:nvCxnSpPr>
              <p:cNvPr id="32" name="Straight Arrow Connector 31"/>
              <p:cNvCxnSpPr/>
              <p:nvPr/>
            </p:nvCxnSpPr>
            <p:spPr>
              <a:xfrm flipH="1">
                <a:off x="6515818" y="2456559"/>
                <a:ext cx="2195" cy="382340"/>
              </a:xfrm>
              <a:prstGeom prst="straightConnector1">
                <a:avLst/>
              </a:prstGeom>
              <a:ln w="12700">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515822" y="2838899"/>
                <a:ext cx="1175252" cy="0"/>
              </a:xfrm>
              <a:prstGeom prst="straightConnector1">
                <a:avLst/>
              </a:prstGeom>
              <a:ln w="12700">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7665945" y="1525253"/>
                <a:ext cx="1" cy="505816"/>
              </a:xfrm>
              <a:prstGeom prst="straightConnector1">
                <a:avLst/>
              </a:prstGeom>
              <a:ln w="12700">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675224" y="2388073"/>
                <a:ext cx="0" cy="450826"/>
              </a:xfrm>
              <a:prstGeom prst="straightConnector1">
                <a:avLst/>
              </a:prstGeom>
              <a:ln w="12700">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968748" y="2209485"/>
                <a:ext cx="538569" cy="0"/>
              </a:xfrm>
              <a:prstGeom prst="straightConnector1">
                <a:avLst/>
              </a:prstGeom>
              <a:ln w="12700">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8507317" y="2201472"/>
                <a:ext cx="0" cy="828597"/>
              </a:xfrm>
              <a:prstGeom prst="straightConnector1">
                <a:avLst/>
              </a:prstGeom>
              <a:ln w="12700">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7566809" y="3782933"/>
              <a:ext cx="1261237" cy="461665"/>
            </a:xfrm>
            <a:prstGeom prst="rect">
              <a:avLst/>
            </a:prstGeom>
            <a:noFill/>
          </p:spPr>
          <p:txBody>
            <a:bodyPr wrap="square" rtlCol="0">
              <a:spAutoFit/>
            </a:bodyPr>
            <a:lstStyle/>
            <a:p>
              <a:r>
                <a:rPr lang="en-US" sz="2400" dirty="0" smtClean="0"/>
                <a:t>Ground</a:t>
              </a:r>
              <a:endParaRPr lang="en-US" sz="2400" dirty="0"/>
            </a:p>
          </p:txBody>
        </p:sp>
      </p:grpSp>
    </p:spTree>
    <p:extLst>
      <p:ext uri="{BB962C8B-B14F-4D97-AF65-F5344CB8AC3E}">
        <p14:creationId xmlns:p14="http://schemas.microsoft.com/office/powerpoint/2010/main" xmlns="" val="602291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612" y="1136163"/>
            <a:ext cx="8864388" cy="1200328"/>
          </a:xfrm>
          <a:prstGeom prst="rect">
            <a:avLst/>
          </a:prstGeom>
          <a:noFill/>
        </p:spPr>
        <p:txBody>
          <a:bodyPr wrap="square" rtlCol="0">
            <a:spAutoFit/>
          </a:bodyPr>
          <a:lstStyle/>
          <a:p>
            <a:r>
              <a:rPr lang="en-US" sz="2400" dirty="0" smtClean="0"/>
              <a:t>CSA (Canadian Standards Association) Group has standards for electrical installations called Canadian Electrical Code. The CSA Group standard has the following recommend color-code:</a:t>
            </a:r>
          </a:p>
        </p:txBody>
      </p:sp>
      <p:sp>
        <p:nvSpPr>
          <p:cNvPr id="51" name="TextBox 50"/>
          <p:cNvSpPr txBox="1"/>
          <p:nvPr/>
        </p:nvSpPr>
        <p:spPr>
          <a:xfrm>
            <a:off x="279612" y="2679070"/>
            <a:ext cx="8616560"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t>For AC (alternating current)</a:t>
            </a:r>
          </a:p>
          <a:p>
            <a:r>
              <a:rPr lang="en-US" sz="2400" dirty="0" smtClean="0"/>
              <a:t>Ground line:		Green or green with one or more yellow stripes</a:t>
            </a:r>
          </a:p>
          <a:p>
            <a:r>
              <a:rPr lang="en-US" sz="2400" dirty="0" smtClean="0"/>
              <a:t>Neutral line:		White</a:t>
            </a:r>
          </a:p>
          <a:p>
            <a:r>
              <a:rPr lang="en-US" sz="2400" dirty="0" smtClean="0"/>
              <a:t>Hot (1 phase):		Black or red</a:t>
            </a:r>
          </a:p>
          <a:p>
            <a:r>
              <a:rPr lang="en-US" sz="2400" dirty="0" smtClean="0"/>
              <a:t>Hot (3 phase):		Red (phase A), black (phase B), blue (phase C)</a:t>
            </a:r>
            <a:endParaRPr lang="en-US" sz="2400" dirty="0"/>
          </a:p>
        </p:txBody>
      </p:sp>
      <p:sp>
        <p:nvSpPr>
          <p:cNvPr id="26" name="TextBox 25"/>
          <p:cNvSpPr txBox="1"/>
          <p:nvPr/>
        </p:nvSpPr>
        <p:spPr>
          <a:xfrm>
            <a:off x="281807" y="5070818"/>
            <a:ext cx="8616560" cy="1200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t>For DC (direct current)</a:t>
            </a:r>
          </a:p>
          <a:p>
            <a:r>
              <a:rPr lang="en-US" sz="2400" dirty="0" smtClean="0"/>
              <a:t>2 wire:				Black and red</a:t>
            </a:r>
          </a:p>
          <a:p>
            <a:r>
              <a:rPr lang="en-US" sz="2400" dirty="0" smtClean="0"/>
              <a:t>3 wire:				Black, red and white</a:t>
            </a:r>
          </a:p>
        </p:txBody>
      </p:sp>
      <p:sp>
        <p:nvSpPr>
          <p:cNvPr id="7" name="TextBox 6"/>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Color Coding: CSA Group Standards</a:t>
            </a:r>
          </a:p>
        </p:txBody>
      </p:sp>
      <p:sp>
        <p:nvSpPr>
          <p:cNvPr id="8" name="TextBox 7"/>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9" name="Rounded Rectangle 8"/>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1" name="Rounded Rectangle 10"/>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2" name="Rounded Rectangle 11"/>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3" name="Rounded Rectangle 1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4"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26</a:t>
            </a:fld>
            <a:endParaRPr lang="en-US" sz="1600" dirty="0"/>
          </a:p>
        </p:txBody>
      </p:sp>
    </p:spTree>
    <p:extLst>
      <p:ext uri="{BB962C8B-B14F-4D97-AF65-F5344CB8AC3E}">
        <p14:creationId xmlns:p14="http://schemas.microsoft.com/office/powerpoint/2010/main" xmlns="" val="1596300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790789"/>
            <a:ext cx="9144000" cy="6129968"/>
          </a:xfrm>
          <a:prstGeom prst="rect">
            <a:avLst/>
          </a:prstGeom>
          <a:solidFill>
            <a:srgbClr val="9E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TextBox 250"/>
          <p:cNvSpPr txBox="1"/>
          <p:nvPr/>
        </p:nvSpPr>
        <p:spPr>
          <a:xfrm>
            <a:off x="192196" y="3281781"/>
            <a:ext cx="1940082" cy="461665"/>
          </a:xfrm>
          <a:prstGeom prst="rect">
            <a:avLst/>
          </a:prstGeom>
          <a:noFill/>
        </p:spPr>
        <p:txBody>
          <a:bodyPr wrap="square" rtlCol="0">
            <a:spAutoFit/>
          </a:bodyPr>
          <a:lstStyle/>
          <a:p>
            <a:r>
              <a:rPr lang="en-US" sz="2400" b="1" dirty="0" smtClean="0"/>
              <a:t>Closed circuit</a:t>
            </a:r>
            <a:endParaRPr lang="en-US" sz="2400" b="1" dirty="0"/>
          </a:p>
        </p:txBody>
      </p:sp>
      <p:sp>
        <p:nvSpPr>
          <p:cNvPr id="252" name="TextBox 251"/>
          <p:cNvSpPr txBox="1"/>
          <p:nvPr/>
        </p:nvSpPr>
        <p:spPr>
          <a:xfrm>
            <a:off x="208438" y="3839418"/>
            <a:ext cx="8680980" cy="2677656"/>
          </a:xfrm>
          <a:prstGeom prst="rect">
            <a:avLst/>
          </a:prstGeom>
          <a:noFill/>
        </p:spPr>
        <p:txBody>
          <a:bodyPr wrap="square" rtlCol="0">
            <a:spAutoFit/>
          </a:bodyPr>
          <a:lstStyle/>
          <a:p>
            <a:pPr marL="285750" indent="-285750">
              <a:buFont typeface="Arial"/>
              <a:buChar char="•"/>
            </a:pPr>
            <a:r>
              <a:rPr lang="en-US" sz="2400" dirty="0" smtClean="0"/>
              <a:t>In both cases the circuits are closed and the person becomes an element in the circuit. </a:t>
            </a:r>
          </a:p>
          <a:p>
            <a:pPr marL="285750" indent="-285750">
              <a:buFont typeface="Arial"/>
              <a:buChar char="•"/>
            </a:pPr>
            <a:r>
              <a:rPr lang="en-US" sz="2400" dirty="0" smtClean="0"/>
              <a:t>In figures a and b, if the source is 120V and the body exhibits a resistance of </a:t>
            </a:r>
            <a:r>
              <a:rPr lang="en-US" sz="2400" dirty="0"/>
              <a:t>5</a:t>
            </a:r>
            <a:r>
              <a:rPr lang="en-US" sz="2400" dirty="0" smtClean="0"/>
              <a:t> </a:t>
            </a:r>
            <a:r>
              <a:rPr lang="en-US" sz="2400" dirty="0" err="1" smtClean="0"/>
              <a:t>kΩ</a:t>
            </a:r>
            <a:r>
              <a:rPr lang="en-US" sz="2400" dirty="0" smtClean="0"/>
              <a:t>, the current through the body is 24 mA</a:t>
            </a:r>
          </a:p>
          <a:p>
            <a:pPr marL="285750" indent="-285750">
              <a:buFont typeface="Arial"/>
              <a:buChar char="•"/>
            </a:pPr>
            <a:r>
              <a:rPr lang="en-US" sz="2400" dirty="0" smtClean="0"/>
              <a:t>Note that this type of electric shock can be fatal depending on the contact area, skin condition and duration of current flow</a:t>
            </a:r>
          </a:p>
          <a:p>
            <a:pPr marL="285750" indent="-285750">
              <a:buFont typeface="Arial"/>
              <a:buChar char="•"/>
            </a:pPr>
            <a:r>
              <a:rPr lang="en-US" sz="2400" dirty="0" smtClean="0"/>
              <a:t>Standing on an insulator does not always help (figure b)</a:t>
            </a:r>
            <a:endParaRPr lang="en-US" sz="2400" dirty="0"/>
          </a:p>
        </p:txBody>
      </p:sp>
      <p:grpSp>
        <p:nvGrpSpPr>
          <p:cNvPr id="4" name="Group 3"/>
          <p:cNvGrpSpPr/>
          <p:nvPr/>
        </p:nvGrpSpPr>
        <p:grpSpPr>
          <a:xfrm>
            <a:off x="1246508" y="1170234"/>
            <a:ext cx="2293117" cy="2021942"/>
            <a:chOff x="84059" y="1014964"/>
            <a:chExt cx="2293117" cy="2021942"/>
          </a:xfrm>
        </p:grpSpPr>
        <p:grpSp>
          <p:nvGrpSpPr>
            <p:cNvPr id="63" name="Group 62"/>
            <p:cNvGrpSpPr/>
            <p:nvPr/>
          </p:nvGrpSpPr>
          <p:grpSpPr>
            <a:xfrm>
              <a:off x="942435" y="1231446"/>
              <a:ext cx="556972" cy="894270"/>
              <a:chOff x="2658283" y="1388089"/>
              <a:chExt cx="966976" cy="1825979"/>
            </a:xfrm>
          </p:grpSpPr>
          <p:sp>
            <p:nvSpPr>
              <p:cNvPr id="33" name="Smiley Face 32"/>
              <p:cNvSpPr/>
              <p:nvPr/>
            </p:nvSpPr>
            <p:spPr>
              <a:xfrm>
                <a:off x="2963509" y="1388089"/>
                <a:ext cx="354420" cy="482386"/>
              </a:xfrm>
              <a:prstGeom prst="smileyFac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7" name="Rectangle 46"/>
              <p:cNvSpPr/>
              <p:nvPr/>
            </p:nvSpPr>
            <p:spPr>
              <a:xfrm>
                <a:off x="3042257" y="1998460"/>
                <a:ext cx="206756" cy="55128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52" name="Straight Connector 51"/>
              <p:cNvCxnSpPr>
                <a:stCxn id="47" idx="2"/>
              </p:cNvCxnSpPr>
              <p:nvPr/>
            </p:nvCxnSpPr>
            <p:spPr>
              <a:xfrm flipH="1">
                <a:off x="2894593" y="2549746"/>
                <a:ext cx="251042" cy="649752"/>
              </a:xfrm>
              <a:prstGeom prst="line">
                <a:avLst/>
              </a:prstGeom>
            </p:spPr>
            <p:style>
              <a:lnRef idx="1">
                <a:schemeClr val="dk1"/>
              </a:lnRef>
              <a:fillRef idx="3">
                <a:schemeClr val="dk1"/>
              </a:fillRef>
              <a:effectRef idx="2">
                <a:schemeClr val="dk1"/>
              </a:effectRef>
              <a:fontRef idx="minor">
                <a:schemeClr val="lt1"/>
              </a:fontRef>
            </p:style>
          </p:cxnSp>
          <p:cxnSp>
            <p:nvCxnSpPr>
              <p:cNvPr id="53" name="Straight Connector 52"/>
              <p:cNvCxnSpPr/>
              <p:nvPr/>
            </p:nvCxnSpPr>
            <p:spPr>
              <a:xfrm>
                <a:off x="3140515" y="2564316"/>
                <a:ext cx="216805" cy="649752"/>
              </a:xfrm>
              <a:prstGeom prst="line">
                <a:avLst/>
              </a:prstGeom>
            </p:spPr>
            <p:style>
              <a:lnRef idx="1">
                <a:schemeClr val="dk1"/>
              </a:lnRef>
              <a:fillRef idx="3">
                <a:schemeClr val="dk1"/>
              </a:fillRef>
              <a:effectRef idx="2">
                <a:schemeClr val="dk1"/>
              </a:effectRef>
              <a:fontRef idx="minor">
                <a:schemeClr val="lt1"/>
              </a:fontRef>
            </p:style>
          </p:cxnSp>
          <p:cxnSp>
            <p:nvCxnSpPr>
              <p:cNvPr id="55" name="Straight Connector 54"/>
              <p:cNvCxnSpPr/>
              <p:nvPr/>
            </p:nvCxnSpPr>
            <p:spPr>
              <a:xfrm flipH="1">
                <a:off x="2658283" y="2161364"/>
                <a:ext cx="371676" cy="181653"/>
              </a:xfrm>
              <a:prstGeom prst="line">
                <a:avLst/>
              </a:prstGeom>
            </p:spPr>
            <p:style>
              <a:lnRef idx="1">
                <a:schemeClr val="dk1"/>
              </a:lnRef>
              <a:fillRef idx="3">
                <a:schemeClr val="dk1"/>
              </a:fillRef>
              <a:effectRef idx="2">
                <a:schemeClr val="dk1"/>
              </a:effectRef>
              <a:fontRef idx="minor">
                <a:schemeClr val="lt1"/>
              </a:fontRef>
            </p:style>
          </p:cxnSp>
          <p:cxnSp>
            <p:nvCxnSpPr>
              <p:cNvPr id="57" name="Straight Connector 56"/>
              <p:cNvCxnSpPr/>
              <p:nvPr/>
            </p:nvCxnSpPr>
            <p:spPr>
              <a:xfrm>
                <a:off x="3249013" y="2190887"/>
                <a:ext cx="187063" cy="152130"/>
              </a:xfrm>
              <a:prstGeom prst="line">
                <a:avLst/>
              </a:prstGeom>
            </p:spPr>
            <p:style>
              <a:lnRef idx="1">
                <a:schemeClr val="dk1"/>
              </a:lnRef>
              <a:fillRef idx="3">
                <a:schemeClr val="dk1"/>
              </a:fillRef>
              <a:effectRef idx="2">
                <a:schemeClr val="dk1"/>
              </a:effectRef>
              <a:fontRef idx="minor">
                <a:schemeClr val="lt1"/>
              </a:fontRef>
            </p:style>
          </p:cxnSp>
          <p:cxnSp>
            <p:nvCxnSpPr>
              <p:cNvPr id="59" name="Straight Connector 58"/>
              <p:cNvCxnSpPr/>
              <p:nvPr/>
            </p:nvCxnSpPr>
            <p:spPr>
              <a:xfrm flipV="1">
                <a:off x="3438196" y="2161776"/>
                <a:ext cx="187063" cy="181922"/>
              </a:xfrm>
              <a:prstGeom prst="line">
                <a:avLst/>
              </a:prstGeom>
            </p:spPr>
            <p:style>
              <a:lnRef idx="1">
                <a:schemeClr val="dk1"/>
              </a:lnRef>
              <a:fillRef idx="3">
                <a:schemeClr val="dk1"/>
              </a:fillRef>
              <a:effectRef idx="2">
                <a:schemeClr val="dk1"/>
              </a:effectRef>
              <a:fontRef idx="minor">
                <a:schemeClr val="lt1"/>
              </a:fontRef>
            </p:style>
          </p:cxnSp>
          <p:cxnSp>
            <p:nvCxnSpPr>
              <p:cNvPr id="61" name="Straight Connector 60"/>
              <p:cNvCxnSpPr/>
              <p:nvPr/>
            </p:nvCxnSpPr>
            <p:spPr>
              <a:xfrm flipV="1">
                <a:off x="3140515" y="1870774"/>
                <a:ext cx="0" cy="137531"/>
              </a:xfrm>
              <a:prstGeom prst="line">
                <a:avLst/>
              </a:prstGeom>
            </p:spPr>
            <p:style>
              <a:lnRef idx="1">
                <a:schemeClr val="dk1"/>
              </a:lnRef>
              <a:fillRef idx="3">
                <a:schemeClr val="dk1"/>
              </a:fillRef>
              <a:effectRef idx="2">
                <a:schemeClr val="dk1"/>
              </a:effectRef>
              <a:fontRef idx="minor">
                <a:schemeClr val="lt1"/>
              </a:fontRef>
            </p:style>
          </p:cxnSp>
        </p:grpSp>
        <p:cxnSp>
          <p:nvCxnSpPr>
            <p:cNvPr id="64" name="Straight Arrow Connector 63"/>
            <p:cNvCxnSpPr/>
            <p:nvPr/>
          </p:nvCxnSpPr>
          <p:spPr>
            <a:xfrm>
              <a:off x="980687" y="2147883"/>
              <a:ext cx="514991" cy="1"/>
            </a:xfrm>
            <a:prstGeom prst="straightConnector1">
              <a:avLst/>
            </a:prstGeom>
            <a:ln w="76200"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135" name="Oval 134"/>
            <p:cNvSpPr/>
            <p:nvPr/>
          </p:nvSpPr>
          <p:spPr>
            <a:xfrm>
              <a:off x="422587" y="1507195"/>
              <a:ext cx="365394" cy="3544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6" name="Plus 135"/>
            <p:cNvSpPr/>
            <p:nvPr/>
          </p:nvSpPr>
          <p:spPr>
            <a:xfrm>
              <a:off x="507887" y="1546575"/>
              <a:ext cx="172675" cy="167358"/>
            </a:xfrm>
            <a:prstGeom prst="mathPlus">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Minus 137"/>
            <p:cNvSpPr/>
            <p:nvPr/>
          </p:nvSpPr>
          <p:spPr>
            <a:xfrm>
              <a:off x="513723" y="1739963"/>
              <a:ext cx="166839" cy="45719"/>
            </a:xfrm>
            <a:prstGeom prst="mathMinus">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Arrow Connector 138"/>
            <p:cNvCxnSpPr/>
            <p:nvPr/>
          </p:nvCxnSpPr>
          <p:spPr>
            <a:xfrm>
              <a:off x="603715" y="1014964"/>
              <a:ext cx="1" cy="502076"/>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V="1">
              <a:off x="596132" y="1846636"/>
              <a:ext cx="0" cy="354015"/>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934668" y="1016147"/>
              <a:ext cx="620" cy="698969"/>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84059" y="1491588"/>
              <a:ext cx="466513" cy="338554"/>
            </a:xfrm>
            <a:prstGeom prst="rect">
              <a:avLst/>
            </a:prstGeom>
            <a:noFill/>
            <a:ln>
              <a:noFill/>
            </a:ln>
          </p:spPr>
          <p:txBody>
            <a:bodyPr wrap="square" rtlCol="0">
              <a:spAutoFit/>
            </a:bodyPr>
            <a:lstStyle/>
            <a:p>
              <a:r>
                <a:rPr lang="en-US" sz="1600" dirty="0" smtClean="0">
                  <a:solidFill>
                    <a:srgbClr val="000000"/>
                  </a:solidFill>
                </a:rPr>
                <a:t>V</a:t>
              </a:r>
              <a:r>
                <a:rPr lang="en-US" sz="1600" baseline="-25000" dirty="0" smtClean="0">
                  <a:solidFill>
                    <a:srgbClr val="000000"/>
                  </a:solidFill>
                </a:rPr>
                <a:t>S</a:t>
              </a:r>
              <a:endParaRPr lang="en-US" sz="1600" baseline="-25000" dirty="0">
                <a:solidFill>
                  <a:srgbClr val="000000"/>
                </a:solidFill>
              </a:endParaRPr>
            </a:p>
          </p:txBody>
        </p:sp>
        <p:grpSp>
          <p:nvGrpSpPr>
            <p:cNvPr id="187" name="Group 186"/>
            <p:cNvGrpSpPr/>
            <p:nvPr/>
          </p:nvGrpSpPr>
          <p:grpSpPr>
            <a:xfrm>
              <a:off x="431255" y="2186095"/>
              <a:ext cx="332214" cy="231138"/>
              <a:chOff x="1080678" y="5581506"/>
              <a:chExt cx="332214" cy="231138"/>
            </a:xfrm>
          </p:grpSpPr>
          <p:cxnSp>
            <p:nvCxnSpPr>
              <p:cNvPr id="210" name="Straight Arrow Connector 209"/>
              <p:cNvCxnSpPr/>
              <p:nvPr/>
            </p:nvCxnSpPr>
            <p:spPr>
              <a:xfrm flipV="1">
                <a:off x="1240457" y="5581506"/>
                <a:ext cx="0" cy="88988"/>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p:nvPr/>
            </p:nvCxnSpPr>
            <p:spPr>
              <a:xfrm flipH="1">
                <a:off x="1080678" y="5675209"/>
                <a:ext cx="33221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flipH="1">
                <a:off x="1134628" y="5748849"/>
                <a:ext cx="21453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p:nvPr/>
            </p:nvCxnSpPr>
            <p:spPr>
              <a:xfrm flipH="1">
                <a:off x="1178733" y="5812644"/>
                <a:ext cx="12586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45" name="TextBox 244"/>
            <p:cNvSpPr txBox="1"/>
            <p:nvPr/>
          </p:nvSpPr>
          <p:spPr>
            <a:xfrm>
              <a:off x="1075947" y="2342398"/>
              <a:ext cx="1301229" cy="338554"/>
            </a:xfrm>
            <a:prstGeom prst="rect">
              <a:avLst/>
            </a:prstGeom>
            <a:noFill/>
          </p:spPr>
          <p:txBody>
            <a:bodyPr wrap="square" rtlCol="0">
              <a:spAutoFit/>
            </a:bodyPr>
            <a:lstStyle/>
            <a:p>
              <a:r>
                <a:rPr lang="en-US" sz="1600" dirty="0" smtClean="0"/>
                <a:t>Conductor</a:t>
              </a:r>
              <a:endParaRPr lang="en-US" sz="1600" dirty="0"/>
            </a:p>
          </p:txBody>
        </p:sp>
        <p:grpSp>
          <p:nvGrpSpPr>
            <p:cNvPr id="246" name="Group 245"/>
            <p:cNvGrpSpPr/>
            <p:nvPr/>
          </p:nvGrpSpPr>
          <p:grpSpPr>
            <a:xfrm>
              <a:off x="1049602" y="2169356"/>
              <a:ext cx="332214" cy="231138"/>
              <a:chOff x="1080678" y="5581506"/>
              <a:chExt cx="332214" cy="231138"/>
            </a:xfrm>
          </p:grpSpPr>
          <p:cxnSp>
            <p:nvCxnSpPr>
              <p:cNvPr id="247" name="Straight Arrow Connector 246"/>
              <p:cNvCxnSpPr/>
              <p:nvPr/>
            </p:nvCxnSpPr>
            <p:spPr>
              <a:xfrm flipV="1">
                <a:off x="1240457" y="5581506"/>
                <a:ext cx="0" cy="88988"/>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p:nvPr/>
            </p:nvCxnSpPr>
            <p:spPr>
              <a:xfrm flipH="1">
                <a:off x="1080678" y="5675209"/>
                <a:ext cx="33221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p:nvPr/>
            </p:nvCxnSpPr>
            <p:spPr>
              <a:xfrm flipH="1">
                <a:off x="1134628" y="5748849"/>
                <a:ext cx="21453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p:nvPr/>
            </p:nvCxnSpPr>
            <p:spPr>
              <a:xfrm flipH="1">
                <a:off x="1178733" y="5812644"/>
                <a:ext cx="12586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288" name="Curved Connector 287"/>
            <p:cNvCxnSpPr/>
            <p:nvPr/>
          </p:nvCxnSpPr>
          <p:spPr>
            <a:xfrm rot="10800000">
              <a:off x="1509819" y="2148076"/>
              <a:ext cx="253120" cy="247875"/>
            </a:xfrm>
            <a:prstGeom prst="curvedConnector3">
              <a:avLst>
                <a:gd name="adj1" fmla="val -9780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H="1">
              <a:off x="590538" y="1029077"/>
              <a:ext cx="345861" cy="0"/>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899065" y="2698352"/>
              <a:ext cx="445887" cy="338554"/>
            </a:xfrm>
            <a:prstGeom prst="rect">
              <a:avLst/>
            </a:prstGeom>
            <a:noFill/>
          </p:spPr>
          <p:txBody>
            <a:bodyPr wrap="square" rtlCol="0">
              <a:spAutoFit/>
            </a:bodyPr>
            <a:lstStyle/>
            <a:p>
              <a:r>
                <a:rPr lang="en-US" sz="1600" dirty="0" smtClean="0"/>
                <a:t>(a)</a:t>
              </a:r>
              <a:endParaRPr lang="en-US" sz="1600" dirty="0"/>
            </a:p>
          </p:txBody>
        </p:sp>
      </p:grpSp>
      <p:grpSp>
        <p:nvGrpSpPr>
          <p:cNvPr id="5" name="Group 4"/>
          <p:cNvGrpSpPr/>
          <p:nvPr/>
        </p:nvGrpSpPr>
        <p:grpSpPr>
          <a:xfrm>
            <a:off x="5675439" y="1191181"/>
            <a:ext cx="1769771" cy="2017681"/>
            <a:chOff x="2201071" y="1019225"/>
            <a:chExt cx="1769771" cy="2017681"/>
          </a:xfrm>
        </p:grpSpPr>
        <p:grpSp>
          <p:nvGrpSpPr>
            <p:cNvPr id="254" name="Group 253"/>
            <p:cNvGrpSpPr/>
            <p:nvPr/>
          </p:nvGrpSpPr>
          <p:grpSpPr>
            <a:xfrm>
              <a:off x="3393051" y="1235707"/>
              <a:ext cx="295474" cy="894270"/>
              <a:chOff x="2844338" y="1388089"/>
              <a:chExt cx="512982" cy="1825979"/>
            </a:xfrm>
          </p:grpSpPr>
          <p:sp>
            <p:nvSpPr>
              <p:cNvPr id="255" name="Smiley Face 254"/>
              <p:cNvSpPr/>
              <p:nvPr/>
            </p:nvSpPr>
            <p:spPr>
              <a:xfrm>
                <a:off x="2963509" y="1388089"/>
                <a:ext cx="354420" cy="482386"/>
              </a:xfrm>
              <a:prstGeom prst="smileyFac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6" name="Rectangle 255"/>
              <p:cNvSpPr/>
              <p:nvPr/>
            </p:nvSpPr>
            <p:spPr>
              <a:xfrm>
                <a:off x="3042257" y="1998460"/>
                <a:ext cx="206756" cy="55128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257" name="Straight Connector 256"/>
              <p:cNvCxnSpPr>
                <a:stCxn id="256" idx="2"/>
              </p:cNvCxnSpPr>
              <p:nvPr/>
            </p:nvCxnSpPr>
            <p:spPr>
              <a:xfrm flipH="1">
                <a:off x="2894593" y="2549746"/>
                <a:ext cx="251042" cy="649752"/>
              </a:xfrm>
              <a:prstGeom prst="line">
                <a:avLst/>
              </a:prstGeom>
            </p:spPr>
            <p:style>
              <a:lnRef idx="1">
                <a:schemeClr val="dk1"/>
              </a:lnRef>
              <a:fillRef idx="3">
                <a:schemeClr val="dk1"/>
              </a:fillRef>
              <a:effectRef idx="2">
                <a:schemeClr val="dk1"/>
              </a:effectRef>
              <a:fontRef idx="minor">
                <a:schemeClr val="lt1"/>
              </a:fontRef>
            </p:style>
          </p:cxnSp>
          <p:cxnSp>
            <p:nvCxnSpPr>
              <p:cNvPr id="258" name="Straight Connector 257"/>
              <p:cNvCxnSpPr/>
              <p:nvPr/>
            </p:nvCxnSpPr>
            <p:spPr>
              <a:xfrm>
                <a:off x="3140515" y="2564316"/>
                <a:ext cx="216805" cy="649752"/>
              </a:xfrm>
              <a:prstGeom prst="line">
                <a:avLst/>
              </a:prstGeom>
            </p:spPr>
            <p:style>
              <a:lnRef idx="1">
                <a:schemeClr val="dk1"/>
              </a:lnRef>
              <a:fillRef idx="3">
                <a:schemeClr val="dk1"/>
              </a:fillRef>
              <a:effectRef idx="2">
                <a:schemeClr val="dk1"/>
              </a:effectRef>
              <a:fontRef idx="minor">
                <a:schemeClr val="lt1"/>
              </a:fontRef>
            </p:style>
          </p:cxnSp>
          <p:cxnSp>
            <p:nvCxnSpPr>
              <p:cNvPr id="259" name="Straight Connector 258"/>
              <p:cNvCxnSpPr/>
              <p:nvPr/>
            </p:nvCxnSpPr>
            <p:spPr>
              <a:xfrm flipH="1">
                <a:off x="2844338" y="2161364"/>
                <a:ext cx="185624" cy="112740"/>
              </a:xfrm>
              <a:prstGeom prst="line">
                <a:avLst/>
              </a:prstGeom>
            </p:spPr>
            <p:style>
              <a:lnRef idx="1">
                <a:schemeClr val="dk1"/>
              </a:lnRef>
              <a:fillRef idx="3">
                <a:schemeClr val="dk1"/>
              </a:fillRef>
              <a:effectRef idx="2">
                <a:schemeClr val="dk1"/>
              </a:effectRef>
              <a:fontRef idx="minor">
                <a:schemeClr val="lt1"/>
              </a:fontRef>
            </p:style>
          </p:cxnSp>
          <p:cxnSp>
            <p:nvCxnSpPr>
              <p:cNvPr id="260" name="Straight Connector 259"/>
              <p:cNvCxnSpPr>
                <a:endCxn id="256" idx="1"/>
              </p:cNvCxnSpPr>
              <p:nvPr/>
            </p:nvCxnSpPr>
            <p:spPr>
              <a:xfrm flipH="1">
                <a:off x="3042257" y="2190887"/>
                <a:ext cx="206758" cy="83216"/>
              </a:xfrm>
              <a:prstGeom prst="line">
                <a:avLst/>
              </a:prstGeom>
            </p:spPr>
            <p:style>
              <a:lnRef idx="1">
                <a:schemeClr val="dk1"/>
              </a:lnRef>
              <a:fillRef idx="3">
                <a:schemeClr val="dk1"/>
              </a:fillRef>
              <a:effectRef idx="2">
                <a:schemeClr val="dk1"/>
              </a:effectRef>
              <a:fontRef idx="minor">
                <a:schemeClr val="lt1"/>
              </a:fontRef>
            </p:style>
          </p:cxnSp>
          <p:cxnSp>
            <p:nvCxnSpPr>
              <p:cNvPr id="261" name="Straight Connector 260"/>
              <p:cNvCxnSpPr/>
              <p:nvPr/>
            </p:nvCxnSpPr>
            <p:spPr>
              <a:xfrm flipV="1">
                <a:off x="2877501" y="2256117"/>
                <a:ext cx="187063" cy="181922"/>
              </a:xfrm>
              <a:prstGeom prst="line">
                <a:avLst/>
              </a:prstGeom>
            </p:spPr>
            <p:style>
              <a:lnRef idx="1">
                <a:schemeClr val="dk1"/>
              </a:lnRef>
              <a:fillRef idx="3">
                <a:schemeClr val="dk1"/>
              </a:fillRef>
              <a:effectRef idx="2">
                <a:schemeClr val="dk1"/>
              </a:effectRef>
              <a:fontRef idx="minor">
                <a:schemeClr val="lt1"/>
              </a:fontRef>
            </p:style>
          </p:cxnSp>
          <p:cxnSp>
            <p:nvCxnSpPr>
              <p:cNvPr id="262" name="Straight Connector 261"/>
              <p:cNvCxnSpPr/>
              <p:nvPr/>
            </p:nvCxnSpPr>
            <p:spPr>
              <a:xfrm flipV="1">
                <a:off x="3140515" y="1870774"/>
                <a:ext cx="0" cy="137531"/>
              </a:xfrm>
              <a:prstGeom prst="line">
                <a:avLst/>
              </a:prstGeom>
            </p:spPr>
            <p:style>
              <a:lnRef idx="1">
                <a:schemeClr val="dk1"/>
              </a:lnRef>
              <a:fillRef idx="3">
                <a:schemeClr val="dk1"/>
              </a:fillRef>
              <a:effectRef idx="2">
                <a:schemeClr val="dk1"/>
              </a:effectRef>
              <a:fontRef idx="minor">
                <a:schemeClr val="lt1"/>
              </a:fontRef>
            </p:style>
          </p:cxnSp>
        </p:grpSp>
        <p:cxnSp>
          <p:nvCxnSpPr>
            <p:cNvPr id="263" name="Straight Arrow Connector 262"/>
            <p:cNvCxnSpPr/>
            <p:nvPr/>
          </p:nvCxnSpPr>
          <p:spPr>
            <a:xfrm>
              <a:off x="3324134" y="2152144"/>
              <a:ext cx="514991" cy="1"/>
            </a:xfrm>
            <a:prstGeom prst="straightConnector1">
              <a:avLst/>
            </a:prstGeom>
            <a:ln w="76200" cmpd="sng">
              <a:solidFill>
                <a:srgbClr val="0000FF"/>
              </a:solidFill>
              <a:tailEnd type="none"/>
            </a:ln>
            <a:effectLst/>
          </p:spPr>
          <p:style>
            <a:lnRef idx="2">
              <a:schemeClr val="accent1"/>
            </a:lnRef>
            <a:fillRef idx="0">
              <a:schemeClr val="accent1"/>
            </a:fillRef>
            <a:effectRef idx="1">
              <a:schemeClr val="accent1"/>
            </a:effectRef>
            <a:fontRef idx="minor">
              <a:schemeClr val="tx1"/>
            </a:fontRef>
          </p:style>
        </p:cxnSp>
        <p:sp>
          <p:nvSpPr>
            <p:cNvPr id="264" name="Oval 263"/>
            <p:cNvSpPr/>
            <p:nvPr/>
          </p:nvSpPr>
          <p:spPr>
            <a:xfrm>
              <a:off x="2539599" y="1511456"/>
              <a:ext cx="365394" cy="3544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5" name="Plus 264"/>
            <p:cNvSpPr/>
            <p:nvPr/>
          </p:nvSpPr>
          <p:spPr>
            <a:xfrm>
              <a:off x="2624899" y="1550836"/>
              <a:ext cx="172675" cy="167358"/>
            </a:xfrm>
            <a:prstGeom prst="mathPlus">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Minus 265"/>
            <p:cNvSpPr/>
            <p:nvPr/>
          </p:nvSpPr>
          <p:spPr>
            <a:xfrm>
              <a:off x="2630735" y="1744224"/>
              <a:ext cx="166839" cy="45719"/>
            </a:xfrm>
            <a:prstGeom prst="mathMinus">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7" name="Straight Arrow Connector 266"/>
            <p:cNvCxnSpPr/>
            <p:nvPr/>
          </p:nvCxnSpPr>
          <p:spPr>
            <a:xfrm>
              <a:off x="2720727" y="1019225"/>
              <a:ext cx="1" cy="502076"/>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p:nvPr/>
          </p:nvCxnSpPr>
          <p:spPr>
            <a:xfrm flipH="1">
              <a:off x="2701042" y="2186095"/>
              <a:ext cx="401542" cy="14477"/>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2713144" y="1850897"/>
              <a:ext cx="0" cy="354015"/>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a:off x="3278115" y="1020408"/>
              <a:ext cx="620" cy="530428"/>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sp>
          <p:nvSpPr>
            <p:cNvPr id="272" name="TextBox 271"/>
            <p:cNvSpPr txBox="1"/>
            <p:nvPr/>
          </p:nvSpPr>
          <p:spPr>
            <a:xfrm>
              <a:off x="2201071" y="1495849"/>
              <a:ext cx="466513" cy="338554"/>
            </a:xfrm>
            <a:prstGeom prst="rect">
              <a:avLst/>
            </a:prstGeom>
            <a:noFill/>
            <a:ln>
              <a:noFill/>
            </a:ln>
          </p:spPr>
          <p:txBody>
            <a:bodyPr wrap="square" rtlCol="0">
              <a:spAutoFit/>
            </a:bodyPr>
            <a:lstStyle/>
            <a:p>
              <a:r>
                <a:rPr lang="en-US" sz="1600" dirty="0" smtClean="0">
                  <a:solidFill>
                    <a:srgbClr val="000000"/>
                  </a:solidFill>
                </a:rPr>
                <a:t>V</a:t>
              </a:r>
              <a:r>
                <a:rPr lang="en-US" sz="1600" baseline="-25000" dirty="0" smtClean="0">
                  <a:solidFill>
                    <a:srgbClr val="000000"/>
                  </a:solidFill>
                </a:rPr>
                <a:t>S</a:t>
              </a:r>
              <a:endParaRPr lang="en-US" sz="1600" baseline="-25000" dirty="0">
                <a:solidFill>
                  <a:srgbClr val="000000"/>
                </a:solidFill>
              </a:endParaRPr>
            </a:p>
          </p:txBody>
        </p:sp>
        <p:grpSp>
          <p:nvGrpSpPr>
            <p:cNvPr id="273" name="Group 272"/>
            <p:cNvGrpSpPr/>
            <p:nvPr/>
          </p:nvGrpSpPr>
          <p:grpSpPr>
            <a:xfrm>
              <a:off x="2745145" y="2190353"/>
              <a:ext cx="332214" cy="231138"/>
              <a:chOff x="1080678" y="5581506"/>
              <a:chExt cx="332214" cy="231138"/>
            </a:xfrm>
          </p:grpSpPr>
          <p:cxnSp>
            <p:nvCxnSpPr>
              <p:cNvPr id="274" name="Straight Arrow Connector 273"/>
              <p:cNvCxnSpPr/>
              <p:nvPr/>
            </p:nvCxnSpPr>
            <p:spPr>
              <a:xfrm flipV="1">
                <a:off x="1240457" y="5581506"/>
                <a:ext cx="0" cy="88988"/>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5" name="Straight Arrow Connector 274"/>
              <p:cNvCxnSpPr/>
              <p:nvPr/>
            </p:nvCxnSpPr>
            <p:spPr>
              <a:xfrm flipH="1">
                <a:off x="1080678" y="5675209"/>
                <a:ext cx="33221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6" name="Straight Arrow Connector 275"/>
              <p:cNvCxnSpPr/>
              <p:nvPr/>
            </p:nvCxnSpPr>
            <p:spPr>
              <a:xfrm flipH="1">
                <a:off x="1134628" y="5748849"/>
                <a:ext cx="21453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7" name="Straight Arrow Connector 276"/>
              <p:cNvCxnSpPr/>
              <p:nvPr/>
            </p:nvCxnSpPr>
            <p:spPr>
              <a:xfrm flipH="1">
                <a:off x="1178733" y="5812644"/>
                <a:ext cx="12586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283" name="Curved Connector 282"/>
            <p:cNvCxnSpPr/>
            <p:nvPr/>
          </p:nvCxnSpPr>
          <p:spPr>
            <a:xfrm flipV="1">
              <a:off x="3393051" y="2173620"/>
              <a:ext cx="449805" cy="247875"/>
            </a:xfrm>
            <a:prstGeom prst="curvedConnector3">
              <a:avLst>
                <a:gd name="adj1" fmla="val 12442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4" name="Straight Arrow Connector 283"/>
            <p:cNvCxnSpPr/>
            <p:nvPr/>
          </p:nvCxnSpPr>
          <p:spPr>
            <a:xfrm flipH="1" flipV="1">
              <a:off x="3102584" y="1744224"/>
              <a:ext cx="3480" cy="450855"/>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5" name="Straight Arrow Connector 284"/>
            <p:cNvCxnSpPr/>
            <p:nvPr/>
          </p:nvCxnSpPr>
          <p:spPr>
            <a:xfrm flipH="1">
              <a:off x="3102584" y="1760781"/>
              <a:ext cx="31941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H="1" flipV="1">
              <a:off x="3278735" y="1550836"/>
              <a:ext cx="114314" cy="118795"/>
            </a:xfrm>
            <a:prstGeom prst="line">
              <a:avLst/>
            </a:prstGeom>
          </p:spPr>
          <p:style>
            <a:lnRef idx="1">
              <a:schemeClr val="dk1"/>
            </a:lnRef>
            <a:fillRef idx="3">
              <a:schemeClr val="dk1"/>
            </a:fillRef>
            <a:effectRef idx="2">
              <a:schemeClr val="dk1"/>
            </a:effectRef>
            <a:fontRef idx="minor">
              <a:schemeClr val="lt1"/>
            </a:fontRef>
          </p:style>
        </p:cxnSp>
        <p:sp>
          <p:nvSpPr>
            <p:cNvPr id="289" name="TextBox 288"/>
            <p:cNvSpPr txBox="1"/>
            <p:nvPr/>
          </p:nvSpPr>
          <p:spPr>
            <a:xfrm>
              <a:off x="3039828" y="2347123"/>
              <a:ext cx="931014" cy="338554"/>
            </a:xfrm>
            <a:prstGeom prst="rect">
              <a:avLst/>
            </a:prstGeom>
            <a:noFill/>
          </p:spPr>
          <p:txBody>
            <a:bodyPr wrap="square" rtlCol="0">
              <a:spAutoFit/>
            </a:bodyPr>
            <a:lstStyle/>
            <a:p>
              <a:r>
                <a:rPr lang="en-US" sz="1600" dirty="0" smtClean="0"/>
                <a:t>Insulator</a:t>
              </a:r>
              <a:endParaRPr lang="en-US" sz="1600" dirty="0"/>
            </a:p>
          </p:txBody>
        </p:sp>
        <p:cxnSp>
          <p:nvCxnSpPr>
            <p:cNvPr id="192" name="Straight Arrow Connector 191"/>
            <p:cNvCxnSpPr/>
            <p:nvPr/>
          </p:nvCxnSpPr>
          <p:spPr>
            <a:xfrm flipH="1">
              <a:off x="2730577" y="1031760"/>
              <a:ext cx="548158" cy="0"/>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sp>
          <p:nvSpPr>
            <p:cNvPr id="199" name="TextBox 198"/>
            <p:cNvSpPr txBox="1"/>
            <p:nvPr/>
          </p:nvSpPr>
          <p:spPr>
            <a:xfrm>
              <a:off x="2991356" y="2698352"/>
              <a:ext cx="479803" cy="338554"/>
            </a:xfrm>
            <a:prstGeom prst="rect">
              <a:avLst/>
            </a:prstGeom>
            <a:noFill/>
          </p:spPr>
          <p:txBody>
            <a:bodyPr wrap="square" rtlCol="0">
              <a:spAutoFit/>
            </a:bodyPr>
            <a:lstStyle/>
            <a:p>
              <a:r>
                <a:rPr lang="en-US" sz="1600" dirty="0" smtClean="0"/>
                <a:t>(b)</a:t>
              </a:r>
              <a:endParaRPr lang="en-US" sz="1600" dirty="0"/>
            </a:p>
          </p:txBody>
        </p:sp>
      </p:grpSp>
      <p:sp>
        <p:nvSpPr>
          <p:cNvPr id="151" name="TextBox 150"/>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Understanding the Electrocution Circuits</a:t>
            </a:r>
          </a:p>
        </p:txBody>
      </p:sp>
      <p:sp>
        <p:nvSpPr>
          <p:cNvPr id="161" name="TextBox 16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88" name="Rounded Rectangle 187"/>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89" name="Rounded Rectangle 188"/>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90" name="Rounded Rectangle 189"/>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93" name="Rounded Rectangle 192"/>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94" name="Rounded Rectangle 193"/>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7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27</a:t>
            </a:fld>
            <a:endParaRPr lang="en-US" sz="1600" dirty="0"/>
          </a:p>
        </p:txBody>
      </p:sp>
    </p:spTree>
    <p:extLst>
      <p:ext uri="{BB962C8B-B14F-4D97-AF65-F5344CB8AC3E}">
        <p14:creationId xmlns:p14="http://schemas.microsoft.com/office/powerpoint/2010/main" xmlns="" val="753158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ctangle 202"/>
          <p:cNvSpPr/>
          <p:nvPr/>
        </p:nvSpPr>
        <p:spPr>
          <a:xfrm>
            <a:off x="-6604" y="529890"/>
            <a:ext cx="9182611" cy="6390867"/>
          </a:xfrm>
          <a:prstGeom prst="rect">
            <a:avLst/>
          </a:prstGeom>
          <a:solidFill>
            <a:srgbClr val="B7FE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 Diagonal Corner Rectangle 2"/>
          <p:cNvSpPr/>
          <p:nvPr/>
        </p:nvSpPr>
        <p:spPr>
          <a:xfrm>
            <a:off x="2478358" y="4894066"/>
            <a:ext cx="5184973" cy="317524"/>
          </a:xfrm>
          <a:prstGeom prst="round2DiagRect">
            <a:avLst>
              <a:gd name="adj1" fmla="val 31581"/>
              <a:gd name="adj2" fmla="val 50000"/>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p:cNvSpPr txBox="1"/>
          <p:nvPr/>
        </p:nvSpPr>
        <p:spPr>
          <a:xfrm>
            <a:off x="227627" y="3683652"/>
            <a:ext cx="8682543" cy="3046988"/>
          </a:xfrm>
          <a:prstGeom prst="rect">
            <a:avLst/>
          </a:prstGeom>
          <a:noFill/>
        </p:spPr>
        <p:txBody>
          <a:bodyPr wrap="square" rtlCol="0">
            <a:spAutoFit/>
          </a:bodyPr>
          <a:lstStyle/>
          <a:p>
            <a:pPr marL="285750" indent="-285750">
              <a:buFont typeface="Arial"/>
              <a:buChar char="•"/>
            </a:pPr>
            <a:r>
              <a:rPr lang="en-US" sz="2400" dirty="0" smtClean="0"/>
              <a:t>In figure c, the resistance between hand and the ground is infinite (open circuit). </a:t>
            </a:r>
            <a:r>
              <a:rPr lang="en-US" sz="2400" dirty="0"/>
              <a:t>T</a:t>
            </a:r>
            <a:r>
              <a:rPr lang="en-US" sz="2400" dirty="0" smtClean="0"/>
              <a:t>he </a:t>
            </a:r>
            <a:r>
              <a:rPr lang="en-US" sz="2400" dirty="0"/>
              <a:t>voltage </a:t>
            </a:r>
            <a:r>
              <a:rPr lang="en-US" sz="2400" dirty="0" smtClean="0"/>
              <a:t>across </a:t>
            </a:r>
            <a:r>
              <a:rPr lang="en-US" sz="2400" dirty="0"/>
              <a:t>the body is </a:t>
            </a:r>
            <a:r>
              <a:rPr lang="en-US" sz="2400" dirty="0" smtClean="0"/>
              <a:t>V</a:t>
            </a:r>
            <a:r>
              <a:rPr lang="en-US" sz="2400" baseline="-25000" dirty="0" smtClean="0"/>
              <a:t>S</a:t>
            </a:r>
            <a:r>
              <a:rPr lang="en-US" sz="2400" dirty="0"/>
              <a:t> </a:t>
            </a:r>
            <a:r>
              <a:rPr lang="en-US" sz="2400" dirty="0" smtClean="0"/>
              <a:t>but the current through the body is zero (I = V</a:t>
            </a:r>
            <a:r>
              <a:rPr lang="en-US" sz="2400" baseline="-25000" dirty="0" smtClean="0"/>
              <a:t>S</a:t>
            </a:r>
            <a:r>
              <a:rPr lang="en-US" sz="2400" dirty="0" smtClean="0"/>
              <a:t>/∞). The person remains safe in this situation.      </a:t>
            </a:r>
            <a:r>
              <a:rPr lang="en-US" sz="2400" b="1" dirty="0" smtClean="0">
                <a:solidFill>
                  <a:srgbClr val="C91C1D"/>
                </a:solidFill>
              </a:rPr>
              <a:t>WARNING: Don’t do this experiment.</a:t>
            </a:r>
            <a:endParaRPr lang="en-US" sz="2400" dirty="0" smtClean="0">
              <a:solidFill>
                <a:srgbClr val="C91C1D"/>
              </a:solidFill>
            </a:endParaRPr>
          </a:p>
          <a:p>
            <a:pPr marL="285750" indent="-285750">
              <a:buFont typeface="Arial"/>
              <a:buChar char="•"/>
            </a:pPr>
            <a:r>
              <a:rPr lang="en-US" sz="2400" dirty="0" smtClean="0"/>
              <a:t>In figure d, both will be electrocuted because the circuit is closed through the second person standing on the ground.</a:t>
            </a:r>
          </a:p>
          <a:p>
            <a:pPr marL="285750" indent="-285750">
              <a:buFont typeface="Arial"/>
              <a:buChar char="•"/>
            </a:pPr>
            <a:r>
              <a:rPr lang="en-US" sz="2400" dirty="0" smtClean="0"/>
              <a:t>What happens to the birds sitting on a 200 000 V live line? Similar to circuit c.</a:t>
            </a:r>
            <a:endParaRPr lang="en-US" sz="2400" dirty="0"/>
          </a:p>
        </p:txBody>
      </p:sp>
      <p:pic>
        <p:nvPicPr>
          <p:cNvPr id="21" name="Picture 20"/>
          <p:cNvPicPr>
            <a:picLocks noChangeAspect="1"/>
          </p:cNvPicPr>
          <p:nvPr/>
        </p:nvPicPr>
        <p:blipFill>
          <a:blip r:embed="rId2" cstate="print"/>
          <a:stretch>
            <a:fillRect/>
          </a:stretch>
        </p:blipFill>
        <p:spPr>
          <a:xfrm>
            <a:off x="6642769" y="1640337"/>
            <a:ext cx="2353261" cy="722787"/>
          </a:xfrm>
          <a:prstGeom prst="rect">
            <a:avLst/>
          </a:prstGeom>
        </p:spPr>
      </p:pic>
      <p:grpSp>
        <p:nvGrpSpPr>
          <p:cNvPr id="4" name="Group 3"/>
          <p:cNvGrpSpPr/>
          <p:nvPr/>
        </p:nvGrpSpPr>
        <p:grpSpPr>
          <a:xfrm>
            <a:off x="356373" y="1208732"/>
            <a:ext cx="2302962" cy="2044656"/>
            <a:chOff x="4549494" y="992250"/>
            <a:chExt cx="2302962" cy="2044656"/>
          </a:xfrm>
        </p:grpSpPr>
        <p:grpSp>
          <p:nvGrpSpPr>
            <p:cNvPr id="97" name="Group 96"/>
            <p:cNvGrpSpPr/>
            <p:nvPr/>
          </p:nvGrpSpPr>
          <p:grpSpPr>
            <a:xfrm>
              <a:off x="5417715" y="1208732"/>
              <a:ext cx="556972" cy="894270"/>
              <a:chOff x="2658283" y="1388089"/>
              <a:chExt cx="966976" cy="1825979"/>
            </a:xfrm>
          </p:grpSpPr>
          <p:sp>
            <p:nvSpPr>
              <p:cNvPr id="98" name="Smiley Face 97"/>
              <p:cNvSpPr/>
              <p:nvPr/>
            </p:nvSpPr>
            <p:spPr>
              <a:xfrm>
                <a:off x="2963509" y="1388089"/>
                <a:ext cx="354420" cy="482386"/>
              </a:xfrm>
              <a:prstGeom prst="smileyFac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9" name="Rectangle 98"/>
              <p:cNvSpPr/>
              <p:nvPr/>
            </p:nvSpPr>
            <p:spPr>
              <a:xfrm>
                <a:off x="3042257" y="1998460"/>
                <a:ext cx="206756" cy="55128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00" name="Straight Connector 99"/>
              <p:cNvCxnSpPr>
                <a:stCxn id="99" idx="2"/>
              </p:cNvCxnSpPr>
              <p:nvPr/>
            </p:nvCxnSpPr>
            <p:spPr>
              <a:xfrm flipH="1">
                <a:off x="2894593" y="2549746"/>
                <a:ext cx="251042" cy="649752"/>
              </a:xfrm>
              <a:prstGeom prst="line">
                <a:avLst/>
              </a:prstGeom>
            </p:spPr>
            <p:style>
              <a:lnRef idx="1">
                <a:schemeClr val="dk1"/>
              </a:lnRef>
              <a:fillRef idx="3">
                <a:schemeClr val="dk1"/>
              </a:fillRef>
              <a:effectRef idx="2">
                <a:schemeClr val="dk1"/>
              </a:effectRef>
              <a:fontRef idx="minor">
                <a:schemeClr val="lt1"/>
              </a:fontRef>
            </p:style>
          </p:cxnSp>
          <p:cxnSp>
            <p:nvCxnSpPr>
              <p:cNvPr id="101" name="Straight Connector 100"/>
              <p:cNvCxnSpPr/>
              <p:nvPr/>
            </p:nvCxnSpPr>
            <p:spPr>
              <a:xfrm>
                <a:off x="3140515" y="2564316"/>
                <a:ext cx="216805" cy="649752"/>
              </a:xfrm>
              <a:prstGeom prst="line">
                <a:avLst/>
              </a:prstGeom>
            </p:spPr>
            <p:style>
              <a:lnRef idx="1">
                <a:schemeClr val="dk1"/>
              </a:lnRef>
              <a:fillRef idx="3">
                <a:schemeClr val="dk1"/>
              </a:fillRef>
              <a:effectRef idx="2">
                <a:schemeClr val="dk1"/>
              </a:effectRef>
              <a:fontRef idx="minor">
                <a:schemeClr val="lt1"/>
              </a:fontRef>
            </p:style>
          </p:cxnSp>
          <p:cxnSp>
            <p:nvCxnSpPr>
              <p:cNvPr id="102" name="Straight Connector 101"/>
              <p:cNvCxnSpPr/>
              <p:nvPr/>
            </p:nvCxnSpPr>
            <p:spPr>
              <a:xfrm flipH="1">
                <a:off x="2658283" y="2161364"/>
                <a:ext cx="371676" cy="181653"/>
              </a:xfrm>
              <a:prstGeom prst="line">
                <a:avLst/>
              </a:prstGeom>
            </p:spPr>
            <p:style>
              <a:lnRef idx="1">
                <a:schemeClr val="dk1"/>
              </a:lnRef>
              <a:fillRef idx="3">
                <a:schemeClr val="dk1"/>
              </a:fillRef>
              <a:effectRef idx="2">
                <a:schemeClr val="dk1"/>
              </a:effectRef>
              <a:fontRef idx="minor">
                <a:schemeClr val="lt1"/>
              </a:fontRef>
            </p:style>
          </p:cxnSp>
          <p:cxnSp>
            <p:nvCxnSpPr>
              <p:cNvPr id="103" name="Straight Connector 102"/>
              <p:cNvCxnSpPr/>
              <p:nvPr/>
            </p:nvCxnSpPr>
            <p:spPr>
              <a:xfrm>
                <a:off x="3249013" y="2190887"/>
                <a:ext cx="187063" cy="152130"/>
              </a:xfrm>
              <a:prstGeom prst="line">
                <a:avLst/>
              </a:prstGeom>
            </p:spPr>
            <p:style>
              <a:lnRef idx="1">
                <a:schemeClr val="dk1"/>
              </a:lnRef>
              <a:fillRef idx="3">
                <a:schemeClr val="dk1"/>
              </a:fillRef>
              <a:effectRef idx="2">
                <a:schemeClr val="dk1"/>
              </a:effectRef>
              <a:fontRef idx="minor">
                <a:schemeClr val="lt1"/>
              </a:fontRef>
            </p:style>
          </p:cxnSp>
          <p:cxnSp>
            <p:nvCxnSpPr>
              <p:cNvPr id="104" name="Straight Connector 103"/>
              <p:cNvCxnSpPr/>
              <p:nvPr/>
            </p:nvCxnSpPr>
            <p:spPr>
              <a:xfrm flipV="1">
                <a:off x="3438196" y="2161776"/>
                <a:ext cx="187063" cy="181922"/>
              </a:xfrm>
              <a:prstGeom prst="line">
                <a:avLst/>
              </a:prstGeom>
            </p:spPr>
            <p:style>
              <a:lnRef idx="1">
                <a:schemeClr val="dk1"/>
              </a:lnRef>
              <a:fillRef idx="3">
                <a:schemeClr val="dk1"/>
              </a:fillRef>
              <a:effectRef idx="2">
                <a:schemeClr val="dk1"/>
              </a:effectRef>
              <a:fontRef idx="minor">
                <a:schemeClr val="lt1"/>
              </a:fontRef>
            </p:style>
          </p:cxnSp>
          <p:cxnSp>
            <p:nvCxnSpPr>
              <p:cNvPr id="105" name="Straight Connector 104"/>
              <p:cNvCxnSpPr/>
              <p:nvPr/>
            </p:nvCxnSpPr>
            <p:spPr>
              <a:xfrm flipV="1">
                <a:off x="3140515" y="1870774"/>
                <a:ext cx="0" cy="137531"/>
              </a:xfrm>
              <a:prstGeom prst="line">
                <a:avLst/>
              </a:prstGeom>
            </p:spPr>
            <p:style>
              <a:lnRef idx="1">
                <a:schemeClr val="dk1"/>
              </a:lnRef>
              <a:fillRef idx="3">
                <a:schemeClr val="dk1"/>
              </a:fillRef>
              <a:effectRef idx="2">
                <a:schemeClr val="dk1"/>
              </a:effectRef>
              <a:fontRef idx="minor">
                <a:schemeClr val="lt1"/>
              </a:fontRef>
            </p:style>
          </p:cxnSp>
        </p:grpSp>
        <p:sp>
          <p:nvSpPr>
            <p:cNvPr id="107" name="Oval 106"/>
            <p:cNvSpPr/>
            <p:nvPr/>
          </p:nvSpPr>
          <p:spPr>
            <a:xfrm>
              <a:off x="4888022" y="1484481"/>
              <a:ext cx="365394" cy="3544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8" name="Plus 107"/>
            <p:cNvSpPr/>
            <p:nvPr/>
          </p:nvSpPr>
          <p:spPr>
            <a:xfrm>
              <a:off x="4973322" y="1523861"/>
              <a:ext cx="172675" cy="167358"/>
            </a:xfrm>
            <a:prstGeom prst="mathPlus">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Minus 108"/>
            <p:cNvSpPr/>
            <p:nvPr/>
          </p:nvSpPr>
          <p:spPr>
            <a:xfrm>
              <a:off x="4979158" y="1717249"/>
              <a:ext cx="166839" cy="45719"/>
            </a:xfrm>
            <a:prstGeom prst="mathMinus">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Arrow Connector 109"/>
            <p:cNvCxnSpPr/>
            <p:nvPr/>
          </p:nvCxnSpPr>
          <p:spPr>
            <a:xfrm>
              <a:off x="5069150" y="992250"/>
              <a:ext cx="1" cy="502076"/>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a:off x="5069152" y="1002102"/>
              <a:ext cx="345861" cy="0"/>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V="1">
              <a:off x="5061567" y="1823922"/>
              <a:ext cx="0" cy="354015"/>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5409948" y="993433"/>
              <a:ext cx="620" cy="698969"/>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4549494" y="1468874"/>
              <a:ext cx="466513" cy="338554"/>
            </a:xfrm>
            <a:prstGeom prst="rect">
              <a:avLst/>
            </a:prstGeom>
            <a:noFill/>
            <a:ln>
              <a:noFill/>
            </a:ln>
          </p:spPr>
          <p:txBody>
            <a:bodyPr wrap="square" rtlCol="0">
              <a:spAutoFit/>
            </a:bodyPr>
            <a:lstStyle/>
            <a:p>
              <a:r>
                <a:rPr lang="en-US" sz="1600" dirty="0" smtClean="0">
                  <a:solidFill>
                    <a:srgbClr val="000000"/>
                  </a:solidFill>
                </a:rPr>
                <a:t>V</a:t>
              </a:r>
              <a:r>
                <a:rPr lang="en-US" sz="1600" baseline="-25000" dirty="0" smtClean="0">
                  <a:solidFill>
                    <a:srgbClr val="000000"/>
                  </a:solidFill>
                </a:rPr>
                <a:t>S</a:t>
              </a:r>
              <a:endParaRPr lang="en-US" sz="1600" baseline="-25000" dirty="0">
                <a:solidFill>
                  <a:srgbClr val="000000"/>
                </a:solidFill>
              </a:endParaRPr>
            </a:p>
          </p:txBody>
        </p:sp>
        <p:grpSp>
          <p:nvGrpSpPr>
            <p:cNvPr id="115" name="Group 114"/>
            <p:cNvGrpSpPr/>
            <p:nvPr/>
          </p:nvGrpSpPr>
          <p:grpSpPr>
            <a:xfrm>
              <a:off x="4896690" y="2163381"/>
              <a:ext cx="332214" cy="231138"/>
              <a:chOff x="1080678" y="5581506"/>
              <a:chExt cx="332214" cy="231138"/>
            </a:xfrm>
          </p:grpSpPr>
          <p:cxnSp>
            <p:nvCxnSpPr>
              <p:cNvPr id="116" name="Straight Arrow Connector 115"/>
              <p:cNvCxnSpPr/>
              <p:nvPr/>
            </p:nvCxnSpPr>
            <p:spPr>
              <a:xfrm flipV="1">
                <a:off x="1240457" y="5581506"/>
                <a:ext cx="0" cy="88988"/>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1080678" y="5675209"/>
                <a:ext cx="33221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flipH="1">
                <a:off x="1134628" y="5748849"/>
                <a:ext cx="21453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1178733" y="5812644"/>
                <a:ext cx="12586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20" name="TextBox 119"/>
            <p:cNvSpPr txBox="1"/>
            <p:nvPr/>
          </p:nvSpPr>
          <p:spPr>
            <a:xfrm>
              <a:off x="5551227" y="2319684"/>
              <a:ext cx="1301229" cy="338554"/>
            </a:xfrm>
            <a:prstGeom prst="rect">
              <a:avLst/>
            </a:prstGeom>
            <a:noFill/>
          </p:spPr>
          <p:txBody>
            <a:bodyPr wrap="square" rtlCol="0">
              <a:spAutoFit/>
            </a:bodyPr>
            <a:lstStyle/>
            <a:p>
              <a:r>
                <a:rPr lang="en-US" sz="1600" dirty="0" smtClean="0"/>
                <a:t>Insulator</a:t>
              </a:r>
              <a:endParaRPr lang="en-US" sz="1600" dirty="0"/>
            </a:p>
          </p:txBody>
        </p:sp>
        <p:grpSp>
          <p:nvGrpSpPr>
            <p:cNvPr id="121" name="Group 120"/>
            <p:cNvGrpSpPr/>
            <p:nvPr/>
          </p:nvGrpSpPr>
          <p:grpSpPr>
            <a:xfrm>
              <a:off x="5524882" y="2146642"/>
              <a:ext cx="332214" cy="231138"/>
              <a:chOff x="1080678" y="5581506"/>
              <a:chExt cx="332214" cy="231138"/>
            </a:xfrm>
          </p:grpSpPr>
          <p:cxnSp>
            <p:nvCxnSpPr>
              <p:cNvPr id="122" name="Straight Arrow Connector 121"/>
              <p:cNvCxnSpPr/>
              <p:nvPr/>
            </p:nvCxnSpPr>
            <p:spPr>
              <a:xfrm flipV="1">
                <a:off x="1240457" y="5581506"/>
                <a:ext cx="0" cy="88988"/>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H="1">
                <a:off x="1080678" y="5675209"/>
                <a:ext cx="33221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a:off x="1134628" y="5748849"/>
                <a:ext cx="21453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1178733" y="5812644"/>
                <a:ext cx="12586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126" name="Curved Connector 125"/>
            <p:cNvCxnSpPr/>
            <p:nvPr/>
          </p:nvCxnSpPr>
          <p:spPr>
            <a:xfrm rot="10800000">
              <a:off x="5985099" y="2125362"/>
              <a:ext cx="253120" cy="247875"/>
            </a:xfrm>
            <a:prstGeom prst="curvedConnector3">
              <a:avLst>
                <a:gd name="adj1" fmla="val -9780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5449851" y="2112954"/>
              <a:ext cx="514991" cy="1"/>
            </a:xfrm>
            <a:prstGeom prst="straightConnector1">
              <a:avLst/>
            </a:prstGeom>
            <a:ln w="76200" cmpd="sng">
              <a:solidFill>
                <a:srgbClr val="0000FF"/>
              </a:solidFill>
              <a:tailEnd type="none"/>
            </a:ln>
            <a:effectLst/>
          </p:spPr>
          <p:style>
            <a:lnRef idx="2">
              <a:schemeClr val="accent1"/>
            </a:lnRef>
            <a:fillRef idx="0">
              <a:schemeClr val="accent1"/>
            </a:fillRef>
            <a:effectRef idx="1">
              <a:schemeClr val="accent1"/>
            </a:effectRef>
            <a:fontRef idx="minor">
              <a:schemeClr val="tx1"/>
            </a:fontRef>
          </p:style>
        </p:cxnSp>
        <p:sp>
          <p:nvSpPr>
            <p:cNvPr id="200" name="TextBox 199"/>
            <p:cNvSpPr txBox="1"/>
            <p:nvPr/>
          </p:nvSpPr>
          <p:spPr>
            <a:xfrm>
              <a:off x="5399993" y="2698352"/>
              <a:ext cx="445887" cy="338554"/>
            </a:xfrm>
            <a:prstGeom prst="rect">
              <a:avLst/>
            </a:prstGeom>
            <a:noFill/>
          </p:spPr>
          <p:txBody>
            <a:bodyPr wrap="square" rtlCol="0">
              <a:spAutoFit/>
            </a:bodyPr>
            <a:lstStyle/>
            <a:p>
              <a:r>
                <a:rPr lang="en-US" sz="1600" dirty="0" smtClean="0"/>
                <a:t>(c)</a:t>
              </a:r>
              <a:endParaRPr lang="en-US" sz="1600" dirty="0"/>
            </a:p>
          </p:txBody>
        </p:sp>
      </p:grpSp>
      <p:grpSp>
        <p:nvGrpSpPr>
          <p:cNvPr id="5" name="Group 4"/>
          <p:cNvGrpSpPr/>
          <p:nvPr/>
        </p:nvGrpSpPr>
        <p:grpSpPr>
          <a:xfrm>
            <a:off x="3427651" y="1213687"/>
            <a:ext cx="2629420" cy="2039701"/>
            <a:chOff x="6546587" y="997205"/>
            <a:chExt cx="2629420" cy="2039701"/>
          </a:xfrm>
        </p:grpSpPr>
        <p:grpSp>
          <p:nvGrpSpPr>
            <p:cNvPr id="129" name="Group 128"/>
            <p:cNvGrpSpPr/>
            <p:nvPr/>
          </p:nvGrpSpPr>
          <p:grpSpPr>
            <a:xfrm>
              <a:off x="7434498" y="1213687"/>
              <a:ext cx="556972" cy="894270"/>
              <a:chOff x="2658283" y="1388089"/>
              <a:chExt cx="966976" cy="1825979"/>
            </a:xfrm>
          </p:grpSpPr>
          <p:sp>
            <p:nvSpPr>
              <p:cNvPr id="130" name="Smiley Face 129"/>
              <p:cNvSpPr/>
              <p:nvPr/>
            </p:nvSpPr>
            <p:spPr>
              <a:xfrm>
                <a:off x="2963509" y="1388089"/>
                <a:ext cx="354420" cy="482386"/>
              </a:xfrm>
              <a:prstGeom prst="smileyFac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1" name="Rectangle 130"/>
              <p:cNvSpPr/>
              <p:nvPr/>
            </p:nvSpPr>
            <p:spPr>
              <a:xfrm>
                <a:off x="3042257" y="1998460"/>
                <a:ext cx="206756" cy="55128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32" name="Straight Connector 131"/>
              <p:cNvCxnSpPr>
                <a:stCxn id="131" idx="2"/>
              </p:cNvCxnSpPr>
              <p:nvPr/>
            </p:nvCxnSpPr>
            <p:spPr>
              <a:xfrm flipH="1">
                <a:off x="2894593" y="2549746"/>
                <a:ext cx="251042" cy="649752"/>
              </a:xfrm>
              <a:prstGeom prst="line">
                <a:avLst/>
              </a:prstGeom>
            </p:spPr>
            <p:style>
              <a:lnRef idx="1">
                <a:schemeClr val="dk1"/>
              </a:lnRef>
              <a:fillRef idx="3">
                <a:schemeClr val="dk1"/>
              </a:fillRef>
              <a:effectRef idx="2">
                <a:schemeClr val="dk1"/>
              </a:effectRef>
              <a:fontRef idx="minor">
                <a:schemeClr val="lt1"/>
              </a:fontRef>
            </p:style>
          </p:cxnSp>
          <p:cxnSp>
            <p:nvCxnSpPr>
              <p:cNvPr id="133" name="Straight Connector 132"/>
              <p:cNvCxnSpPr/>
              <p:nvPr/>
            </p:nvCxnSpPr>
            <p:spPr>
              <a:xfrm>
                <a:off x="3140515" y="2564316"/>
                <a:ext cx="216805" cy="649752"/>
              </a:xfrm>
              <a:prstGeom prst="line">
                <a:avLst/>
              </a:prstGeom>
            </p:spPr>
            <p:style>
              <a:lnRef idx="1">
                <a:schemeClr val="dk1"/>
              </a:lnRef>
              <a:fillRef idx="3">
                <a:schemeClr val="dk1"/>
              </a:fillRef>
              <a:effectRef idx="2">
                <a:schemeClr val="dk1"/>
              </a:effectRef>
              <a:fontRef idx="minor">
                <a:schemeClr val="lt1"/>
              </a:fontRef>
            </p:style>
          </p:cxnSp>
          <p:cxnSp>
            <p:nvCxnSpPr>
              <p:cNvPr id="134" name="Straight Connector 133"/>
              <p:cNvCxnSpPr/>
              <p:nvPr/>
            </p:nvCxnSpPr>
            <p:spPr>
              <a:xfrm flipH="1">
                <a:off x="2658283" y="2161364"/>
                <a:ext cx="371676" cy="181653"/>
              </a:xfrm>
              <a:prstGeom prst="line">
                <a:avLst/>
              </a:prstGeom>
            </p:spPr>
            <p:style>
              <a:lnRef idx="1">
                <a:schemeClr val="dk1"/>
              </a:lnRef>
              <a:fillRef idx="3">
                <a:schemeClr val="dk1"/>
              </a:fillRef>
              <a:effectRef idx="2">
                <a:schemeClr val="dk1"/>
              </a:effectRef>
              <a:fontRef idx="minor">
                <a:schemeClr val="lt1"/>
              </a:fontRef>
            </p:style>
          </p:cxnSp>
          <p:cxnSp>
            <p:nvCxnSpPr>
              <p:cNvPr id="137" name="Straight Connector 136"/>
              <p:cNvCxnSpPr/>
              <p:nvPr/>
            </p:nvCxnSpPr>
            <p:spPr>
              <a:xfrm>
                <a:off x="3249013" y="2190887"/>
                <a:ext cx="187063" cy="152130"/>
              </a:xfrm>
              <a:prstGeom prst="line">
                <a:avLst/>
              </a:prstGeom>
            </p:spPr>
            <p:style>
              <a:lnRef idx="1">
                <a:schemeClr val="dk1"/>
              </a:lnRef>
              <a:fillRef idx="3">
                <a:schemeClr val="dk1"/>
              </a:fillRef>
              <a:effectRef idx="2">
                <a:schemeClr val="dk1"/>
              </a:effectRef>
              <a:fontRef idx="minor">
                <a:schemeClr val="lt1"/>
              </a:fontRef>
            </p:style>
          </p:cxnSp>
          <p:cxnSp>
            <p:nvCxnSpPr>
              <p:cNvPr id="141" name="Straight Connector 140"/>
              <p:cNvCxnSpPr/>
              <p:nvPr/>
            </p:nvCxnSpPr>
            <p:spPr>
              <a:xfrm flipV="1">
                <a:off x="3438196" y="2161776"/>
                <a:ext cx="187063" cy="181922"/>
              </a:xfrm>
              <a:prstGeom prst="line">
                <a:avLst/>
              </a:prstGeom>
            </p:spPr>
            <p:style>
              <a:lnRef idx="1">
                <a:schemeClr val="dk1"/>
              </a:lnRef>
              <a:fillRef idx="3">
                <a:schemeClr val="dk1"/>
              </a:fillRef>
              <a:effectRef idx="2">
                <a:schemeClr val="dk1"/>
              </a:effectRef>
              <a:fontRef idx="minor">
                <a:schemeClr val="lt1"/>
              </a:fontRef>
            </p:style>
          </p:cxnSp>
          <p:cxnSp>
            <p:nvCxnSpPr>
              <p:cNvPr id="143" name="Straight Connector 142"/>
              <p:cNvCxnSpPr/>
              <p:nvPr/>
            </p:nvCxnSpPr>
            <p:spPr>
              <a:xfrm flipV="1">
                <a:off x="3140515" y="1870774"/>
                <a:ext cx="0" cy="137531"/>
              </a:xfrm>
              <a:prstGeom prst="line">
                <a:avLst/>
              </a:prstGeom>
            </p:spPr>
            <p:style>
              <a:lnRef idx="1">
                <a:schemeClr val="dk1"/>
              </a:lnRef>
              <a:fillRef idx="3">
                <a:schemeClr val="dk1"/>
              </a:fillRef>
              <a:effectRef idx="2">
                <a:schemeClr val="dk1"/>
              </a:effectRef>
              <a:fontRef idx="minor">
                <a:schemeClr val="lt1"/>
              </a:fontRef>
            </p:style>
          </p:cxnSp>
        </p:grpSp>
        <p:sp>
          <p:nvSpPr>
            <p:cNvPr id="145" name="Oval 144"/>
            <p:cNvSpPr/>
            <p:nvPr/>
          </p:nvSpPr>
          <p:spPr>
            <a:xfrm>
              <a:off x="6885115" y="1489436"/>
              <a:ext cx="365394" cy="3544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7" name="Plus 146"/>
            <p:cNvSpPr/>
            <p:nvPr/>
          </p:nvSpPr>
          <p:spPr>
            <a:xfrm>
              <a:off x="6970415" y="1528816"/>
              <a:ext cx="172675" cy="167358"/>
            </a:xfrm>
            <a:prstGeom prst="mathPlus">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Minus 147"/>
            <p:cNvSpPr/>
            <p:nvPr/>
          </p:nvSpPr>
          <p:spPr>
            <a:xfrm>
              <a:off x="6976251" y="1722204"/>
              <a:ext cx="166839" cy="45719"/>
            </a:xfrm>
            <a:prstGeom prst="mathMinus">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p:nvPr/>
          </p:nvCxnSpPr>
          <p:spPr>
            <a:xfrm>
              <a:off x="7066243" y="997205"/>
              <a:ext cx="1" cy="502076"/>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V="1">
              <a:off x="7058660" y="1828877"/>
              <a:ext cx="0" cy="354015"/>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7426731" y="998388"/>
              <a:ext cx="620" cy="698969"/>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6546587" y="1473829"/>
              <a:ext cx="466513" cy="338554"/>
            </a:xfrm>
            <a:prstGeom prst="rect">
              <a:avLst/>
            </a:prstGeom>
            <a:noFill/>
            <a:ln>
              <a:noFill/>
            </a:ln>
          </p:spPr>
          <p:txBody>
            <a:bodyPr wrap="square" rtlCol="0">
              <a:spAutoFit/>
            </a:bodyPr>
            <a:lstStyle/>
            <a:p>
              <a:r>
                <a:rPr lang="en-US" sz="1600" dirty="0" smtClean="0">
                  <a:solidFill>
                    <a:srgbClr val="000000"/>
                  </a:solidFill>
                </a:rPr>
                <a:t>V</a:t>
              </a:r>
              <a:r>
                <a:rPr lang="en-US" sz="1600" baseline="-25000" dirty="0" smtClean="0">
                  <a:solidFill>
                    <a:srgbClr val="000000"/>
                  </a:solidFill>
                </a:rPr>
                <a:t>S</a:t>
              </a:r>
              <a:endParaRPr lang="en-US" sz="1600" baseline="-25000" dirty="0">
                <a:solidFill>
                  <a:srgbClr val="000000"/>
                </a:solidFill>
              </a:endParaRPr>
            </a:p>
          </p:txBody>
        </p:sp>
        <p:grpSp>
          <p:nvGrpSpPr>
            <p:cNvPr id="155" name="Group 154"/>
            <p:cNvGrpSpPr/>
            <p:nvPr/>
          </p:nvGrpSpPr>
          <p:grpSpPr>
            <a:xfrm>
              <a:off x="6893783" y="2168336"/>
              <a:ext cx="332214" cy="231138"/>
              <a:chOff x="1080678" y="5581506"/>
              <a:chExt cx="332214" cy="231138"/>
            </a:xfrm>
          </p:grpSpPr>
          <p:cxnSp>
            <p:nvCxnSpPr>
              <p:cNvPr id="156" name="Straight Arrow Connector 155"/>
              <p:cNvCxnSpPr/>
              <p:nvPr/>
            </p:nvCxnSpPr>
            <p:spPr>
              <a:xfrm flipV="1">
                <a:off x="1240457" y="5581506"/>
                <a:ext cx="0" cy="88988"/>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H="1">
                <a:off x="1080678" y="5675209"/>
                <a:ext cx="33221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flipH="1">
                <a:off x="1134628" y="5748849"/>
                <a:ext cx="21453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flipH="1">
                <a:off x="1178733" y="5812644"/>
                <a:ext cx="12586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60" name="TextBox 159"/>
            <p:cNvSpPr txBox="1"/>
            <p:nvPr/>
          </p:nvSpPr>
          <p:spPr>
            <a:xfrm>
              <a:off x="7272660" y="2324639"/>
              <a:ext cx="1007435" cy="338554"/>
            </a:xfrm>
            <a:prstGeom prst="rect">
              <a:avLst/>
            </a:prstGeom>
            <a:noFill/>
          </p:spPr>
          <p:txBody>
            <a:bodyPr wrap="square" rtlCol="0">
              <a:spAutoFit/>
            </a:bodyPr>
            <a:lstStyle/>
            <a:p>
              <a:r>
                <a:rPr lang="en-US" sz="1600" dirty="0" smtClean="0"/>
                <a:t>Insulator</a:t>
              </a:r>
              <a:endParaRPr lang="en-US" sz="1600" dirty="0"/>
            </a:p>
          </p:txBody>
        </p:sp>
        <p:grpSp>
          <p:nvGrpSpPr>
            <p:cNvPr id="162" name="Group 161"/>
            <p:cNvGrpSpPr/>
            <p:nvPr/>
          </p:nvGrpSpPr>
          <p:grpSpPr>
            <a:xfrm>
              <a:off x="7541665" y="2151597"/>
              <a:ext cx="332214" cy="231138"/>
              <a:chOff x="1080678" y="5581506"/>
              <a:chExt cx="332214" cy="231138"/>
            </a:xfrm>
          </p:grpSpPr>
          <p:cxnSp>
            <p:nvCxnSpPr>
              <p:cNvPr id="163" name="Straight Arrow Connector 162"/>
              <p:cNvCxnSpPr/>
              <p:nvPr/>
            </p:nvCxnSpPr>
            <p:spPr>
              <a:xfrm flipV="1">
                <a:off x="1240457" y="5581506"/>
                <a:ext cx="0" cy="88988"/>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flipH="1">
                <a:off x="1080678" y="5675209"/>
                <a:ext cx="33221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flipH="1">
                <a:off x="1134628" y="5748849"/>
                <a:ext cx="21453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H="1">
                <a:off x="1178733" y="5812644"/>
                <a:ext cx="12586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167" name="Curved Connector 166"/>
            <p:cNvCxnSpPr>
              <a:stCxn id="160" idx="1"/>
            </p:cNvCxnSpPr>
            <p:nvPr/>
          </p:nvCxnSpPr>
          <p:spPr>
            <a:xfrm rot="10800000" flipH="1">
              <a:off x="7272659" y="2130318"/>
              <a:ext cx="148367" cy="363598"/>
            </a:xfrm>
            <a:prstGeom prst="curvedConnector4">
              <a:avLst>
                <a:gd name="adj1" fmla="val -67810"/>
                <a:gd name="adj2" fmla="val 380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a:off x="7466634" y="2117909"/>
              <a:ext cx="514991" cy="1"/>
            </a:xfrm>
            <a:prstGeom prst="straightConnector1">
              <a:avLst/>
            </a:prstGeom>
            <a:ln w="76200" cmpd="sng">
              <a:solidFill>
                <a:srgbClr val="0000FF"/>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flipH="1">
              <a:off x="7072756" y="1006827"/>
              <a:ext cx="345861" cy="0"/>
            </a:xfrm>
            <a:prstGeom prst="straightConnector1">
              <a:avLst/>
            </a:prstGeom>
            <a:ln w="28575" cmpd="sng">
              <a:solidFill>
                <a:srgbClr val="000000"/>
              </a:solidFill>
              <a:tailEnd type="none"/>
            </a:ln>
            <a:effectLst/>
          </p:spPr>
          <p:style>
            <a:lnRef idx="2">
              <a:schemeClr val="accent1"/>
            </a:lnRef>
            <a:fillRef idx="0">
              <a:schemeClr val="accent1"/>
            </a:fillRef>
            <a:effectRef idx="1">
              <a:schemeClr val="accent1"/>
            </a:effectRef>
            <a:fontRef idx="minor">
              <a:schemeClr val="tx1"/>
            </a:fontRef>
          </p:style>
        </p:cxnSp>
        <p:grpSp>
          <p:nvGrpSpPr>
            <p:cNvPr id="170" name="Group 169"/>
            <p:cNvGrpSpPr/>
            <p:nvPr/>
          </p:nvGrpSpPr>
          <p:grpSpPr>
            <a:xfrm>
              <a:off x="7981624" y="1193188"/>
              <a:ext cx="589884" cy="894270"/>
              <a:chOff x="2601143" y="1388089"/>
              <a:chExt cx="1024116" cy="1825979"/>
            </a:xfrm>
          </p:grpSpPr>
          <p:sp>
            <p:nvSpPr>
              <p:cNvPr id="171" name="Smiley Face 170"/>
              <p:cNvSpPr/>
              <p:nvPr/>
            </p:nvSpPr>
            <p:spPr>
              <a:xfrm>
                <a:off x="2963509" y="1388089"/>
                <a:ext cx="354420" cy="482386"/>
              </a:xfrm>
              <a:prstGeom prst="smileyFac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2" name="Rectangle 171"/>
              <p:cNvSpPr/>
              <p:nvPr/>
            </p:nvSpPr>
            <p:spPr>
              <a:xfrm>
                <a:off x="3042257" y="1998460"/>
                <a:ext cx="206756" cy="55128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73" name="Straight Connector 172"/>
              <p:cNvCxnSpPr>
                <a:stCxn id="172" idx="2"/>
              </p:cNvCxnSpPr>
              <p:nvPr/>
            </p:nvCxnSpPr>
            <p:spPr>
              <a:xfrm flipH="1">
                <a:off x="2894593" y="2549746"/>
                <a:ext cx="251042" cy="649752"/>
              </a:xfrm>
              <a:prstGeom prst="line">
                <a:avLst/>
              </a:prstGeom>
            </p:spPr>
            <p:style>
              <a:lnRef idx="1">
                <a:schemeClr val="dk1"/>
              </a:lnRef>
              <a:fillRef idx="3">
                <a:schemeClr val="dk1"/>
              </a:fillRef>
              <a:effectRef idx="2">
                <a:schemeClr val="dk1"/>
              </a:effectRef>
              <a:fontRef idx="minor">
                <a:schemeClr val="lt1"/>
              </a:fontRef>
            </p:style>
          </p:cxnSp>
          <p:cxnSp>
            <p:nvCxnSpPr>
              <p:cNvPr id="174" name="Straight Connector 173"/>
              <p:cNvCxnSpPr/>
              <p:nvPr/>
            </p:nvCxnSpPr>
            <p:spPr>
              <a:xfrm>
                <a:off x="3140515" y="2564316"/>
                <a:ext cx="216805" cy="649752"/>
              </a:xfrm>
              <a:prstGeom prst="line">
                <a:avLst/>
              </a:prstGeom>
            </p:spPr>
            <p:style>
              <a:lnRef idx="1">
                <a:schemeClr val="dk1"/>
              </a:lnRef>
              <a:fillRef idx="3">
                <a:schemeClr val="dk1"/>
              </a:fillRef>
              <a:effectRef idx="2">
                <a:schemeClr val="dk1"/>
              </a:effectRef>
              <a:fontRef idx="minor">
                <a:schemeClr val="lt1"/>
              </a:fontRef>
            </p:style>
          </p:cxnSp>
          <p:cxnSp>
            <p:nvCxnSpPr>
              <p:cNvPr id="175" name="Straight Connector 174"/>
              <p:cNvCxnSpPr/>
              <p:nvPr/>
            </p:nvCxnSpPr>
            <p:spPr>
              <a:xfrm flipH="1">
                <a:off x="2601143" y="2161364"/>
                <a:ext cx="428817" cy="71380"/>
              </a:xfrm>
              <a:prstGeom prst="line">
                <a:avLst/>
              </a:prstGeom>
            </p:spPr>
            <p:style>
              <a:lnRef idx="1">
                <a:schemeClr val="dk1"/>
              </a:lnRef>
              <a:fillRef idx="3">
                <a:schemeClr val="dk1"/>
              </a:fillRef>
              <a:effectRef idx="2">
                <a:schemeClr val="dk1"/>
              </a:effectRef>
              <a:fontRef idx="minor">
                <a:schemeClr val="lt1"/>
              </a:fontRef>
            </p:style>
          </p:cxnSp>
          <p:cxnSp>
            <p:nvCxnSpPr>
              <p:cNvPr id="176" name="Straight Connector 175"/>
              <p:cNvCxnSpPr/>
              <p:nvPr/>
            </p:nvCxnSpPr>
            <p:spPr>
              <a:xfrm>
                <a:off x="3249013" y="2190887"/>
                <a:ext cx="187063" cy="152130"/>
              </a:xfrm>
              <a:prstGeom prst="line">
                <a:avLst/>
              </a:prstGeom>
            </p:spPr>
            <p:style>
              <a:lnRef idx="1">
                <a:schemeClr val="dk1"/>
              </a:lnRef>
              <a:fillRef idx="3">
                <a:schemeClr val="dk1"/>
              </a:fillRef>
              <a:effectRef idx="2">
                <a:schemeClr val="dk1"/>
              </a:effectRef>
              <a:fontRef idx="minor">
                <a:schemeClr val="lt1"/>
              </a:fontRef>
            </p:style>
          </p:cxnSp>
          <p:cxnSp>
            <p:nvCxnSpPr>
              <p:cNvPr id="177" name="Straight Connector 176"/>
              <p:cNvCxnSpPr/>
              <p:nvPr/>
            </p:nvCxnSpPr>
            <p:spPr>
              <a:xfrm flipV="1">
                <a:off x="3438196" y="2161776"/>
                <a:ext cx="187063" cy="181922"/>
              </a:xfrm>
              <a:prstGeom prst="line">
                <a:avLst/>
              </a:prstGeom>
            </p:spPr>
            <p:style>
              <a:lnRef idx="1">
                <a:schemeClr val="dk1"/>
              </a:lnRef>
              <a:fillRef idx="3">
                <a:schemeClr val="dk1"/>
              </a:fillRef>
              <a:effectRef idx="2">
                <a:schemeClr val="dk1"/>
              </a:effectRef>
              <a:fontRef idx="minor">
                <a:schemeClr val="lt1"/>
              </a:fontRef>
            </p:style>
          </p:cxnSp>
          <p:cxnSp>
            <p:nvCxnSpPr>
              <p:cNvPr id="178" name="Straight Connector 177"/>
              <p:cNvCxnSpPr/>
              <p:nvPr/>
            </p:nvCxnSpPr>
            <p:spPr>
              <a:xfrm flipV="1">
                <a:off x="3140515" y="1870774"/>
                <a:ext cx="0" cy="137531"/>
              </a:xfrm>
              <a:prstGeom prst="line">
                <a:avLst/>
              </a:prstGeom>
            </p:spPr>
            <p:style>
              <a:lnRef idx="1">
                <a:schemeClr val="dk1"/>
              </a:lnRef>
              <a:fillRef idx="3">
                <a:schemeClr val="dk1"/>
              </a:fillRef>
              <a:effectRef idx="2">
                <a:schemeClr val="dk1"/>
              </a:effectRef>
              <a:fontRef idx="minor">
                <a:schemeClr val="lt1"/>
              </a:fontRef>
            </p:style>
          </p:cxnSp>
        </p:grpSp>
        <p:cxnSp>
          <p:nvCxnSpPr>
            <p:cNvPr id="179" name="Straight Arrow Connector 178"/>
            <p:cNvCxnSpPr/>
            <p:nvPr/>
          </p:nvCxnSpPr>
          <p:spPr>
            <a:xfrm>
              <a:off x="8052789" y="2109625"/>
              <a:ext cx="514991" cy="1"/>
            </a:xfrm>
            <a:prstGeom prst="straightConnector1">
              <a:avLst/>
            </a:prstGeom>
            <a:ln w="76200"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8079135" y="2323830"/>
              <a:ext cx="1096872" cy="338554"/>
            </a:xfrm>
            <a:prstGeom prst="rect">
              <a:avLst/>
            </a:prstGeom>
            <a:noFill/>
          </p:spPr>
          <p:txBody>
            <a:bodyPr wrap="square" rtlCol="0">
              <a:spAutoFit/>
            </a:bodyPr>
            <a:lstStyle/>
            <a:p>
              <a:r>
                <a:rPr lang="en-US" sz="1600" dirty="0" smtClean="0"/>
                <a:t>Conductor</a:t>
              </a:r>
              <a:endParaRPr lang="en-US" sz="1600" dirty="0"/>
            </a:p>
          </p:txBody>
        </p:sp>
        <p:grpSp>
          <p:nvGrpSpPr>
            <p:cNvPr id="181" name="Group 180"/>
            <p:cNvGrpSpPr/>
            <p:nvPr/>
          </p:nvGrpSpPr>
          <p:grpSpPr>
            <a:xfrm>
              <a:off x="8121704" y="2131098"/>
              <a:ext cx="332214" cy="231138"/>
              <a:chOff x="1080678" y="5581506"/>
              <a:chExt cx="332214" cy="231138"/>
            </a:xfrm>
          </p:grpSpPr>
          <p:cxnSp>
            <p:nvCxnSpPr>
              <p:cNvPr id="182" name="Straight Arrow Connector 181"/>
              <p:cNvCxnSpPr/>
              <p:nvPr/>
            </p:nvCxnSpPr>
            <p:spPr>
              <a:xfrm flipV="1">
                <a:off x="1240457" y="5581506"/>
                <a:ext cx="0" cy="88988"/>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H="1">
                <a:off x="1080678" y="5675209"/>
                <a:ext cx="33221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flipH="1">
                <a:off x="1134628" y="5748849"/>
                <a:ext cx="214532"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flipH="1">
                <a:off x="1178733" y="5812644"/>
                <a:ext cx="125864" cy="0"/>
              </a:xfrm>
              <a:prstGeom prst="straightConnector1">
                <a:avLst/>
              </a:prstGeom>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186" name="Curved Connector 185"/>
            <p:cNvCxnSpPr/>
            <p:nvPr/>
          </p:nvCxnSpPr>
          <p:spPr>
            <a:xfrm rot="10800000">
              <a:off x="8581921" y="2109818"/>
              <a:ext cx="253120" cy="247875"/>
            </a:xfrm>
            <a:prstGeom prst="curvedConnector3">
              <a:avLst>
                <a:gd name="adj1" fmla="val -35572"/>
              </a:avLst>
            </a:prstGeom>
            <a:ln>
              <a:tailEnd type="arrow"/>
            </a:ln>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7704762" y="2698352"/>
              <a:ext cx="445887" cy="338554"/>
            </a:xfrm>
            <a:prstGeom prst="rect">
              <a:avLst/>
            </a:prstGeom>
            <a:noFill/>
          </p:spPr>
          <p:txBody>
            <a:bodyPr wrap="square" rtlCol="0">
              <a:spAutoFit/>
            </a:bodyPr>
            <a:lstStyle/>
            <a:p>
              <a:r>
                <a:rPr lang="en-US" sz="1600" dirty="0" smtClean="0"/>
                <a:t>(d)</a:t>
              </a:r>
              <a:endParaRPr lang="en-US" sz="1600" dirty="0"/>
            </a:p>
          </p:txBody>
        </p:sp>
      </p:grpSp>
      <p:sp>
        <p:nvSpPr>
          <p:cNvPr id="151" name="TextBox 150"/>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Understanding the Electrocution Circuits</a:t>
            </a:r>
          </a:p>
        </p:txBody>
      </p:sp>
      <p:sp>
        <p:nvSpPr>
          <p:cNvPr id="161" name="TextBox 16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88" name="Rounded Rectangle 187"/>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89" name="Rounded Rectangle 188"/>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90" name="Rounded Rectangle 189"/>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93" name="Rounded Rectangle 192"/>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94" name="Rounded Rectangle 193"/>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95" name="TextBox 194"/>
          <p:cNvSpPr txBox="1"/>
          <p:nvPr/>
        </p:nvSpPr>
        <p:spPr>
          <a:xfrm>
            <a:off x="192196" y="3281781"/>
            <a:ext cx="1940082" cy="461665"/>
          </a:xfrm>
          <a:prstGeom prst="rect">
            <a:avLst/>
          </a:prstGeom>
          <a:noFill/>
        </p:spPr>
        <p:txBody>
          <a:bodyPr wrap="square" rtlCol="0">
            <a:spAutoFit/>
          </a:bodyPr>
          <a:lstStyle/>
          <a:p>
            <a:r>
              <a:rPr lang="en-US" sz="2400" b="1" dirty="0" smtClean="0"/>
              <a:t>Open circuit</a:t>
            </a:r>
            <a:endParaRPr lang="en-US" sz="2400" b="1" dirty="0"/>
          </a:p>
        </p:txBody>
      </p:sp>
      <p:sp>
        <p:nvSpPr>
          <p:cNvPr id="10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28</a:t>
            </a:fld>
            <a:endParaRPr lang="en-US" sz="1600" dirty="0"/>
          </a:p>
        </p:txBody>
      </p:sp>
    </p:spTree>
    <p:extLst>
      <p:ext uri="{BB962C8B-B14F-4D97-AF65-F5344CB8AC3E}">
        <p14:creationId xmlns:p14="http://schemas.microsoft.com/office/powerpoint/2010/main" xmlns="" val="4187906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0055"/>
            <a:ext cx="9144000" cy="62279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92557" y="1121915"/>
            <a:ext cx="4702197" cy="461665"/>
          </a:xfrm>
          <a:prstGeom prst="rect">
            <a:avLst/>
          </a:prstGeom>
          <a:noFill/>
        </p:spPr>
        <p:txBody>
          <a:bodyPr wrap="square" rtlCol="0">
            <a:spAutoFit/>
          </a:bodyPr>
          <a:lstStyle/>
          <a:p>
            <a:r>
              <a:rPr lang="en-US" sz="2400" dirty="0" smtClean="0">
                <a:solidFill>
                  <a:schemeClr val="bg1"/>
                </a:solidFill>
              </a:rPr>
              <a:t>A typical electrical connection</a:t>
            </a:r>
          </a:p>
        </p:txBody>
      </p:sp>
      <p:grpSp>
        <p:nvGrpSpPr>
          <p:cNvPr id="4" name="Group 3"/>
          <p:cNvGrpSpPr/>
          <p:nvPr/>
        </p:nvGrpSpPr>
        <p:grpSpPr>
          <a:xfrm>
            <a:off x="341832" y="2015846"/>
            <a:ext cx="4213901" cy="4065814"/>
            <a:chOff x="341832" y="2015846"/>
            <a:chExt cx="4213901" cy="4065814"/>
          </a:xfrm>
        </p:grpSpPr>
        <p:pic>
          <p:nvPicPr>
            <p:cNvPr id="6" name="Picture 5"/>
            <p:cNvPicPr>
              <a:picLocks noChangeAspect="1"/>
            </p:cNvPicPr>
            <p:nvPr/>
          </p:nvPicPr>
          <p:blipFill>
            <a:blip r:embed="rId2" cstate="print"/>
            <a:stretch>
              <a:fillRect/>
            </a:stretch>
          </p:blipFill>
          <p:spPr>
            <a:xfrm>
              <a:off x="835829" y="4080830"/>
              <a:ext cx="563338" cy="506232"/>
            </a:xfrm>
            <a:prstGeom prst="rect">
              <a:avLst/>
            </a:prstGeom>
          </p:spPr>
        </p:pic>
        <p:sp>
          <p:nvSpPr>
            <p:cNvPr id="7" name="TextBox 6"/>
            <p:cNvSpPr txBox="1"/>
            <p:nvPr/>
          </p:nvSpPr>
          <p:spPr>
            <a:xfrm rot="16200000">
              <a:off x="1530487" y="3061121"/>
              <a:ext cx="592168" cy="338554"/>
            </a:xfrm>
            <a:prstGeom prst="rect">
              <a:avLst/>
            </a:prstGeom>
            <a:noFill/>
          </p:spPr>
          <p:txBody>
            <a:bodyPr wrap="square" rtlCol="0">
              <a:spAutoFit/>
            </a:bodyPr>
            <a:lstStyle/>
            <a:p>
              <a:r>
                <a:rPr lang="en-US" sz="1600" dirty="0" smtClean="0">
                  <a:solidFill>
                    <a:srgbClr val="FF0000"/>
                  </a:solidFill>
                </a:rPr>
                <a:t>Live</a:t>
              </a:r>
              <a:endParaRPr lang="en-US" sz="1600" dirty="0">
                <a:solidFill>
                  <a:srgbClr val="FF0000"/>
                </a:solidFill>
              </a:endParaRPr>
            </a:p>
          </p:txBody>
        </p:sp>
        <p:cxnSp>
          <p:nvCxnSpPr>
            <p:cNvPr id="8" name="Straight Arrow Connector 7"/>
            <p:cNvCxnSpPr/>
            <p:nvPr/>
          </p:nvCxnSpPr>
          <p:spPr>
            <a:xfrm flipH="1">
              <a:off x="1233051" y="4299090"/>
              <a:ext cx="496993"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pic>
          <p:nvPicPr>
            <p:cNvPr id="14" name="Picture 13" descr="delet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1262" y="2624790"/>
              <a:ext cx="2144471" cy="3231570"/>
            </a:xfrm>
            <a:prstGeom prst="rect">
              <a:avLst/>
            </a:prstGeom>
          </p:spPr>
        </p:pic>
        <p:sp>
          <p:nvSpPr>
            <p:cNvPr id="15" name="TextBox 14"/>
            <p:cNvSpPr txBox="1"/>
            <p:nvPr/>
          </p:nvSpPr>
          <p:spPr>
            <a:xfrm rot="16200000">
              <a:off x="84355" y="4983653"/>
              <a:ext cx="853508" cy="338554"/>
            </a:xfrm>
            <a:prstGeom prst="rect">
              <a:avLst/>
            </a:prstGeom>
            <a:noFill/>
          </p:spPr>
          <p:txBody>
            <a:bodyPr wrap="square" rtlCol="0">
              <a:spAutoFit/>
            </a:bodyPr>
            <a:lstStyle/>
            <a:p>
              <a:r>
                <a:rPr lang="en-US" sz="1600" dirty="0" smtClean="0">
                  <a:solidFill>
                    <a:schemeClr val="bg1"/>
                  </a:solidFill>
                </a:rPr>
                <a:t>Neutral</a:t>
              </a:r>
              <a:endParaRPr lang="en-US" sz="1600" dirty="0">
                <a:solidFill>
                  <a:schemeClr val="bg1"/>
                </a:solidFill>
              </a:endParaRPr>
            </a:p>
          </p:txBody>
        </p:sp>
        <p:cxnSp>
          <p:nvCxnSpPr>
            <p:cNvPr id="16" name="Straight Arrow Connector 15"/>
            <p:cNvCxnSpPr/>
            <p:nvPr/>
          </p:nvCxnSpPr>
          <p:spPr>
            <a:xfrm flipH="1">
              <a:off x="381212" y="4283447"/>
              <a:ext cx="613201"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91058" y="4278315"/>
              <a:ext cx="0" cy="1803345"/>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390650" y="6071815"/>
              <a:ext cx="3082075" cy="1"/>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114496" y="4499631"/>
              <a:ext cx="0" cy="79447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720198" y="2015846"/>
              <a:ext cx="1" cy="2293089"/>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1720201" y="2029717"/>
              <a:ext cx="1752523"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sp>
          <p:nvSpPr>
            <p:cNvPr id="31" name="Hexagon 30"/>
            <p:cNvSpPr/>
            <p:nvPr/>
          </p:nvSpPr>
          <p:spPr>
            <a:xfrm>
              <a:off x="2497993" y="3394085"/>
              <a:ext cx="1969098" cy="1555447"/>
            </a:xfrm>
            <a:prstGeom prst="hexagon">
              <a:avLst>
                <a:gd name="adj" fmla="val 19936"/>
                <a:gd name="vf" fmla="val 115470"/>
              </a:avLst>
            </a:prstGeom>
            <a:gradFill>
              <a:gsLst>
                <a:gs pos="100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a:endCxn id="36" idx="3"/>
            </p:cNvCxnSpPr>
            <p:nvPr/>
          </p:nvCxnSpPr>
          <p:spPr>
            <a:xfrm flipH="1">
              <a:off x="3472724" y="2015846"/>
              <a:ext cx="9846" cy="1732653"/>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482569" y="4519122"/>
              <a:ext cx="0" cy="1552694"/>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4" cstate="print"/>
            <a:stretch>
              <a:fillRect/>
            </a:stretch>
          </p:blipFill>
          <p:spPr>
            <a:xfrm rot="16200000">
              <a:off x="3267761" y="3852509"/>
              <a:ext cx="409924" cy="201903"/>
            </a:xfrm>
            <a:prstGeom prst="rect">
              <a:avLst/>
            </a:prstGeom>
          </p:spPr>
        </p:pic>
        <p:pic>
          <p:nvPicPr>
            <p:cNvPr id="37" name="Picture 36"/>
            <p:cNvPicPr>
              <a:picLocks noChangeAspect="1"/>
            </p:cNvPicPr>
            <p:nvPr/>
          </p:nvPicPr>
          <p:blipFill>
            <a:blip r:embed="rId4" cstate="print"/>
            <a:stretch>
              <a:fillRect/>
            </a:stretch>
          </p:blipFill>
          <p:spPr>
            <a:xfrm rot="16200000">
              <a:off x="3267761" y="4213208"/>
              <a:ext cx="409924" cy="201903"/>
            </a:xfrm>
            <a:prstGeom prst="rect">
              <a:avLst/>
            </a:prstGeom>
          </p:spPr>
        </p:pic>
        <p:cxnSp>
          <p:nvCxnSpPr>
            <p:cNvPr id="44" name="Straight Arrow Connector 43"/>
            <p:cNvCxnSpPr/>
            <p:nvPr/>
          </p:nvCxnSpPr>
          <p:spPr>
            <a:xfrm>
              <a:off x="1119221" y="5279136"/>
              <a:ext cx="1292041"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341350" y="5204434"/>
              <a:ext cx="853508" cy="338554"/>
            </a:xfrm>
            <a:prstGeom prst="rect">
              <a:avLst/>
            </a:prstGeom>
            <a:noFill/>
          </p:spPr>
          <p:txBody>
            <a:bodyPr wrap="square" rtlCol="0">
              <a:spAutoFit/>
            </a:bodyPr>
            <a:lstStyle/>
            <a:p>
              <a:r>
                <a:rPr lang="en-US" sz="1600" dirty="0" smtClean="0">
                  <a:solidFill>
                    <a:srgbClr val="008000"/>
                  </a:solidFill>
                </a:rPr>
                <a:t>Ground</a:t>
              </a:r>
              <a:endParaRPr lang="en-US" sz="1600" dirty="0">
                <a:solidFill>
                  <a:srgbClr val="008000"/>
                </a:solidFill>
              </a:endParaRPr>
            </a:p>
          </p:txBody>
        </p:sp>
        <p:sp>
          <p:nvSpPr>
            <p:cNvPr id="50" name="TextBox 49"/>
            <p:cNvSpPr txBox="1"/>
            <p:nvPr/>
          </p:nvSpPr>
          <p:spPr>
            <a:xfrm>
              <a:off x="3630245" y="3749171"/>
              <a:ext cx="860063" cy="830997"/>
            </a:xfrm>
            <a:prstGeom prst="rect">
              <a:avLst/>
            </a:prstGeom>
            <a:noFill/>
          </p:spPr>
          <p:txBody>
            <a:bodyPr wrap="square" rtlCol="0">
              <a:spAutoFit/>
            </a:bodyPr>
            <a:lstStyle/>
            <a:p>
              <a:r>
                <a:rPr lang="en-US" sz="1600" dirty="0" smtClean="0"/>
                <a:t>The internal circuit</a:t>
              </a:r>
              <a:endParaRPr lang="en-US" sz="1600" dirty="0"/>
            </a:p>
          </p:txBody>
        </p:sp>
      </p:grpSp>
      <p:sp>
        <p:nvSpPr>
          <p:cNvPr id="51" name="TextBox 50"/>
          <p:cNvSpPr txBox="1"/>
          <p:nvPr/>
        </p:nvSpPr>
        <p:spPr>
          <a:xfrm>
            <a:off x="4999310" y="1276283"/>
            <a:ext cx="3967728" cy="50783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a:buChar char="•"/>
            </a:pPr>
            <a:r>
              <a:rPr lang="en-US" dirty="0" smtClean="0">
                <a:solidFill>
                  <a:schemeClr val="tx1"/>
                </a:solidFill>
              </a:rPr>
              <a:t>The internal circuit is electrically insulated against the external body of the appliance.</a:t>
            </a:r>
          </a:p>
          <a:p>
            <a:pPr marL="285750" indent="-285750">
              <a:buFont typeface="Arial"/>
              <a:buChar char="•"/>
            </a:pPr>
            <a:endParaRPr lang="en-US" dirty="0" smtClean="0">
              <a:solidFill>
                <a:schemeClr val="tx1"/>
              </a:solidFill>
            </a:endParaRPr>
          </a:p>
          <a:p>
            <a:pPr marL="285750" indent="-285750">
              <a:buFont typeface="Arial"/>
              <a:buChar char="•"/>
            </a:pPr>
            <a:r>
              <a:rPr lang="en-US" dirty="0" smtClean="0">
                <a:solidFill>
                  <a:schemeClr val="tx1"/>
                </a:solidFill>
              </a:rPr>
              <a:t>The ground line is connected to the external body but not directly connected to the internal circuit.</a:t>
            </a:r>
          </a:p>
          <a:p>
            <a:pPr marL="285750" indent="-285750">
              <a:buFont typeface="Arial"/>
              <a:buChar char="•"/>
            </a:pPr>
            <a:endParaRPr lang="en-US" dirty="0">
              <a:solidFill>
                <a:schemeClr val="tx1"/>
              </a:solidFill>
            </a:endParaRPr>
          </a:p>
          <a:p>
            <a:pPr marL="285750" indent="-285750">
              <a:buFont typeface="Arial"/>
              <a:buChar char="•"/>
            </a:pPr>
            <a:r>
              <a:rPr lang="en-US" dirty="0" smtClean="0">
                <a:solidFill>
                  <a:schemeClr val="tx1"/>
                </a:solidFill>
              </a:rPr>
              <a:t>Normally the current flows through the live and neutral lines.</a:t>
            </a:r>
          </a:p>
          <a:p>
            <a:pPr marL="285750" indent="-285750">
              <a:buFont typeface="Arial"/>
              <a:buChar char="•"/>
            </a:pPr>
            <a:endParaRPr lang="en-US" dirty="0">
              <a:solidFill>
                <a:schemeClr val="tx1"/>
              </a:solidFill>
            </a:endParaRPr>
          </a:p>
          <a:p>
            <a:pPr marL="285750" indent="-285750">
              <a:buFont typeface="Arial"/>
              <a:buChar char="•"/>
            </a:pPr>
            <a:r>
              <a:rPr lang="en-US" dirty="0" smtClean="0">
                <a:solidFill>
                  <a:schemeClr val="tx1"/>
                </a:solidFill>
              </a:rPr>
              <a:t>The users are safe to touch these appliances under normal operation.</a:t>
            </a:r>
          </a:p>
          <a:p>
            <a:pPr marL="285750" indent="-285750">
              <a:buFont typeface="Arial"/>
              <a:buChar char="•"/>
            </a:pPr>
            <a:endParaRPr lang="en-US" dirty="0">
              <a:solidFill>
                <a:schemeClr val="tx1"/>
              </a:solidFill>
            </a:endParaRPr>
          </a:p>
          <a:p>
            <a:pPr marL="285750" indent="-285750">
              <a:buFont typeface="Arial"/>
              <a:buChar char="•"/>
            </a:pPr>
            <a:r>
              <a:rPr lang="en-US" dirty="0" smtClean="0">
                <a:solidFill>
                  <a:schemeClr val="tx1"/>
                </a:solidFill>
              </a:rPr>
              <a:t>If the internal circuit accidently gets connected to the external body, the ground line helps keep the users </a:t>
            </a:r>
            <a:r>
              <a:rPr lang="en-US" b="1" dirty="0" smtClean="0">
                <a:solidFill>
                  <a:srgbClr val="FF0000"/>
                </a:solidFill>
              </a:rPr>
              <a:t>SAFE</a:t>
            </a:r>
            <a:r>
              <a:rPr lang="en-US" dirty="0" smtClean="0">
                <a:solidFill>
                  <a:schemeClr val="tx1"/>
                </a:solidFill>
              </a:rPr>
              <a:t>.</a:t>
            </a:r>
            <a:endParaRPr lang="en-US" dirty="0">
              <a:solidFill>
                <a:schemeClr val="tx1"/>
              </a:solidFill>
            </a:endParaRPr>
          </a:p>
        </p:txBody>
      </p:sp>
      <p:sp>
        <p:nvSpPr>
          <p:cNvPr id="39" name="TextBox 38"/>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The Need of a Ground Port</a:t>
            </a:r>
          </a:p>
        </p:txBody>
      </p:sp>
      <p:sp>
        <p:nvSpPr>
          <p:cNvPr id="40" name="TextBox 39"/>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41" name="Rounded Rectangle 40"/>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42" name="Rounded Rectangle 41"/>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43" name="Rounded Rectangle 42"/>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45" name="Rounded Rectangle 44"/>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46" name="Rounded Rectangle 45"/>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33"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29</a:t>
            </a:fld>
            <a:endParaRPr lang="en-US" sz="1600" dirty="0"/>
          </a:p>
        </p:txBody>
      </p:sp>
    </p:spTree>
    <p:extLst>
      <p:ext uri="{BB962C8B-B14F-4D97-AF65-F5344CB8AC3E}">
        <p14:creationId xmlns:p14="http://schemas.microsoft.com/office/powerpoint/2010/main" xmlns="" val="491201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6" name="Rounded Rectangle 5"/>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7" name="Rounded Rectangle 6"/>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8" name="Rounded Rectangle 7"/>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 name="Rounded Rectangle 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Do We Know the Danger of Electricity?</a:t>
            </a:r>
          </a:p>
        </p:txBody>
      </p:sp>
      <p:sp>
        <p:nvSpPr>
          <p:cNvPr id="11" name="TextBox 10"/>
          <p:cNvSpPr txBox="1"/>
          <p:nvPr/>
        </p:nvSpPr>
        <p:spPr>
          <a:xfrm>
            <a:off x="564619" y="1489193"/>
            <a:ext cx="7813435" cy="4524315"/>
          </a:xfrm>
          <a:prstGeom prst="rect">
            <a:avLst/>
          </a:prstGeom>
          <a:noFill/>
        </p:spPr>
        <p:txBody>
          <a:bodyPr wrap="square" rtlCol="0">
            <a:spAutoFit/>
          </a:bodyPr>
          <a:lstStyle/>
          <a:p>
            <a:pPr marL="342900" indent="-342900">
              <a:buFont typeface="Arial"/>
              <a:buChar char="•"/>
            </a:pPr>
            <a:r>
              <a:rPr lang="en-US" sz="2400" dirty="0" smtClean="0"/>
              <a:t>Electricity is such an important part in our life.</a:t>
            </a:r>
          </a:p>
          <a:p>
            <a:pPr marL="342900" indent="-342900">
              <a:buFont typeface="Arial"/>
              <a:buChar char="•"/>
            </a:pPr>
            <a:endParaRPr lang="en-US" sz="2400" dirty="0" smtClean="0"/>
          </a:p>
          <a:p>
            <a:pPr marL="342900" indent="-342900">
              <a:buFont typeface="Arial"/>
              <a:buChar char="•"/>
            </a:pPr>
            <a:r>
              <a:rPr lang="en-US" sz="2400" dirty="0" smtClean="0"/>
              <a:t>Have we ever thought about how dangerous it could be?</a:t>
            </a:r>
          </a:p>
          <a:p>
            <a:pPr marL="342900" indent="-342900">
              <a:buFont typeface="Arial"/>
              <a:buChar char="•"/>
            </a:pPr>
            <a:endParaRPr lang="en-US" sz="2400" dirty="0" smtClean="0"/>
          </a:p>
          <a:p>
            <a:pPr marL="342900" indent="-342900">
              <a:buFont typeface="Arial"/>
              <a:buChar char="•"/>
            </a:pPr>
            <a:r>
              <a:rPr lang="en-US" sz="2400" dirty="0" smtClean="0"/>
              <a:t>Do we know how much electricity we are handling at home or at workplaces and at what danger level?</a:t>
            </a:r>
          </a:p>
          <a:p>
            <a:pPr marL="342900" indent="-342900">
              <a:buFont typeface="Arial"/>
              <a:buChar char="•"/>
            </a:pPr>
            <a:endParaRPr lang="en-US" sz="2400" dirty="0" smtClean="0"/>
          </a:p>
          <a:p>
            <a:pPr marL="342900" indent="-342900">
              <a:buFont typeface="Arial"/>
              <a:buChar char="•"/>
            </a:pPr>
            <a:r>
              <a:rPr lang="en-US" sz="2400" dirty="0" smtClean="0"/>
              <a:t>Do we know what could go wrong in using electricity? Also, how and why that can happen.</a:t>
            </a:r>
          </a:p>
          <a:p>
            <a:pPr marL="342900" indent="-342900">
              <a:buFont typeface="Arial"/>
              <a:buChar char="•"/>
            </a:pPr>
            <a:endParaRPr lang="en-US" sz="2400" dirty="0" smtClean="0"/>
          </a:p>
          <a:p>
            <a:pPr marL="342900" indent="-342900">
              <a:buFont typeface="Arial"/>
              <a:buChar char="•"/>
            </a:pPr>
            <a:r>
              <a:rPr lang="en-US" sz="2400" dirty="0" smtClean="0"/>
              <a:t>Do we know how we can prevent accidents related to electricity?</a:t>
            </a:r>
          </a:p>
        </p:txBody>
      </p:sp>
      <p:sp>
        <p:nvSpPr>
          <p:cNvPr id="2"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a:t>
            </a:fld>
            <a:endParaRPr lang="en-US" sz="1600" dirty="0"/>
          </a:p>
        </p:txBody>
      </p:sp>
    </p:spTree>
    <p:extLst>
      <p:ext uri="{BB962C8B-B14F-4D97-AF65-F5344CB8AC3E}">
        <p14:creationId xmlns:p14="http://schemas.microsoft.com/office/powerpoint/2010/main" xmlns="" val="3647985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845" y="677984"/>
            <a:ext cx="9134155" cy="62279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2"/>
          <p:cNvGrpSpPr/>
          <p:nvPr/>
        </p:nvGrpSpPr>
        <p:grpSpPr>
          <a:xfrm>
            <a:off x="533999" y="2275040"/>
            <a:ext cx="3593253" cy="2398686"/>
            <a:chOff x="94692" y="777699"/>
            <a:chExt cx="3593253" cy="2398686"/>
          </a:xfrm>
        </p:grpSpPr>
        <p:pic>
          <p:nvPicPr>
            <p:cNvPr id="6" name="Picture 5"/>
            <p:cNvPicPr>
              <a:picLocks noChangeAspect="1"/>
            </p:cNvPicPr>
            <p:nvPr/>
          </p:nvPicPr>
          <p:blipFill>
            <a:blip r:embed="rId2" cstate="print"/>
            <a:stretch>
              <a:fillRect/>
            </a:stretch>
          </p:blipFill>
          <p:spPr>
            <a:xfrm>
              <a:off x="94692" y="1822729"/>
              <a:ext cx="252082" cy="226528"/>
            </a:xfrm>
            <a:prstGeom prst="rect">
              <a:avLst/>
            </a:prstGeom>
          </p:spPr>
        </p:pic>
        <p:sp>
          <p:nvSpPr>
            <p:cNvPr id="7" name="TextBox 6"/>
            <p:cNvSpPr txBox="1"/>
            <p:nvPr/>
          </p:nvSpPr>
          <p:spPr>
            <a:xfrm>
              <a:off x="520712" y="876132"/>
              <a:ext cx="592168" cy="338554"/>
            </a:xfrm>
            <a:prstGeom prst="rect">
              <a:avLst/>
            </a:prstGeom>
            <a:noFill/>
          </p:spPr>
          <p:txBody>
            <a:bodyPr wrap="square" rtlCol="0">
              <a:spAutoFit/>
            </a:bodyPr>
            <a:lstStyle/>
            <a:p>
              <a:r>
                <a:rPr lang="en-US" sz="1600" dirty="0" smtClean="0">
                  <a:solidFill>
                    <a:srgbClr val="FF0000"/>
                  </a:solidFill>
                </a:rPr>
                <a:t>Live</a:t>
              </a:r>
              <a:endParaRPr lang="en-US" sz="1600" dirty="0">
                <a:solidFill>
                  <a:srgbClr val="FF0000"/>
                </a:solidFill>
              </a:endParaRPr>
            </a:p>
          </p:txBody>
        </p:sp>
        <p:pic>
          <p:nvPicPr>
            <p:cNvPr id="14" name="Picture 13" descr="delet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3707" y="1614471"/>
              <a:ext cx="651699" cy="982065"/>
            </a:xfrm>
            <a:prstGeom prst="rect">
              <a:avLst/>
            </a:prstGeom>
          </p:spPr>
        </p:pic>
        <p:sp>
          <p:nvSpPr>
            <p:cNvPr id="15" name="TextBox 14"/>
            <p:cNvSpPr txBox="1"/>
            <p:nvPr/>
          </p:nvSpPr>
          <p:spPr>
            <a:xfrm>
              <a:off x="212832" y="2567194"/>
              <a:ext cx="853508" cy="338554"/>
            </a:xfrm>
            <a:prstGeom prst="rect">
              <a:avLst/>
            </a:prstGeom>
            <a:noFill/>
          </p:spPr>
          <p:txBody>
            <a:bodyPr wrap="square" rtlCol="0">
              <a:spAutoFit/>
            </a:bodyPr>
            <a:lstStyle/>
            <a:p>
              <a:r>
                <a:rPr lang="en-US" sz="1600" dirty="0" smtClean="0">
                  <a:solidFill>
                    <a:schemeClr val="bg1"/>
                  </a:solidFill>
                </a:rPr>
                <a:t>Neutral</a:t>
              </a:r>
              <a:endParaRPr lang="en-US" sz="1600" dirty="0">
                <a:solidFill>
                  <a:schemeClr val="bg1"/>
                </a:solidFill>
              </a:endParaRPr>
            </a:p>
          </p:txBody>
        </p:sp>
        <p:cxnSp>
          <p:nvCxnSpPr>
            <p:cNvPr id="16" name="Straight Arrow Connector 15"/>
            <p:cNvCxnSpPr/>
            <p:nvPr/>
          </p:nvCxnSpPr>
          <p:spPr>
            <a:xfrm flipH="1">
              <a:off x="167401" y="2878480"/>
              <a:ext cx="119921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67401" y="1949195"/>
              <a:ext cx="0" cy="939131"/>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63920" y="945038"/>
              <a:ext cx="1" cy="954939"/>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44231" y="945038"/>
              <a:ext cx="1122382"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36" idx="3"/>
            </p:cNvCxnSpPr>
            <p:nvPr/>
          </p:nvCxnSpPr>
          <p:spPr>
            <a:xfrm>
              <a:off x="1366613" y="945038"/>
              <a:ext cx="0" cy="875156"/>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1366613" y="2230119"/>
              <a:ext cx="9846" cy="658207"/>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4" cstate="print"/>
            <a:stretch>
              <a:fillRect/>
            </a:stretch>
          </p:blipFill>
          <p:spPr>
            <a:xfrm rot="16200000">
              <a:off x="1161650" y="1924204"/>
              <a:ext cx="409924" cy="201903"/>
            </a:xfrm>
            <a:prstGeom prst="rect">
              <a:avLst/>
            </a:prstGeom>
          </p:spPr>
        </p:pic>
        <p:cxnSp>
          <p:nvCxnSpPr>
            <p:cNvPr id="44" name="Straight Arrow Connector 43"/>
            <p:cNvCxnSpPr/>
            <p:nvPr/>
          </p:nvCxnSpPr>
          <p:spPr>
            <a:xfrm>
              <a:off x="234499" y="2003143"/>
              <a:ext cx="799208"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23104" y="1950397"/>
              <a:ext cx="853508" cy="307777"/>
            </a:xfrm>
            <a:prstGeom prst="rect">
              <a:avLst/>
            </a:prstGeom>
            <a:noFill/>
          </p:spPr>
          <p:txBody>
            <a:bodyPr wrap="square" rtlCol="0">
              <a:spAutoFit/>
            </a:bodyPr>
            <a:lstStyle/>
            <a:p>
              <a:r>
                <a:rPr lang="en-US" sz="1400" dirty="0" smtClean="0">
                  <a:solidFill>
                    <a:srgbClr val="008000"/>
                  </a:solidFill>
                </a:rPr>
                <a:t>Ground</a:t>
              </a:r>
              <a:endParaRPr lang="en-US" sz="1400" dirty="0">
                <a:solidFill>
                  <a:srgbClr val="008000"/>
                </a:solidFill>
              </a:endParaRPr>
            </a:p>
          </p:txBody>
        </p:sp>
        <p:grpSp>
          <p:nvGrpSpPr>
            <p:cNvPr id="63" name="Group 62"/>
            <p:cNvGrpSpPr/>
            <p:nvPr/>
          </p:nvGrpSpPr>
          <p:grpSpPr>
            <a:xfrm>
              <a:off x="1634403" y="777699"/>
              <a:ext cx="949883" cy="1825979"/>
              <a:chOff x="2658283" y="1388089"/>
              <a:chExt cx="949883" cy="1825979"/>
            </a:xfrm>
          </p:grpSpPr>
          <p:sp>
            <p:nvSpPr>
              <p:cNvPr id="33" name="Smiley Face 32"/>
              <p:cNvSpPr/>
              <p:nvPr/>
            </p:nvSpPr>
            <p:spPr>
              <a:xfrm>
                <a:off x="2963509" y="1388089"/>
                <a:ext cx="354420" cy="482386"/>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7" name="Rectangle 46"/>
              <p:cNvSpPr/>
              <p:nvPr/>
            </p:nvSpPr>
            <p:spPr>
              <a:xfrm>
                <a:off x="3042257" y="1998460"/>
                <a:ext cx="206756" cy="55128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52" name="Straight Connector 51"/>
              <p:cNvCxnSpPr>
                <a:stCxn id="47" idx="2"/>
              </p:cNvCxnSpPr>
              <p:nvPr/>
            </p:nvCxnSpPr>
            <p:spPr>
              <a:xfrm flipH="1">
                <a:off x="2894593" y="2549746"/>
                <a:ext cx="251042" cy="649752"/>
              </a:xfrm>
              <a:prstGeom prst="line">
                <a:avLst/>
              </a:prstGeom>
            </p:spPr>
            <p:style>
              <a:lnRef idx="3">
                <a:schemeClr val="accent6"/>
              </a:lnRef>
              <a:fillRef idx="0">
                <a:schemeClr val="accent6"/>
              </a:fillRef>
              <a:effectRef idx="2">
                <a:schemeClr val="accent6"/>
              </a:effectRef>
              <a:fontRef idx="minor">
                <a:schemeClr val="tx1"/>
              </a:fontRef>
            </p:style>
          </p:cxnSp>
          <p:cxnSp>
            <p:nvCxnSpPr>
              <p:cNvPr id="53" name="Straight Connector 52"/>
              <p:cNvCxnSpPr/>
              <p:nvPr/>
            </p:nvCxnSpPr>
            <p:spPr>
              <a:xfrm>
                <a:off x="3140515" y="2564316"/>
                <a:ext cx="216805" cy="649752"/>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flipH="1">
                <a:off x="2658283" y="2161364"/>
                <a:ext cx="371676" cy="181653"/>
              </a:xfrm>
              <a:prstGeom prst="line">
                <a:avLst/>
              </a:prstGeom>
            </p:spPr>
            <p:style>
              <a:lnRef idx="3">
                <a:schemeClr val="accent6"/>
              </a:lnRef>
              <a:fillRef idx="0">
                <a:schemeClr val="accent6"/>
              </a:fillRef>
              <a:effectRef idx="2">
                <a:schemeClr val="accent6"/>
              </a:effectRef>
              <a:fontRef idx="minor">
                <a:schemeClr val="tx1"/>
              </a:fontRef>
            </p:style>
          </p:cxnSp>
          <p:cxnSp>
            <p:nvCxnSpPr>
              <p:cNvPr id="57" name="Straight Connector 56"/>
              <p:cNvCxnSpPr/>
              <p:nvPr/>
            </p:nvCxnSpPr>
            <p:spPr>
              <a:xfrm>
                <a:off x="3249013" y="2190887"/>
                <a:ext cx="187063" cy="152130"/>
              </a:xfrm>
              <a:prstGeom prst="line">
                <a:avLst/>
              </a:prstGeom>
            </p:spPr>
            <p:style>
              <a:lnRef idx="3">
                <a:schemeClr val="accent6"/>
              </a:lnRef>
              <a:fillRef idx="0">
                <a:schemeClr val="accent6"/>
              </a:fillRef>
              <a:effectRef idx="2">
                <a:schemeClr val="accent6"/>
              </a:effectRef>
              <a:fontRef idx="minor">
                <a:schemeClr val="tx1"/>
              </a:fontRef>
            </p:style>
          </p:cxnSp>
          <p:cxnSp>
            <p:nvCxnSpPr>
              <p:cNvPr id="59" name="Straight Connector 58"/>
              <p:cNvCxnSpPr/>
              <p:nvPr/>
            </p:nvCxnSpPr>
            <p:spPr>
              <a:xfrm flipV="1">
                <a:off x="3421103" y="2141674"/>
                <a:ext cx="187063" cy="181923"/>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Straight Connector 60"/>
              <p:cNvCxnSpPr/>
              <p:nvPr/>
            </p:nvCxnSpPr>
            <p:spPr>
              <a:xfrm flipV="1">
                <a:off x="3140515" y="1870774"/>
                <a:ext cx="0" cy="137531"/>
              </a:xfrm>
              <a:prstGeom prst="line">
                <a:avLst/>
              </a:prstGeom>
            </p:spPr>
            <p:style>
              <a:lnRef idx="3">
                <a:schemeClr val="accent6"/>
              </a:lnRef>
              <a:fillRef idx="0">
                <a:schemeClr val="accent6"/>
              </a:fillRef>
              <a:effectRef idx="2">
                <a:schemeClr val="accent6"/>
              </a:effectRef>
              <a:fontRef idx="minor">
                <a:schemeClr val="tx1"/>
              </a:fontRef>
            </p:style>
          </p:cxnSp>
        </p:grpSp>
        <p:cxnSp>
          <p:nvCxnSpPr>
            <p:cNvPr id="64" name="Straight Arrow Connector 63"/>
            <p:cNvCxnSpPr>
              <a:endCxn id="65" idx="0"/>
            </p:cNvCxnSpPr>
            <p:nvPr/>
          </p:nvCxnSpPr>
          <p:spPr>
            <a:xfrm flipV="1">
              <a:off x="1785078" y="2591609"/>
              <a:ext cx="778062" cy="4542"/>
            </a:xfrm>
            <a:prstGeom prst="straightConnector1">
              <a:avLst/>
            </a:prstGeom>
            <a:ln w="76200"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1438334" y="2591609"/>
              <a:ext cx="2249611" cy="584776"/>
            </a:xfrm>
            <a:prstGeom prst="rect">
              <a:avLst/>
            </a:prstGeom>
            <a:noFill/>
          </p:spPr>
          <p:txBody>
            <a:bodyPr wrap="square" rtlCol="0">
              <a:spAutoFit/>
            </a:bodyPr>
            <a:lstStyle/>
            <a:p>
              <a:r>
                <a:rPr lang="en-US" sz="1600" dirty="0" smtClean="0">
                  <a:solidFill>
                    <a:schemeClr val="bg1"/>
                  </a:solidFill>
                </a:rPr>
                <a:t>The feet are electrically connected to the ground</a:t>
              </a:r>
              <a:endParaRPr lang="en-US" sz="1600" dirty="0">
                <a:solidFill>
                  <a:schemeClr val="bg1"/>
                </a:solidFill>
              </a:endParaRPr>
            </a:p>
          </p:txBody>
        </p:sp>
      </p:grpSp>
      <p:grpSp>
        <p:nvGrpSpPr>
          <p:cNvPr id="2" name="Group 1"/>
          <p:cNvGrpSpPr/>
          <p:nvPr/>
        </p:nvGrpSpPr>
        <p:grpSpPr>
          <a:xfrm>
            <a:off x="5318114" y="2442379"/>
            <a:ext cx="2978225" cy="2186108"/>
            <a:chOff x="34509" y="4006733"/>
            <a:chExt cx="2978225" cy="2186108"/>
          </a:xfrm>
        </p:grpSpPr>
        <p:grpSp>
          <p:nvGrpSpPr>
            <p:cNvPr id="158" name="Group 157"/>
            <p:cNvGrpSpPr/>
            <p:nvPr/>
          </p:nvGrpSpPr>
          <p:grpSpPr>
            <a:xfrm>
              <a:off x="34509" y="4006733"/>
              <a:ext cx="1453536" cy="1412111"/>
              <a:chOff x="320014" y="4400533"/>
              <a:chExt cx="1453536" cy="1412111"/>
            </a:xfrm>
          </p:grpSpPr>
          <p:sp>
            <p:nvSpPr>
              <p:cNvPr id="66" name="Oval 65"/>
              <p:cNvSpPr/>
              <p:nvPr/>
            </p:nvSpPr>
            <p:spPr>
              <a:xfrm>
                <a:off x="658542" y="4892764"/>
                <a:ext cx="365394" cy="3544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7" name="Plus 66"/>
              <p:cNvSpPr/>
              <p:nvPr/>
            </p:nvSpPr>
            <p:spPr>
              <a:xfrm>
                <a:off x="743842" y="4932144"/>
                <a:ext cx="172675" cy="167358"/>
              </a:xfrm>
              <a:prstGeom prst="mathPlus">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Minus 67"/>
              <p:cNvSpPr/>
              <p:nvPr/>
            </p:nvSpPr>
            <p:spPr>
              <a:xfrm>
                <a:off x="749678" y="5125532"/>
                <a:ext cx="166839" cy="45719"/>
              </a:xfrm>
              <a:prstGeom prst="mathMinus">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a:off x="839670" y="4400533"/>
                <a:ext cx="1" cy="502076"/>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839671" y="4410385"/>
                <a:ext cx="836860"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819982" y="5581879"/>
                <a:ext cx="883385"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832087" y="5232205"/>
                <a:ext cx="0" cy="354015"/>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88" name="Group 87"/>
              <p:cNvGrpSpPr/>
              <p:nvPr/>
            </p:nvGrpSpPr>
            <p:grpSpPr>
              <a:xfrm rot="5400000">
                <a:off x="1427109" y="4936430"/>
                <a:ext cx="496221" cy="107887"/>
                <a:chOff x="3022562" y="4567905"/>
                <a:chExt cx="821515" cy="166957"/>
              </a:xfrm>
            </p:grpSpPr>
            <p:cxnSp>
              <p:nvCxnSpPr>
                <p:cNvPr id="76" name="Straight Connector 75"/>
                <p:cNvCxnSpPr/>
                <p:nvPr/>
              </p:nvCxnSpPr>
              <p:spPr>
                <a:xfrm>
                  <a:off x="3022562" y="4626975"/>
                  <a:ext cx="648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086357" y="4567905"/>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224187" y="4572630"/>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3366742"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504572" y="4577355"/>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3652247"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790077" y="4577355"/>
                  <a:ext cx="540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grpSp>
          <p:cxnSp>
            <p:nvCxnSpPr>
              <p:cNvPr id="98" name="Straight Arrow Connector 97"/>
              <p:cNvCxnSpPr/>
              <p:nvPr/>
            </p:nvCxnSpPr>
            <p:spPr>
              <a:xfrm flipH="1">
                <a:off x="1676531" y="4400533"/>
                <a:ext cx="4985" cy="351575"/>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flipV="1">
                <a:off x="1686309" y="5237325"/>
                <a:ext cx="4683" cy="354399"/>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320014" y="4877157"/>
                <a:ext cx="466513" cy="338554"/>
              </a:xfrm>
              <a:prstGeom prst="rect">
                <a:avLst/>
              </a:prstGeom>
              <a:noFill/>
            </p:spPr>
            <p:txBody>
              <a:bodyPr wrap="square" rtlCol="0">
                <a:spAutoFit/>
              </a:bodyPr>
              <a:lstStyle/>
              <a:p>
                <a:r>
                  <a:rPr lang="en-US" sz="1600" dirty="0" smtClean="0">
                    <a:solidFill>
                      <a:srgbClr val="FFFF00"/>
                    </a:solidFill>
                  </a:rPr>
                  <a:t>V</a:t>
                </a:r>
                <a:r>
                  <a:rPr lang="en-US" sz="1600" baseline="-25000" dirty="0" smtClean="0">
                    <a:solidFill>
                      <a:srgbClr val="FFFF00"/>
                    </a:solidFill>
                  </a:rPr>
                  <a:t>S</a:t>
                </a:r>
                <a:endParaRPr lang="en-US" sz="1600" baseline="-25000" dirty="0">
                  <a:solidFill>
                    <a:srgbClr val="FFFF00"/>
                  </a:solidFill>
                </a:endParaRPr>
              </a:p>
            </p:txBody>
          </p:sp>
          <p:sp>
            <p:nvSpPr>
              <p:cNvPr id="103" name="TextBox 102"/>
              <p:cNvSpPr txBox="1"/>
              <p:nvPr/>
            </p:nvSpPr>
            <p:spPr>
              <a:xfrm>
                <a:off x="1307037" y="4747260"/>
                <a:ext cx="466513" cy="338554"/>
              </a:xfrm>
              <a:prstGeom prst="rect">
                <a:avLst/>
              </a:prstGeom>
              <a:noFill/>
            </p:spPr>
            <p:txBody>
              <a:bodyPr wrap="square" rtlCol="0">
                <a:spAutoFit/>
              </a:bodyPr>
              <a:lstStyle/>
              <a:p>
                <a:r>
                  <a:rPr lang="en-US" sz="1600" dirty="0" smtClean="0">
                    <a:solidFill>
                      <a:srgbClr val="FFFF00"/>
                    </a:solidFill>
                  </a:rPr>
                  <a:t>R</a:t>
                </a:r>
                <a:r>
                  <a:rPr lang="en-US" sz="1600" baseline="-25000" dirty="0">
                    <a:solidFill>
                      <a:srgbClr val="FFFF00"/>
                    </a:solidFill>
                  </a:rPr>
                  <a:t>A</a:t>
                </a:r>
              </a:p>
            </p:txBody>
          </p:sp>
          <p:grpSp>
            <p:nvGrpSpPr>
              <p:cNvPr id="151" name="Group 150"/>
              <p:cNvGrpSpPr/>
              <p:nvPr/>
            </p:nvGrpSpPr>
            <p:grpSpPr>
              <a:xfrm>
                <a:off x="1080678" y="5581506"/>
                <a:ext cx="332214" cy="231138"/>
                <a:chOff x="1080678" y="5581506"/>
                <a:chExt cx="332214" cy="231138"/>
              </a:xfrm>
            </p:grpSpPr>
            <p:cxnSp>
              <p:nvCxnSpPr>
                <p:cNvPr id="143" name="Straight Arrow Connector 142"/>
                <p:cNvCxnSpPr/>
                <p:nvPr/>
              </p:nvCxnSpPr>
              <p:spPr>
                <a:xfrm flipV="1">
                  <a:off x="1240457" y="5581506"/>
                  <a:ext cx="0" cy="88988"/>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a:off x="1080678" y="5675209"/>
                  <a:ext cx="33221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1134628" y="5748849"/>
                  <a:ext cx="214532"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H="1">
                  <a:off x="1178733" y="5812644"/>
                  <a:ext cx="12586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grpSp>
        </p:grpSp>
        <p:grpSp>
          <p:nvGrpSpPr>
            <p:cNvPr id="157" name="Group 156"/>
            <p:cNvGrpSpPr/>
            <p:nvPr/>
          </p:nvGrpSpPr>
          <p:grpSpPr>
            <a:xfrm>
              <a:off x="1932824" y="4026032"/>
              <a:ext cx="843306" cy="1397526"/>
              <a:chOff x="2326624" y="4419832"/>
              <a:chExt cx="843306" cy="1397526"/>
            </a:xfrm>
          </p:grpSpPr>
          <p:grpSp>
            <p:nvGrpSpPr>
              <p:cNvPr id="104" name="Group 103"/>
              <p:cNvGrpSpPr/>
              <p:nvPr/>
            </p:nvGrpSpPr>
            <p:grpSpPr>
              <a:xfrm rot="5400000">
                <a:off x="2867876" y="4980274"/>
                <a:ext cx="496221" cy="107887"/>
                <a:chOff x="3022562" y="4567905"/>
                <a:chExt cx="821515" cy="166957"/>
              </a:xfrm>
            </p:grpSpPr>
            <p:cxnSp>
              <p:nvCxnSpPr>
                <p:cNvPr id="105" name="Straight Connector 104"/>
                <p:cNvCxnSpPr/>
                <p:nvPr/>
              </p:nvCxnSpPr>
              <p:spPr>
                <a:xfrm>
                  <a:off x="3022562" y="4626975"/>
                  <a:ext cx="648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3086357" y="4567905"/>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224187" y="4572630"/>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366742"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504572" y="4577355"/>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3652247"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3790077" y="4577355"/>
                  <a:ext cx="540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grpSp>
          <p:cxnSp>
            <p:nvCxnSpPr>
              <p:cNvPr id="112" name="Straight Arrow Connector 111"/>
              <p:cNvCxnSpPr/>
              <p:nvPr/>
            </p:nvCxnSpPr>
            <p:spPr>
              <a:xfrm>
                <a:off x="2326624" y="4419832"/>
                <a:ext cx="799208"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2341194" y="4424557"/>
                <a:ext cx="16841" cy="1161663"/>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3115987" y="4420230"/>
                <a:ext cx="0" cy="360566"/>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348190" y="5586220"/>
                <a:ext cx="773724"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2643622" y="4904695"/>
                <a:ext cx="466513" cy="338554"/>
              </a:xfrm>
              <a:prstGeom prst="rect">
                <a:avLst/>
              </a:prstGeom>
              <a:noFill/>
            </p:spPr>
            <p:txBody>
              <a:bodyPr wrap="square" rtlCol="0">
                <a:spAutoFit/>
              </a:bodyPr>
              <a:lstStyle/>
              <a:p>
                <a:r>
                  <a:rPr lang="en-US" sz="1600" dirty="0" smtClean="0">
                    <a:solidFill>
                      <a:srgbClr val="FFFF00"/>
                    </a:solidFill>
                  </a:rPr>
                  <a:t>R</a:t>
                </a:r>
                <a:r>
                  <a:rPr lang="en-US" sz="1600" baseline="-25000" dirty="0" smtClean="0">
                    <a:solidFill>
                      <a:srgbClr val="FFFF00"/>
                    </a:solidFill>
                  </a:rPr>
                  <a:t>HB</a:t>
                </a:r>
                <a:endParaRPr lang="en-US" sz="1600" baseline="-25000" dirty="0">
                  <a:solidFill>
                    <a:srgbClr val="FFFF00"/>
                  </a:solidFill>
                </a:endParaRPr>
              </a:p>
            </p:txBody>
          </p:sp>
          <p:cxnSp>
            <p:nvCxnSpPr>
              <p:cNvPr id="137" name="Straight Arrow Connector 136"/>
              <p:cNvCxnSpPr/>
              <p:nvPr/>
            </p:nvCxnSpPr>
            <p:spPr>
              <a:xfrm>
                <a:off x="3121598" y="5271585"/>
                <a:ext cx="0" cy="320139"/>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2574707" y="5586220"/>
                <a:ext cx="332214" cy="231138"/>
                <a:chOff x="1080678" y="5581506"/>
                <a:chExt cx="332214" cy="231138"/>
              </a:xfrm>
            </p:grpSpPr>
            <p:cxnSp>
              <p:nvCxnSpPr>
                <p:cNvPr id="153" name="Straight Arrow Connector 152"/>
                <p:cNvCxnSpPr/>
                <p:nvPr/>
              </p:nvCxnSpPr>
              <p:spPr>
                <a:xfrm flipV="1">
                  <a:off x="1240457" y="5581506"/>
                  <a:ext cx="0" cy="88988"/>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H="1">
                  <a:off x="1080678" y="5675209"/>
                  <a:ext cx="332214"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H="1">
                  <a:off x="1134628" y="5748849"/>
                  <a:ext cx="214532"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flipH="1">
                  <a:off x="1178733" y="5812644"/>
                  <a:ext cx="125864"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grpSp>
        </p:grpSp>
        <p:sp>
          <p:nvSpPr>
            <p:cNvPr id="159" name="Left Brace 158"/>
            <p:cNvSpPr/>
            <p:nvPr/>
          </p:nvSpPr>
          <p:spPr>
            <a:xfrm rot="16200000">
              <a:off x="1474853" y="4099718"/>
              <a:ext cx="248302" cy="2827461"/>
            </a:xfrm>
            <a:prstGeom prst="leftBrace">
              <a:avLst>
                <a:gd name="adj1" fmla="val 61821"/>
                <a:gd name="adj2" fmla="val 50492"/>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TextBox 159"/>
            <p:cNvSpPr txBox="1"/>
            <p:nvPr/>
          </p:nvSpPr>
          <p:spPr>
            <a:xfrm>
              <a:off x="493204" y="5608065"/>
              <a:ext cx="2386432" cy="584776"/>
            </a:xfrm>
            <a:prstGeom prst="rect">
              <a:avLst/>
            </a:prstGeom>
            <a:noFill/>
          </p:spPr>
          <p:txBody>
            <a:bodyPr wrap="square" rtlCol="0">
              <a:spAutoFit/>
            </a:bodyPr>
            <a:lstStyle/>
            <a:p>
              <a:r>
                <a:rPr lang="en-US" sz="1600" dirty="0" smtClean="0">
                  <a:solidFill>
                    <a:schemeClr val="bg1"/>
                  </a:solidFill>
                </a:rPr>
                <a:t>The equivalent circuit under normal operation</a:t>
              </a:r>
              <a:endParaRPr lang="en-US" sz="1600" dirty="0">
                <a:solidFill>
                  <a:schemeClr val="bg1"/>
                </a:solidFill>
              </a:endParaRPr>
            </a:p>
          </p:txBody>
        </p:sp>
      </p:grpSp>
      <p:sp>
        <p:nvSpPr>
          <p:cNvPr id="223" name="TextBox 222"/>
          <p:cNvSpPr txBox="1"/>
          <p:nvPr/>
        </p:nvSpPr>
        <p:spPr>
          <a:xfrm>
            <a:off x="890188" y="5077850"/>
            <a:ext cx="736235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a:buChar char="•"/>
            </a:pPr>
            <a:r>
              <a:rPr lang="en-US" dirty="0" smtClean="0">
                <a:solidFill>
                  <a:srgbClr val="000000"/>
                </a:solidFill>
              </a:rPr>
              <a:t>R</a:t>
            </a:r>
            <a:r>
              <a:rPr lang="en-US" baseline="-25000" dirty="0" smtClean="0">
                <a:solidFill>
                  <a:srgbClr val="000000"/>
                </a:solidFill>
              </a:rPr>
              <a:t>A</a:t>
            </a:r>
            <a:r>
              <a:rPr lang="en-US" dirty="0" smtClean="0">
                <a:solidFill>
                  <a:srgbClr val="000000"/>
                </a:solidFill>
              </a:rPr>
              <a:t> = equivalent impedance (resistance) of the appliance’s internal circuit</a:t>
            </a:r>
          </a:p>
          <a:p>
            <a:pPr marL="285750" indent="-285750">
              <a:buFont typeface="Arial"/>
              <a:buChar char="•"/>
            </a:pPr>
            <a:r>
              <a:rPr lang="en-US" dirty="0" smtClean="0">
                <a:solidFill>
                  <a:srgbClr val="000000"/>
                </a:solidFill>
              </a:rPr>
              <a:t>R</a:t>
            </a:r>
            <a:r>
              <a:rPr lang="en-US" baseline="-25000" dirty="0" smtClean="0">
                <a:solidFill>
                  <a:srgbClr val="000000"/>
                </a:solidFill>
              </a:rPr>
              <a:t>HB</a:t>
            </a:r>
            <a:r>
              <a:rPr lang="en-US" dirty="0" smtClean="0">
                <a:solidFill>
                  <a:srgbClr val="000000"/>
                </a:solidFill>
              </a:rPr>
              <a:t> = </a:t>
            </a:r>
            <a:r>
              <a:rPr lang="en-US" dirty="0">
                <a:solidFill>
                  <a:srgbClr val="000000"/>
                </a:solidFill>
              </a:rPr>
              <a:t>b</a:t>
            </a:r>
            <a:r>
              <a:rPr lang="en-US" dirty="0" smtClean="0">
                <a:solidFill>
                  <a:srgbClr val="000000"/>
                </a:solidFill>
              </a:rPr>
              <a:t>ody resistance of the person touching the appliance</a:t>
            </a:r>
          </a:p>
          <a:p>
            <a:pPr marL="285750" indent="-285750">
              <a:buFont typeface="Arial"/>
              <a:buChar char="•"/>
            </a:pPr>
            <a:r>
              <a:rPr lang="en-US" dirty="0" smtClean="0">
                <a:solidFill>
                  <a:srgbClr val="000000"/>
                </a:solidFill>
              </a:rPr>
              <a:t>Under normal operation, </a:t>
            </a:r>
            <a:r>
              <a:rPr lang="en-US" dirty="0">
                <a:solidFill>
                  <a:srgbClr val="000000"/>
                </a:solidFill>
              </a:rPr>
              <a:t>t</a:t>
            </a:r>
            <a:r>
              <a:rPr lang="en-US" dirty="0" smtClean="0">
                <a:solidFill>
                  <a:srgbClr val="000000"/>
                </a:solidFill>
              </a:rPr>
              <a:t>he person is not a part of the circuit</a:t>
            </a:r>
          </a:p>
          <a:p>
            <a:pPr marL="285750" indent="-285750">
              <a:buFont typeface="Arial"/>
              <a:buChar char="•"/>
            </a:pPr>
            <a:r>
              <a:rPr lang="en-US" dirty="0" smtClean="0">
                <a:solidFill>
                  <a:srgbClr val="000000"/>
                </a:solidFill>
              </a:rPr>
              <a:t>The person remains </a:t>
            </a:r>
            <a:r>
              <a:rPr lang="en-US" b="1" dirty="0" smtClean="0">
                <a:solidFill>
                  <a:srgbClr val="FF0000"/>
                </a:solidFill>
              </a:rPr>
              <a:t>SAFE</a:t>
            </a:r>
          </a:p>
        </p:txBody>
      </p:sp>
      <p:sp>
        <p:nvSpPr>
          <p:cNvPr id="142" name="TextBox 14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The Need of a Ground </a:t>
            </a:r>
            <a:r>
              <a:rPr lang="en-US" sz="2400" b="1" dirty="0" smtClean="0">
                <a:solidFill>
                  <a:srgbClr val="0065CC"/>
                </a:solidFill>
                <a:latin typeface="Arial" pitchFamily="34" charset="0"/>
                <a:cs typeface="Arial" pitchFamily="34" charset="0"/>
              </a:rPr>
              <a:t>Port (Continued …)</a:t>
            </a:r>
            <a:endParaRPr lang="en-US" sz="2400" b="1" dirty="0">
              <a:solidFill>
                <a:srgbClr val="0065CC"/>
              </a:solidFill>
              <a:latin typeface="Arial" pitchFamily="34" charset="0"/>
              <a:cs typeface="Arial" pitchFamily="34" charset="0"/>
            </a:endParaRPr>
          </a:p>
        </p:txBody>
      </p:sp>
      <p:sp>
        <p:nvSpPr>
          <p:cNvPr id="144" name="TextBox 14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46" name="Rounded Rectangle 145"/>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48" name="Rounded Rectangle 147"/>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0" name="Rounded Rectangle 149"/>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1" name="Rounded Rectangle 160"/>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87" name="Rounded Rectangle 18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5" name="TextBox 134"/>
          <p:cNvSpPr txBox="1"/>
          <p:nvPr/>
        </p:nvSpPr>
        <p:spPr>
          <a:xfrm>
            <a:off x="137852" y="1108743"/>
            <a:ext cx="6164845" cy="461665"/>
          </a:xfrm>
          <a:prstGeom prst="rect">
            <a:avLst/>
          </a:prstGeom>
          <a:noFill/>
        </p:spPr>
        <p:txBody>
          <a:bodyPr wrap="square" rtlCol="0">
            <a:spAutoFit/>
          </a:bodyPr>
          <a:lstStyle/>
          <a:p>
            <a:r>
              <a:rPr lang="en-US" sz="2400" dirty="0" smtClean="0">
                <a:solidFill>
                  <a:schemeClr val="bg1"/>
                </a:solidFill>
              </a:rPr>
              <a:t>The equivalent circuit under normal operation</a:t>
            </a:r>
          </a:p>
        </p:txBody>
      </p:sp>
      <p:sp>
        <p:nvSpPr>
          <p:cNvPr id="8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30</a:t>
            </a:fld>
            <a:endParaRPr lang="en-US" sz="1600" dirty="0"/>
          </a:p>
        </p:txBody>
      </p:sp>
    </p:spTree>
    <p:extLst>
      <p:ext uri="{BB962C8B-B14F-4D97-AF65-F5344CB8AC3E}">
        <p14:creationId xmlns:p14="http://schemas.microsoft.com/office/powerpoint/2010/main" xmlns="" val="2789863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845" y="677984"/>
            <a:ext cx="9134155" cy="62279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2"/>
          <p:cNvGrpSpPr/>
          <p:nvPr/>
        </p:nvGrpSpPr>
        <p:grpSpPr>
          <a:xfrm>
            <a:off x="294546" y="1074769"/>
            <a:ext cx="3479255" cy="2398686"/>
            <a:chOff x="94692" y="777699"/>
            <a:chExt cx="3479255" cy="2398686"/>
          </a:xfrm>
        </p:grpSpPr>
        <p:pic>
          <p:nvPicPr>
            <p:cNvPr id="6" name="Picture 5"/>
            <p:cNvPicPr>
              <a:picLocks noChangeAspect="1"/>
            </p:cNvPicPr>
            <p:nvPr/>
          </p:nvPicPr>
          <p:blipFill>
            <a:blip r:embed="rId2" cstate="print"/>
            <a:stretch>
              <a:fillRect/>
            </a:stretch>
          </p:blipFill>
          <p:spPr>
            <a:xfrm>
              <a:off x="94692" y="1822729"/>
              <a:ext cx="252082" cy="226528"/>
            </a:xfrm>
            <a:prstGeom prst="rect">
              <a:avLst/>
            </a:prstGeom>
          </p:spPr>
        </p:pic>
        <p:sp>
          <p:nvSpPr>
            <p:cNvPr id="7" name="TextBox 6"/>
            <p:cNvSpPr txBox="1"/>
            <p:nvPr/>
          </p:nvSpPr>
          <p:spPr>
            <a:xfrm>
              <a:off x="520712" y="876132"/>
              <a:ext cx="592168" cy="338554"/>
            </a:xfrm>
            <a:prstGeom prst="rect">
              <a:avLst/>
            </a:prstGeom>
            <a:noFill/>
          </p:spPr>
          <p:txBody>
            <a:bodyPr wrap="square" rtlCol="0">
              <a:spAutoFit/>
            </a:bodyPr>
            <a:lstStyle/>
            <a:p>
              <a:r>
                <a:rPr lang="en-US" sz="1600" dirty="0" smtClean="0">
                  <a:solidFill>
                    <a:srgbClr val="FF0000"/>
                  </a:solidFill>
                </a:rPr>
                <a:t>Live</a:t>
              </a:r>
              <a:endParaRPr lang="en-US" sz="1600" dirty="0">
                <a:solidFill>
                  <a:srgbClr val="FF0000"/>
                </a:solidFill>
              </a:endParaRPr>
            </a:p>
          </p:txBody>
        </p:sp>
        <p:pic>
          <p:nvPicPr>
            <p:cNvPr id="14" name="Picture 13" descr="delet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3707" y="1614471"/>
              <a:ext cx="651699" cy="982065"/>
            </a:xfrm>
            <a:prstGeom prst="rect">
              <a:avLst/>
            </a:prstGeom>
          </p:spPr>
        </p:pic>
        <p:sp>
          <p:nvSpPr>
            <p:cNvPr id="15" name="TextBox 14"/>
            <p:cNvSpPr txBox="1"/>
            <p:nvPr/>
          </p:nvSpPr>
          <p:spPr>
            <a:xfrm>
              <a:off x="212832" y="2567194"/>
              <a:ext cx="853508" cy="338554"/>
            </a:xfrm>
            <a:prstGeom prst="rect">
              <a:avLst/>
            </a:prstGeom>
            <a:noFill/>
          </p:spPr>
          <p:txBody>
            <a:bodyPr wrap="square" rtlCol="0">
              <a:spAutoFit/>
            </a:bodyPr>
            <a:lstStyle/>
            <a:p>
              <a:r>
                <a:rPr lang="en-US" sz="1600" dirty="0" smtClean="0">
                  <a:solidFill>
                    <a:schemeClr val="bg1"/>
                  </a:solidFill>
                </a:rPr>
                <a:t>Neutral</a:t>
              </a:r>
              <a:endParaRPr lang="en-US" sz="1600" dirty="0">
                <a:solidFill>
                  <a:schemeClr val="bg1"/>
                </a:solidFill>
              </a:endParaRPr>
            </a:p>
          </p:txBody>
        </p:sp>
        <p:cxnSp>
          <p:nvCxnSpPr>
            <p:cNvPr id="16" name="Straight Arrow Connector 15"/>
            <p:cNvCxnSpPr/>
            <p:nvPr/>
          </p:nvCxnSpPr>
          <p:spPr>
            <a:xfrm flipH="1">
              <a:off x="167401" y="2878480"/>
              <a:ext cx="119921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67401" y="1949195"/>
              <a:ext cx="0" cy="939131"/>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63920" y="945038"/>
              <a:ext cx="1" cy="954939"/>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44231" y="945038"/>
              <a:ext cx="1122382"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36" idx="3"/>
            </p:cNvCxnSpPr>
            <p:nvPr/>
          </p:nvCxnSpPr>
          <p:spPr>
            <a:xfrm>
              <a:off x="1366613" y="945038"/>
              <a:ext cx="0" cy="875156"/>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1366613" y="2230119"/>
              <a:ext cx="9846" cy="658207"/>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4" cstate="print"/>
            <a:stretch>
              <a:fillRect/>
            </a:stretch>
          </p:blipFill>
          <p:spPr>
            <a:xfrm rot="16200000">
              <a:off x="1161650" y="1924204"/>
              <a:ext cx="409924" cy="201903"/>
            </a:xfrm>
            <a:prstGeom prst="rect">
              <a:avLst/>
            </a:prstGeom>
          </p:spPr>
        </p:pic>
        <p:cxnSp>
          <p:nvCxnSpPr>
            <p:cNvPr id="44" name="Straight Arrow Connector 43"/>
            <p:cNvCxnSpPr/>
            <p:nvPr/>
          </p:nvCxnSpPr>
          <p:spPr>
            <a:xfrm>
              <a:off x="234499" y="2003143"/>
              <a:ext cx="799208"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23104" y="1950397"/>
              <a:ext cx="853508" cy="307777"/>
            </a:xfrm>
            <a:prstGeom prst="rect">
              <a:avLst/>
            </a:prstGeom>
            <a:noFill/>
          </p:spPr>
          <p:txBody>
            <a:bodyPr wrap="square" rtlCol="0">
              <a:spAutoFit/>
            </a:bodyPr>
            <a:lstStyle/>
            <a:p>
              <a:r>
                <a:rPr lang="en-US" sz="1400" dirty="0" smtClean="0">
                  <a:solidFill>
                    <a:srgbClr val="008000"/>
                  </a:solidFill>
                </a:rPr>
                <a:t>Ground</a:t>
              </a:r>
              <a:endParaRPr lang="en-US" sz="1400" dirty="0">
                <a:solidFill>
                  <a:srgbClr val="008000"/>
                </a:solidFill>
              </a:endParaRPr>
            </a:p>
          </p:txBody>
        </p:sp>
        <p:grpSp>
          <p:nvGrpSpPr>
            <p:cNvPr id="63" name="Group 62"/>
            <p:cNvGrpSpPr/>
            <p:nvPr/>
          </p:nvGrpSpPr>
          <p:grpSpPr>
            <a:xfrm>
              <a:off x="1634403" y="777699"/>
              <a:ext cx="949883" cy="1825979"/>
              <a:chOff x="2658283" y="1388089"/>
              <a:chExt cx="949883" cy="1825979"/>
            </a:xfrm>
          </p:grpSpPr>
          <p:sp>
            <p:nvSpPr>
              <p:cNvPr id="33" name="Smiley Face 32"/>
              <p:cNvSpPr/>
              <p:nvPr/>
            </p:nvSpPr>
            <p:spPr>
              <a:xfrm>
                <a:off x="2963509" y="1388089"/>
                <a:ext cx="354420" cy="482386"/>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7" name="Rectangle 46"/>
              <p:cNvSpPr/>
              <p:nvPr/>
            </p:nvSpPr>
            <p:spPr>
              <a:xfrm>
                <a:off x="3042257" y="1998460"/>
                <a:ext cx="206756" cy="55128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52" name="Straight Connector 51"/>
              <p:cNvCxnSpPr>
                <a:stCxn id="47" idx="2"/>
              </p:cNvCxnSpPr>
              <p:nvPr/>
            </p:nvCxnSpPr>
            <p:spPr>
              <a:xfrm flipH="1">
                <a:off x="2894593" y="2549746"/>
                <a:ext cx="251042" cy="649752"/>
              </a:xfrm>
              <a:prstGeom prst="line">
                <a:avLst/>
              </a:prstGeom>
            </p:spPr>
            <p:style>
              <a:lnRef idx="3">
                <a:schemeClr val="accent6"/>
              </a:lnRef>
              <a:fillRef idx="0">
                <a:schemeClr val="accent6"/>
              </a:fillRef>
              <a:effectRef idx="2">
                <a:schemeClr val="accent6"/>
              </a:effectRef>
              <a:fontRef idx="minor">
                <a:schemeClr val="tx1"/>
              </a:fontRef>
            </p:style>
          </p:cxnSp>
          <p:cxnSp>
            <p:nvCxnSpPr>
              <p:cNvPr id="53" name="Straight Connector 52"/>
              <p:cNvCxnSpPr/>
              <p:nvPr/>
            </p:nvCxnSpPr>
            <p:spPr>
              <a:xfrm>
                <a:off x="3140515" y="2564316"/>
                <a:ext cx="216805" cy="649752"/>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flipH="1">
                <a:off x="2658283" y="2161364"/>
                <a:ext cx="371676" cy="181653"/>
              </a:xfrm>
              <a:prstGeom prst="line">
                <a:avLst/>
              </a:prstGeom>
            </p:spPr>
            <p:style>
              <a:lnRef idx="3">
                <a:schemeClr val="accent6"/>
              </a:lnRef>
              <a:fillRef idx="0">
                <a:schemeClr val="accent6"/>
              </a:fillRef>
              <a:effectRef idx="2">
                <a:schemeClr val="accent6"/>
              </a:effectRef>
              <a:fontRef idx="minor">
                <a:schemeClr val="tx1"/>
              </a:fontRef>
            </p:style>
          </p:cxnSp>
          <p:cxnSp>
            <p:nvCxnSpPr>
              <p:cNvPr id="57" name="Straight Connector 56"/>
              <p:cNvCxnSpPr/>
              <p:nvPr/>
            </p:nvCxnSpPr>
            <p:spPr>
              <a:xfrm>
                <a:off x="3249013" y="2190887"/>
                <a:ext cx="187063" cy="152130"/>
              </a:xfrm>
              <a:prstGeom prst="line">
                <a:avLst/>
              </a:prstGeom>
            </p:spPr>
            <p:style>
              <a:lnRef idx="3">
                <a:schemeClr val="accent6"/>
              </a:lnRef>
              <a:fillRef idx="0">
                <a:schemeClr val="accent6"/>
              </a:fillRef>
              <a:effectRef idx="2">
                <a:schemeClr val="accent6"/>
              </a:effectRef>
              <a:fontRef idx="minor">
                <a:schemeClr val="tx1"/>
              </a:fontRef>
            </p:style>
          </p:cxnSp>
          <p:cxnSp>
            <p:nvCxnSpPr>
              <p:cNvPr id="59" name="Straight Connector 58"/>
              <p:cNvCxnSpPr/>
              <p:nvPr/>
            </p:nvCxnSpPr>
            <p:spPr>
              <a:xfrm flipV="1">
                <a:off x="3421103" y="2141674"/>
                <a:ext cx="187063" cy="181923"/>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Straight Connector 60"/>
              <p:cNvCxnSpPr/>
              <p:nvPr/>
            </p:nvCxnSpPr>
            <p:spPr>
              <a:xfrm flipV="1">
                <a:off x="3140515" y="1870774"/>
                <a:ext cx="0" cy="137531"/>
              </a:xfrm>
              <a:prstGeom prst="line">
                <a:avLst/>
              </a:prstGeom>
            </p:spPr>
            <p:style>
              <a:lnRef idx="3">
                <a:schemeClr val="accent6"/>
              </a:lnRef>
              <a:fillRef idx="0">
                <a:schemeClr val="accent6"/>
              </a:fillRef>
              <a:effectRef idx="2">
                <a:schemeClr val="accent6"/>
              </a:effectRef>
              <a:fontRef idx="minor">
                <a:schemeClr val="tx1"/>
              </a:fontRef>
            </p:style>
          </p:cxnSp>
        </p:grpSp>
        <p:cxnSp>
          <p:nvCxnSpPr>
            <p:cNvPr id="64" name="Straight Arrow Connector 63"/>
            <p:cNvCxnSpPr>
              <a:endCxn id="65" idx="0"/>
            </p:cNvCxnSpPr>
            <p:nvPr/>
          </p:nvCxnSpPr>
          <p:spPr>
            <a:xfrm flipV="1">
              <a:off x="1785078" y="2591609"/>
              <a:ext cx="721063" cy="4541"/>
            </a:xfrm>
            <a:prstGeom prst="straightConnector1">
              <a:avLst/>
            </a:prstGeom>
            <a:ln w="76200"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1438335" y="2591609"/>
              <a:ext cx="2135612" cy="584776"/>
            </a:xfrm>
            <a:prstGeom prst="rect">
              <a:avLst/>
            </a:prstGeom>
            <a:noFill/>
          </p:spPr>
          <p:txBody>
            <a:bodyPr wrap="square" rtlCol="0">
              <a:spAutoFit/>
            </a:bodyPr>
            <a:lstStyle/>
            <a:p>
              <a:r>
                <a:rPr lang="en-US" sz="1600" dirty="0" smtClean="0">
                  <a:solidFill>
                    <a:schemeClr val="bg1"/>
                  </a:solidFill>
                </a:rPr>
                <a:t>The feet are electrically connected to ground</a:t>
              </a:r>
              <a:endParaRPr lang="en-US" sz="1600" dirty="0">
                <a:solidFill>
                  <a:schemeClr val="bg1"/>
                </a:solidFill>
              </a:endParaRPr>
            </a:p>
          </p:txBody>
        </p:sp>
      </p:grpSp>
      <p:sp>
        <p:nvSpPr>
          <p:cNvPr id="223" name="TextBox 222"/>
          <p:cNvSpPr txBox="1"/>
          <p:nvPr/>
        </p:nvSpPr>
        <p:spPr>
          <a:xfrm>
            <a:off x="3258985" y="4469215"/>
            <a:ext cx="552294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a:buChar char="•"/>
            </a:pPr>
            <a:r>
              <a:rPr lang="en-US" dirty="0">
                <a:solidFill>
                  <a:schemeClr val="tx1"/>
                </a:solidFill>
              </a:rPr>
              <a:t>Assume the appliance’s external body is accidentally connected to the internal electric </a:t>
            </a:r>
            <a:r>
              <a:rPr lang="en-US" dirty="0" smtClean="0">
                <a:solidFill>
                  <a:schemeClr val="tx1"/>
                </a:solidFill>
              </a:rPr>
              <a:t>circuit.</a:t>
            </a:r>
            <a:endParaRPr lang="en-US" dirty="0">
              <a:solidFill>
                <a:schemeClr val="tx1"/>
              </a:solidFill>
            </a:endParaRPr>
          </a:p>
          <a:p>
            <a:pPr marL="285750" indent="-285750">
              <a:buFont typeface="Arial"/>
              <a:buChar char="•"/>
            </a:pPr>
            <a:r>
              <a:rPr lang="en-US" dirty="0" smtClean="0">
                <a:solidFill>
                  <a:schemeClr val="tx1"/>
                </a:solidFill>
              </a:rPr>
              <a:t>Without the ground connection the body is part of the circuit and current flows through the person’s body </a:t>
            </a:r>
          </a:p>
          <a:p>
            <a:pPr marL="285750" indent="-285750">
              <a:buFont typeface="Arial"/>
              <a:buChar char="•"/>
            </a:pPr>
            <a:r>
              <a:rPr lang="en-US" dirty="0" smtClean="0">
                <a:solidFill>
                  <a:srgbClr val="000000"/>
                </a:solidFill>
              </a:rPr>
              <a:t>With the ground connection the current flows through the ground line bypassing the person’s body. Notice there is no voltage drop across the body.</a:t>
            </a:r>
          </a:p>
          <a:p>
            <a:pPr marL="285750" indent="-285750">
              <a:buFont typeface="Arial"/>
              <a:buChar char="•"/>
            </a:pPr>
            <a:r>
              <a:rPr lang="en-US" dirty="0" smtClean="0">
                <a:solidFill>
                  <a:srgbClr val="000000"/>
                </a:solidFill>
              </a:rPr>
              <a:t>The person remains </a:t>
            </a:r>
            <a:r>
              <a:rPr lang="en-US" b="1" dirty="0" smtClean="0">
                <a:solidFill>
                  <a:srgbClr val="FF0000"/>
                </a:solidFill>
              </a:rPr>
              <a:t>SAFE</a:t>
            </a:r>
            <a:r>
              <a:rPr lang="en-US" dirty="0" smtClean="0">
                <a:solidFill>
                  <a:schemeClr val="tx1"/>
                </a:solidFill>
              </a:rPr>
              <a:t>.</a:t>
            </a:r>
          </a:p>
        </p:txBody>
      </p:sp>
      <p:sp>
        <p:nvSpPr>
          <p:cNvPr id="142" name="TextBox 14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The Need of a Ground Port (Continued …)</a:t>
            </a:r>
          </a:p>
        </p:txBody>
      </p:sp>
      <p:sp>
        <p:nvSpPr>
          <p:cNvPr id="144" name="TextBox 14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46" name="Rounded Rectangle 145"/>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48" name="Rounded Rectangle 147"/>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0" name="Rounded Rectangle 149"/>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1" name="Rounded Rectangle 160"/>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87" name="Rounded Rectangle 18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5" name="TextBox 134"/>
          <p:cNvSpPr txBox="1"/>
          <p:nvPr/>
        </p:nvSpPr>
        <p:spPr>
          <a:xfrm>
            <a:off x="3270175" y="834531"/>
            <a:ext cx="2499882" cy="461665"/>
          </a:xfrm>
          <a:prstGeom prst="rect">
            <a:avLst/>
          </a:prstGeom>
          <a:noFill/>
        </p:spPr>
        <p:txBody>
          <a:bodyPr wrap="square" rtlCol="0">
            <a:spAutoFit/>
          </a:bodyPr>
          <a:lstStyle/>
          <a:p>
            <a:r>
              <a:rPr lang="en-US" sz="2400" dirty="0" smtClean="0">
                <a:solidFill>
                  <a:schemeClr val="bg1"/>
                </a:solidFill>
              </a:rPr>
              <a:t>Faulty connection</a:t>
            </a:r>
          </a:p>
        </p:txBody>
      </p:sp>
      <p:grpSp>
        <p:nvGrpSpPr>
          <p:cNvPr id="5" name="Group 4"/>
          <p:cNvGrpSpPr/>
          <p:nvPr/>
        </p:nvGrpSpPr>
        <p:grpSpPr>
          <a:xfrm>
            <a:off x="5667213" y="999366"/>
            <a:ext cx="3240978" cy="3129017"/>
            <a:chOff x="5535433" y="1286934"/>
            <a:chExt cx="3240978" cy="3129017"/>
          </a:xfrm>
        </p:grpSpPr>
        <p:grpSp>
          <p:nvGrpSpPr>
            <p:cNvPr id="86" name="Group 85"/>
            <p:cNvGrpSpPr/>
            <p:nvPr/>
          </p:nvGrpSpPr>
          <p:grpSpPr>
            <a:xfrm>
              <a:off x="5535433" y="2081986"/>
              <a:ext cx="3240978" cy="2333965"/>
              <a:chOff x="3255889" y="3800021"/>
              <a:chExt cx="3240978" cy="2333965"/>
            </a:xfrm>
          </p:grpSpPr>
          <p:grpSp>
            <p:nvGrpSpPr>
              <p:cNvPr id="87" name="Group 86"/>
              <p:cNvGrpSpPr/>
              <p:nvPr/>
            </p:nvGrpSpPr>
            <p:grpSpPr>
              <a:xfrm>
                <a:off x="3255889" y="4013572"/>
                <a:ext cx="1453536" cy="1412111"/>
                <a:chOff x="320014" y="4400533"/>
                <a:chExt cx="1453536" cy="1412111"/>
              </a:xfrm>
            </p:grpSpPr>
            <p:sp>
              <p:nvSpPr>
                <p:cNvPr id="129" name="Oval 128"/>
                <p:cNvSpPr/>
                <p:nvPr/>
              </p:nvSpPr>
              <p:spPr>
                <a:xfrm>
                  <a:off x="658542" y="4892764"/>
                  <a:ext cx="365394" cy="3544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0" name="Plus 129"/>
                <p:cNvSpPr/>
                <p:nvPr/>
              </p:nvSpPr>
              <p:spPr>
                <a:xfrm>
                  <a:off x="743842" y="4932144"/>
                  <a:ext cx="172675" cy="167358"/>
                </a:xfrm>
                <a:prstGeom prst="mathPlus">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Minus 130"/>
                <p:cNvSpPr/>
                <p:nvPr/>
              </p:nvSpPr>
              <p:spPr>
                <a:xfrm>
                  <a:off x="749678" y="5125532"/>
                  <a:ext cx="166839" cy="45719"/>
                </a:xfrm>
                <a:prstGeom prst="mathMinus">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2" name="Straight Arrow Connector 131"/>
                <p:cNvCxnSpPr/>
                <p:nvPr/>
              </p:nvCxnSpPr>
              <p:spPr>
                <a:xfrm>
                  <a:off x="839670" y="4400533"/>
                  <a:ext cx="1" cy="502076"/>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H="1">
                  <a:off x="839671" y="4410385"/>
                  <a:ext cx="836860"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H="1">
                  <a:off x="819982" y="5581879"/>
                  <a:ext cx="883385"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832087" y="5232205"/>
                  <a:ext cx="0" cy="354015"/>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138" name="Group 137"/>
                <p:cNvGrpSpPr/>
                <p:nvPr/>
              </p:nvGrpSpPr>
              <p:grpSpPr>
                <a:xfrm rot="5400000">
                  <a:off x="1427109" y="4936430"/>
                  <a:ext cx="496221" cy="107887"/>
                  <a:chOff x="3022562" y="4567905"/>
                  <a:chExt cx="821515" cy="166957"/>
                </a:xfrm>
              </p:grpSpPr>
              <p:cxnSp>
                <p:nvCxnSpPr>
                  <p:cNvPr id="168" name="Straight Connector 167"/>
                  <p:cNvCxnSpPr/>
                  <p:nvPr/>
                </p:nvCxnSpPr>
                <p:spPr>
                  <a:xfrm>
                    <a:off x="3022562" y="4626975"/>
                    <a:ext cx="648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3086357" y="4567905"/>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3224187" y="4572630"/>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3366742"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3504572" y="4577355"/>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3652247"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3790077" y="4577355"/>
                    <a:ext cx="540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grpSp>
            <p:cxnSp>
              <p:nvCxnSpPr>
                <p:cNvPr id="139" name="Straight Arrow Connector 138"/>
                <p:cNvCxnSpPr/>
                <p:nvPr/>
              </p:nvCxnSpPr>
              <p:spPr>
                <a:xfrm flipH="1">
                  <a:off x="1676531" y="4400533"/>
                  <a:ext cx="4985" cy="351575"/>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H="1" flipV="1">
                  <a:off x="1686309" y="5237325"/>
                  <a:ext cx="4683" cy="354399"/>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320014" y="4877157"/>
                  <a:ext cx="466513" cy="338554"/>
                </a:xfrm>
                <a:prstGeom prst="rect">
                  <a:avLst/>
                </a:prstGeom>
                <a:noFill/>
              </p:spPr>
              <p:txBody>
                <a:bodyPr wrap="square" rtlCol="0">
                  <a:spAutoFit/>
                </a:bodyPr>
                <a:lstStyle/>
                <a:p>
                  <a:r>
                    <a:rPr lang="en-US" sz="1600" dirty="0" smtClean="0">
                      <a:solidFill>
                        <a:srgbClr val="FFFF00"/>
                      </a:solidFill>
                    </a:rPr>
                    <a:t>V</a:t>
                  </a:r>
                  <a:r>
                    <a:rPr lang="en-US" sz="1600" baseline="-25000" dirty="0" smtClean="0">
                      <a:solidFill>
                        <a:srgbClr val="FFFF00"/>
                      </a:solidFill>
                    </a:rPr>
                    <a:t>S</a:t>
                  </a:r>
                  <a:endParaRPr lang="en-US" sz="1600" baseline="-25000" dirty="0">
                    <a:solidFill>
                      <a:srgbClr val="FFFF00"/>
                    </a:solidFill>
                  </a:endParaRPr>
                </a:p>
              </p:txBody>
            </p:sp>
            <p:sp>
              <p:nvSpPr>
                <p:cNvPr id="162" name="TextBox 161"/>
                <p:cNvSpPr txBox="1"/>
                <p:nvPr/>
              </p:nvSpPr>
              <p:spPr>
                <a:xfrm>
                  <a:off x="1307037" y="4747260"/>
                  <a:ext cx="466513" cy="338554"/>
                </a:xfrm>
                <a:prstGeom prst="rect">
                  <a:avLst/>
                </a:prstGeom>
                <a:noFill/>
              </p:spPr>
              <p:txBody>
                <a:bodyPr wrap="square" rtlCol="0">
                  <a:spAutoFit/>
                </a:bodyPr>
                <a:lstStyle/>
                <a:p>
                  <a:r>
                    <a:rPr lang="en-US" sz="1600" dirty="0" smtClean="0">
                      <a:solidFill>
                        <a:srgbClr val="FFFF00"/>
                      </a:solidFill>
                    </a:rPr>
                    <a:t>R</a:t>
                  </a:r>
                  <a:r>
                    <a:rPr lang="en-US" sz="1600" baseline="-25000" dirty="0">
                      <a:solidFill>
                        <a:srgbClr val="FFFF00"/>
                      </a:solidFill>
                    </a:rPr>
                    <a:t>A</a:t>
                  </a:r>
                </a:p>
              </p:txBody>
            </p:sp>
            <p:grpSp>
              <p:nvGrpSpPr>
                <p:cNvPr id="163" name="Group 162"/>
                <p:cNvGrpSpPr/>
                <p:nvPr/>
              </p:nvGrpSpPr>
              <p:grpSpPr>
                <a:xfrm>
                  <a:off x="1080678" y="5581506"/>
                  <a:ext cx="332214" cy="231138"/>
                  <a:chOff x="1080678" y="5581506"/>
                  <a:chExt cx="332214" cy="231138"/>
                </a:xfrm>
              </p:grpSpPr>
              <p:cxnSp>
                <p:nvCxnSpPr>
                  <p:cNvPr id="164" name="Straight Arrow Connector 163"/>
                  <p:cNvCxnSpPr/>
                  <p:nvPr/>
                </p:nvCxnSpPr>
                <p:spPr>
                  <a:xfrm flipV="1">
                    <a:off x="1240457" y="5581506"/>
                    <a:ext cx="0" cy="88988"/>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flipH="1">
                    <a:off x="1080678" y="5675209"/>
                    <a:ext cx="33221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H="1">
                    <a:off x="1134628" y="5748849"/>
                    <a:ext cx="214532"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flipH="1">
                    <a:off x="1178733" y="5812644"/>
                    <a:ext cx="12586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grpSp>
          </p:grpSp>
          <p:grpSp>
            <p:nvGrpSpPr>
              <p:cNvPr id="89" name="Group 88"/>
              <p:cNvGrpSpPr/>
              <p:nvPr/>
            </p:nvGrpSpPr>
            <p:grpSpPr>
              <a:xfrm rot="5400000">
                <a:off x="5695456" y="4593313"/>
                <a:ext cx="496221" cy="107887"/>
                <a:chOff x="3022562" y="4567905"/>
                <a:chExt cx="821515" cy="166957"/>
              </a:xfrm>
            </p:grpSpPr>
            <p:cxnSp>
              <p:nvCxnSpPr>
                <p:cNvPr id="121" name="Straight Connector 120"/>
                <p:cNvCxnSpPr/>
                <p:nvPr/>
              </p:nvCxnSpPr>
              <p:spPr>
                <a:xfrm>
                  <a:off x="3022562" y="4626975"/>
                  <a:ext cx="648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V="1">
                  <a:off x="3086357" y="4567905"/>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224187" y="4572630"/>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3366742"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504572" y="4577355"/>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3652247"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90077" y="4577355"/>
                  <a:ext cx="540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grpSp>
          <p:cxnSp>
            <p:nvCxnSpPr>
              <p:cNvPr id="90" name="Straight Arrow Connector 89"/>
              <p:cNvCxnSpPr/>
              <p:nvPr/>
            </p:nvCxnSpPr>
            <p:spPr>
              <a:xfrm>
                <a:off x="5154204" y="4032871"/>
                <a:ext cx="799208"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5168774" y="4037596"/>
                <a:ext cx="16841" cy="1161663"/>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5943567" y="4033269"/>
                <a:ext cx="0" cy="360566"/>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5175770" y="5199259"/>
                <a:ext cx="773724"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491402" y="4534207"/>
                <a:ext cx="466513" cy="338554"/>
              </a:xfrm>
              <a:prstGeom prst="rect">
                <a:avLst/>
              </a:prstGeom>
              <a:noFill/>
            </p:spPr>
            <p:txBody>
              <a:bodyPr wrap="square" rtlCol="0">
                <a:spAutoFit/>
              </a:bodyPr>
              <a:lstStyle/>
              <a:p>
                <a:r>
                  <a:rPr lang="en-US" sz="1600" dirty="0" smtClean="0">
                    <a:solidFill>
                      <a:srgbClr val="FFFF00"/>
                    </a:solidFill>
                  </a:rPr>
                  <a:t>R</a:t>
                </a:r>
                <a:r>
                  <a:rPr lang="en-US" sz="1600" baseline="-25000" dirty="0" smtClean="0">
                    <a:solidFill>
                      <a:srgbClr val="FFFF00"/>
                    </a:solidFill>
                  </a:rPr>
                  <a:t>HB</a:t>
                </a:r>
                <a:endParaRPr lang="en-US" sz="1600" baseline="-25000" dirty="0">
                  <a:solidFill>
                    <a:srgbClr val="FFFF00"/>
                  </a:solidFill>
                </a:endParaRPr>
              </a:p>
            </p:txBody>
          </p:sp>
          <p:cxnSp>
            <p:nvCxnSpPr>
              <p:cNvPr id="95" name="Straight Arrow Connector 94"/>
              <p:cNvCxnSpPr/>
              <p:nvPr/>
            </p:nvCxnSpPr>
            <p:spPr>
              <a:xfrm>
                <a:off x="5949178" y="4884624"/>
                <a:ext cx="0" cy="320139"/>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grpSp>
            <p:nvGrpSpPr>
              <p:cNvPr id="96" name="Group 95"/>
              <p:cNvGrpSpPr/>
              <p:nvPr/>
            </p:nvGrpSpPr>
            <p:grpSpPr>
              <a:xfrm>
                <a:off x="5402287" y="5199259"/>
                <a:ext cx="332214" cy="231138"/>
                <a:chOff x="1080678" y="5581506"/>
                <a:chExt cx="332214" cy="231138"/>
              </a:xfrm>
            </p:grpSpPr>
            <p:cxnSp>
              <p:nvCxnSpPr>
                <p:cNvPr id="116" name="Straight Arrow Connector 115"/>
                <p:cNvCxnSpPr/>
                <p:nvPr/>
              </p:nvCxnSpPr>
              <p:spPr>
                <a:xfrm flipV="1">
                  <a:off x="1240457" y="5581506"/>
                  <a:ext cx="0" cy="88988"/>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1080678" y="5675209"/>
                  <a:ext cx="332214"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1134628" y="5748849"/>
                  <a:ext cx="214532"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a:off x="1178733" y="5812644"/>
                  <a:ext cx="125864"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97" name="Left Brace 96"/>
              <p:cNvSpPr/>
              <p:nvPr/>
            </p:nvSpPr>
            <p:spPr>
              <a:xfrm rot="16200000">
                <a:off x="4696233" y="4106557"/>
                <a:ext cx="248302" cy="2827461"/>
              </a:xfrm>
              <a:prstGeom prst="leftBrace">
                <a:avLst>
                  <a:gd name="adj1" fmla="val 61821"/>
                  <a:gd name="adj2" fmla="val 50492"/>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TextBox 98"/>
              <p:cNvSpPr txBox="1"/>
              <p:nvPr/>
            </p:nvSpPr>
            <p:spPr>
              <a:xfrm>
                <a:off x="3401872" y="5549210"/>
                <a:ext cx="3094995" cy="584776"/>
              </a:xfrm>
              <a:prstGeom prst="rect">
                <a:avLst/>
              </a:prstGeom>
              <a:noFill/>
            </p:spPr>
            <p:txBody>
              <a:bodyPr wrap="square" rtlCol="0">
                <a:spAutoFit/>
              </a:bodyPr>
              <a:lstStyle/>
              <a:p>
                <a:r>
                  <a:rPr lang="en-US" sz="1600" dirty="0" smtClean="0">
                    <a:solidFill>
                      <a:schemeClr val="bg1"/>
                    </a:solidFill>
                  </a:rPr>
                  <a:t>The equivalent circuit with the ground port under </a:t>
                </a:r>
                <a:r>
                  <a:rPr lang="en-US" sz="1600" dirty="0">
                    <a:solidFill>
                      <a:schemeClr val="bg1"/>
                    </a:solidFill>
                  </a:rPr>
                  <a:t>faulty </a:t>
                </a:r>
                <a:r>
                  <a:rPr lang="en-US" sz="1600" dirty="0" smtClean="0">
                    <a:solidFill>
                      <a:schemeClr val="bg1"/>
                    </a:solidFill>
                  </a:rPr>
                  <a:t>condition</a:t>
                </a:r>
                <a:endParaRPr lang="en-US" sz="1600" dirty="0">
                  <a:solidFill>
                    <a:schemeClr val="bg1"/>
                  </a:solidFill>
                </a:endParaRPr>
              </a:p>
            </p:txBody>
          </p:sp>
          <p:cxnSp>
            <p:nvCxnSpPr>
              <p:cNvPr id="101" name="Straight Arrow Connector 100"/>
              <p:cNvCxnSpPr/>
              <p:nvPr/>
            </p:nvCxnSpPr>
            <p:spPr>
              <a:xfrm flipH="1">
                <a:off x="4590186" y="4560802"/>
                <a:ext cx="578588"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4" name="Curved Connector 113"/>
              <p:cNvCxnSpPr/>
              <p:nvPr/>
            </p:nvCxnSpPr>
            <p:spPr>
              <a:xfrm rot="16200000" flipH="1">
                <a:off x="4353772" y="3913158"/>
                <a:ext cx="744671" cy="518397"/>
              </a:xfrm>
              <a:prstGeom prst="curvedConnector3">
                <a:avLst>
                  <a:gd name="adj1" fmla="val 1695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75" name="TextBox 174"/>
            <p:cNvSpPr txBox="1"/>
            <p:nvPr/>
          </p:nvSpPr>
          <p:spPr>
            <a:xfrm>
              <a:off x="6022456" y="1286934"/>
              <a:ext cx="2674432" cy="830997"/>
            </a:xfrm>
            <a:prstGeom prst="rect">
              <a:avLst/>
            </a:prstGeom>
            <a:noFill/>
          </p:spPr>
          <p:txBody>
            <a:bodyPr wrap="square" rtlCol="0">
              <a:spAutoFit/>
            </a:bodyPr>
            <a:lstStyle/>
            <a:p>
              <a:r>
                <a:rPr lang="en-US" sz="1600" dirty="0" smtClean="0">
                  <a:solidFill>
                    <a:schemeClr val="bg1"/>
                  </a:solidFill>
                </a:rPr>
                <a:t>Assume the appliance’s body is connected to the live line</a:t>
              </a:r>
            </a:p>
            <a:p>
              <a:r>
                <a:rPr lang="en-US" sz="1600" dirty="0" smtClean="0">
                  <a:solidFill>
                    <a:schemeClr val="bg1"/>
                  </a:solidFill>
                </a:rPr>
                <a:t>– a faulty connection</a:t>
              </a:r>
              <a:endParaRPr lang="en-US" sz="1600" dirty="0">
                <a:solidFill>
                  <a:schemeClr val="bg1"/>
                </a:solidFill>
              </a:endParaRPr>
            </a:p>
          </p:txBody>
        </p:sp>
      </p:grpSp>
      <p:grpSp>
        <p:nvGrpSpPr>
          <p:cNvPr id="176" name="Group 175"/>
          <p:cNvGrpSpPr/>
          <p:nvPr/>
        </p:nvGrpSpPr>
        <p:grpSpPr>
          <a:xfrm>
            <a:off x="60261" y="3933467"/>
            <a:ext cx="3270685" cy="2164210"/>
            <a:chOff x="3255889" y="4013572"/>
            <a:chExt cx="3270685" cy="2164210"/>
          </a:xfrm>
        </p:grpSpPr>
        <p:grpSp>
          <p:nvGrpSpPr>
            <p:cNvPr id="177" name="Group 176"/>
            <p:cNvGrpSpPr/>
            <p:nvPr/>
          </p:nvGrpSpPr>
          <p:grpSpPr>
            <a:xfrm>
              <a:off x="3255889" y="4013572"/>
              <a:ext cx="1453536" cy="1412111"/>
              <a:chOff x="320014" y="4400533"/>
              <a:chExt cx="1453536" cy="1412111"/>
            </a:xfrm>
          </p:grpSpPr>
          <p:sp>
            <p:nvSpPr>
              <p:cNvPr id="202" name="Oval 201"/>
              <p:cNvSpPr/>
              <p:nvPr/>
            </p:nvSpPr>
            <p:spPr>
              <a:xfrm>
                <a:off x="658542" y="4892764"/>
                <a:ext cx="365394" cy="3544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3" name="Plus 202"/>
              <p:cNvSpPr/>
              <p:nvPr/>
            </p:nvSpPr>
            <p:spPr>
              <a:xfrm>
                <a:off x="743842" y="4932144"/>
                <a:ext cx="172675" cy="167358"/>
              </a:xfrm>
              <a:prstGeom prst="mathPlus">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Minus 203"/>
              <p:cNvSpPr/>
              <p:nvPr/>
            </p:nvSpPr>
            <p:spPr>
              <a:xfrm>
                <a:off x="749678" y="5125532"/>
                <a:ext cx="166839" cy="45719"/>
              </a:xfrm>
              <a:prstGeom prst="mathMinus">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5" name="Straight Arrow Connector 204"/>
              <p:cNvCxnSpPr/>
              <p:nvPr/>
            </p:nvCxnSpPr>
            <p:spPr>
              <a:xfrm>
                <a:off x="839670" y="4400533"/>
                <a:ext cx="1" cy="502076"/>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H="1">
                <a:off x="839671" y="4410385"/>
                <a:ext cx="836860"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flipH="1">
                <a:off x="819982" y="5581879"/>
                <a:ext cx="883385"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flipV="1">
                <a:off x="832087" y="5232205"/>
                <a:ext cx="0" cy="354015"/>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209" name="Group 208"/>
              <p:cNvGrpSpPr/>
              <p:nvPr/>
            </p:nvGrpSpPr>
            <p:grpSpPr>
              <a:xfrm rot="5400000">
                <a:off x="1427109" y="4936430"/>
                <a:ext cx="496221" cy="107887"/>
                <a:chOff x="3022562" y="4567905"/>
                <a:chExt cx="821515" cy="166957"/>
              </a:xfrm>
            </p:grpSpPr>
            <p:cxnSp>
              <p:nvCxnSpPr>
                <p:cNvPr id="219" name="Straight Connector 218"/>
                <p:cNvCxnSpPr/>
                <p:nvPr/>
              </p:nvCxnSpPr>
              <p:spPr>
                <a:xfrm>
                  <a:off x="3022562" y="4626975"/>
                  <a:ext cx="648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3086357" y="4567905"/>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3224187" y="4572630"/>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flipV="1">
                  <a:off x="3366742"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3504572" y="4577355"/>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V="1">
                  <a:off x="3652247"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3790077" y="4577355"/>
                  <a:ext cx="540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grpSp>
          <p:cxnSp>
            <p:nvCxnSpPr>
              <p:cNvPr id="210" name="Straight Arrow Connector 209"/>
              <p:cNvCxnSpPr/>
              <p:nvPr/>
            </p:nvCxnSpPr>
            <p:spPr>
              <a:xfrm flipH="1">
                <a:off x="1676531" y="4400533"/>
                <a:ext cx="4985" cy="351575"/>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p:nvPr/>
            </p:nvCxnSpPr>
            <p:spPr>
              <a:xfrm flipH="1" flipV="1">
                <a:off x="1686309" y="5237325"/>
                <a:ext cx="4683" cy="354399"/>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2" name="TextBox 211"/>
              <p:cNvSpPr txBox="1"/>
              <p:nvPr/>
            </p:nvSpPr>
            <p:spPr>
              <a:xfrm>
                <a:off x="320014" y="4877157"/>
                <a:ext cx="466513" cy="338554"/>
              </a:xfrm>
              <a:prstGeom prst="rect">
                <a:avLst/>
              </a:prstGeom>
              <a:noFill/>
            </p:spPr>
            <p:txBody>
              <a:bodyPr wrap="square" rtlCol="0">
                <a:spAutoFit/>
              </a:bodyPr>
              <a:lstStyle/>
              <a:p>
                <a:r>
                  <a:rPr lang="en-US" sz="1600" dirty="0" smtClean="0">
                    <a:solidFill>
                      <a:srgbClr val="FFFF00"/>
                    </a:solidFill>
                  </a:rPr>
                  <a:t>V</a:t>
                </a:r>
                <a:r>
                  <a:rPr lang="en-US" sz="1600" baseline="-25000" dirty="0" smtClean="0">
                    <a:solidFill>
                      <a:srgbClr val="FFFF00"/>
                    </a:solidFill>
                  </a:rPr>
                  <a:t>S</a:t>
                </a:r>
                <a:endParaRPr lang="en-US" sz="1600" baseline="-25000" dirty="0">
                  <a:solidFill>
                    <a:srgbClr val="FFFF00"/>
                  </a:solidFill>
                </a:endParaRPr>
              </a:p>
            </p:txBody>
          </p:sp>
          <p:sp>
            <p:nvSpPr>
              <p:cNvPr id="213" name="TextBox 212"/>
              <p:cNvSpPr txBox="1"/>
              <p:nvPr/>
            </p:nvSpPr>
            <p:spPr>
              <a:xfrm>
                <a:off x="1307037" y="4747260"/>
                <a:ext cx="466513" cy="338554"/>
              </a:xfrm>
              <a:prstGeom prst="rect">
                <a:avLst/>
              </a:prstGeom>
              <a:noFill/>
            </p:spPr>
            <p:txBody>
              <a:bodyPr wrap="square" rtlCol="0">
                <a:spAutoFit/>
              </a:bodyPr>
              <a:lstStyle/>
              <a:p>
                <a:r>
                  <a:rPr lang="en-US" sz="1600" dirty="0" smtClean="0">
                    <a:solidFill>
                      <a:srgbClr val="FFFF00"/>
                    </a:solidFill>
                  </a:rPr>
                  <a:t>R</a:t>
                </a:r>
                <a:r>
                  <a:rPr lang="en-US" sz="1600" baseline="-25000" dirty="0">
                    <a:solidFill>
                      <a:srgbClr val="FFFF00"/>
                    </a:solidFill>
                  </a:rPr>
                  <a:t>A</a:t>
                </a:r>
              </a:p>
            </p:txBody>
          </p:sp>
          <p:grpSp>
            <p:nvGrpSpPr>
              <p:cNvPr id="214" name="Group 213"/>
              <p:cNvGrpSpPr/>
              <p:nvPr/>
            </p:nvGrpSpPr>
            <p:grpSpPr>
              <a:xfrm>
                <a:off x="1080678" y="5581506"/>
                <a:ext cx="332214" cy="231138"/>
                <a:chOff x="1080678" y="5581506"/>
                <a:chExt cx="332214" cy="231138"/>
              </a:xfrm>
            </p:grpSpPr>
            <p:cxnSp>
              <p:nvCxnSpPr>
                <p:cNvPr id="215" name="Straight Arrow Connector 214"/>
                <p:cNvCxnSpPr/>
                <p:nvPr/>
              </p:nvCxnSpPr>
              <p:spPr>
                <a:xfrm flipV="1">
                  <a:off x="1240457" y="5581506"/>
                  <a:ext cx="0" cy="88988"/>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flipH="1">
                  <a:off x="1080678" y="5675209"/>
                  <a:ext cx="33221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flipH="1">
                  <a:off x="1134628" y="5748849"/>
                  <a:ext cx="214532"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p:nvPr/>
              </p:nvCxnSpPr>
              <p:spPr>
                <a:xfrm flipH="1">
                  <a:off x="1178733" y="5812644"/>
                  <a:ext cx="12586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grpSp>
        </p:grpSp>
        <p:grpSp>
          <p:nvGrpSpPr>
            <p:cNvPr id="178" name="Group 177"/>
            <p:cNvGrpSpPr/>
            <p:nvPr/>
          </p:nvGrpSpPr>
          <p:grpSpPr>
            <a:xfrm rot="5400000">
              <a:off x="5695456" y="4593313"/>
              <a:ext cx="496221" cy="107887"/>
              <a:chOff x="3022562" y="4567905"/>
              <a:chExt cx="821515" cy="166957"/>
            </a:xfrm>
          </p:grpSpPr>
          <p:cxnSp>
            <p:nvCxnSpPr>
              <p:cNvPr id="195" name="Straight Connector 194"/>
              <p:cNvCxnSpPr/>
              <p:nvPr/>
            </p:nvCxnSpPr>
            <p:spPr>
              <a:xfrm>
                <a:off x="3022562" y="4626975"/>
                <a:ext cx="648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V="1">
                <a:off x="3086357" y="4567905"/>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3224187" y="4572630"/>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V="1">
                <a:off x="3366742"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3504572" y="4577355"/>
                <a:ext cx="147682" cy="157507"/>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3652247" y="4572630"/>
                <a:ext cx="147682" cy="1524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3790077" y="4577355"/>
                <a:ext cx="54000" cy="72000"/>
              </a:xfrm>
              <a:prstGeom prst="line">
                <a:avLst/>
              </a:prstGeom>
              <a:ln w="28575" cmpd="sng">
                <a:solidFill>
                  <a:srgbClr val="FFFF00"/>
                </a:solidFill>
              </a:ln>
              <a:effectLst/>
            </p:spPr>
            <p:style>
              <a:lnRef idx="2">
                <a:schemeClr val="accent1"/>
              </a:lnRef>
              <a:fillRef idx="0">
                <a:schemeClr val="accent1"/>
              </a:fillRef>
              <a:effectRef idx="1">
                <a:schemeClr val="accent1"/>
              </a:effectRef>
              <a:fontRef idx="minor">
                <a:schemeClr val="tx1"/>
              </a:fontRef>
            </p:style>
          </p:cxnSp>
        </p:grpSp>
        <p:cxnSp>
          <p:nvCxnSpPr>
            <p:cNvPr id="179" name="Straight Arrow Connector 178"/>
            <p:cNvCxnSpPr/>
            <p:nvPr/>
          </p:nvCxnSpPr>
          <p:spPr>
            <a:xfrm>
              <a:off x="5154204" y="4032871"/>
              <a:ext cx="799208"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a:off x="5168774" y="4037596"/>
              <a:ext cx="16841" cy="528699"/>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a:off x="5943567" y="4033269"/>
              <a:ext cx="0" cy="360566"/>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183" name="TextBox 182"/>
            <p:cNvSpPr txBox="1"/>
            <p:nvPr/>
          </p:nvSpPr>
          <p:spPr>
            <a:xfrm>
              <a:off x="5491402" y="4534207"/>
              <a:ext cx="466513" cy="338554"/>
            </a:xfrm>
            <a:prstGeom prst="rect">
              <a:avLst/>
            </a:prstGeom>
            <a:noFill/>
          </p:spPr>
          <p:txBody>
            <a:bodyPr wrap="square" rtlCol="0">
              <a:spAutoFit/>
            </a:bodyPr>
            <a:lstStyle/>
            <a:p>
              <a:r>
                <a:rPr lang="en-US" sz="1600" dirty="0" smtClean="0">
                  <a:solidFill>
                    <a:srgbClr val="FFFF00"/>
                  </a:solidFill>
                </a:rPr>
                <a:t>R</a:t>
              </a:r>
              <a:r>
                <a:rPr lang="en-US" sz="1600" baseline="-25000" dirty="0" smtClean="0">
                  <a:solidFill>
                    <a:srgbClr val="FFFF00"/>
                  </a:solidFill>
                </a:rPr>
                <a:t>HB</a:t>
              </a:r>
              <a:endParaRPr lang="en-US" sz="1600" baseline="-25000" dirty="0">
                <a:solidFill>
                  <a:srgbClr val="FFFF00"/>
                </a:solidFill>
              </a:endParaRPr>
            </a:p>
          </p:txBody>
        </p:sp>
        <p:cxnSp>
          <p:nvCxnSpPr>
            <p:cNvPr id="184" name="Straight Arrow Connector 183"/>
            <p:cNvCxnSpPr/>
            <p:nvPr/>
          </p:nvCxnSpPr>
          <p:spPr>
            <a:xfrm>
              <a:off x="5949178" y="4884624"/>
              <a:ext cx="0" cy="320139"/>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5785647" y="5199259"/>
              <a:ext cx="332214" cy="231138"/>
              <a:chOff x="1464038" y="5581506"/>
              <a:chExt cx="332214" cy="231138"/>
            </a:xfrm>
          </p:grpSpPr>
          <p:cxnSp>
            <p:nvCxnSpPr>
              <p:cNvPr id="191" name="Straight Arrow Connector 190"/>
              <p:cNvCxnSpPr/>
              <p:nvPr/>
            </p:nvCxnSpPr>
            <p:spPr>
              <a:xfrm flipV="1">
                <a:off x="1623817" y="5581506"/>
                <a:ext cx="0" cy="88988"/>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H="1">
                <a:off x="1464038" y="5675209"/>
                <a:ext cx="332214"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H="1">
                <a:off x="1517988" y="5748849"/>
                <a:ext cx="214532"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flipH="1">
                <a:off x="1562093" y="5812644"/>
                <a:ext cx="125864" cy="0"/>
              </a:xfrm>
              <a:prstGeom prst="straightConnector1">
                <a:avLst/>
              </a:prstGeom>
              <a:ln w="28575" cmpd="sng">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86" name="Left Brace 185"/>
            <p:cNvSpPr/>
            <p:nvPr/>
          </p:nvSpPr>
          <p:spPr>
            <a:xfrm rot="16200000">
              <a:off x="4696233" y="4106557"/>
              <a:ext cx="248302" cy="2827461"/>
            </a:xfrm>
            <a:prstGeom prst="leftBrace">
              <a:avLst>
                <a:gd name="adj1" fmla="val 61821"/>
                <a:gd name="adj2" fmla="val 50492"/>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TextBox 187"/>
            <p:cNvSpPr txBox="1"/>
            <p:nvPr/>
          </p:nvSpPr>
          <p:spPr>
            <a:xfrm>
              <a:off x="3275277" y="5593006"/>
              <a:ext cx="3251297" cy="584776"/>
            </a:xfrm>
            <a:prstGeom prst="rect">
              <a:avLst/>
            </a:prstGeom>
            <a:noFill/>
          </p:spPr>
          <p:txBody>
            <a:bodyPr wrap="square" rtlCol="0">
              <a:spAutoFit/>
            </a:bodyPr>
            <a:lstStyle/>
            <a:p>
              <a:r>
                <a:rPr lang="en-US" sz="1600" dirty="0" smtClean="0">
                  <a:solidFill>
                    <a:schemeClr val="bg1"/>
                  </a:solidFill>
                </a:rPr>
                <a:t>The equivalent circuit without the ground port under faulty condition</a:t>
              </a:r>
              <a:endParaRPr lang="en-US" sz="1600" dirty="0">
                <a:solidFill>
                  <a:schemeClr val="bg1"/>
                </a:solidFill>
              </a:endParaRPr>
            </a:p>
          </p:txBody>
        </p:sp>
        <p:cxnSp>
          <p:nvCxnSpPr>
            <p:cNvPr id="189" name="Straight Arrow Connector 188"/>
            <p:cNvCxnSpPr/>
            <p:nvPr/>
          </p:nvCxnSpPr>
          <p:spPr>
            <a:xfrm flipH="1">
              <a:off x="4612082" y="4560802"/>
              <a:ext cx="578588"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37" name="TextBox 136"/>
          <p:cNvSpPr txBox="1"/>
          <p:nvPr/>
        </p:nvSpPr>
        <p:spPr>
          <a:xfrm>
            <a:off x="5813184" y="4068273"/>
            <a:ext cx="3051650" cy="338554"/>
          </a:xfrm>
          <a:prstGeom prst="rect">
            <a:avLst/>
          </a:prstGeom>
          <a:noFill/>
        </p:spPr>
        <p:txBody>
          <a:bodyPr wrap="square" rtlCol="0">
            <a:spAutoFit/>
          </a:bodyPr>
          <a:lstStyle/>
          <a:p>
            <a:r>
              <a:rPr lang="en-US" sz="1600" dirty="0" smtClean="0">
                <a:solidFill>
                  <a:srgbClr val="FFFF00"/>
                </a:solidFill>
              </a:rPr>
              <a:t>No current in R</a:t>
            </a:r>
            <a:r>
              <a:rPr lang="en-US" sz="1600" baseline="-25000" dirty="0" smtClean="0">
                <a:solidFill>
                  <a:srgbClr val="FFFF00"/>
                </a:solidFill>
              </a:rPr>
              <a:t>HB</a:t>
            </a:r>
            <a:r>
              <a:rPr lang="en-US" sz="1600" dirty="0" smtClean="0">
                <a:solidFill>
                  <a:srgbClr val="FFFF00"/>
                </a:solidFill>
              </a:rPr>
              <a:t> – </a:t>
            </a:r>
            <a:r>
              <a:rPr lang="en-US" sz="1600" b="1" dirty="0" smtClean="0">
                <a:solidFill>
                  <a:srgbClr val="FF0000"/>
                </a:solidFill>
              </a:rPr>
              <a:t>SAFE</a:t>
            </a:r>
            <a:r>
              <a:rPr lang="en-US" sz="1600" dirty="0" smtClean="0">
                <a:solidFill>
                  <a:schemeClr val="bg1"/>
                </a:solidFill>
              </a:rPr>
              <a:t> operation</a:t>
            </a:r>
            <a:endParaRPr lang="en-US" sz="1600" b="1" dirty="0">
              <a:solidFill>
                <a:srgbClr val="FF0000"/>
              </a:solidFill>
            </a:endParaRPr>
          </a:p>
        </p:txBody>
      </p:sp>
      <p:sp>
        <p:nvSpPr>
          <p:cNvPr id="143" name="TextBox 142"/>
          <p:cNvSpPr txBox="1"/>
          <p:nvPr/>
        </p:nvSpPr>
        <p:spPr>
          <a:xfrm>
            <a:off x="86853" y="6109086"/>
            <a:ext cx="3051650" cy="584776"/>
          </a:xfrm>
          <a:prstGeom prst="rect">
            <a:avLst/>
          </a:prstGeom>
          <a:noFill/>
        </p:spPr>
        <p:txBody>
          <a:bodyPr wrap="square" rtlCol="0">
            <a:spAutoFit/>
          </a:bodyPr>
          <a:lstStyle/>
          <a:p>
            <a:r>
              <a:rPr lang="en-US" sz="1600" dirty="0" smtClean="0">
                <a:solidFill>
                  <a:srgbClr val="FFFF00"/>
                </a:solidFill>
              </a:rPr>
              <a:t>Current flows through R</a:t>
            </a:r>
            <a:r>
              <a:rPr lang="en-US" sz="1600" baseline="-25000" dirty="0" smtClean="0">
                <a:solidFill>
                  <a:srgbClr val="FFFF00"/>
                </a:solidFill>
              </a:rPr>
              <a:t>HB</a:t>
            </a:r>
            <a:r>
              <a:rPr lang="en-US" sz="1600" dirty="0" smtClean="0">
                <a:solidFill>
                  <a:srgbClr val="FFFF00"/>
                </a:solidFill>
              </a:rPr>
              <a:t> –</a:t>
            </a:r>
          </a:p>
          <a:p>
            <a:r>
              <a:rPr lang="en-US" sz="1600" dirty="0" smtClean="0">
                <a:solidFill>
                  <a:srgbClr val="FFFF00"/>
                </a:solidFill>
              </a:rPr>
              <a:t> </a:t>
            </a:r>
            <a:r>
              <a:rPr lang="en-US" sz="1600" dirty="0" smtClean="0">
                <a:solidFill>
                  <a:srgbClr val="FF0000"/>
                </a:solidFill>
              </a:rPr>
              <a:t>The person is electrocuted </a:t>
            </a:r>
            <a:endParaRPr lang="en-US" sz="1600" dirty="0">
              <a:solidFill>
                <a:srgbClr val="FF0000"/>
              </a:solidFill>
            </a:endParaRPr>
          </a:p>
        </p:txBody>
      </p:sp>
      <p:sp>
        <p:nvSpPr>
          <p:cNvPr id="145"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31</a:t>
            </a:fld>
            <a:endParaRPr lang="en-US" sz="1600" dirty="0"/>
          </a:p>
        </p:txBody>
      </p:sp>
    </p:spTree>
    <p:extLst>
      <p:ext uri="{BB962C8B-B14F-4D97-AF65-F5344CB8AC3E}">
        <p14:creationId xmlns:p14="http://schemas.microsoft.com/office/powerpoint/2010/main" xmlns="" val="2876221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9845" y="662072"/>
            <a:ext cx="9144000" cy="62279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7" name="TextBox 136"/>
          <p:cNvSpPr txBox="1"/>
          <p:nvPr/>
        </p:nvSpPr>
        <p:spPr>
          <a:xfrm>
            <a:off x="423576" y="4168557"/>
            <a:ext cx="8210793"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a:buChar char="•"/>
            </a:pPr>
            <a:r>
              <a:rPr lang="en-US" dirty="0">
                <a:solidFill>
                  <a:srgbClr val="000000"/>
                </a:solidFill>
              </a:rPr>
              <a:t>T</a:t>
            </a:r>
            <a:r>
              <a:rPr lang="en-US" dirty="0" smtClean="0">
                <a:solidFill>
                  <a:srgbClr val="000000"/>
                </a:solidFill>
              </a:rPr>
              <a:t>he plug pins shown at the left need to be inserted into the plug socket to turn on the table lamp.</a:t>
            </a:r>
          </a:p>
          <a:p>
            <a:pPr marL="285750" indent="-285750">
              <a:buFont typeface="Arial"/>
              <a:buChar char="•"/>
            </a:pPr>
            <a:r>
              <a:rPr lang="en-US" dirty="0" smtClean="0">
                <a:solidFill>
                  <a:srgbClr val="000000"/>
                </a:solidFill>
              </a:rPr>
              <a:t>The switch </a:t>
            </a:r>
            <a:r>
              <a:rPr lang="en-US" b="1" dirty="0" smtClean="0">
                <a:solidFill>
                  <a:srgbClr val="000000"/>
                </a:solidFill>
              </a:rPr>
              <a:t>S</a:t>
            </a:r>
            <a:r>
              <a:rPr lang="en-US" dirty="0" smtClean="0">
                <a:solidFill>
                  <a:srgbClr val="000000"/>
                </a:solidFill>
              </a:rPr>
              <a:t> is placed somewhere between the plug pins and the light bulb holder.</a:t>
            </a:r>
          </a:p>
          <a:p>
            <a:pPr marL="285750" indent="-285750">
              <a:buFont typeface="Arial"/>
              <a:buChar char="•"/>
            </a:pPr>
            <a:r>
              <a:rPr lang="en-US" dirty="0" smtClean="0">
                <a:solidFill>
                  <a:srgbClr val="000000"/>
                </a:solidFill>
              </a:rPr>
              <a:t>The switch </a:t>
            </a:r>
            <a:r>
              <a:rPr lang="en-US" b="1" dirty="0" smtClean="0">
                <a:solidFill>
                  <a:srgbClr val="000000"/>
                </a:solidFill>
              </a:rPr>
              <a:t>S</a:t>
            </a:r>
            <a:r>
              <a:rPr lang="en-US" dirty="0" smtClean="0">
                <a:solidFill>
                  <a:srgbClr val="000000"/>
                </a:solidFill>
              </a:rPr>
              <a:t> can be connected to the live or neutral line depending on how the plug pins are inserted into the socket. In this diagram it is on </a:t>
            </a:r>
            <a:r>
              <a:rPr lang="en-US" dirty="0">
                <a:solidFill>
                  <a:srgbClr val="000000"/>
                </a:solidFill>
              </a:rPr>
              <a:t>the </a:t>
            </a:r>
            <a:r>
              <a:rPr lang="en-US" b="1" dirty="0" smtClean="0">
                <a:solidFill>
                  <a:srgbClr val="FF0000"/>
                </a:solidFill>
              </a:rPr>
              <a:t>LIVE</a:t>
            </a:r>
            <a:r>
              <a:rPr lang="en-US" dirty="0" smtClean="0">
                <a:solidFill>
                  <a:srgbClr val="000000"/>
                </a:solidFill>
              </a:rPr>
              <a:t> line.</a:t>
            </a:r>
          </a:p>
          <a:p>
            <a:pPr marL="285750" indent="-285750">
              <a:buFont typeface="Arial"/>
              <a:buChar char="•"/>
            </a:pPr>
            <a:r>
              <a:rPr lang="en-US" dirty="0">
                <a:solidFill>
                  <a:srgbClr val="000000"/>
                </a:solidFill>
              </a:rPr>
              <a:t>D</a:t>
            </a:r>
            <a:r>
              <a:rPr lang="en-US" dirty="0" smtClean="0">
                <a:solidFill>
                  <a:srgbClr val="000000"/>
                </a:solidFill>
              </a:rPr>
              <a:t>ifferent sizes of the pins ensure that the switch always remains on the live line.</a:t>
            </a:r>
          </a:p>
          <a:p>
            <a:pPr marL="285750" indent="-285750">
              <a:buFont typeface="Arial"/>
              <a:buChar char="•"/>
            </a:pPr>
            <a:r>
              <a:rPr lang="en-US" dirty="0" smtClean="0">
                <a:solidFill>
                  <a:srgbClr val="000000"/>
                </a:solidFill>
              </a:rPr>
              <a:t>Assume the switch is OFF and someone is touching the bulb holder (</a:t>
            </a:r>
            <a:r>
              <a:rPr lang="en-US" i="1" dirty="0" smtClean="0">
                <a:solidFill>
                  <a:srgbClr val="000000"/>
                </a:solidFill>
                <a:latin typeface="Times New Roman"/>
                <a:cs typeface="Times New Roman"/>
              </a:rPr>
              <a:t>not a good practice</a:t>
            </a:r>
            <a:r>
              <a:rPr lang="en-US" dirty="0" smtClean="0">
                <a:solidFill>
                  <a:srgbClr val="000000"/>
                </a:solidFill>
              </a:rPr>
              <a:t>). No current flows through the person’s body and s/he remains </a:t>
            </a:r>
            <a:r>
              <a:rPr lang="en-US" b="1" dirty="0" smtClean="0">
                <a:solidFill>
                  <a:srgbClr val="FF0000"/>
                </a:solidFill>
              </a:rPr>
              <a:t>SAFE</a:t>
            </a:r>
            <a:r>
              <a:rPr lang="en-US" dirty="0" smtClean="0">
                <a:solidFill>
                  <a:srgbClr val="000000"/>
                </a:solidFill>
              </a:rPr>
              <a:t>.</a:t>
            </a:r>
          </a:p>
          <a:p>
            <a:pPr marL="285750" indent="-285750">
              <a:buFont typeface="Arial"/>
              <a:buChar char="•"/>
            </a:pPr>
            <a:r>
              <a:rPr lang="en-US" dirty="0" smtClean="0">
                <a:solidFill>
                  <a:srgbClr val="000000"/>
                </a:solidFill>
              </a:rPr>
              <a:t>Having a standard color helps easily identify the live line in an electric wiring.</a:t>
            </a:r>
            <a:endParaRPr lang="en-US" dirty="0">
              <a:solidFill>
                <a:srgbClr val="000000"/>
              </a:solidFill>
            </a:endParaRPr>
          </a:p>
        </p:txBody>
      </p:sp>
      <p:cxnSp>
        <p:nvCxnSpPr>
          <p:cNvPr id="76" name="Straight Arrow Connector 75"/>
          <p:cNvCxnSpPr/>
          <p:nvPr/>
        </p:nvCxnSpPr>
        <p:spPr>
          <a:xfrm flipH="1">
            <a:off x="1067314" y="1961110"/>
            <a:ext cx="4944386"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1067314" y="2166628"/>
            <a:ext cx="4944386" cy="1"/>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348865" y="1734049"/>
            <a:ext cx="853508" cy="584776"/>
          </a:xfrm>
          <a:prstGeom prst="rect">
            <a:avLst/>
          </a:prstGeom>
          <a:noFill/>
        </p:spPr>
        <p:txBody>
          <a:bodyPr wrap="square" rtlCol="0">
            <a:spAutoFit/>
          </a:bodyPr>
          <a:lstStyle/>
          <a:p>
            <a:r>
              <a:rPr lang="en-US" sz="1600" dirty="0" smtClean="0">
                <a:solidFill>
                  <a:schemeClr val="bg1"/>
                </a:solidFill>
              </a:rPr>
              <a:t>120 V ac line</a:t>
            </a:r>
            <a:endParaRPr lang="en-US" sz="1600" dirty="0">
              <a:solidFill>
                <a:schemeClr val="bg1"/>
              </a:solidFill>
            </a:endParaRPr>
          </a:p>
        </p:txBody>
      </p:sp>
      <p:cxnSp>
        <p:nvCxnSpPr>
          <p:cNvPr id="97" name="Straight Arrow Connector 96"/>
          <p:cNvCxnSpPr/>
          <p:nvPr/>
        </p:nvCxnSpPr>
        <p:spPr>
          <a:xfrm>
            <a:off x="2381496" y="1409853"/>
            <a:ext cx="1" cy="551257"/>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2458623" y="1409853"/>
            <a:ext cx="0" cy="756776"/>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4000801" y="1414578"/>
            <a:ext cx="1" cy="551257"/>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4088007" y="1414578"/>
            <a:ext cx="0" cy="756776"/>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3109511" y="1965835"/>
            <a:ext cx="1" cy="1877163"/>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V="1">
            <a:off x="3276876" y="2166630"/>
            <a:ext cx="0" cy="1545013"/>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6058994" y="1960679"/>
            <a:ext cx="1667254" cy="0"/>
          </a:xfrm>
          <a:prstGeom prst="straightConnector1">
            <a:avLst/>
          </a:prstGeom>
          <a:ln w="28575" cmpd="sng">
            <a:solidFill>
              <a:srgbClr val="FF0000"/>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6063719" y="2162304"/>
            <a:ext cx="1667254" cy="0"/>
          </a:xfrm>
          <a:prstGeom prst="straightConnector1">
            <a:avLst/>
          </a:prstGeom>
          <a:ln w="28575" cmpd="sng">
            <a:solidFill>
              <a:schemeClr val="bg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7894150" y="1194468"/>
            <a:ext cx="1179471" cy="830997"/>
          </a:xfrm>
          <a:prstGeom prst="rect">
            <a:avLst/>
          </a:prstGeom>
          <a:noFill/>
        </p:spPr>
        <p:txBody>
          <a:bodyPr wrap="square" rtlCol="0">
            <a:spAutoFit/>
          </a:bodyPr>
          <a:lstStyle/>
          <a:p>
            <a:r>
              <a:rPr lang="en-US" sz="1600" dirty="0" smtClean="0">
                <a:solidFill>
                  <a:schemeClr val="bg1"/>
                </a:solidFill>
              </a:rPr>
              <a:t>To other ac powered devices</a:t>
            </a:r>
            <a:endParaRPr lang="en-US" sz="1600" dirty="0">
              <a:solidFill>
                <a:schemeClr val="bg1"/>
              </a:solidFill>
            </a:endParaRPr>
          </a:p>
        </p:txBody>
      </p:sp>
      <p:cxnSp>
        <p:nvCxnSpPr>
          <p:cNvPr id="123" name="Straight Arrow Connector 122"/>
          <p:cNvCxnSpPr/>
          <p:nvPr/>
        </p:nvCxnSpPr>
        <p:spPr>
          <a:xfrm flipH="1">
            <a:off x="2381497" y="2557316"/>
            <a:ext cx="728013"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2381497" y="2646927"/>
            <a:ext cx="882648" cy="1"/>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H="1">
            <a:off x="4966069" y="3373674"/>
            <a:ext cx="648962"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5143277" y="3218335"/>
            <a:ext cx="106640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24" name="Picture 23" descr="lightbul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8006" y="1003229"/>
            <a:ext cx="459639" cy="697121"/>
          </a:xfrm>
          <a:prstGeom prst="rect">
            <a:avLst/>
          </a:prstGeom>
        </p:spPr>
      </p:pic>
      <p:pic>
        <p:nvPicPr>
          <p:cNvPr id="141" name="Picture 140" descr="lightbul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1847799" y="2262287"/>
            <a:ext cx="459639" cy="697121"/>
          </a:xfrm>
          <a:prstGeom prst="rect">
            <a:avLst/>
          </a:prstGeom>
        </p:spPr>
      </p:pic>
      <p:pic>
        <p:nvPicPr>
          <p:cNvPr id="25" name="Picture 24" descr="TV.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3871" y="1114109"/>
            <a:ext cx="594650" cy="434731"/>
          </a:xfrm>
          <a:prstGeom prst="rect">
            <a:avLst/>
          </a:prstGeom>
        </p:spPr>
      </p:pic>
      <p:cxnSp>
        <p:nvCxnSpPr>
          <p:cNvPr id="143" name="Straight Arrow Connector 142"/>
          <p:cNvCxnSpPr/>
          <p:nvPr/>
        </p:nvCxnSpPr>
        <p:spPr>
          <a:xfrm flipH="1" flipV="1">
            <a:off x="5604952" y="3373676"/>
            <a:ext cx="152399" cy="152399"/>
          </a:xfrm>
          <a:prstGeom prst="straightConnector1">
            <a:avLst/>
          </a:prstGeom>
          <a:ln w="28575" cmpd="sng">
            <a:solidFill>
              <a:srgbClr val="FF0000"/>
            </a:solidFill>
            <a:headEnd type="oval" w="med" len="med"/>
            <a:tailEnd type="none" w="med" len="sm"/>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a:off x="5812099" y="3371112"/>
            <a:ext cx="397582" cy="0"/>
          </a:xfrm>
          <a:prstGeom prst="straightConnector1">
            <a:avLst/>
          </a:prstGeom>
          <a:ln w="28575" cmpd="sng">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5795472" y="3322093"/>
            <a:ext cx="426754" cy="461665"/>
          </a:xfrm>
          <a:prstGeom prst="rect">
            <a:avLst/>
          </a:prstGeom>
          <a:noFill/>
        </p:spPr>
        <p:txBody>
          <a:bodyPr wrap="square" rtlCol="0">
            <a:spAutoFit/>
          </a:bodyPr>
          <a:lstStyle/>
          <a:p>
            <a:r>
              <a:rPr lang="en-US" sz="2400" b="1" dirty="0" smtClean="0">
                <a:solidFill>
                  <a:schemeClr val="bg1"/>
                </a:solidFill>
              </a:rPr>
              <a:t>S</a:t>
            </a:r>
            <a:endParaRPr lang="en-US" sz="2400" b="1" dirty="0">
              <a:solidFill>
                <a:schemeClr val="bg1"/>
              </a:solidFill>
            </a:endParaRPr>
          </a:p>
        </p:txBody>
      </p:sp>
      <p:sp>
        <p:nvSpPr>
          <p:cNvPr id="27" name="TextBox 26"/>
          <p:cNvSpPr txBox="1"/>
          <p:nvPr/>
        </p:nvSpPr>
        <p:spPr>
          <a:xfrm>
            <a:off x="4069"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Different Sizes of the Outlets and Color Code</a:t>
            </a:r>
          </a:p>
        </p:txBody>
      </p:sp>
      <p:sp>
        <p:nvSpPr>
          <p:cNvPr id="28" name="TextBox 27"/>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9" name="Rounded Rectangle 28"/>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30" name="Rounded Rectangle 2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31" name="Rounded Rectangle 30"/>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32" name="Rounded Rectangle 31"/>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33" name="Rounded Rectangle 3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pic>
        <p:nvPicPr>
          <p:cNvPr id="2" name="Picture 1" descr="Bulb Holder.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00920" y="2373570"/>
            <a:ext cx="1699383" cy="1037086"/>
          </a:xfrm>
          <a:prstGeom prst="rect">
            <a:avLst/>
          </a:prstGeom>
        </p:spPr>
      </p:pic>
      <p:sp>
        <p:nvSpPr>
          <p:cNvPr id="4" name="Freeform 3"/>
          <p:cNvSpPr/>
          <p:nvPr/>
        </p:nvSpPr>
        <p:spPr>
          <a:xfrm>
            <a:off x="6588426" y="3277922"/>
            <a:ext cx="786802" cy="433721"/>
          </a:xfrm>
          <a:custGeom>
            <a:avLst/>
            <a:gdLst>
              <a:gd name="connsiteX0" fmla="*/ 757775 w 786802"/>
              <a:gd name="connsiteY0" fmla="*/ 117390 h 433721"/>
              <a:gd name="connsiteX1" fmla="*/ 768448 w 786802"/>
              <a:gd name="connsiteY1" fmla="*/ 309484 h 433721"/>
              <a:gd name="connsiteX2" fmla="*/ 544317 w 786802"/>
              <a:gd name="connsiteY2" fmla="*/ 426874 h 433721"/>
              <a:gd name="connsiteX3" fmla="*/ 341532 w 786802"/>
              <a:gd name="connsiteY3" fmla="*/ 106719 h 433721"/>
              <a:gd name="connsiteX4" fmla="*/ 0 w 786802"/>
              <a:gd name="connsiteY4" fmla="*/ 0 h 433721"/>
              <a:gd name="connsiteX5" fmla="*/ 0 w 786802"/>
              <a:gd name="connsiteY5" fmla="*/ 0 h 43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802" h="433721">
                <a:moveTo>
                  <a:pt x="757775" y="117390"/>
                </a:moveTo>
                <a:cubicBezTo>
                  <a:pt x="780899" y="187646"/>
                  <a:pt x="804024" y="257903"/>
                  <a:pt x="768448" y="309484"/>
                </a:cubicBezTo>
                <a:cubicBezTo>
                  <a:pt x="732872" y="361065"/>
                  <a:pt x="615470" y="460668"/>
                  <a:pt x="544317" y="426874"/>
                </a:cubicBezTo>
                <a:cubicBezTo>
                  <a:pt x="473164" y="393080"/>
                  <a:pt x="432251" y="177865"/>
                  <a:pt x="341532" y="106719"/>
                </a:cubicBezTo>
                <a:cubicBezTo>
                  <a:pt x="250813" y="35573"/>
                  <a:pt x="0" y="0"/>
                  <a:pt x="0" y="0"/>
                </a:cubicBezTo>
                <a:lnTo>
                  <a:pt x="0" y="0"/>
                </a:lnTo>
              </a:path>
            </a:pathLst>
          </a:cu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0" name="Picture 39"/>
          <p:cNvPicPr>
            <a:picLocks noChangeAspect="1"/>
          </p:cNvPicPr>
          <p:nvPr/>
        </p:nvPicPr>
        <p:blipFill>
          <a:blip r:embed="rId6" cstate="print"/>
          <a:stretch>
            <a:fillRect/>
          </a:stretch>
        </p:blipFill>
        <p:spPr>
          <a:xfrm>
            <a:off x="3883352" y="2867974"/>
            <a:ext cx="671450" cy="603384"/>
          </a:xfrm>
          <a:prstGeom prst="rect">
            <a:avLst/>
          </a:prstGeom>
        </p:spPr>
      </p:pic>
      <p:cxnSp>
        <p:nvCxnSpPr>
          <p:cNvPr id="7" name="Straight Connector 6"/>
          <p:cNvCxnSpPr/>
          <p:nvPr/>
        </p:nvCxnSpPr>
        <p:spPr>
          <a:xfrm>
            <a:off x="6176837" y="3288594"/>
            <a:ext cx="449794" cy="0"/>
          </a:xfrm>
          <a:prstGeom prst="line">
            <a:avLst/>
          </a:prstGeom>
          <a:ln w="254000"/>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088007" y="3277922"/>
            <a:ext cx="0" cy="432224"/>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3098707" y="3843586"/>
            <a:ext cx="1249814"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4336701" y="3218335"/>
            <a:ext cx="11820" cy="635612"/>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275093" y="3700694"/>
            <a:ext cx="801966"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5153353" y="2496307"/>
            <a:ext cx="0" cy="710194"/>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984993" y="2671486"/>
            <a:ext cx="0" cy="700738"/>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4088007" y="2517319"/>
            <a:ext cx="106447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4348523" y="2682435"/>
            <a:ext cx="636470"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4347651" y="2683164"/>
            <a:ext cx="872" cy="30600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4098083" y="2521555"/>
            <a:ext cx="0" cy="432224"/>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334492" y="2936188"/>
            <a:ext cx="317481" cy="276999"/>
          </a:xfrm>
          <a:prstGeom prst="rect">
            <a:avLst/>
          </a:prstGeom>
          <a:noFill/>
        </p:spPr>
        <p:txBody>
          <a:bodyPr wrap="square" rtlCol="0">
            <a:spAutoFit/>
          </a:bodyPr>
          <a:lstStyle/>
          <a:p>
            <a:r>
              <a:rPr lang="en-US" sz="1200" b="1" dirty="0" smtClean="0">
                <a:solidFill>
                  <a:srgbClr val="FF0000"/>
                </a:solidFill>
              </a:rPr>
              <a:t>L</a:t>
            </a:r>
            <a:endParaRPr lang="en-US" sz="1200" b="1" dirty="0">
              <a:solidFill>
                <a:srgbClr val="FF0000"/>
              </a:solidFill>
            </a:endParaRPr>
          </a:p>
        </p:txBody>
      </p:sp>
      <p:sp>
        <p:nvSpPr>
          <p:cNvPr id="49" name="TextBox 48"/>
          <p:cNvSpPr txBox="1"/>
          <p:nvPr/>
        </p:nvSpPr>
        <p:spPr>
          <a:xfrm>
            <a:off x="3810041" y="2924353"/>
            <a:ext cx="317481" cy="276999"/>
          </a:xfrm>
          <a:prstGeom prst="rect">
            <a:avLst/>
          </a:prstGeom>
          <a:noFill/>
        </p:spPr>
        <p:txBody>
          <a:bodyPr wrap="square" rtlCol="0">
            <a:spAutoFit/>
          </a:bodyPr>
          <a:lstStyle/>
          <a:p>
            <a:r>
              <a:rPr lang="en-US" sz="1200" b="1" dirty="0" smtClean="0"/>
              <a:t>N</a:t>
            </a:r>
            <a:endParaRPr lang="en-US" sz="1200" b="1" dirty="0"/>
          </a:p>
        </p:txBody>
      </p:sp>
      <p:sp>
        <p:nvSpPr>
          <p:cNvPr id="3" name="TextBox 2"/>
          <p:cNvSpPr txBox="1"/>
          <p:nvPr/>
        </p:nvSpPr>
        <p:spPr>
          <a:xfrm>
            <a:off x="4364537" y="3768294"/>
            <a:ext cx="2783018" cy="276999"/>
          </a:xfrm>
          <a:prstGeom prst="rect">
            <a:avLst/>
          </a:prstGeom>
          <a:noFill/>
        </p:spPr>
        <p:txBody>
          <a:bodyPr wrap="square" rtlCol="0">
            <a:spAutoFit/>
          </a:bodyPr>
          <a:lstStyle/>
          <a:p>
            <a:r>
              <a:rPr lang="en-US" sz="1200" i="1" dirty="0" smtClean="0">
                <a:solidFill>
                  <a:schemeClr val="bg1"/>
                </a:solidFill>
                <a:latin typeface="Times New Roman"/>
                <a:cs typeface="Times New Roman"/>
              </a:rPr>
              <a:t>The ground connection is not shown here.</a:t>
            </a:r>
            <a:endParaRPr lang="en-US" sz="1200" i="1" dirty="0">
              <a:solidFill>
                <a:schemeClr val="bg1"/>
              </a:solidFill>
              <a:latin typeface="Times New Roman"/>
              <a:cs typeface="Times New Roman"/>
            </a:endParaRPr>
          </a:p>
        </p:txBody>
      </p:sp>
      <p:pic>
        <p:nvPicPr>
          <p:cNvPr id="51" name="Picture 50" descr="2-Pin.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0800000">
            <a:off x="-142090" y="3100931"/>
            <a:ext cx="1508218" cy="828944"/>
          </a:xfrm>
          <a:prstGeom prst="rect">
            <a:avLst/>
          </a:prstGeom>
        </p:spPr>
      </p:pic>
      <p:sp>
        <p:nvSpPr>
          <p:cNvPr id="5" name="Oval 4"/>
          <p:cNvSpPr/>
          <p:nvPr/>
        </p:nvSpPr>
        <p:spPr>
          <a:xfrm rot="18331582">
            <a:off x="703439" y="2924157"/>
            <a:ext cx="528257" cy="828944"/>
          </a:xfrm>
          <a:prstGeom prst="ellipse">
            <a:avLst/>
          </a:prstGeom>
          <a:no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368976" y="3174154"/>
            <a:ext cx="1548290" cy="523220"/>
          </a:xfrm>
          <a:prstGeom prst="rect">
            <a:avLst/>
          </a:prstGeom>
          <a:noFill/>
        </p:spPr>
        <p:txBody>
          <a:bodyPr wrap="square" rtlCol="0">
            <a:spAutoFit/>
          </a:bodyPr>
          <a:lstStyle/>
          <a:p>
            <a:r>
              <a:rPr lang="en-US" sz="1400" i="1" dirty="0" smtClean="0">
                <a:solidFill>
                  <a:srgbClr val="FFFF00"/>
                </a:solidFill>
                <a:latin typeface="Times New Roman"/>
                <a:cs typeface="Times New Roman"/>
              </a:rPr>
              <a:t>The plug pins have different sizes.</a:t>
            </a:r>
            <a:endParaRPr lang="en-US" sz="1400" i="1" dirty="0">
              <a:solidFill>
                <a:srgbClr val="FFFF00"/>
              </a:solidFill>
              <a:latin typeface="Times New Roman"/>
              <a:cs typeface="Times New Roman"/>
            </a:endParaRPr>
          </a:p>
        </p:txBody>
      </p:sp>
      <p:sp>
        <p:nvSpPr>
          <p:cNvPr id="54"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32</a:t>
            </a:fld>
            <a:endParaRPr lang="en-US" sz="1600" dirty="0"/>
          </a:p>
        </p:txBody>
      </p:sp>
    </p:spTree>
    <p:extLst>
      <p:ext uri="{BB962C8B-B14F-4D97-AF65-F5344CB8AC3E}">
        <p14:creationId xmlns:p14="http://schemas.microsoft.com/office/powerpoint/2010/main" xmlns="" val="995644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9845" y="662072"/>
            <a:ext cx="9144000" cy="62279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6" name="Straight Arrow Connector 75"/>
          <p:cNvCxnSpPr/>
          <p:nvPr/>
        </p:nvCxnSpPr>
        <p:spPr>
          <a:xfrm flipH="1">
            <a:off x="1067314" y="1961110"/>
            <a:ext cx="4944386"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1067314" y="2166628"/>
            <a:ext cx="4944386" cy="1"/>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348865" y="1734049"/>
            <a:ext cx="853508" cy="584776"/>
          </a:xfrm>
          <a:prstGeom prst="rect">
            <a:avLst/>
          </a:prstGeom>
          <a:noFill/>
        </p:spPr>
        <p:txBody>
          <a:bodyPr wrap="square" rtlCol="0">
            <a:spAutoFit/>
          </a:bodyPr>
          <a:lstStyle/>
          <a:p>
            <a:r>
              <a:rPr lang="en-US" sz="1600" dirty="0" smtClean="0">
                <a:solidFill>
                  <a:schemeClr val="bg1"/>
                </a:solidFill>
              </a:rPr>
              <a:t>120 V ac line</a:t>
            </a:r>
            <a:endParaRPr lang="en-US" sz="1600" dirty="0">
              <a:solidFill>
                <a:schemeClr val="bg1"/>
              </a:solidFill>
            </a:endParaRPr>
          </a:p>
        </p:txBody>
      </p:sp>
      <p:cxnSp>
        <p:nvCxnSpPr>
          <p:cNvPr id="97" name="Straight Arrow Connector 96"/>
          <p:cNvCxnSpPr/>
          <p:nvPr/>
        </p:nvCxnSpPr>
        <p:spPr>
          <a:xfrm>
            <a:off x="2381496" y="1409853"/>
            <a:ext cx="1" cy="551257"/>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2458623" y="1409853"/>
            <a:ext cx="0" cy="756776"/>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4000801" y="1414578"/>
            <a:ext cx="1" cy="551257"/>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4088007" y="1414578"/>
            <a:ext cx="0" cy="756776"/>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3109511" y="1965835"/>
            <a:ext cx="1" cy="1877163"/>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V="1">
            <a:off x="3276876" y="2166630"/>
            <a:ext cx="0" cy="1545013"/>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6058994" y="1960679"/>
            <a:ext cx="1667254" cy="0"/>
          </a:xfrm>
          <a:prstGeom prst="straightConnector1">
            <a:avLst/>
          </a:prstGeom>
          <a:ln w="28575" cmpd="sng">
            <a:solidFill>
              <a:srgbClr val="FF0000"/>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6063719" y="2162304"/>
            <a:ext cx="1667254" cy="0"/>
          </a:xfrm>
          <a:prstGeom prst="straightConnector1">
            <a:avLst/>
          </a:prstGeom>
          <a:ln w="28575" cmpd="sng">
            <a:solidFill>
              <a:schemeClr val="bg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7894150" y="1194468"/>
            <a:ext cx="1179471" cy="830997"/>
          </a:xfrm>
          <a:prstGeom prst="rect">
            <a:avLst/>
          </a:prstGeom>
          <a:noFill/>
        </p:spPr>
        <p:txBody>
          <a:bodyPr wrap="square" rtlCol="0">
            <a:spAutoFit/>
          </a:bodyPr>
          <a:lstStyle/>
          <a:p>
            <a:r>
              <a:rPr lang="en-US" sz="1600" dirty="0" smtClean="0">
                <a:solidFill>
                  <a:schemeClr val="bg1"/>
                </a:solidFill>
              </a:rPr>
              <a:t>To other ac powered devices</a:t>
            </a:r>
            <a:endParaRPr lang="en-US" sz="1600" dirty="0">
              <a:solidFill>
                <a:schemeClr val="bg1"/>
              </a:solidFill>
            </a:endParaRPr>
          </a:p>
        </p:txBody>
      </p:sp>
      <p:cxnSp>
        <p:nvCxnSpPr>
          <p:cNvPr id="123" name="Straight Arrow Connector 122"/>
          <p:cNvCxnSpPr/>
          <p:nvPr/>
        </p:nvCxnSpPr>
        <p:spPr>
          <a:xfrm flipH="1">
            <a:off x="2381497" y="2994868"/>
            <a:ext cx="728013"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2381497" y="3084479"/>
            <a:ext cx="882648" cy="1"/>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H="1">
            <a:off x="4966069" y="3372224"/>
            <a:ext cx="1368478" cy="145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5143277" y="3218335"/>
            <a:ext cx="461675"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24" name="Picture 23" descr="lightbul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8006" y="1003229"/>
            <a:ext cx="459639" cy="697121"/>
          </a:xfrm>
          <a:prstGeom prst="rect">
            <a:avLst/>
          </a:prstGeom>
        </p:spPr>
      </p:pic>
      <p:pic>
        <p:nvPicPr>
          <p:cNvPr id="141" name="Picture 140" descr="lightbul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1847799" y="2699839"/>
            <a:ext cx="459639" cy="697121"/>
          </a:xfrm>
          <a:prstGeom prst="rect">
            <a:avLst/>
          </a:prstGeom>
        </p:spPr>
      </p:pic>
      <p:pic>
        <p:nvPicPr>
          <p:cNvPr id="25" name="Picture 24" descr="TV.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3871" y="1114109"/>
            <a:ext cx="594650" cy="434731"/>
          </a:xfrm>
          <a:prstGeom prst="rect">
            <a:avLst/>
          </a:prstGeom>
        </p:spPr>
      </p:pic>
      <p:cxnSp>
        <p:nvCxnSpPr>
          <p:cNvPr id="143" name="Straight Arrow Connector 142"/>
          <p:cNvCxnSpPr/>
          <p:nvPr/>
        </p:nvCxnSpPr>
        <p:spPr>
          <a:xfrm flipH="1">
            <a:off x="5594280" y="3057376"/>
            <a:ext cx="152398" cy="161266"/>
          </a:xfrm>
          <a:prstGeom prst="straightConnector1">
            <a:avLst/>
          </a:prstGeom>
          <a:ln w="28575" cmpd="sng">
            <a:solidFill>
              <a:srgbClr val="FFFFFF"/>
            </a:solidFill>
            <a:headEnd type="oval" w="med" len="med"/>
            <a:tailEnd type="none" w="med" len="sm"/>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a:off x="5799734" y="3218642"/>
            <a:ext cx="397582" cy="0"/>
          </a:xfrm>
          <a:prstGeom prst="straightConnector1">
            <a:avLst/>
          </a:prstGeom>
          <a:ln w="28575" cmpd="sng">
            <a:solidFill>
              <a:srgbClr val="FFFFFF"/>
            </a:solidFill>
            <a:tailEnd type="oval"/>
          </a:ln>
          <a:effectLst/>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5752507" y="2652522"/>
            <a:ext cx="426754" cy="461665"/>
          </a:xfrm>
          <a:prstGeom prst="rect">
            <a:avLst/>
          </a:prstGeom>
          <a:noFill/>
          <a:ln>
            <a:noFill/>
          </a:ln>
        </p:spPr>
        <p:txBody>
          <a:bodyPr wrap="square" rtlCol="0">
            <a:spAutoFit/>
          </a:bodyPr>
          <a:lstStyle/>
          <a:p>
            <a:r>
              <a:rPr lang="en-US" sz="2400" b="1" dirty="0" smtClean="0">
                <a:solidFill>
                  <a:schemeClr val="bg1"/>
                </a:solidFill>
              </a:rPr>
              <a:t>S</a:t>
            </a:r>
            <a:endParaRPr lang="en-US" sz="2400" b="1" dirty="0">
              <a:solidFill>
                <a:schemeClr val="bg1"/>
              </a:solidFill>
            </a:endParaRPr>
          </a:p>
        </p:txBody>
      </p:sp>
      <p:sp>
        <p:nvSpPr>
          <p:cNvPr id="27" name="TextBox 26"/>
          <p:cNvSpPr txBox="1"/>
          <p:nvPr/>
        </p:nvSpPr>
        <p:spPr>
          <a:xfrm>
            <a:off x="4069"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Different Sizes of the Outlets and Color </a:t>
            </a:r>
            <a:r>
              <a:rPr lang="en-US" sz="2400" b="1" dirty="0" smtClean="0">
                <a:solidFill>
                  <a:srgbClr val="0065CC"/>
                </a:solidFill>
                <a:latin typeface="Arial" pitchFamily="34" charset="0"/>
                <a:cs typeface="Arial" pitchFamily="34" charset="0"/>
              </a:rPr>
              <a:t>Code</a:t>
            </a:r>
            <a:endParaRPr lang="en-US" sz="2400" b="1" dirty="0">
              <a:solidFill>
                <a:srgbClr val="0065CC"/>
              </a:solidFill>
              <a:latin typeface="Arial" pitchFamily="34" charset="0"/>
              <a:cs typeface="Arial" pitchFamily="34" charset="0"/>
            </a:endParaRPr>
          </a:p>
        </p:txBody>
      </p:sp>
      <p:sp>
        <p:nvSpPr>
          <p:cNvPr id="28" name="TextBox 27"/>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9" name="Rounded Rectangle 28"/>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30" name="Rounded Rectangle 2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31" name="Rounded Rectangle 30"/>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32" name="Rounded Rectangle 31"/>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33" name="Rounded Rectangle 3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pic>
        <p:nvPicPr>
          <p:cNvPr id="2" name="Picture 1" descr="Bulb Holder.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00920" y="2373570"/>
            <a:ext cx="1699383" cy="1037086"/>
          </a:xfrm>
          <a:prstGeom prst="rect">
            <a:avLst/>
          </a:prstGeom>
        </p:spPr>
      </p:pic>
      <p:sp>
        <p:nvSpPr>
          <p:cNvPr id="4" name="Freeform 3"/>
          <p:cNvSpPr/>
          <p:nvPr/>
        </p:nvSpPr>
        <p:spPr>
          <a:xfrm>
            <a:off x="6588426" y="3277922"/>
            <a:ext cx="786802" cy="433721"/>
          </a:xfrm>
          <a:custGeom>
            <a:avLst/>
            <a:gdLst>
              <a:gd name="connsiteX0" fmla="*/ 757775 w 786802"/>
              <a:gd name="connsiteY0" fmla="*/ 117390 h 433721"/>
              <a:gd name="connsiteX1" fmla="*/ 768448 w 786802"/>
              <a:gd name="connsiteY1" fmla="*/ 309484 h 433721"/>
              <a:gd name="connsiteX2" fmla="*/ 544317 w 786802"/>
              <a:gd name="connsiteY2" fmla="*/ 426874 h 433721"/>
              <a:gd name="connsiteX3" fmla="*/ 341532 w 786802"/>
              <a:gd name="connsiteY3" fmla="*/ 106719 h 433721"/>
              <a:gd name="connsiteX4" fmla="*/ 0 w 786802"/>
              <a:gd name="connsiteY4" fmla="*/ 0 h 433721"/>
              <a:gd name="connsiteX5" fmla="*/ 0 w 786802"/>
              <a:gd name="connsiteY5" fmla="*/ 0 h 43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802" h="433721">
                <a:moveTo>
                  <a:pt x="757775" y="117390"/>
                </a:moveTo>
                <a:cubicBezTo>
                  <a:pt x="780899" y="187646"/>
                  <a:pt x="804024" y="257903"/>
                  <a:pt x="768448" y="309484"/>
                </a:cubicBezTo>
                <a:cubicBezTo>
                  <a:pt x="732872" y="361065"/>
                  <a:pt x="615470" y="460668"/>
                  <a:pt x="544317" y="426874"/>
                </a:cubicBezTo>
                <a:cubicBezTo>
                  <a:pt x="473164" y="393080"/>
                  <a:pt x="432251" y="177865"/>
                  <a:pt x="341532" y="106719"/>
                </a:cubicBezTo>
                <a:cubicBezTo>
                  <a:pt x="250813" y="35573"/>
                  <a:pt x="0" y="0"/>
                  <a:pt x="0" y="0"/>
                </a:cubicBezTo>
                <a:lnTo>
                  <a:pt x="0" y="0"/>
                </a:lnTo>
              </a:path>
            </a:pathLst>
          </a:cu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0" name="Picture 39"/>
          <p:cNvPicPr>
            <a:picLocks noChangeAspect="1"/>
          </p:cNvPicPr>
          <p:nvPr/>
        </p:nvPicPr>
        <p:blipFill>
          <a:blip r:embed="rId6" cstate="print"/>
          <a:stretch>
            <a:fillRect/>
          </a:stretch>
        </p:blipFill>
        <p:spPr>
          <a:xfrm>
            <a:off x="3883352" y="2867974"/>
            <a:ext cx="671450" cy="603384"/>
          </a:xfrm>
          <a:prstGeom prst="rect">
            <a:avLst/>
          </a:prstGeom>
        </p:spPr>
      </p:pic>
      <p:cxnSp>
        <p:nvCxnSpPr>
          <p:cNvPr id="7" name="Straight Connector 6"/>
          <p:cNvCxnSpPr/>
          <p:nvPr/>
        </p:nvCxnSpPr>
        <p:spPr>
          <a:xfrm>
            <a:off x="6176837" y="3288594"/>
            <a:ext cx="449794" cy="0"/>
          </a:xfrm>
          <a:prstGeom prst="line">
            <a:avLst/>
          </a:prstGeom>
          <a:ln w="254000"/>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088007" y="3277922"/>
            <a:ext cx="0" cy="432224"/>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3098707" y="3843586"/>
            <a:ext cx="1249814"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4336701" y="3218335"/>
            <a:ext cx="11820" cy="635612"/>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275093" y="3700694"/>
            <a:ext cx="801966"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5153353" y="2496307"/>
            <a:ext cx="0" cy="710194"/>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984993" y="2671486"/>
            <a:ext cx="0" cy="700738"/>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4088007" y="2517319"/>
            <a:ext cx="1064474" cy="0"/>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4348523" y="2682435"/>
            <a:ext cx="636470" cy="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4347651" y="2683164"/>
            <a:ext cx="872" cy="306000"/>
          </a:xfrm>
          <a:prstGeom prst="straightConnector1">
            <a:avLst/>
          </a:prstGeom>
          <a:ln w="28575" cmpd="sng">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4098083" y="2521555"/>
            <a:ext cx="0" cy="432224"/>
          </a:xfrm>
          <a:prstGeom prst="straightConnector1">
            <a:avLst/>
          </a:prstGeom>
          <a:ln w="285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334492" y="2936188"/>
            <a:ext cx="317481" cy="276999"/>
          </a:xfrm>
          <a:prstGeom prst="rect">
            <a:avLst/>
          </a:prstGeom>
          <a:noFill/>
        </p:spPr>
        <p:txBody>
          <a:bodyPr wrap="square" rtlCol="0">
            <a:spAutoFit/>
          </a:bodyPr>
          <a:lstStyle/>
          <a:p>
            <a:r>
              <a:rPr lang="en-US" sz="1200" b="1" dirty="0" smtClean="0">
                <a:solidFill>
                  <a:srgbClr val="FF0000"/>
                </a:solidFill>
              </a:rPr>
              <a:t>L</a:t>
            </a:r>
            <a:endParaRPr lang="en-US" sz="1200" b="1" dirty="0">
              <a:solidFill>
                <a:srgbClr val="FF0000"/>
              </a:solidFill>
            </a:endParaRPr>
          </a:p>
        </p:txBody>
      </p:sp>
      <p:sp>
        <p:nvSpPr>
          <p:cNvPr id="49" name="TextBox 48"/>
          <p:cNvSpPr txBox="1"/>
          <p:nvPr/>
        </p:nvSpPr>
        <p:spPr>
          <a:xfrm>
            <a:off x="3810041" y="2924353"/>
            <a:ext cx="317481" cy="276999"/>
          </a:xfrm>
          <a:prstGeom prst="rect">
            <a:avLst/>
          </a:prstGeom>
          <a:noFill/>
        </p:spPr>
        <p:txBody>
          <a:bodyPr wrap="square" rtlCol="0">
            <a:spAutoFit/>
          </a:bodyPr>
          <a:lstStyle/>
          <a:p>
            <a:r>
              <a:rPr lang="en-US" sz="1200" b="1" dirty="0" smtClean="0"/>
              <a:t>N</a:t>
            </a:r>
            <a:endParaRPr lang="en-US" sz="1200" b="1" dirty="0"/>
          </a:p>
        </p:txBody>
      </p:sp>
      <p:sp>
        <p:nvSpPr>
          <p:cNvPr id="3" name="TextBox 2"/>
          <p:cNvSpPr txBox="1"/>
          <p:nvPr/>
        </p:nvSpPr>
        <p:spPr>
          <a:xfrm>
            <a:off x="4364537" y="3768294"/>
            <a:ext cx="2783018" cy="276999"/>
          </a:xfrm>
          <a:prstGeom prst="rect">
            <a:avLst/>
          </a:prstGeom>
          <a:noFill/>
        </p:spPr>
        <p:txBody>
          <a:bodyPr wrap="square" rtlCol="0">
            <a:spAutoFit/>
          </a:bodyPr>
          <a:lstStyle/>
          <a:p>
            <a:r>
              <a:rPr lang="en-US" sz="1200" i="1" dirty="0" smtClean="0">
                <a:solidFill>
                  <a:schemeClr val="bg1"/>
                </a:solidFill>
                <a:latin typeface="Times New Roman"/>
                <a:cs typeface="Times New Roman"/>
              </a:rPr>
              <a:t>The ground connection is not shown here.</a:t>
            </a:r>
            <a:endParaRPr lang="en-US" sz="1200" i="1" dirty="0">
              <a:solidFill>
                <a:schemeClr val="bg1"/>
              </a:solidFill>
              <a:latin typeface="Times New Roman"/>
              <a:cs typeface="Times New Roman"/>
            </a:endParaRPr>
          </a:p>
        </p:txBody>
      </p:sp>
      <p:sp>
        <p:nvSpPr>
          <p:cNvPr id="51"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33</a:t>
            </a:fld>
            <a:endParaRPr lang="en-US" sz="1600" dirty="0"/>
          </a:p>
        </p:txBody>
      </p:sp>
      <p:sp>
        <p:nvSpPr>
          <p:cNvPr id="52" name="TextBox 51"/>
          <p:cNvSpPr txBox="1"/>
          <p:nvPr/>
        </p:nvSpPr>
        <p:spPr>
          <a:xfrm>
            <a:off x="452255" y="4212950"/>
            <a:ext cx="8210793"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a:buChar char="•"/>
            </a:pPr>
            <a:r>
              <a:rPr lang="en-US" dirty="0" smtClean="0">
                <a:solidFill>
                  <a:srgbClr val="000000"/>
                </a:solidFill>
              </a:rPr>
              <a:t>Assume the pins of a plug have the same size and they can be inserted into the plug socket in either way. (Note that with different sizes there </a:t>
            </a:r>
            <a:r>
              <a:rPr lang="en-US" dirty="0">
                <a:solidFill>
                  <a:srgbClr val="000000"/>
                </a:solidFill>
              </a:rPr>
              <a:t>i</a:t>
            </a:r>
            <a:r>
              <a:rPr lang="en-US" dirty="0" smtClean="0">
                <a:solidFill>
                  <a:srgbClr val="000000"/>
                </a:solidFill>
              </a:rPr>
              <a:t>s only one way.) </a:t>
            </a:r>
          </a:p>
          <a:p>
            <a:pPr marL="285750" indent="-285750">
              <a:buFont typeface="Arial"/>
              <a:buChar char="•"/>
            </a:pPr>
            <a:r>
              <a:rPr lang="en-US" dirty="0">
                <a:solidFill>
                  <a:srgbClr val="000000"/>
                </a:solidFill>
              </a:rPr>
              <a:t>T</a:t>
            </a:r>
            <a:r>
              <a:rPr lang="en-US" dirty="0" smtClean="0">
                <a:solidFill>
                  <a:srgbClr val="000000"/>
                </a:solidFill>
              </a:rPr>
              <a:t>his diagram shows that the plug is inserted in a way such that the switch </a:t>
            </a:r>
            <a:r>
              <a:rPr lang="en-US" b="1" dirty="0" smtClean="0">
                <a:solidFill>
                  <a:srgbClr val="000000"/>
                </a:solidFill>
              </a:rPr>
              <a:t>S</a:t>
            </a:r>
            <a:r>
              <a:rPr lang="en-US" dirty="0" smtClean="0">
                <a:solidFill>
                  <a:srgbClr val="000000"/>
                </a:solidFill>
              </a:rPr>
              <a:t> is now placed on the </a:t>
            </a:r>
            <a:r>
              <a:rPr lang="en-US" b="1" dirty="0" smtClean="0">
                <a:solidFill>
                  <a:srgbClr val="000000"/>
                </a:solidFill>
              </a:rPr>
              <a:t>NEUTRAL</a:t>
            </a:r>
            <a:r>
              <a:rPr lang="en-US" dirty="0" smtClean="0">
                <a:solidFill>
                  <a:srgbClr val="000000"/>
                </a:solidFill>
              </a:rPr>
              <a:t> line instead of being placed on the live line. </a:t>
            </a:r>
          </a:p>
          <a:p>
            <a:pPr marL="285750" indent="-285750">
              <a:buFont typeface="Arial"/>
              <a:buChar char="•"/>
            </a:pPr>
            <a:r>
              <a:rPr lang="en-US" dirty="0" smtClean="0">
                <a:solidFill>
                  <a:srgbClr val="000000"/>
                </a:solidFill>
              </a:rPr>
              <a:t>In this scenario current can flow through the person’s body even though the switch is OFF.</a:t>
            </a:r>
          </a:p>
          <a:p>
            <a:pPr marL="285750" indent="-285750">
              <a:buFont typeface="Arial"/>
              <a:buChar char="•"/>
            </a:pPr>
            <a:r>
              <a:rPr lang="en-US" dirty="0" smtClean="0">
                <a:solidFill>
                  <a:srgbClr val="000000"/>
                </a:solidFill>
              </a:rPr>
              <a:t>Thus, turning off the switch will not ensure electrical safety if the same size plug pins are used. Making the pin sizes different allows only ONE way of insertion.</a:t>
            </a:r>
            <a:endParaRPr lang="en-US" dirty="0">
              <a:solidFill>
                <a:srgbClr val="000000"/>
              </a:solidFill>
            </a:endParaRPr>
          </a:p>
        </p:txBody>
      </p:sp>
    </p:spTree>
    <p:extLst>
      <p:ext uri="{BB962C8B-B14F-4D97-AF65-F5344CB8AC3E}">
        <p14:creationId xmlns:p14="http://schemas.microsoft.com/office/powerpoint/2010/main" xmlns="" val="3141114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907197" y="1355326"/>
            <a:ext cx="7460350" cy="4909052"/>
          </a:xfrm>
          <a:prstGeom prst="roundRect">
            <a:avLst>
              <a:gd name="adj" fmla="val 6497"/>
            </a:avLst>
          </a:prstGeom>
          <a:solidFill>
            <a:srgbClr val="E6FCD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3-Pi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7030" y="1718172"/>
            <a:ext cx="1592620" cy="1280341"/>
          </a:xfrm>
          <a:prstGeom prst="rect">
            <a:avLst/>
          </a:prstGeom>
        </p:spPr>
      </p:pic>
      <p:pic>
        <p:nvPicPr>
          <p:cNvPr id="5" name="Picture 4" descr="2-Pin.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72400" y="1674737"/>
            <a:ext cx="2156624" cy="1185320"/>
          </a:xfrm>
          <a:prstGeom prst="rect">
            <a:avLst/>
          </a:prstGeom>
        </p:spPr>
      </p:pic>
      <p:pic>
        <p:nvPicPr>
          <p:cNvPr id="34" name="Picture 33"/>
          <p:cNvPicPr>
            <a:picLocks noChangeAspect="1"/>
          </p:cNvPicPr>
          <p:nvPr/>
        </p:nvPicPr>
        <p:blipFill>
          <a:blip r:embed="rId5" cstate="print"/>
          <a:stretch>
            <a:fillRect/>
          </a:stretch>
        </p:blipFill>
        <p:spPr>
          <a:xfrm>
            <a:off x="3883504" y="1720993"/>
            <a:ext cx="1430911" cy="1285859"/>
          </a:xfrm>
          <a:prstGeom prst="rect">
            <a:avLst/>
          </a:prstGeom>
        </p:spPr>
      </p:pic>
      <p:pic>
        <p:nvPicPr>
          <p:cNvPr id="7" name="Picture 6" descr="2-Pin in scoket-Not going.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72400" y="3969340"/>
            <a:ext cx="1598624" cy="1235987"/>
          </a:xfrm>
          <a:prstGeom prst="rect">
            <a:avLst/>
          </a:prstGeom>
        </p:spPr>
      </p:pic>
      <p:pic>
        <p:nvPicPr>
          <p:cNvPr id="8" name="Picture 7" descr="2-Pin in scoket.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0800000">
            <a:off x="1457029" y="3969635"/>
            <a:ext cx="1810755" cy="1225066"/>
          </a:xfrm>
          <a:prstGeom prst="rect">
            <a:avLst/>
          </a:prstGeom>
        </p:spPr>
      </p:pic>
      <p:sp>
        <p:nvSpPr>
          <p:cNvPr id="40" name="TextBox 39"/>
          <p:cNvSpPr txBox="1"/>
          <p:nvPr/>
        </p:nvSpPr>
        <p:spPr>
          <a:xfrm>
            <a:off x="1195275" y="3026987"/>
            <a:ext cx="2103030" cy="584776"/>
          </a:xfrm>
          <a:prstGeom prst="rect">
            <a:avLst/>
          </a:prstGeom>
          <a:noFill/>
        </p:spPr>
        <p:txBody>
          <a:bodyPr wrap="square" rtlCol="0">
            <a:spAutoFit/>
          </a:bodyPr>
          <a:lstStyle/>
          <a:p>
            <a:pPr algn="ctr"/>
            <a:r>
              <a:rPr lang="en-US" sz="1600" dirty="0" smtClean="0">
                <a:solidFill>
                  <a:srgbClr val="000000"/>
                </a:solidFill>
              </a:rPr>
              <a:t>A 3-pin plug has only one way to be inserted</a:t>
            </a:r>
            <a:endParaRPr lang="en-US" sz="1600" dirty="0">
              <a:solidFill>
                <a:srgbClr val="000000"/>
              </a:solidFill>
            </a:endParaRPr>
          </a:p>
        </p:txBody>
      </p:sp>
      <p:sp>
        <p:nvSpPr>
          <p:cNvPr id="41" name="TextBox 40"/>
          <p:cNvSpPr txBox="1"/>
          <p:nvPr/>
        </p:nvSpPr>
        <p:spPr>
          <a:xfrm>
            <a:off x="3972287" y="3041561"/>
            <a:ext cx="1130651" cy="338554"/>
          </a:xfrm>
          <a:prstGeom prst="rect">
            <a:avLst/>
          </a:prstGeom>
          <a:noFill/>
        </p:spPr>
        <p:txBody>
          <a:bodyPr wrap="square" rtlCol="0">
            <a:spAutoFit/>
          </a:bodyPr>
          <a:lstStyle/>
          <a:p>
            <a:pPr algn="ctr"/>
            <a:r>
              <a:rPr lang="en-US" sz="1600" dirty="0" smtClean="0">
                <a:solidFill>
                  <a:srgbClr val="000000"/>
                </a:solidFill>
              </a:rPr>
              <a:t>Wall socket</a:t>
            </a:r>
            <a:endParaRPr lang="en-US" sz="1600" dirty="0">
              <a:solidFill>
                <a:srgbClr val="000000"/>
              </a:solidFill>
            </a:endParaRPr>
          </a:p>
        </p:txBody>
      </p:sp>
      <p:sp>
        <p:nvSpPr>
          <p:cNvPr id="43" name="TextBox 42"/>
          <p:cNvSpPr txBox="1"/>
          <p:nvPr/>
        </p:nvSpPr>
        <p:spPr>
          <a:xfrm>
            <a:off x="5938492" y="3066722"/>
            <a:ext cx="1874065" cy="584776"/>
          </a:xfrm>
          <a:prstGeom prst="rect">
            <a:avLst/>
          </a:prstGeom>
          <a:noFill/>
        </p:spPr>
        <p:txBody>
          <a:bodyPr wrap="square" rtlCol="0">
            <a:spAutoFit/>
          </a:bodyPr>
          <a:lstStyle/>
          <a:p>
            <a:pPr algn="ctr"/>
            <a:r>
              <a:rPr lang="en-US" sz="1600" dirty="0" smtClean="0">
                <a:solidFill>
                  <a:srgbClr val="000000"/>
                </a:solidFill>
              </a:rPr>
              <a:t>A plug with different pin sizes</a:t>
            </a:r>
            <a:endParaRPr lang="en-US" sz="1600" dirty="0">
              <a:solidFill>
                <a:srgbClr val="000000"/>
              </a:solidFill>
            </a:endParaRPr>
          </a:p>
        </p:txBody>
      </p:sp>
      <p:sp>
        <p:nvSpPr>
          <p:cNvPr id="44" name="TextBox 43"/>
          <p:cNvSpPr txBox="1"/>
          <p:nvPr/>
        </p:nvSpPr>
        <p:spPr>
          <a:xfrm>
            <a:off x="1280746" y="5194701"/>
            <a:ext cx="2017560" cy="584776"/>
          </a:xfrm>
          <a:prstGeom prst="rect">
            <a:avLst/>
          </a:prstGeom>
          <a:noFill/>
        </p:spPr>
        <p:txBody>
          <a:bodyPr wrap="square" rtlCol="0">
            <a:spAutoFit/>
          </a:bodyPr>
          <a:lstStyle/>
          <a:p>
            <a:pPr algn="ctr"/>
            <a:r>
              <a:rPr lang="en-US" sz="1600" dirty="0" smtClean="0">
                <a:solidFill>
                  <a:srgbClr val="000000"/>
                </a:solidFill>
              </a:rPr>
              <a:t>It is an easy go as it fits with the right size</a:t>
            </a:r>
            <a:endParaRPr lang="en-US" sz="1600" dirty="0">
              <a:solidFill>
                <a:srgbClr val="000000"/>
              </a:solidFill>
            </a:endParaRPr>
          </a:p>
        </p:txBody>
      </p:sp>
      <p:sp>
        <p:nvSpPr>
          <p:cNvPr id="45" name="TextBox 44"/>
          <p:cNvSpPr txBox="1"/>
          <p:nvPr/>
        </p:nvSpPr>
        <p:spPr>
          <a:xfrm>
            <a:off x="5324546" y="5253180"/>
            <a:ext cx="2704478" cy="830997"/>
          </a:xfrm>
          <a:prstGeom prst="rect">
            <a:avLst/>
          </a:prstGeom>
          <a:noFill/>
        </p:spPr>
        <p:txBody>
          <a:bodyPr wrap="square" rtlCol="0">
            <a:spAutoFit/>
          </a:bodyPr>
          <a:lstStyle/>
          <a:p>
            <a:pPr algn="ctr"/>
            <a:r>
              <a:rPr lang="en-US" sz="1600" dirty="0" smtClean="0">
                <a:solidFill>
                  <a:srgbClr val="000000"/>
                </a:solidFill>
              </a:rPr>
              <a:t>Does not fit because the larger pin cannot be inserted into the smaller hole</a:t>
            </a:r>
            <a:endParaRPr lang="en-US" sz="1600" dirty="0">
              <a:solidFill>
                <a:srgbClr val="000000"/>
              </a:solidFill>
            </a:endParaRPr>
          </a:p>
        </p:txBody>
      </p:sp>
      <p:sp>
        <p:nvSpPr>
          <p:cNvPr id="93" name="TextBox 92"/>
          <p:cNvSpPr txBox="1"/>
          <p:nvPr/>
        </p:nvSpPr>
        <p:spPr>
          <a:xfrm>
            <a:off x="4069" y="415640"/>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Different Sizes of the Outlets</a:t>
            </a:r>
          </a:p>
        </p:txBody>
      </p:sp>
      <p:sp>
        <p:nvSpPr>
          <p:cNvPr id="94" name="TextBox 9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95" name="Rounded Rectangle 94"/>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96" name="Rounded Rectangle 95"/>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97" name="Rounded Rectangle 96"/>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8" name="Rounded Rectangle 97"/>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99" name="Rounded Rectangle 98"/>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 name="Slide Number Placeholder 1"/>
          <p:cNvSpPr>
            <a:spLocks noGrp="1"/>
          </p:cNvSpPr>
          <p:nvPr>
            <p:ph type="sldNum" sz="quarter" idx="12"/>
          </p:nvPr>
        </p:nvSpPr>
        <p:spPr/>
        <p:txBody>
          <a:bodyPr/>
          <a:lstStyle/>
          <a:p>
            <a:fld id="{90034978-CCFC-E547-B74E-526FDE0DA738}" type="slidenum">
              <a:rPr lang="en-US" smtClean="0"/>
              <a:pPr/>
              <a:t>34</a:t>
            </a:fld>
            <a:endParaRPr lang="en-US"/>
          </a:p>
        </p:txBody>
      </p:sp>
      <p:sp>
        <p:nvSpPr>
          <p:cNvPr id="73" name="Oval 72"/>
          <p:cNvSpPr/>
          <p:nvPr/>
        </p:nvSpPr>
        <p:spPr>
          <a:xfrm rot="15262218">
            <a:off x="5953231" y="4033593"/>
            <a:ext cx="528257" cy="72090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14315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Static Electricity </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2" name="Rounded Rectangle 11"/>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4" name="Rounded Rectangle 13"/>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 name="Rounded Rectangle 14"/>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 name="Rounded Rectangle 15"/>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7" name="Rounded Rectangle 1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9" name="TextBox 8"/>
          <p:cNvSpPr txBox="1"/>
          <p:nvPr/>
        </p:nvSpPr>
        <p:spPr>
          <a:xfrm>
            <a:off x="407331" y="1600146"/>
            <a:ext cx="8194558" cy="378565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a:buChar char="•"/>
            </a:pPr>
            <a:r>
              <a:rPr lang="en-US" sz="2400" dirty="0" smtClean="0"/>
              <a:t>We all experience static electricity, particularly on a dry winter day it can be painful.</a:t>
            </a:r>
          </a:p>
          <a:p>
            <a:pPr marL="342900" indent="-342900">
              <a:buFont typeface="Arial"/>
              <a:buChar char="•"/>
            </a:pPr>
            <a:r>
              <a:rPr lang="en-US" sz="2400" dirty="0" smtClean="0"/>
              <a:t>Static electricity can be a fire/explosion hazard if </a:t>
            </a:r>
          </a:p>
          <a:p>
            <a:r>
              <a:rPr lang="en-US" sz="2400" dirty="0" smtClean="0"/>
              <a:t>	- static electric charge continues to generate and accumulate </a:t>
            </a:r>
          </a:p>
          <a:p>
            <a:r>
              <a:rPr lang="en-US" sz="2400" dirty="0" smtClean="0"/>
              <a:t>	- the air near the source has an ignitable mixture </a:t>
            </a:r>
          </a:p>
          <a:p>
            <a:pPr marL="342900" indent="-342900">
              <a:buFont typeface="Arial"/>
              <a:buChar char="•"/>
            </a:pPr>
            <a:r>
              <a:rPr lang="en-US" sz="2400" dirty="0" smtClean="0"/>
              <a:t>Petroleum based fuels often develop static charge when they are carried in a metal container, poured or flow through hoses.</a:t>
            </a:r>
            <a:endParaRPr lang="en-US" sz="2400" dirty="0"/>
          </a:p>
          <a:p>
            <a:pPr marL="342900" indent="-342900">
              <a:buFont typeface="Arial"/>
              <a:buChar char="•"/>
            </a:pPr>
            <a:r>
              <a:rPr lang="en-US" sz="2400" dirty="0" smtClean="0"/>
              <a:t>Higher temperature and higher altitude lower the flash point, which may enhance ignition.</a:t>
            </a:r>
          </a:p>
        </p:txBody>
      </p:sp>
      <p:sp>
        <p:nvSpPr>
          <p:cNvPr id="18"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35</a:t>
            </a:fld>
            <a:endParaRPr lang="en-US" sz="1600" dirty="0"/>
          </a:p>
        </p:txBody>
      </p:sp>
    </p:spTree>
    <p:extLst>
      <p:ext uri="{BB962C8B-B14F-4D97-AF65-F5344CB8AC3E}">
        <p14:creationId xmlns:p14="http://schemas.microsoft.com/office/powerpoint/2010/main" xmlns="" val="1977740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Static Electricity – Bonding</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2" name="Rounded Rectangle 11"/>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4" name="Rounded Rectangle 13"/>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 name="Rounded Rectangle 14"/>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 name="Rounded Rectangle 15"/>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7" name="Rounded Rectangle 1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9" name="TextBox 8"/>
          <p:cNvSpPr txBox="1"/>
          <p:nvPr/>
        </p:nvSpPr>
        <p:spPr>
          <a:xfrm>
            <a:off x="111411" y="1499886"/>
            <a:ext cx="4534397" cy="378565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a:buChar char="•"/>
            </a:pPr>
            <a:r>
              <a:rPr lang="en-US" sz="2400" dirty="0" smtClean="0"/>
              <a:t>The dispensing and receiving metal containers are electrically bonded by a conductor.</a:t>
            </a:r>
          </a:p>
          <a:p>
            <a:pPr marL="342900" indent="-342900">
              <a:buFont typeface="Arial"/>
              <a:buChar char="•"/>
            </a:pPr>
            <a:r>
              <a:rPr lang="en-US" sz="2400" dirty="0" smtClean="0"/>
              <a:t>The bonding must be done before pouring.</a:t>
            </a:r>
          </a:p>
          <a:p>
            <a:pPr marL="342900" indent="-342900">
              <a:buFont typeface="Arial"/>
              <a:buChar char="•"/>
            </a:pPr>
            <a:r>
              <a:rPr lang="en-US" sz="2400" dirty="0" smtClean="0"/>
              <a:t>Since the two containers are electrically connected there is no voltage difference.</a:t>
            </a:r>
          </a:p>
          <a:p>
            <a:pPr marL="342900" indent="-342900">
              <a:buFont typeface="Arial"/>
              <a:buChar char="•"/>
            </a:pPr>
            <a:r>
              <a:rPr lang="en-US" sz="2400" dirty="0" smtClean="0"/>
              <a:t>Some hoses have built-in bonding mechanism.</a:t>
            </a:r>
          </a:p>
        </p:txBody>
      </p:sp>
      <p:sp>
        <p:nvSpPr>
          <p:cNvPr id="21" name="TextBox 20"/>
          <p:cNvSpPr txBox="1"/>
          <p:nvPr/>
        </p:nvSpPr>
        <p:spPr>
          <a:xfrm>
            <a:off x="111411" y="5240978"/>
            <a:ext cx="8554981" cy="120032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a:buChar char="•"/>
            </a:pPr>
            <a:r>
              <a:rPr lang="en-US" sz="2400" dirty="0" smtClean="0"/>
              <a:t>Bonding is not effective for containers that do not conduct electricity.</a:t>
            </a:r>
          </a:p>
          <a:p>
            <a:pPr marL="342900" indent="-342900">
              <a:buFont typeface="Arial"/>
              <a:buChar char="•"/>
            </a:pPr>
            <a:r>
              <a:rPr lang="en-US" sz="2400" dirty="0" smtClean="0"/>
              <a:t>Bonding alone may not be sufficient to prevent static electricity.</a:t>
            </a:r>
          </a:p>
        </p:txBody>
      </p:sp>
      <p:grpSp>
        <p:nvGrpSpPr>
          <p:cNvPr id="6" name="Group 5"/>
          <p:cNvGrpSpPr/>
          <p:nvPr/>
        </p:nvGrpSpPr>
        <p:grpSpPr>
          <a:xfrm>
            <a:off x="4601244" y="1038781"/>
            <a:ext cx="4409064" cy="4096713"/>
            <a:chOff x="4645808" y="1038781"/>
            <a:chExt cx="4409064" cy="4096713"/>
          </a:xfrm>
        </p:grpSpPr>
        <p:grpSp>
          <p:nvGrpSpPr>
            <p:cNvPr id="2" name="Group 1"/>
            <p:cNvGrpSpPr/>
            <p:nvPr/>
          </p:nvGrpSpPr>
          <p:grpSpPr>
            <a:xfrm>
              <a:off x="4790643" y="1038781"/>
              <a:ext cx="4130536" cy="3862770"/>
              <a:chOff x="4924335" y="1194741"/>
              <a:chExt cx="4130536" cy="3862770"/>
            </a:xfrm>
          </p:grpSpPr>
          <p:sp>
            <p:nvSpPr>
              <p:cNvPr id="20" name="Cube 19"/>
              <p:cNvSpPr/>
              <p:nvPr/>
            </p:nvSpPr>
            <p:spPr>
              <a:xfrm>
                <a:off x="4924335" y="4566283"/>
                <a:ext cx="4130536" cy="491228"/>
              </a:xfrm>
              <a:prstGeom prst="cube">
                <a:avLst>
                  <a:gd name="adj" fmla="val 52213"/>
                </a:avLst>
              </a:prstGeom>
              <a:blipFill rotWithShape="1">
                <a:blip r:embed="rId2" cstate="print"/>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5" name="Group 24"/>
              <p:cNvGrpSpPr/>
              <p:nvPr/>
            </p:nvGrpSpPr>
            <p:grpSpPr>
              <a:xfrm>
                <a:off x="5136013" y="1194741"/>
                <a:ext cx="3833637" cy="3494081"/>
                <a:chOff x="4545541" y="2382223"/>
                <a:chExt cx="4145954" cy="3494081"/>
              </a:xfrm>
            </p:grpSpPr>
            <p:sp>
              <p:nvSpPr>
                <p:cNvPr id="23" name="Freeform 22"/>
                <p:cNvSpPr/>
                <p:nvPr/>
              </p:nvSpPr>
              <p:spPr>
                <a:xfrm>
                  <a:off x="6339246" y="4745597"/>
                  <a:ext cx="1403770" cy="953328"/>
                </a:xfrm>
                <a:custGeom>
                  <a:avLst/>
                  <a:gdLst>
                    <a:gd name="connsiteX0" fmla="*/ 0 w 1403770"/>
                    <a:gd name="connsiteY0" fmla="*/ 0 h 953328"/>
                    <a:gd name="connsiteX1" fmla="*/ 545910 w 1403770"/>
                    <a:gd name="connsiteY1" fmla="*/ 935751 h 953328"/>
                    <a:gd name="connsiteX2" fmla="*/ 1403770 w 1403770"/>
                    <a:gd name="connsiteY2" fmla="*/ 634974 h 953328"/>
                  </a:gdLst>
                  <a:ahLst/>
                  <a:cxnLst>
                    <a:cxn ang="0">
                      <a:pos x="connsiteX0" y="connsiteY0"/>
                    </a:cxn>
                    <a:cxn ang="0">
                      <a:pos x="connsiteX1" y="connsiteY1"/>
                    </a:cxn>
                    <a:cxn ang="0">
                      <a:pos x="connsiteX2" y="connsiteY2"/>
                    </a:cxn>
                  </a:cxnLst>
                  <a:rect l="l" t="t" r="r" b="b"/>
                  <a:pathLst>
                    <a:path w="1403770" h="953328">
                      <a:moveTo>
                        <a:pt x="0" y="0"/>
                      </a:moveTo>
                      <a:cubicBezTo>
                        <a:pt x="155974" y="414961"/>
                        <a:pt x="311948" y="829922"/>
                        <a:pt x="545910" y="935751"/>
                      </a:cubicBezTo>
                      <a:cubicBezTo>
                        <a:pt x="779872" y="1041580"/>
                        <a:pt x="1403770" y="634974"/>
                        <a:pt x="1403770" y="634974"/>
                      </a:cubicBezTo>
                    </a:path>
                  </a:pathLst>
                </a:custGeom>
                <a:ln w="38100" cap="flat"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U-Turn Arrow 2"/>
                <p:cNvSpPr/>
                <p:nvPr/>
              </p:nvSpPr>
              <p:spPr>
                <a:xfrm>
                  <a:off x="5414541" y="2706995"/>
                  <a:ext cx="2897681" cy="2840676"/>
                </a:xfrm>
                <a:prstGeom prst="uturnArrow">
                  <a:avLst>
                    <a:gd name="adj1" fmla="val 3629"/>
                    <a:gd name="adj2" fmla="val 6537"/>
                    <a:gd name="adj3" fmla="val 10002"/>
                    <a:gd name="adj4" fmla="val 45008"/>
                    <a:gd name="adj5" fmla="val 75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18" name="Trapezoid 17"/>
                <p:cNvSpPr/>
                <p:nvPr/>
              </p:nvSpPr>
              <p:spPr>
                <a:xfrm rot="10800000">
                  <a:off x="7576525" y="4728894"/>
                  <a:ext cx="1114970" cy="1147410"/>
                </a:xfrm>
                <a:prstGeom prst="trapezoid">
                  <a:avLst>
                    <a:gd name="adj" fmla="val 21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nip Same Side Corner Rectangle 3"/>
                <p:cNvSpPr/>
                <p:nvPr/>
              </p:nvSpPr>
              <p:spPr>
                <a:xfrm>
                  <a:off x="4545541" y="3832127"/>
                  <a:ext cx="1889144" cy="2038602"/>
                </a:xfrm>
                <a:prstGeom prst="snip2SameRect">
                  <a:avLst>
                    <a:gd name="adj1" fmla="val 26813"/>
                    <a:gd name="adj2" fmla="val 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TextBox 9"/>
                <p:cNvSpPr txBox="1"/>
                <p:nvPr/>
              </p:nvSpPr>
              <p:spPr>
                <a:xfrm>
                  <a:off x="6449340" y="2382223"/>
                  <a:ext cx="881458" cy="369332"/>
                </a:xfrm>
                <a:prstGeom prst="rect">
                  <a:avLst/>
                </a:prstGeom>
                <a:noFill/>
              </p:spPr>
              <p:txBody>
                <a:bodyPr wrap="square" rtlCol="0">
                  <a:spAutoFit/>
                </a:bodyPr>
                <a:lstStyle/>
                <a:p>
                  <a:r>
                    <a:rPr lang="en-US" dirty="0" smtClean="0"/>
                    <a:t>Hose</a:t>
                  </a:r>
                  <a:endParaRPr lang="en-US" dirty="0"/>
                </a:p>
              </p:txBody>
            </p:sp>
            <p:sp>
              <p:nvSpPr>
                <p:cNvPr id="19" name="TextBox 18"/>
                <p:cNvSpPr txBox="1"/>
                <p:nvPr/>
              </p:nvSpPr>
              <p:spPr>
                <a:xfrm>
                  <a:off x="4779133" y="5453280"/>
                  <a:ext cx="1410449" cy="369332"/>
                </a:xfrm>
                <a:prstGeom prst="rect">
                  <a:avLst/>
                </a:prstGeom>
                <a:noFill/>
              </p:spPr>
              <p:txBody>
                <a:bodyPr wrap="square" rtlCol="0">
                  <a:spAutoFit/>
                </a:bodyPr>
                <a:lstStyle/>
                <a:p>
                  <a:pPr algn="ctr"/>
                  <a:r>
                    <a:rPr lang="en-US" dirty="0" smtClean="0">
                      <a:solidFill>
                        <a:schemeClr val="bg1"/>
                      </a:solidFill>
                    </a:rPr>
                    <a:t>Fuel drum</a:t>
                  </a:r>
                  <a:endParaRPr lang="en-US" dirty="0">
                    <a:solidFill>
                      <a:schemeClr val="bg1"/>
                    </a:solidFill>
                  </a:endParaRPr>
                </a:p>
              </p:txBody>
            </p:sp>
            <p:sp>
              <p:nvSpPr>
                <p:cNvPr id="24" name="TextBox 23"/>
                <p:cNvSpPr txBox="1"/>
                <p:nvPr/>
              </p:nvSpPr>
              <p:spPr>
                <a:xfrm>
                  <a:off x="6596591" y="4901125"/>
                  <a:ext cx="1152712" cy="646331"/>
                </a:xfrm>
                <a:prstGeom prst="rect">
                  <a:avLst/>
                </a:prstGeom>
                <a:noFill/>
              </p:spPr>
              <p:txBody>
                <a:bodyPr wrap="square" rtlCol="0">
                  <a:spAutoFit/>
                </a:bodyPr>
                <a:lstStyle/>
                <a:p>
                  <a:r>
                    <a:rPr lang="en-US" dirty="0" smtClean="0"/>
                    <a:t>Metal bonding</a:t>
                  </a:r>
                  <a:endParaRPr lang="en-US" dirty="0"/>
                </a:p>
              </p:txBody>
            </p:sp>
          </p:grpSp>
        </p:grpSp>
        <p:sp>
          <p:nvSpPr>
            <p:cNvPr id="5" name="Frame 4"/>
            <p:cNvSpPr/>
            <p:nvPr/>
          </p:nvSpPr>
          <p:spPr>
            <a:xfrm>
              <a:off x="4645808" y="1038782"/>
              <a:ext cx="4409064" cy="4096712"/>
            </a:xfrm>
            <a:prstGeom prst="frame">
              <a:avLst>
                <a:gd name="adj1" fmla="val 96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sp>
        <p:nvSpPr>
          <p:cNvPr id="2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36</a:t>
            </a:fld>
            <a:endParaRPr lang="en-US" sz="1600" dirty="0"/>
          </a:p>
        </p:txBody>
      </p:sp>
    </p:spTree>
    <p:extLst>
      <p:ext uri="{BB962C8B-B14F-4D97-AF65-F5344CB8AC3E}">
        <p14:creationId xmlns:p14="http://schemas.microsoft.com/office/powerpoint/2010/main" xmlns="" val="474741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Static Electricity – Bonding and Grounding</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2" name="Rounded Rectangle 11"/>
          <p:cNvSpPr/>
          <p:nvPr/>
        </p:nvSpPr>
        <p:spPr>
          <a:xfrm>
            <a:off x="2320975" y="60776"/>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Electrical Shock</a:t>
            </a:r>
            <a:endParaRPr lang="en-US" sz="1200" b="1" dirty="0">
              <a:solidFill>
                <a:srgbClr val="6C6EFF"/>
              </a:solidFill>
            </a:endParaRPr>
          </a:p>
        </p:txBody>
      </p:sp>
      <p:sp>
        <p:nvSpPr>
          <p:cNvPr id="14" name="Rounded Rectangle 13"/>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 name="Rounded Rectangle 14"/>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 name="Rounded Rectangle 15"/>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7" name="Rounded Rectangle 1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9" name="TextBox 8"/>
          <p:cNvSpPr txBox="1"/>
          <p:nvPr/>
        </p:nvSpPr>
        <p:spPr>
          <a:xfrm>
            <a:off x="383789" y="5045359"/>
            <a:ext cx="8144590"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a:buChar char="•"/>
            </a:pPr>
            <a:r>
              <a:rPr lang="en-US" sz="2400" dirty="0" smtClean="0"/>
              <a:t>Both containers are bonded and one of them are grounded.</a:t>
            </a:r>
          </a:p>
          <a:p>
            <a:pPr marL="342900" indent="-342900">
              <a:buFont typeface="Arial"/>
              <a:buChar char="•"/>
            </a:pPr>
            <a:r>
              <a:rPr lang="en-US" sz="2400" dirty="0" smtClean="0"/>
              <a:t>The ground is usually water or gas metal pipes.</a:t>
            </a:r>
          </a:p>
          <a:p>
            <a:pPr marL="342900" indent="-342900">
              <a:buFont typeface="Arial"/>
              <a:buChar char="•"/>
            </a:pPr>
            <a:r>
              <a:rPr lang="en-US" sz="2400" dirty="0" smtClean="0"/>
              <a:t>Any accumulated charge will be completely discharged through the ground connection line.</a:t>
            </a:r>
          </a:p>
        </p:txBody>
      </p:sp>
      <p:grpSp>
        <p:nvGrpSpPr>
          <p:cNvPr id="36" name="Group 35"/>
          <p:cNvGrpSpPr/>
          <p:nvPr/>
        </p:nvGrpSpPr>
        <p:grpSpPr>
          <a:xfrm>
            <a:off x="1570886" y="925290"/>
            <a:ext cx="5489742" cy="3840490"/>
            <a:chOff x="3565129" y="1439821"/>
            <a:chExt cx="5489742" cy="3840490"/>
          </a:xfrm>
        </p:grpSpPr>
        <p:sp>
          <p:nvSpPr>
            <p:cNvPr id="34" name="Freeform 33"/>
            <p:cNvSpPr/>
            <p:nvPr/>
          </p:nvSpPr>
          <p:spPr>
            <a:xfrm>
              <a:off x="4189027" y="2335081"/>
              <a:ext cx="1893975" cy="953328"/>
            </a:xfrm>
            <a:custGeom>
              <a:avLst/>
              <a:gdLst>
                <a:gd name="connsiteX0" fmla="*/ 0 w 1403770"/>
                <a:gd name="connsiteY0" fmla="*/ 0 h 953328"/>
                <a:gd name="connsiteX1" fmla="*/ 545910 w 1403770"/>
                <a:gd name="connsiteY1" fmla="*/ 935751 h 953328"/>
                <a:gd name="connsiteX2" fmla="*/ 1403770 w 1403770"/>
                <a:gd name="connsiteY2" fmla="*/ 634974 h 953328"/>
              </a:gdLst>
              <a:ahLst/>
              <a:cxnLst>
                <a:cxn ang="0">
                  <a:pos x="connsiteX0" y="connsiteY0"/>
                </a:cxn>
                <a:cxn ang="0">
                  <a:pos x="connsiteX1" y="connsiteY1"/>
                </a:cxn>
                <a:cxn ang="0">
                  <a:pos x="connsiteX2" y="connsiteY2"/>
                </a:cxn>
              </a:cxnLst>
              <a:rect l="l" t="t" r="r" b="b"/>
              <a:pathLst>
                <a:path w="1403770" h="953328">
                  <a:moveTo>
                    <a:pt x="0" y="0"/>
                  </a:moveTo>
                  <a:cubicBezTo>
                    <a:pt x="155974" y="414961"/>
                    <a:pt x="311948" y="829922"/>
                    <a:pt x="545910" y="935751"/>
                  </a:cubicBezTo>
                  <a:cubicBezTo>
                    <a:pt x="779872" y="1041580"/>
                    <a:pt x="1403770" y="634974"/>
                    <a:pt x="1403770" y="634974"/>
                  </a:cubicBezTo>
                </a:path>
              </a:pathLst>
            </a:custGeom>
            <a:ln w="38100" cap="flat"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Cube 31"/>
            <p:cNvSpPr/>
            <p:nvPr/>
          </p:nvSpPr>
          <p:spPr>
            <a:xfrm>
              <a:off x="3565129" y="4789083"/>
              <a:ext cx="5489742" cy="491228"/>
            </a:xfrm>
            <a:prstGeom prst="cube">
              <a:avLst>
                <a:gd name="adj" fmla="val 54481"/>
              </a:avLst>
            </a:prstGeom>
            <a:blipFill rotWithShape="1">
              <a:blip r:embed="rId2" cstate="print"/>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5" name="Group 24"/>
            <p:cNvGrpSpPr/>
            <p:nvPr/>
          </p:nvGrpSpPr>
          <p:grpSpPr>
            <a:xfrm>
              <a:off x="4990443" y="1439821"/>
              <a:ext cx="3912362" cy="3494081"/>
              <a:chOff x="4545541" y="2382223"/>
              <a:chExt cx="4145954" cy="3494081"/>
            </a:xfrm>
          </p:grpSpPr>
          <p:sp>
            <p:nvSpPr>
              <p:cNvPr id="23" name="Freeform 22"/>
              <p:cNvSpPr/>
              <p:nvPr/>
            </p:nvSpPr>
            <p:spPr>
              <a:xfrm>
                <a:off x="6339246" y="4745597"/>
                <a:ext cx="1403770" cy="953328"/>
              </a:xfrm>
              <a:custGeom>
                <a:avLst/>
                <a:gdLst>
                  <a:gd name="connsiteX0" fmla="*/ 0 w 1403770"/>
                  <a:gd name="connsiteY0" fmla="*/ 0 h 953328"/>
                  <a:gd name="connsiteX1" fmla="*/ 545910 w 1403770"/>
                  <a:gd name="connsiteY1" fmla="*/ 935751 h 953328"/>
                  <a:gd name="connsiteX2" fmla="*/ 1403770 w 1403770"/>
                  <a:gd name="connsiteY2" fmla="*/ 634974 h 953328"/>
                </a:gdLst>
                <a:ahLst/>
                <a:cxnLst>
                  <a:cxn ang="0">
                    <a:pos x="connsiteX0" y="connsiteY0"/>
                  </a:cxn>
                  <a:cxn ang="0">
                    <a:pos x="connsiteX1" y="connsiteY1"/>
                  </a:cxn>
                  <a:cxn ang="0">
                    <a:pos x="connsiteX2" y="connsiteY2"/>
                  </a:cxn>
                </a:cxnLst>
                <a:rect l="l" t="t" r="r" b="b"/>
                <a:pathLst>
                  <a:path w="1403770" h="953328">
                    <a:moveTo>
                      <a:pt x="0" y="0"/>
                    </a:moveTo>
                    <a:cubicBezTo>
                      <a:pt x="155974" y="414961"/>
                      <a:pt x="311948" y="829922"/>
                      <a:pt x="545910" y="935751"/>
                    </a:cubicBezTo>
                    <a:cubicBezTo>
                      <a:pt x="779872" y="1041580"/>
                      <a:pt x="1403770" y="634974"/>
                      <a:pt x="1403770" y="634974"/>
                    </a:cubicBezTo>
                  </a:path>
                </a:pathLst>
              </a:custGeom>
              <a:ln w="38100" cap="flat"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U-Turn Arrow 2"/>
              <p:cNvSpPr/>
              <p:nvPr/>
            </p:nvSpPr>
            <p:spPr>
              <a:xfrm>
                <a:off x="5414541" y="2706995"/>
                <a:ext cx="2897681" cy="2840676"/>
              </a:xfrm>
              <a:prstGeom prst="uturnArrow">
                <a:avLst>
                  <a:gd name="adj1" fmla="val 3629"/>
                  <a:gd name="adj2" fmla="val 6537"/>
                  <a:gd name="adj3" fmla="val 10002"/>
                  <a:gd name="adj4" fmla="val 45008"/>
                  <a:gd name="adj5" fmla="val 75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18" name="Trapezoid 17"/>
              <p:cNvSpPr/>
              <p:nvPr/>
            </p:nvSpPr>
            <p:spPr>
              <a:xfrm rot="10800000">
                <a:off x="7576525" y="4728894"/>
                <a:ext cx="1114970" cy="1147410"/>
              </a:xfrm>
              <a:prstGeom prst="trapezoid">
                <a:avLst>
                  <a:gd name="adj" fmla="val 120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nip Same Side Corner Rectangle 3"/>
              <p:cNvSpPr/>
              <p:nvPr/>
            </p:nvSpPr>
            <p:spPr>
              <a:xfrm>
                <a:off x="4545541" y="3832127"/>
                <a:ext cx="1889144" cy="2038602"/>
              </a:xfrm>
              <a:prstGeom prst="snip2SameRect">
                <a:avLst>
                  <a:gd name="adj1" fmla="val 26813"/>
                  <a:gd name="adj2" fmla="val 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TextBox 9"/>
              <p:cNvSpPr txBox="1"/>
              <p:nvPr/>
            </p:nvSpPr>
            <p:spPr>
              <a:xfrm>
                <a:off x="6449340" y="2382223"/>
                <a:ext cx="881458" cy="369332"/>
              </a:xfrm>
              <a:prstGeom prst="rect">
                <a:avLst/>
              </a:prstGeom>
              <a:noFill/>
            </p:spPr>
            <p:txBody>
              <a:bodyPr wrap="square" rtlCol="0">
                <a:spAutoFit/>
              </a:bodyPr>
              <a:lstStyle/>
              <a:p>
                <a:r>
                  <a:rPr lang="en-US" dirty="0" smtClean="0"/>
                  <a:t>Hose</a:t>
                </a:r>
                <a:endParaRPr lang="en-US" dirty="0"/>
              </a:p>
            </p:txBody>
          </p:sp>
          <p:sp>
            <p:nvSpPr>
              <p:cNvPr id="19" name="TextBox 18"/>
              <p:cNvSpPr txBox="1"/>
              <p:nvPr/>
            </p:nvSpPr>
            <p:spPr>
              <a:xfrm>
                <a:off x="4779133" y="5453280"/>
                <a:ext cx="1410449" cy="369332"/>
              </a:xfrm>
              <a:prstGeom prst="rect">
                <a:avLst/>
              </a:prstGeom>
              <a:noFill/>
            </p:spPr>
            <p:txBody>
              <a:bodyPr wrap="square" rtlCol="0">
                <a:spAutoFit/>
              </a:bodyPr>
              <a:lstStyle/>
              <a:p>
                <a:pPr algn="ctr"/>
                <a:r>
                  <a:rPr lang="en-US" dirty="0" smtClean="0">
                    <a:solidFill>
                      <a:schemeClr val="bg1"/>
                    </a:solidFill>
                  </a:rPr>
                  <a:t>Fuel drum</a:t>
                </a:r>
                <a:endParaRPr lang="en-US" dirty="0">
                  <a:solidFill>
                    <a:schemeClr val="bg1"/>
                  </a:solidFill>
                </a:endParaRPr>
              </a:p>
            </p:txBody>
          </p:sp>
          <p:sp>
            <p:nvSpPr>
              <p:cNvPr id="24" name="TextBox 23"/>
              <p:cNvSpPr txBox="1"/>
              <p:nvPr/>
            </p:nvSpPr>
            <p:spPr>
              <a:xfrm>
                <a:off x="6607291" y="4902500"/>
                <a:ext cx="1152712" cy="646331"/>
              </a:xfrm>
              <a:prstGeom prst="rect">
                <a:avLst/>
              </a:prstGeom>
              <a:noFill/>
            </p:spPr>
            <p:txBody>
              <a:bodyPr wrap="square" rtlCol="0">
                <a:spAutoFit/>
              </a:bodyPr>
              <a:lstStyle/>
              <a:p>
                <a:r>
                  <a:rPr lang="en-US" dirty="0" smtClean="0"/>
                  <a:t>Metal bonding</a:t>
                </a:r>
                <a:endParaRPr lang="en-US" dirty="0"/>
              </a:p>
            </p:txBody>
          </p:sp>
        </p:grpSp>
        <p:sp>
          <p:nvSpPr>
            <p:cNvPr id="28" name="Can 27"/>
            <p:cNvSpPr/>
            <p:nvPr/>
          </p:nvSpPr>
          <p:spPr>
            <a:xfrm>
              <a:off x="4021912" y="1809153"/>
              <a:ext cx="256243" cy="3169310"/>
            </a:xfrm>
            <a:prstGeom prst="can">
              <a:avLst>
                <a:gd name="adj" fmla="val 38512"/>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2739610" y="3296359"/>
              <a:ext cx="2241509" cy="372108"/>
            </a:xfrm>
            <a:prstGeom prst="rect">
              <a:avLst/>
            </a:prstGeom>
            <a:noFill/>
          </p:spPr>
          <p:txBody>
            <a:bodyPr wrap="square" rtlCol="0">
              <a:spAutoFit/>
            </a:bodyPr>
            <a:lstStyle/>
            <a:p>
              <a:r>
                <a:rPr lang="en-US" dirty="0" smtClean="0"/>
                <a:t>Grounded metal pipe</a:t>
              </a:r>
              <a:endParaRPr lang="en-US" dirty="0"/>
            </a:p>
          </p:txBody>
        </p:sp>
        <p:sp>
          <p:nvSpPr>
            <p:cNvPr id="35" name="TextBox 34"/>
            <p:cNvSpPr txBox="1"/>
            <p:nvPr/>
          </p:nvSpPr>
          <p:spPr>
            <a:xfrm>
              <a:off x="4366058" y="2222900"/>
              <a:ext cx="1087766" cy="646331"/>
            </a:xfrm>
            <a:prstGeom prst="rect">
              <a:avLst/>
            </a:prstGeom>
            <a:noFill/>
          </p:spPr>
          <p:txBody>
            <a:bodyPr wrap="square" rtlCol="0">
              <a:spAutoFit/>
            </a:bodyPr>
            <a:lstStyle/>
            <a:p>
              <a:r>
                <a:rPr lang="en-US" dirty="0" smtClean="0"/>
                <a:t>Metal bonding</a:t>
              </a:r>
              <a:endParaRPr lang="en-US" dirty="0"/>
            </a:p>
          </p:txBody>
        </p:sp>
      </p:grpSp>
      <p:sp>
        <p:nvSpPr>
          <p:cNvPr id="2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37</a:t>
            </a:fld>
            <a:endParaRPr lang="en-US" sz="1600" dirty="0"/>
          </a:p>
        </p:txBody>
      </p:sp>
    </p:spTree>
    <p:extLst>
      <p:ext uri="{BB962C8B-B14F-4D97-AF65-F5344CB8AC3E}">
        <p14:creationId xmlns:p14="http://schemas.microsoft.com/office/powerpoint/2010/main" xmlns="" val="1977740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4" name="Rounded Rectangle 13"/>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5" name="Rounded Rectangle 14"/>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6" name="Rounded Rectangle 15"/>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7" name="Rounded Rectangle 1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9" name="Rounded Rectangle 8"/>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grpSp>
        <p:nvGrpSpPr>
          <p:cNvPr id="22" name="Group 21"/>
          <p:cNvGrpSpPr/>
          <p:nvPr/>
        </p:nvGrpSpPr>
        <p:grpSpPr>
          <a:xfrm>
            <a:off x="5058641" y="1139148"/>
            <a:ext cx="3759835" cy="2014854"/>
            <a:chOff x="5239852" y="1120228"/>
            <a:chExt cx="3881265" cy="3530526"/>
          </a:xfrm>
        </p:grpSpPr>
        <p:sp>
          <p:nvSpPr>
            <p:cNvPr id="21" name="Cube 20"/>
            <p:cNvSpPr/>
            <p:nvPr/>
          </p:nvSpPr>
          <p:spPr>
            <a:xfrm>
              <a:off x="5239852" y="4159526"/>
              <a:ext cx="3881265" cy="491228"/>
            </a:xfrm>
            <a:prstGeom prst="cube">
              <a:avLst>
                <a:gd name="adj" fmla="val 54481"/>
              </a:avLst>
            </a:prstGeom>
            <a:blipFill rotWithShape="1">
              <a:blip r:embed="rId2" cstate="print"/>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0" name="Group 19"/>
            <p:cNvGrpSpPr/>
            <p:nvPr/>
          </p:nvGrpSpPr>
          <p:grpSpPr>
            <a:xfrm>
              <a:off x="5605952" y="1120228"/>
              <a:ext cx="3172929" cy="3170492"/>
              <a:chOff x="3416852" y="1635114"/>
              <a:chExt cx="4446776" cy="3170492"/>
            </a:xfrm>
          </p:grpSpPr>
          <p:sp>
            <p:nvSpPr>
              <p:cNvPr id="8" name="Freeform 7"/>
              <p:cNvSpPr/>
              <p:nvPr/>
            </p:nvSpPr>
            <p:spPr>
              <a:xfrm>
                <a:off x="3424626" y="1693404"/>
                <a:ext cx="4439002" cy="228863"/>
              </a:xfrm>
              <a:custGeom>
                <a:avLst/>
                <a:gdLst>
                  <a:gd name="connsiteX0" fmla="*/ 0 w 4439002"/>
                  <a:gd name="connsiteY0" fmla="*/ 11442 h 228863"/>
                  <a:gd name="connsiteX1" fmla="*/ 2036450 w 4439002"/>
                  <a:gd name="connsiteY1" fmla="*/ 228839 h 228863"/>
                  <a:gd name="connsiteX2" fmla="*/ 4439002 w 4439002"/>
                  <a:gd name="connsiteY2" fmla="*/ 0 h 228863"/>
                </a:gdLst>
                <a:ahLst/>
                <a:cxnLst>
                  <a:cxn ang="0">
                    <a:pos x="connsiteX0" y="connsiteY0"/>
                  </a:cxn>
                  <a:cxn ang="0">
                    <a:pos x="connsiteX1" y="connsiteY1"/>
                  </a:cxn>
                  <a:cxn ang="0">
                    <a:pos x="connsiteX2" y="connsiteY2"/>
                  </a:cxn>
                </a:cxnLst>
                <a:rect l="l" t="t" r="r" b="b"/>
                <a:pathLst>
                  <a:path w="4439002" h="228863">
                    <a:moveTo>
                      <a:pt x="0" y="11442"/>
                    </a:moveTo>
                    <a:cubicBezTo>
                      <a:pt x="648308" y="121094"/>
                      <a:pt x="1296616" y="230746"/>
                      <a:pt x="2036450" y="228839"/>
                    </a:cubicBezTo>
                    <a:cubicBezTo>
                      <a:pt x="2776284" y="226932"/>
                      <a:pt x="4439002" y="0"/>
                      <a:pt x="4439002" y="0"/>
                    </a:cubicBezTo>
                  </a:path>
                </a:pathLst>
              </a:custGeom>
              <a:ln w="25400">
                <a:solidFill>
                  <a:schemeClr val="tx1">
                    <a:lumMod val="65000"/>
                    <a:lumOff val="35000"/>
                  </a:schemeClr>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 name="Lightning Bolt 1"/>
              <p:cNvSpPr/>
              <p:nvPr/>
            </p:nvSpPr>
            <p:spPr>
              <a:xfrm rot="19999735">
                <a:off x="5458404" y="1759483"/>
                <a:ext cx="720765" cy="702915"/>
              </a:xfrm>
              <a:prstGeom prst="lightningBolt">
                <a:avLst/>
              </a:prstGeom>
              <a:solidFill>
                <a:srgbClr val="FFBB31"/>
              </a:solidFill>
              <a:effectLst>
                <a:glow rad="2286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Freeform 17"/>
              <p:cNvSpPr/>
              <p:nvPr/>
            </p:nvSpPr>
            <p:spPr>
              <a:xfrm>
                <a:off x="3416852" y="2028876"/>
                <a:ext cx="4439002" cy="228863"/>
              </a:xfrm>
              <a:custGeom>
                <a:avLst/>
                <a:gdLst>
                  <a:gd name="connsiteX0" fmla="*/ 0 w 4439002"/>
                  <a:gd name="connsiteY0" fmla="*/ 11442 h 228863"/>
                  <a:gd name="connsiteX1" fmla="*/ 2036450 w 4439002"/>
                  <a:gd name="connsiteY1" fmla="*/ 228839 h 228863"/>
                  <a:gd name="connsiteX2" fmla="*/ 4439002 w 4439002"/>
                  <a:gd name="connsiteY2" fmla="*/ 0 h 228863"/>
                </a:gdLst>
                <a:ahLst/>
                <a:cxnLst>
                  <a:cxn ang="0">
                    <a:pos x="connsiteX0" y="connsiteY0"/>
                  </a:cxn>
                  <a:cxn ang="0">
                    <a:pos x="connsiteX1" y="connsiteY1"/>
                  </a:cxn>
                  <a:cxn ang="0">
                    <a:pos x="connsiteX2" y="connsiteY2"/>
                  </a:cxn>
                </a:cxnLst>
                <a:rect l="l" t="t" r="r" b="b"/>
                <a:pathLst>
                  <a:path w="4439002" h="228863">
                    <a:moveTo>
                      <a:pt x="0" y="11442"/>
                    </a:moveTo>
                    <a:cubicBezTo>
                      <a:pt x="648308" y="121094"/>
                      <a:pt x="1296616" y="230746"/>
                      <a:pt x="2036450" y="228839"/>
                    </a:cubicBezTo>
                    <a:cubicBezTo>
                      <a:pt x="2776284" y="226932"/>
                      <a:pt x="4439002" y="0"/>
                      <a:pt x="4439002" y="0"/>
                    </a:cubicBezTo>
                  </a:path>
                </a:pathLst>
              </a:custGeom>
              <a:ln w="25400">
                <a:solidFill>
                  <a:schemeClr val="tx1">
                    <a:lumMod val="65000"/>
                    <a:lumOff val="35000"/>
                  </a:schemeClr>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Can 9"/>
              <p:cNvSpPr/>
              <p:nvPr/>
            </p:nvSpPr>
            <p:spPr>
              <a:xfrm>
                <a:off x="3615269" y="1635114"/>
                <a:ext cx="155190" cy="3170492"/>
              </a:xfrm>
              <a:prstGeom prst="can">
                <a:avLst/>
              </a:prstGeom>
              <a:gradFill flip="none" rotWithShape="1">
                <a:gsLst>
                  <a:gs pos="0">
                    <a:schemeClr val="tx1">
                      <a:lumMod val="85000"/>
                      <a:lumOff val="15000"/>
                    </a:schemeClr>
                  </a:gs>
                  <a:gs pos="100000">
                    <a:schemeClr val="bg1">
                      <a:lumMod val="65000"/>
                    </a:schemeClr>
                  </a:gs>
                </a:gsLst>
                <a:lin ang="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an 18"/>
              <p:cNvSpPr/>
              <p:nvPr/>
            </p:nvSpPr>
            <p:spPr>
              <a:xfrm>
                <a:off x="7554547" y="1635114"/>
                <a:ext cx="155190" cy="3170492"/>
              </a:xfrm>
              <a:prstGeom prst="can">
                <a:avLst/>
              </a:prstGeom>
              <a:gradFill flip="none" rotWithShape="1">
                <a:gsLst>
                  <a:gs pos="0">
                    <a:schemeClr val="tx1">
                      <a:lumMod val="85000"/>
                      <a:lumOff val="15000"/>
                    </a:schemeClr>
                  </a:gs>
                  <a:gs pos="100000">
                    <a:schemeClr val="bg1">
                      <a:lumMod val="65000"/>
                    </a:schemeClr>
                  </a:gs>
                </a:gsLst>
                <a:lin ang="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3" name="TextBox 22"/>
          <p:cNvSpPr txBox="1"/>
          <p:nvPr/>
        </p:nvSpPr>
        <p:spPr>
          <a:xfrm>
            <a:off x="601672" y="3516077"/>
            <a:ext cx="8178715" cy="120032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Arcing occurs when electric current flows uncontrolled accompanied by ionization of the surrounding air from phase to ground, phase to neutral, and/or phase to phase.</a:t>
            </a:r>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Arcing</a:t>
            </a:r>
          </a:p>
        </p:txBody>
      </p:sp>
      <p:sp>
        <p:nvSpPr>
          <p:cNvPr id="25" name="TextBox 24"/>
          <p:cNvSpPr txBox="1"/>
          <p:nvPr/>
        </p:nvSpPr>
        <p:spPr>
          <a:xfrm>
            <a:off x="141527" y="4907883"/>
            <a:ext cx="8795641" cy="156966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a:buChar char="•"/>
            </a:pPr>
            <a:r>
              <a:rPr lang="en-US" sz="2400" dirty="0" smtClean="0"/>
              <a:t>Normally, air is an insulator.</a:t>
            </a:r>
          </a:p>
          <a:p>
            <a:pPr marL="342900" indent="-342900">
              <a:buFont typeface="Arial"/>
              <a:buChar char="•"/>
            </a:pPr>
            <a:r>
              <a:rPr lang="en-US" sz="2400" dirty="0" smtClean="0"/>
              <a:t>Under certain circumstances air insulation may fail.</a:t>
            </a:r>
          </a:p>
          <a:p>
            <a:pPr marL="342900" indent="-342900">
              <a:buFont typeface="Arial"/>
              <a:buChar char="•"/>
            </a:pPr>
            <a:r>
              <a:rPr lang="en-US" sz="2400" dirty="0" smtClean="0"/>
              <a:t>Insulation failure can result in short-circuit.</a:t>
            </a:r>
          </a:p>
          <a:p>
            <a:pPr marL="342900" indent="-342900">
              <a:buFont typeface="Arial"/>
              <a:buChar char="•"/>
            </a:pPr>
            <a:r>
              <a:rPr lang="en-US" sz="2400" dirty="0" smtClean="0"/>
              <a:t>This releases an enormous amount of energy in a very short time. </a:t>
            </a:r>
          </a:p>
        </p:txBody>
      </p:sp>
      <p:pic>
        <p:nvPicPr>
          <p:cNvPr id="24" name="Picture 23" descr="Untitle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2775" y="1092108"/>
            <a:ext cx="2823365" cy="2022014"/>
          </a:xfrm>
          <a:prstGeom prst="rect">
            <a:avLst/>
          </a:prstGeom>
        </p:spPr>
      </p:pic>
      <p:sp>
        <p:nvSpPr>
          <p:cNvPr id="2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38</a:t>
            </a:fld>
            <a:endParaRPr lang="en-US" sz="1600" dirty="0"/>
          </a:p>
        </p:txBody>
      </p:sp>
    </p:spTree>
    <p:extLst>
      <p:ext uri="{BB962C8B-B14F-4D97-AF65-F5344CB8AC3E}">
        <p14:creationId xmlns:p14="http://schemas.microsoft.com/office/powerpoint/2010/main" xmlns="" val="1977740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Insulation Failure – Strong Electric Field</a:t>
            </a:r>
          </a:p>
        </p:txBody>
      </p:sp>
      <p:grpSp>
        <p:nvGrpSpPr>
          <p:cNvPr id="3" name="Group 2"/>
          <p:cNvGrpSpPr/>
          <p:nvPr/>
        </p:nvGrpSpPr>
        <p:grpSpPr>
          <a:xfrm>
            <a:off x="2533574" y="1708286"/>
            <a:ext cx="3368667" cy="530951"/>
            <a:chOff x="5604778" y="1183352"/>
            <a:chExt cx="3368667" cy="530951"/>
          </a:xfrm>
        </p:grpSpPr>
        <p:pic>
          <p:nvPicPr>
            <p:cNvPr id="13" name="Picture 12"/>
            <p:cNvPicPr>
              <a:picLocks noChangeAspect="1"/>
            </p:cNvPicPr>
            <p:nvPr/>
          </p:nvPicPr>
          <p:blipFill>
            <a:blip r:embed="rId2" cstate="print"/>
            <a:stretch>
              <a:fillRect/>
            </a:stretch>
          </p:blipFill>
          <p:spPr>
            <a:xfrm rot="16200000">
              <a:off x="6939924" y="1408389"/>
              <a:ext cx="409924" cy="201903"/>
            </a:xfrm>
            <a:prstGeom prst="rect">
              <a:avLst/>
            </a:prstGeom>
          </p:spPr>
        </p:pic>
        <p:sp>
          <p:nvSpPr>
            <p:cNvPr id="11" name="Freeform 10"/>
            <p:cNvSpPr/>
            <p:nvPr/>
          </p:nvSpPr>
          <p:spPr>
            <a:xfrm>
              <a:off x="5604778" y="1183352"/>
              <a:ext cx="3365000" cy="132468"/>
            </a:xfrm>
            <a:custGeom>
              <a:avLst/>
              <a:gdLst>
                <a:gd name="connsiteX0" fmla="*/ 0 w 4439002"/>
                <a:gd name="connsiteY0" fmla="*/ 11442 h 228863"/>
                <a:gd name="connsiteX1" fmla="*/ 2036450 w 4439002"/>
                <a:gd name="connsiteY1" fmla="*/ 228839 h 228863"/>
                <a:gd name="connsiteX2" fmla="*/ 4439002 w 4439002"/>
                <a:gd name="connsiteY2" fmla="*/ 0 h 228863"/>
              </a:gdLst>
              <a:ahLst/>
              <a:cxnLst>
                <a:cxn ang="0">
                  <a:pos x="connsiteX0" y="connsiteY0"/>
                </a:cxn>
                <a:cxn ang="0">
                  <a:pos x="connsiteX1" y="connsiteY1"/>
                </a:cxn>
                <a:cxn ang="0">
                  <a:pos x="connsiteX2" y="connsiteY2"/>
                </a:cxn>
              </a:cxnLst>
              <a:rect l="l" t="t" r="r" b="b"/>
              <a:pathLst>
                <a:path w="4439002" h="228863">
                  <a:moveTo>
                    <a:pt x="0" y="11442"/>
                  </a:moveTo>
                  <a:cubicBezTo>
                    <a:pt x="648308" y="121094"/>
                    <a:pt x="1296616" y="230746"/>
                    <a:pt x="2036450" y="228839"/>
                  </a:cubicBezTo>
                  <a:cubicBezTo>
                    <a:pt x="2776284" y="226932"/>
                    <a:pt x="4439002" y="0"/>
                    <a:pt x="4439002" y="0"/>
                  </a:cubicBezTo>
                </a:path>
              </a:pathLst>
            </a:custGeom>
            <a:ln w="25400">
              <a:solidFill>
                <a:schemeClr val="tx1">
                  <a:lumMod val="65000"/>
                  <a:lumOff val="35000"/>
                </a:schemeClr>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Freeform 11"/>
            <p:cNvSpPr/>
            <p:nvPr/>
          </p:nvSpPr>
          <p:spPr>
            <a:xfrm>
              <a:off x="5608445" y="1576034"/>
              <a:ext cx="3365000" cy="132468"/>
            </a:xfrm>
            <a:custGeom>
              <a:avLst/>
              <a:gdLst>
                <a:gd name="connsiteX0" fmla="*/ 0 w 4439002"/>
                <a:gd name="connsiteY0" fmla="*/ 11442 h 228863"/>
                <a:gd name="connsiteX1" fmla="*/ 2036450 w 4439002"/>
                <a:gd name="connsiteY1" fmla="*/ 228839 h 228863"/>
                <a:gd name="connsiteX2" fmla="*/ 4439002 w 4439002"/>
                <a:gd name="connsiteY2" fmla="*/ 0 h 228863"/>
              </a:gdLst>
              <a:ahLst/>
              <a:cxnLst>
                <a:cxn ang="0">
                  <a:pos x="connsiteX0" y="connsiteY0"/>
                </a:cxn>
                <a:cxn ang="0">
                  <a:pos x="connsiteX1" y="connsiteY1"/>
                </a:cxn>
                <a:cxn ang="0">
                  <a:pos x="connsiteX2" y="connsiteY2"/>
                </a:cxn>
              </a:cxnLst>
              <a:rect l="l" t="t" r="r" b="b"/>
              <a:pathLst>
                <a:path w="4439002" h="228863">
                  <a:moveTo>
                    <a:pt x="0" y="11442"/>
                  </a:moveTo>
                  <a:cubicBezTo>
                    <a:pt x="648308" y="121094"/>
                    <a:pt x="1296616" y="230746"/>
                    <a:pt x="2036450" y="228839"/>
                  </a:cubicBezTo>
                  <a:cubicBezTo>
                    <a:pt x="2776284" y="226932"/>
                    <a:pt x="4439002" y="0"/>
                    <a:pt x="4439002" y="0"/>
                  </a:cubicBezTo>
                </a:path>
              </a:pathLst>
            </a:custGeom>
            <a:ln w="25400">
              <a:solidFill>
                <a:schemeClr val="tx1">
                  <a:lumMod val="65000"/>
                  <a:lumOff val="35000"/>
                </a:schemeClr>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 name="TextBox 1"/>
            <p:cNvSpPr txBox="1"/>
            <p:nvPr/>
          </p:nvSpPr>
          <p:spPr>
            <a:xfrm>
              <a:off x="7154399" y="1319477"/>
              <a:ext cx="439728" cy="377583"/>
            </a:xfrm>
            <a:prstGeom prst="rect">
              <a:avLst/>
            </a:prstGeom>
            <a:noFill/>
          </p:spPr>
          <p:txBody>
            <a:bodyPr wrap="square" rtlCol="0">
              <a:spAutoFit/>
            </a:bodyPr>
            <a:lstStyle/>
            <a:p>
              <a:r>
                <a:rPr lang="en-US" dirty="0" smtClean="0"/>
                <a:t>R</a:t>
              </a:r>
              <a:endParaRPr lang="en-US" dirty="0"/>
            </a:p>
          </p:txBody>
        </p:sp>
      </p:grpSp>
      <p:sp>
        <p:nvSpPr>
          <p:cNvPr id="14" name="TextBox 13"/>
          <p:cNvSpPr txBox="1"/>
          <p:nvPr/>
        </p:nvSpPr>
        <p:spPr>
          <a:xfrm>
            <a:off x="28011" y="2861475"/>
            <a:ext cx="8661992" cy="304698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a:buChar char="•"/>
            </a:pPr>
            <a:r>
              <a:rPr lang="en-US" sz="2400" dirty="0"/>
              <a:t>R = </a:t>
            </a:r>
            <a:r>
              <a:rPr lang="en-US" sz="2400" dirty="0" smtClean="0"/>
              <a:t>∞ when air is an insulator. </a:t>
            </a:r>
            <a:r>
              <a:rPr lang="en-US" sz="2400" dirty="0"/>
              <a:t>A</a:t>
            </a:r>
            <a:r>
              <a:rPr lang="en-US" sz="2400" dirty="0" smtClean="0"/>
              <a:t>rcing occurs when R = 0</a:t>
            </a:r>
            <a:endParaRPr lang="en-US" sz="2400" dirty="0"/>
          </a:p>
          <a:p>
            <a:pPr marL="342900" indent="-342900">
              <a:buFont typeface="Arial"/>
              <a:buChar char="•"/>
            </a:pPr>
            <a:r>
              <a:rPr lang="en-US" sz="2400" dirty="0" smtClean="0"/>
              <a:t>The electric field between the two conductors is given by</a:t>
            </a:r>
          </a:p>
          <a:p>
            <a:r>
              <a:rPr lang="en-US" sz="2400" dirty="0" smtClean="0"/>
              <a:t>	Electric field = (voltage difference) / (distance between conductors)</a:t>
            </a:r>
          </a:p>
          <a:p>
            <a:r>
              <a:rPr lang="en-US" sz="2400" dirty="0"/>
              <a:t>	</a:t>
            </a:r>
            <a:r>
              <a:rPr lang="en-US" sz="2400" dirty="0" smtClean="0"/>
              <a:t>Example: assume two conductors with a voltage difference </a:t>
            </a:r>
          </a:p>
          <a:p>
            <a:r>
              <a:rPr lang="en-US" sz="2400" dirty="0"/>
              <a:t>	</a:t>
            </a:r>
            <a:r>
              <a:rPr lang="en-US" sz="2400" dirty="0" smtClean="0"/>
              <a:t>of 100 000 V and the distance between the conductors is 0.5 m</a:t>
            </a:r>
          </a:p>
          <a:p>
            <a:r>
              <a:rPr lang="en-US" sz="2400" dirty="0" smtClean="0"/>
              <a:t>	Thus, Electric field = 200000 V/m = 2000 V/cm. This is a strong 	electric field and may cause the air </a:t>
            </a:r>
            <a:r>
              <a:rPr lang="en-US" sz="2400" b="1" dirty="0" smtClean="0">
                <a:solidFill>
                  <a:srgbClr val="FF0000"/>
                </a:solidFill>
              </a:rPr>
              <a:t>insulation failure </a:t>
            </a:r>
            <a:r>
              <a:rPr lang="en-US" sz="2400" dirty="0" smtClean="0"/>
              <a:t>under 	favorable 	condition. </a:t>
            </a:r>
            <a:endParaRPr lang="en-US" sz="2400" dirty="0"/>
          </a:p>
        </p:txBody>
      </p:sp>
      <p:sp>
        <p:nvSpPr>
          <p:cNvPr id="1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39</a:t>
            </a:fld>
            <a:endParaRPr lang="en-US" sz="1600" dirty="0"/>
          </a:p>
        </p:txBody>
      </p:sp>
    </p:spTree>
    <p:extLst>
      <p:ext uri="{BB962C8B-B14F-4D97-AF65-F5344CB8AC3E}">
        <p14:creationId xmlns:p14="http://schemas.microsoft.com/office/powerpoint/2010/main" xmlns="" val="768674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6" name="Rounded Rectangle 5"/>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7" name="Rounded Rectangle 6"/>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8" name="Rounded Rectangle 7"/>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9" name="Rounded Rectangle 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Accidents Related to Electricity</a:t>
            </a:r>
          </a:p>
        </p:txBody>
      </p:sp>
      <p:sp>
        <p:nvSpPr>
          <p:cNvPr id="11" name="TextBox 10"/>
          <p:cNvSpPr txBox="1"/>
          <p:nvPr/>
        </p:nvSpPr>
        <p:spPr>
          <a:xfrm>
            <a:off x="384919" y="1146241"/>
            <a:ext cx="8324799" cy="4893647"/>
          </a:xfrm>
          <a:prstGeom prst="rect">
            <a:avLst/>
          </a:prstGeom>
          <a:noFill/>
        </p:spPr>
        <p:txBody>
          <a:bodyPr wrap="square" rtlCol="0">
            <a:spAutoFit/>
          </a:bodyPr>
          <a:lstStyle/>
          <a:p>
            <a:pPr marL="342900" indent="-342900">
              <a:buFont typeface="Arial"/>
              <a:buChar char="•"/>
            </a:pPr>
            <a:r>
              <a:rPr lang="en-US" sz="2400" dirty="0"/>
              <a:t>In </a:t>
            </a:r>
            <a:r>
              <a:rPr lang="en-US" sz="2400" dirty="0" smtClean="0"/>
              <a:t>only one year there were 53,589 electricity related fires reported in Canada, which resulted in 304 deaths, 2,547 injuries and $1.49 billion in property losses [1]</a:t>
            </a:r>
          </a:p>
          <a:p>
            <a:pPr marL="342900" indent="-342900">
              <a:buFont typeface="Arial"/>
              <a:buChar char="•"/>
            </a:pPr>
            <a:endParaRPr lang="en-US" sz="2400" dirty="0"/>
          </a:p>
          <a:p>
            <a:pPr marL="342900" indent="-342900">
              <a:buFont typeface="Arial"/>
              <a:buChar char="•"/>
            </a:pPr>
            <a:r>
              <a:rPr lang="en-US" sz="2400" dirty="0" smtClean="0"/>
              <a:t>In Ontario an average annual cost of electricity related injuries is $1.3 million [1]</a:t>
            </a:r>
          </a:p>
          <a:p>
            <a:pPr marL="342900" indent="-342900">
              <a:buFont typeface="Arial"/>
              <a:buChar char="•"/>
            </a:pPr>
            <a:endParaRPr lang="en-US" sz="2400" dirty="0" smtClean="0"/>
          </a:p>
          <a:p>
            <a:pPr marL="342900" indent="-342900">
              <a:buFont typeface="Arial"/>
              <a:buChar char="•"/>
            </a:pPr>
            <a:r>
              <a:rPr lang="en-US" sz="2400" dirty="0" smtClean="0"/>
              <a:t>In U.S., there is 43,900 electrical home fires each year, resulting in 438 deaths, 1,430 injuries and $1.47 billion in property damages [2]</a:t>
            </a:r>
          </a:p>
          <a:p>
            <a:pPr marL="342900" indent="-342900">
              <a:buFont typeface="Arial"/>
              <a:buChar char="•"/>
            </a:pPr>
            <a:endParaRPr lang="en-US" sz="2400" dirty="0" smtClean="0"/>
          </a:p>
          <a:p>
            <a:pPr marL="342900" indent="-342900">
              <a:buFont typeface="Arial"/>
              <a:buChar char="•"/>
            </a:pPr>
            <a:r>
              <a:rPr lang="en-US" sz="2400" dirty="0" smtClean="0"/>
              <a:t>Human factor is the most significant cause for electrical incidents</a:t>
            </a:r>
            <a:endParaRPr lang="en-US" sz="2400" dirty="0" smtClean="0">
              <a:solidFill>
                <a:srgbClr val="0000FF"/>
              </a:solidFill>
            </a:endParaRPr>
          </a:p>
        </p:txBody>
      </p:sp>
      <p:sp>
        <p:nvSpPr>
          <p:cNvPr id="12" name="TextBox 11"/>
          <p:cNvSpPr txBox="1"/>
          <p:nvPr/>
        </p:nvSpPr>
        <p:spPr>
          <a:xfrm>
            <a:off x="213741" y="6109451"/>
            <a:ext cx="8569193" cy="523220"/>
          </a:xfrm>
          <a:prstGeom prst="rect">
            <a:avLst/>
          </a:prstGeom>
          <a:noFill/>
        </p:spPr>
        <p:txBody>
          <a:bodyPr wrap="square" rtlCol="0">
            <a:spAutoFit/>
          </a:bodyPr>
          <a:lstStyle/>
          <a:p>
            <a:r>
              <a:rPr lang="en-US" sz="1400" dirty="0" smtClean="0"/>
              <a:t>[1] 2001, 2002, 2011 Ontario Electrical Safety Report</a:t>
            </a:r>
          </a:p>
          <a:p>
            <a:r>
              <a:rPr lang="en-US" sz="1400" dirty="0" smtClean="0"/>
              <a:t>[2] Electrical Safety Foundation International, 2013 National Electrical Safety Month</a:t>
            </a:r>
            <a:endParaRPr lang="en-US" sz="1400" dirty="0"/>
          </a:p>
        </p:txBody>
      </p:sp>
      <p:sp>
        <p:nvSpPr>
          <p:cNvPr id="14"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a:t>
            </a:fld>
            <a:endParaRPr lang="en-US" sz="1600" dirty="0"/>
          </a:p>
        </p:txBody>
      </p:sp>
    </p:spTree>
    <p:extLst>
      <p:ext uri="{BB962C8B-B14F-4D97-AF65-F5344CB8AC3E}">
        <p14:creationId xmlns:p14="http://schemas.microsoft.com/office/powerpoint/2010/main" xmlns="" val="1932094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Insulation Failure – Factors Influencing</a:t>
            </a:r>
          </a:p>
        </p:txBody>
      </p:sp>
      <p:grpSp>
        <p:nvGrpSpPr>
          <p:cNvPr id="23" name="Group 22"/>
          <p:cNvGrpSpPr/>
          <p:nvPr/>
        </p:nvGrpSpPr>
        <p:grpSpPr>
          <a:xfrm>
            <a:off x="2434275" y="1547133"/>
            <a:ext cx="3368667" cy="530951"/>
            <a:chOff x="5604778" y="1183352"/>
            <a:chExt cx="3368667" cy="530951"/>
          </a:xfrm>
        </p:grpSpPr>
        <p:pic>
          <p:nvPicPr>
            <p:cNvPr id="24" name="Picture 23"/>
            <p:cNvPicPr>
              <a:picLocks noChangeAspect="1"/>
            </p:cNvPicPr>
            <p:nvPr/>
          </p:nvPicPr>
          <p:blipFill>
            <a:blip r:embed="rId2" cstate="print"/>
            <a:stretch>
              <a:fillRect/>
            </a:stretch>
          </p:blipFill>
          <p:spPr>
            <a:xfrm rot="16200000">
              <a:off x="6939924" y="1408389"/>
              <a:ext cx="409924" cy="201903"/>
            </a:xfrm>
            <a:prstGeom prst="rect">
              <a:avLst/>
            </a:prstGeom>
          </p:spPr>
        </p:pic>
        <p:sp>
          <p:nvSpPr>
            <p:cNvPr id="25" name="Freeform 24"/>
            <p:cNvSpPr/>
            <p:nvPr/>
          </p:nvSpPr>
          <p:spPr>
            <a:xfrm>
              <a:off x="5604778" y="1183352"/>
              <a:ext cx="3365000" cy="132468"/>
            </a:xfrm>
            <a:custGeom>
              <a:avLst/>
              <a:gdLst>
                <a:gd name="connsiteX0" fmla="*/ 0 w 4439002"/>
                <a:gd name="connsiteY0" fmla="*/ 11442 h 228863"/>
                <a:gd name="connsiteX1" fmla="*/ 2036450 w 4439002"/>
                <a:gd name="connsiteY1" fmla="*/ 228839 h 228863"/>
                <a:gd name="connsiteX2" fmla="*/ 4439002 w 4439002"/>
                <a:gd name="connsiteY2" fmla="*/ 0 h 228863"/>
              </a:gdLst>
              <a:ahLst/>
              <a:cxnLst>
                <a:cxn ang="0">
                  <a:pos x="connsiteX0" y="connsiteY0"/>
                </a:cxn>
                <a:cxn ang="0">
                  <a:pos x="connsiteX1" y="connsiteY1"/>
                </a:cxn>
                <a:cxn ang="0">
                  <a:pos x="connsiteX2" y="connsiteY2"/>
                </a:cxn>
              </a:cxnLst>
              <a:rect l="l" t="t" r="r" b="b"/>
              <a:pathLst>
                <a:path w="4439002" h="228863">
                  <a:moveTo>
                    <a:pt x="0" y="11442"/>
                  </a:moveTo>
                  <a:cubicBezTo>
                    <a:pt x="648308" y="121094"/>
                    <a:pt x="1296616" y="230746"/>
                    <a:pt x="2036450" y="228839"/>
                  </a:cubicBezTo>
                  <a:cubicBezTo>
                    <a:pt x="2776284" y="226932"/>
                    <a:pt x="4439002" y="0"/>
                    <a:pt x="4439002" y="0"/>
                  </a:cubicBezTo>
                </a:path>
              </a:pathLst>
            </a:custGeom>
            <a:ln w="25400">
              <a:solidFill>
                <a:schemeClr val="tx1">
                  <a:lumMod val="65000"/>
                  <a:lumOff val="35000"/>
                </a:schemeClr>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6" name="Freeform 25"/>
            <p:cNvSpPr/>
            <p:nvPr/>
          </p:nvSpPr>
          <p:spPr>
            <a:xfrm>
              <a:off x="5608445" y="1576034"/>
              <a:ext cx="3365000" cy="132468"/>
            </a:xfrm>
            <a:custGeom>
              <a:avLst/>
              <a:gdLst>
                <a:gd name="connsiteX0" fmla="*/ 0 w 4439002"/>
                <a:gd name="connsiteY0" fmla="*/ 11442 h 228863"/>
                <a:gd name="connsiteX1" fmla="*/ 2036450 w 4439002"/>
                <a:gd name="connsiteY1" fmla="*/ 228839 h 228863"/>
                <a:gd name="connsiteX2" fmla="*/ 4439002 w 4439002"/>
                <a:gd name="connsiteY2" fmla="*/ 0 h 228863"/>
              </a:gdLst>
              <a:ahLst/>
              <a:cxnLst>
                <a:cxn ang="0">
                  <a:pos x="connsiteX0" y="connsiteY0"/>
                </a:cxn>
                <a:cxn ang="0">
                  <a:pos x="connsiteX1" y="connsiteY1"/>
                </a:cxn>
                <a:cxn ang="0">
                  <a:pos x="connsiteX2" y="connsiteY2"/>
                </a:cxn>
              </a:cxnLst>
              <a:rect l="l" t="t" r="r" b="b"/>
              <a:pathLst>
                <a:path w="4439002" h="228863">
                  <a:moveTo>
                    <a:pt x="0" y="11442"/>
                  </a:moveTo>
                  <a:cubicBezTo>
                    <a:pt x="648308" y="121094"/>
                    <a:pt x="1296616" y="230746"/>
                    <a:pt x="2036450" y="228839"/>
                  </a:cubicBezTo>
                  <a:cubicBezTo>
                    <a:pt x="2776284" y="226932"/>
                    <a:pt x="4439002" y="0"/>
                    <a:pt x="4439002" y="0"/>
                  </a:cubicBezTo>
                </a:path>
              </a:pathLst>
            </a:custGeom>
            <a:ln w="25400">
              <a:solidFill>
                <a:schemeClr val="tx1">
                  <a:lumMod val="65000"/>
                  <a:lumOff val="35000"/>
                </a:schemeClr>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7" name="TextBox 26"/>
            <p:cNvSpPr txBox="1"/>
            <p:nvPr/>
          </p:nvSpPr>
          <p:spPr>
            <a:xfrm>
              <a:off x="7154399" y="1319477"/>
              <a:ext cx="439728" cy="377583"/>
            </a:xfrm>
            <a:prstGeom prst="rect">
              <a:avLst/>
            </a:prstGeom>
            <a:noFill/>
          </p:spPr>
          <p:txBody>
            <a:bodyPr wrap="square" rtlCol="0">
              <a:spAutoFit/>
            </a:bodyPr>
            <a:lstStyle/>
            <a:p>
              <a:r>
                <a:rPr lang="en-US" dirty="0" smtClean="0"/>
                <a:t>R</a:t>
              </a:r>
              <a:endParaRPr lang="en-US" dirty="0"/>
            </a:p>
          </p:txBody>
        </p:sp>
      </p:grpSp>
      <p:sp>
        <p:nvSpPr>
          <p:cNvPr id="28" name="TextBox 27"/>
          <p:cNvSpPr txBox="1"/>
          <p:nvPr/>
        </p:nvSpPr>
        <p:spPr>
          <a:xfrm>
            <a:off x="373382" y="2558242"/>
            <a:ext cx="8440664" cy="34163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Arcing can be influenced and/or caused by the following factors:</a:t>
            </a:r>
          </a:p>
          <a:p>
            <a:pPr marL="342900" indent="-342900">
              <a:buFont typeface="Arial"/>
              <a:buChar char="•"/>
            </a:pPr>
            <a:r>
              <a:rPr lang="en-US" sz="2400" dirty="0" smtClean="0"/>
              <a:t>Defective or aging insulation material</a:t>
            </a:r>
          </a:p>
          <a:p>
            <a:pPr marL="342900" indent="-342900">
              <a:buFont typeface="Arial"/>
              <a:buChar char="•"/>
            </a:pPr>
            <a:r>
              <a:rPr lang="en-US" sz="2400" dirty="0" smtClean="0"/>
              <a:t>Poor or incorrect maintenance</a:t>
            </a:r>
          </a:p>
          <a:p>
            <a:pPr marL="342900" indent="-342900">
              <a:buFont typeface="Arial"/>
              <a:buChar char="•"/>
            </a:pPr>
            <a:r>
              <a:rPr lang="en-US" sz="2400" dirty="0" smtClean="0"/>
              <a:t>Moisture or vermin and human errors</a:t>
            </a:r>
          </a:p>
          <a:p>
            <a:pPr marL="342900" indent="-342900">
              <a:buFont typeface="Arial"/>
              <a:buChar char="•"/>
            </a:pPr>
            <a:r>
              <a:rPr lang="en-US" sz="2400" dirty="0" smtClean="0"/>
              <a:t>A tool slipping and touching live conductors</a:t>
            </a:r>
          </a:p>
          <a:p>
            <a:pPr marL="342900" indent="-342900">
              <a:buFont typeface="Arial"/>
              <a:buChar char="•"/>
            </a:pPr>
            <a:r>
              <a:rPr lang="en-US" sz="2400" dirty="0" smtClean="0"/>
              <a:t>Environmental factors such as geography, altitude, humidity</a:t>
            </a:r>
            <a:r>
              <a:rPr lang="en-US" sz="2400" dirty="0"/>
              <a:t> </a:t>
            </a:r>
            <a:r>
              <a:rPr lang="en-US" sz="2400" dirty="0" smtClean="0"/>
              <a:t>and geology</a:t>
            </a:r>
          </a:p>
          <a:p>
            <a:pPr marL="342900" indent="-342900">
              <a:buFont typeface="Arial"/>
              <a:buChar char="•"/>
            </a:pPr>
            <a:r>
              <a:rPr lang="en-US" sz="2400" dirty="0" smtClean="0"/>
              <a:t>Meteorological factors such as ambient pressure, temperature, </a:t>
            </a:r>
          </a:p>
          <a:p>
            <a:r>
              <a:rPr lang="en-US" sz="2400" dirty="0"/>
              <a:t> </a:t>
            </a:r>
            <a:r>
              <a:rPr lang="en-US" sz="2400" dirty="0" smtClean="0"/>
              <a:t>    and wind</a:t>
            </a:r>
          </a:p>
        </p:txBody>
      </p:sp>
      <p:sp>
        <p:nvSpPr>
          <p:cNvPr id="16"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40</a:t>
            </a:fld>
            <a:endParaRPr lang="en-US" sz="1600" dirty="0"/>
          </a:p>
        </p:txBody>
      </p:sp>
    </p:spTree>
    <p:extLst>
      <p:ext uri="{BB962C8B-B14F-4D97-AF65-F5344CB8AC3E}">
        <p14:creationId xmlns:p14="http://schemas.microsoft.com/office/powerpoint/2010/main" xmlns="" val="1977740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Arcing Hazards</a:t>
            </a:r>
          </a:p>
        </p:txBody>
      </p:sp>
      <p:cxnSp>
        <p:nvCxnSpPr>
          <p:cNvPr id="6" name="Straight Arrow Connector 5"/>
          <p:cNvCxnSpPr/>
          <p:nvPr/>
        </p:nvCxnSpPr>
        <p:spPr>
          <a:xfrm>
            <a:off x="4689870" y="1504434"/>
            <a:ext cx="0" cy="567587"/>
          </a:xfrm>
          <a:prstGeom prst="straightConnector1">
            <a:avLst/>
          </a:prstGeom>
          <a:ln>
            <a:solidFill>
              <a:schemeClr val="accent6">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12759" y="2072021"/>
            <a:ext cx="4941397" cy="0"/>
          </a:xfrm>
          <a:prstGeom prst="straightConnector1">
            <a:avLst/>
          </a:prstGeom>
          <a:ln>
            <a:solidFill>
              <a:schemeClr val="accent6">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822681" y="2072021"/>
            <a:ext cx="0" cy="355928"/>
          </a:xfrm>
          <a:prstGeom prst="straightConnector1">
            <a:avLst/>
          </a:prstGeom>
          <a:ln>
            <a:solidFill>
              <a:schemeClr val="accent6">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742762" y="2067914"/>
            <a:ext cx="0" cy="355928"/>
          </a:xfrm>
          <a:prstGeom prst="straightConnector1">
            <a:avLst/>
          </a:prstGeom>
          <a:ln>
            <a:solidFill>
              <a:schemeClr val="accent6">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812532" y="2805767"/>
            <a:ext cx="2" cy="425731"/>
          </a:xfrm>
          <a:prstGeom prst="straightConnector1">
            <a:avLst/>
          </a:prstGeom>
          <a:ln>
            <a:solidFill>
              <a:schemeClr val="accent6">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30" idx="0"/>
          </p:cNvCxnSpPr>
          <p:nvPr/>
        </p:nvCxnSpPr>
        <p:spPr>
          <a:xfrm>
            <a:off x="7743015" y="2665584"/>
            <a:ext cx="0" cy="2770774"/>
          </a:xfrm>
          <a:prstGeom prst="straightConnector1">
            <a:avLst/>
          </a:prstGeom>
          <a:ln>
            <a:solidFill>
              <a:schemeClr val="accent6">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3842649" y="1213700"/>
            <a:ext cx="1683299" cy="402134"/>
          </a:xfrm>
          <a:prstGeom prst="roundRect">
            <a:avLst>
              <a:gd name="adj" fmla="val 4991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Arcing</a:t>
            </a:r>
            <a:endParaRPr lang="en-US" sz="2200" dirty="0"/>
          </a:p>
        </p:txBody>
      </p:sp>
      <p:sp>
        <p:nvSpPr>
          <p:cNvPr id="26" name="Rounded Rectangle 25"/>
          <p:cNvSpPr/>
          <p:nvPr/>
        </p:nvSpPr>
        <p:spPr>
          <a:xfrm>
            <a:off x="6891466" y="2423842"/>
            <a:ext cx="1683299" cy="402134"/>
          </a:xfrm>
          <a:prstGeom prst="roundRect">
            <a:avLst>
              <a:gd name="adj" fmla="val 4991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Blast</a:t>
            </a:r>
            <a:endParaRPr lang="en-US" sz="2200" dirty="0"/>
          </a:p>
        </p:txBody>
      </p:sp>
      <p:sp>
        <p:nvSpPr>
          <p:cNvPr id="28" name="Rounded Rectangle 27"/>
          <p:cNvSpPr/>
          <p:nvPr/>
        </p:nvSpPr>
        <p:spPr>
          <a:xfrm>
            <a:off x="3087899" y="3835945"/>
            <a:ext cx="1683299" cy="402134"/>
          </a:xfrm>
          <a:prstGeom prst="roundRect">
            <a:avLst>
              <a:gd name="adj" fmla="val 4991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Burn</a:t>
            </a:r>
            <a:endParaRPr lang="en-US" sz="2200" dirty="0"/>
          </a:p>
        </p:txBody>
      </p:sp>
      <p:sp>
        <p:nvSpPr>
          <p:cNvPr id="30" name="Rounded Rectangle 29"/>
          <p:cNvSpPr/>
          <p:nvPr/>
        </p:nvSpPr>
        <p:spPr>
          <a:xfrm>
            <a:off x="6901365" y="5436358"/>
            <a:ext cx="1683299" cy="402134"/>
          </a:xfrm>
          <a:prstGeom prst="roundRect">
            <a:avLst>
              <a:gd name="adj" fmla="val 4991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Sound</a:t>
            </a:r>
            <a:endParaRPr lang="en-US" sz="2200" dirty="0"/>
          </a:p>
        </p:txBody>
      </p:sp>
      <p:sp>
        <p:nvSpPr>
          <p:cNvPr id="33" name="Rounded Rectangle 32"/>
          <p:cNvSpPr/>
          <p:nvPr/>
        </p:nvSpPr>
        <p:spPr>
          <a:xfrm>
            <a:off x="752860" y="3841532"/>
            <a:ext cx="1851629" cy="402134"/>
          </a:xfrm>
          <a:prstGeom prst="roundRect">
            <a:avLst>
              <a:gd name="adj" fmla="val 4991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Light</a:t>
            </a:r>
            <a:endParaRPr lang="en-US" sz="2200" dirty="0"/>
          </a:p>
        </p:txBody>
      </p:sp>
      <p:cxnSp>
        <p:nvCxnSpPr>
          <p:cNvPr id="35" name="Straight Arrow Connector 34"/>
          <p:cNvCxnSpPr/>
          <p:nvPr/>
        </p:nvCxnSpPr>
        <p:spPr>
          <a:xfrm flipH="1">
            <a:off x="1668260" y="3231498"/>
            <a:ext cx="10914" cy="594400"/>
          </a:xfrm>
          <a:prstGeom prst="straightConnector1">
            <a:avLst/>
          </a:prstGeom>
          <a:ln>
            <a:solidFill>
              <a:schemeClr val="accent6">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668756" y="3231498"/>
            <a:ext cx="2247667" cy="0"/>
          </a:xfrm>
          <a:prstGeom prst="straightConnector1">
            <a:avLst/>
          </a:prstGeom>
          <a:ln>
            <a:solidFill>
              <a:schemeClr val="accent6">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1992448" y="2427949"/>
            <a:ext cx="1683299" cy="402134"/>
          </a:xfrm>
          <a:prstGeom prst="roundRect">
            <a:avLst>
              <a:gd name="adj" fmla="val 4991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Fire</a:t>
            </a:r>
            <a:endParaRPr lang="en-US" sz="2200" dirty="0"/>
          </a:p>
        </p:txBody>
      </p:sp>
      <p:cxnSp>
        <p:nvCxnSpPr>
          <p:cNvPr id="41" name="Straight Arrow Connector 40"/>
          <p:cNvCxnSpPr/>
          <p:nvPr/>
        </p:nvCxnSpPr>
        <p:spPr>
          <a:xfrm flipH="1">
            <a:off x="3912440" y="3231498"/>
            <a:ext cx="1" cy="594400"/>
          </a:xfrm>
          <a:prstGeom prst="straightConnector1">
            <a:avLst/>
          </a:prstGeom>
          <a:ln>
            <a:solidFill>
              <a:schemeClr val="accent6">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4226227" y="5436358"/>
            <a:ext cx="2156081" cy="402134"/>
          </a:xfrm>
          <a:prstGeom prst="roundRect">
            <a:avLst>
              <a:gd name="adj" fmla="val 4991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Pressure Wave</a:t>
            </a:r>
            <a:endParaRPr lang="en-US" sz="2200" dirty="0"/>
          </a:p>
        </p:txBody>
      </p:sp>
      <p:cxnSp>
        <p:nvCxnSpPr>
          <p:cNvPr id="49" name="Straight Arrow Connector 48"/>
          <p:cNvCxnSpPr/>
          <p:nvPr/>
        </p:nvCxnSpPr>
        <p:spPr>
          <a:xfrm flipH="1">
            <a:off x="5307553" y="4826324"/>
            <a:ext cx="10914" cy="594400"/>
          </a:xfrm>
          <a:prstGeom prst="straightConnector1">
            <a:avLst/>
          </a:prstGeom>
          <a:ln>
            <a:solidFill>
              <a:schemeClr val="accent6">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314623" y="4826324"/>
            <a:ext cx="2439151" cy="0"/>
          </a:xfrm>
          <a:prstGeom prst="straightConnector1">
            <a:avLst/>
          </a:prstGeom>
          <a:ln>
            <a:solidFill>
              <a:schemeClr val="accent6">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2"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41</a:t>
            </a:fld>
            <a:endParaRPr lang="en-US" sz="1600" dirty="0"/>
          </a:p>
        </p:txBody>
      </p:sp>
    </p:spTree>
    <p:extLst>
      <p:ext uri="{BB962C8B-B14F-4D97-AF65-F5344CB8AC3E}">
        <p14:creationId xmlns:p14="http://schemas.microsoft.com/office/powerpoint/2010/main" xmlns="" val="768674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Arcing Hazard – Fire and Burns </a:t>
            </a:r>
          </a:p>
        </p:txBody>
      </p:sp>
      <p:sp>
        <p:nvSpPr>
          <p:cNvPr id="11" name="TextBox 10"/>
          <p:cNvSpPr txBox="1"/>
          <p:nvPr/>
        </p:nvSpPr>
        <p:spPr>
          <a:xfrm>
            <a:off x="353538" y="1129602"/>
            <a:ext cx="8516378" cy="1938992"/>
          </a:xfrm>
          <a:prstGeom prst="rect">
            <a:avLst/>
          </a:prstGeom>
          <a:ln>
            <a:solidFill>
              <a:srgbClr val="8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Arial"/>
              <a:buChar char="•"/>
            </a:pPr>
            <a:r>
              <a:rPr lang="en-US" sz="2400" dirty="0" smtClean="0"/>
              <a:t>Arcing results in fierce fire and the temperature of this fire can be as high as 20 000 C.</a:t>
            </a:r>
          </a:p>
          <a:p>
            <a:pPr marL="342900" indent="-342900">
              <a:buFont typeface="Arial"/>
              <a:buChar char="•"/>
            </a:pPr>
            <a:r>
              <a:rPr lang="en-US" sz="2400" dirty="0" smtClean="0"/>
              <a:t>This arcing temperature is four times as hot as the sun’s surface.</a:t>
            </a:r>
          </a:p>
          <a:p>
            <a:pPr marL="342900" indent="-342900">
              <a:buFont typeface="Arial"/>
              <a:buChar char="•"/>
            </a:pPr>
            <a:r>
              <a:rPr lang="en-US" sz="2400" dirty="0" smtClean="0"/>
              <a:t>No material, known on the earth, can withstand this temperature. They will be vaporized.</a:t>
            </a:r>
          </a:p>
        </p:txBody>
      </p:sp>
      <p:sp>
        <p:nvSpPr>
          <p:cNvPr id="12" name="TextBox 11"/>
          <p:cNvSpPr txBox="1"/>
          <p:nvPr/>
        </p:nvSpPr>
        <p:spPr>
          <a:xfrm>
            <a:off x="357108" y="3434859"/>
            <a:ext cx="8516378" cy="3046988"/>
          </a:xfrm>
          <a:prstGeom prst="rect">
            <a:avLst/>
          </a:prstGeom>
          <a:solidFill>
            <a:schemeClr val="accent3">
              <a:lumMod val="60000"/>
              <a:lumOff val="40000"/>
            </a:schemeClr>
          </a:solidFill>
          <a:ln>
            <a:solidFill>
              <a:srgbClr val="800000"/>
            </a:solidFill>
          </a:ln>
          <a:scene3d>
            <a:camera prst="orthographicFront"/>
            <a:lightRig rig="threePt" dir="t"/>
          </a:scene3d>
          <a:sp3d>
            <a:bevelT w="152400" h="50800" prst="softRound"/>
            <a:bevelB prst="slope"/>
          </a:sp3d>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a:buChar char="•"/>
            </a:pPr>
            <a:r>
              <a:rPr lang="en-US" sz="2400" dirty="0" smtClean="0"/>
              <a:t>Burns from electric arc do not need a direct contact to fire.</a:t>
            </a:r>
          </a:p>
          <a:p>
            <a:pPr marL="342900" indent="-342900">
              <a:buFont typeface="Arial"/>
              <a:buChar char="•"/>
            </a:pPr>
            <a:r>
              <a:rPr lang="en-US" sz="2400" dirty="0" smtClean="0"/>
              <a:t>With temperatures rising in and around an arc, burn hazard is present from </a:t>
            </a:r>
            <a:r>
              <a:rPr lang="en-US" sz="2400" dirty="0" err="1" smtClean="0"/>
              <a:t>ohmic</a:t>
            </a:r>
            <a:r>
              <a:rPr lang="en-US" sz="2400" dirty="0" smtClean="0"/>
              <a:t> heating; ignition and combustion of nearby materials, notably including worn clothing and adjacent equipment; and sprayed or blown hot or melting installation elements.</a:t>
            </a:r>
          </a:p>
          <a:p>
            <a:pPr marL="342900" indent="-342900">
              <a:buFont typeface="Arial"/>
              <a:buChar char="•"/>
            </a:pPr>
            <a:r>
              <a:rPr lang="en-US" sz="2400" dirty="0"/>
              <a:t>A person standing several feet away from an arc can be a victim of massive </a:t>
            </a:r>
            <a:r>
              <a:rPr lang="en-US" sz="2400" dirty="0" smtClean="0"/>
              <a:t>burns. Thus, distance matters.</a:t>
            </a:r>
            <a:endParaRPr lang="en-US" sz="2400" dirty="0"/>
          </a:p>
        </p:txBody>
      </p:sp>
      <p:sp>
        <p:nvSpPr>
          <p:cNvPr id="13"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42</a:t>
            </a:fld>
            <a:endParaRPr lang="en-US" sz="1600" dirty="0"/>
          </a:p>
        </p:txBody>
      </p:sp>
    </p:spTree>
    <p:extLst>
      <p:ext uri="{BB962C8B-B14F-4D97-AF65-F5344CB8AC3E}">
        <p14:creationId xmlns:p14="http://schemas.microsoft.com/office/powerpoint/2010/main" xmlns="" val="768674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Arcing Hazard – Light</a:t>
            </a:r>
          </a:p>
        </p:txBody>
      </p:sp>
      <p:sp>
        <p:nvSpPr>
          <p:cNvPr id="11" name="TextBox 10"/>
          <p:cNvSpPr txBox="1"/>
          <p:nvPr/>
        </p:nvSpPr>
        <p:spPr>
          <a:xfrm>
            <a:off x="522212" y="1496679"/>
            <a:ext cx="8045683" cy="3785652"/>
          </a:xfrm>
          <a:prstGeom prst="rect">
            <a:avLst/>
          </a:prstGeom>
          <a:ln>
            <a:solidFill>
              <a:srgbClr val="8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Arial"/>
              <a:buChar char="•"/>
            </a:pPr>
            <a:r>
              <a:rPr lang="en-US" sz="2400" dirty="0" smtClean="0"/>
              <a:t>The intense light generated by arc flash emits dangerous ultraviolet and infrared.</a:t>
            </a:r>
          </a:p>
          <a:p>
            <a:pPr marL="342900" indent="-342900">
              <a:buFont typeface="Arial"/>
              <a:buChar char="•"/>
            </a:pPr>
            <a:r>
              <a:rPr lang="en-US" sz="2400" dirty="0" smtClean="0"/>
              <a:t>Without proper protection the ultraviolet may cause temporary or permanent blindness.</a:t>
            </a:r>
          </a:p>
          <a:p>
            <a:pPr marL="342900" indent="-342900">
              <a:buFont typeface="Arial"/>
              <a:buChar char="•"/>
            </a:pPr>
            <a:r>
              <a:rPr lang="en-US" sz="2400" dirty="0" smtClean="0"/>
              <a:t> The most common injury from infrared radiation exposure is eye injury to cornea, with the formation of cataracts, retinal burns and corneal burns.</a:t>
            </a:r>
          </a:p>
          <a:p>
            <a:pPr marL="342900" indent="-342900">
              <a:buFont typeface="Arial"/>
              <a:buChar char="•"/>
            </a:pPr>
            <a:r>
              <a:rPr lang="en-US" sz="2400" dirty="0" smtClean="0"/>
              <a:t>People normally avoid too intense visible light. However, it takes about 0.25 second to close the eyes with an aversion response.  </a:t>
            </a:r>
          </a:p>
        </p:txBody>
      </p:sp>
      <p:sp>
        <p:nvSpPr>
          <p:cNvPr id="12"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43</a:t>
            </a:fld>
            <a:endParaRPr lang="en-US" sz="1600" dirty="0"/>
          </a:p>
        </p:txBody>
      </p:sp>
    </p:spTree>
    <p:extLst>
      <p:ext uri="{BB962C8B-B14F-4D97-AF65-F5344CB8AC3E}">
        <p14:creationId xmlns:p14="http://schemas.microsoft.com/office/powerpoint/2010/main" xmlns="" val="2966124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 Flash Boundaries</a:t>
            </a:r>
          </a:p>
        </p:txBody>
      </p:sp>
      <p:grpSp>
        <p:nvGrpSpPr>
          <p:cNvPr id="3" name="Group 2"/>
          <p:cNvGrpSpPr/>
          <p:nvPr/>
        </p:nvGrpSpPr>
        <p:grpSpPr>
          <a:xfrm>
            <a:off x="5877817" y="2408082"/>
            <a:ext cx="2520000" cy="2520000"/>
            <a:chOff x="2033940" y="2408082"/>
            <a:chExt cx="2520000" cy="2520000"/>
          </a:xfrm>
        </p:grpSpPr>
        <p:sp>
          <p:nvSpPr>
            <p:cNvPr id="12" name="Oval 11"/>
            <p:cNvSpPr/>
            <p:nvPr/>
          </p:nvSpPr>
          <p:spPr>
            <a:xfrm>
              <a:off x="2033940" y="2408082"/>
              <a:ext cx="2520000" cy="2520000"/>
            </a:xfrm>
            <a:prstGeom prst="ellipse">
              <a:avLst/>
            </a:prstGeom>
            <a:gradFill flip="none" rotWithShape="1">
              <a:gsLst>
                <a:gs pos="98000">
                  <a:srgbClr val="EAF426"/>
                </a:gs>
                <a:gs pos="0">
                  <a:srgbClr val="E9BD56"/>
                </a:gs>
              </a:gsLst>
              <a:path path="circle">
                <a:fillToRect l="50000" t="50000" r="50000" b="50000"/>
              </a:path>
              <a:tileRect/>
            </a:gradFill>
            <a:ln w="25400"/>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endParaRPr lang="en-US"/>
            </a:p>
          </p:txBody>
        </p:sp>
        <p:sp>
          <p:nvSpPr>
            <p:cNvPr id="11" name="Oval 10"/>
            <p:cNvSpPr/>
            <p:nvPr/>
          </p:nvSpPr>
          <p:spPr>
            <a:xfrm>
              <a:off x="2408610" y="2758081"/>
              <a:ext cx="1800000" cy="1800000"/>
            </a:xfrm>
            <a:prstGeom prst="ellipse">
              <a:avLst/>
            </a:prstGeom>
            <a:gradFill flip="none" rotWithShape="1">
              <a:gsLst>
                <a:gs pos="0">
                  <a:srgbClr val="C5873D"/>
                </a:gs>
                <a:gs pos="99000">
                  <a:srgbClr val="EFCC67"/>
                </a:gs>
              </a:gsLst>
              <a:path path="circle">
                <a:fillToRect l="50000" t="50000" r="50000" b="50000"/>
              </a:path>
              <a:tileRect/>
            </a:gradFill>
            <a:ln w="25400"/>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endParaRPr lang="en-US"/>
            </a:p>
          </p:txBody>
        </p:sp>
        <p:sp>
          <p:nvSpPr>
            <p:cNvPr id="2" name="Oval 1"/>
            <p:cNvSpPr/>
            <p:nvPr/>
          </p:nvSpPr>
          <p:spPr>
            <a:xfrm>
              <a:off x="2820849" y="3145008"/>
              <a:ext cx="1008000" cy="1008000"/>
            </a:xfrm>
            <a:prstGeom prst="ellipse">
              <a:avLst/>
            </a:prstGeom>
            <a:gradFill flip="none" rotWithShape="1">
              <a:gsLst>
                <a:gs pos="86000">
                  <a:srgbClr val="FBE257"/>
                </a:gs>
                <a:gs pos="0">
                  <a:srgbClr val="FF0000"/>
                </a:gs>
              </a:gsLst>
              <a:path path="circle">
                <a:fillToRect l="50000" t="50000" r="50000" b="50000"/>
              </a:path>
              <a:tileRect/>
            </a:gradFill>
            <a:ln w="25400"/>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endParaRPr lang="en-US"/>
            </a:p>
          </p:txBody>
        </p:sp>
      </p:grpSp>
      <p:sp>
        <p:nvSpPr>
          <p:cNvPr id="4" name="TextBox 3"/>
          <p:cNvSpPr txBox="1"/>
          <p:nvPr/>
        </p:nvSpPr>
        <p:spPr>
          <a:xfrm>
            <a:off x="5050090" y="1300206"/>
            <a:ext cx="1693764" cy="646331"/>
          </a:xfrm>
          <a:prstGeom prst="rect">
            <a:avLst/>
          </a:prstGeom>
          <a:noFill/>
        </p:spPr>
        <p:txBody>
          <a:bodyPr wrap="square" rtlCol="0">
            <a:spAutoFit/>
          </a:bodyPr>
          <a:lstStyle/>
          <a:p>
            <a:r>
              <a:rPr lang="en-US" dirty="0" smtClean="0"/>
              <a:t>Prohibited</a:t>
            </a:r>
          </a:p>
          <a:p>
            <a:r>
              <a:rPr lang="en-US" dirty="0" smtClean="0"/>
              <a:t>Space boundary</a:t>
            </a:r>
            <a:endParaRPr lang="en-US" dirty="0"/>
          </a:p>
        </p:txBody>
      </p:sp>
      <p:cxnSp>
        <p:nvCxnSpPr>
          <p:cNvPr id="6" name="Straight Arrow Connector 5"/>
          <p:cNvCxnSpPr/>
          <p:nvPr/>
        </p:nvCxnSpPr>
        <p:spPr>
          <a:xfrm>
            <a:off x="6012493" y="1887015"/>
            <a:ext cx="933619" cy="1303237"/>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946112" y="3426381"/>
            <a:ext cx="450000" cy="450000"/>
          </a:xfrm>
          <a:prstGeom prst="ellipse">
            <a:avLst/>
          </a:prstGeom>
          <a:solidFill>
            <a:srgbClr val="FF0202"/>
          </a:solidFill>
          <a:ln w="25400"/>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endParaRPr lang="en-US"/>
          </a:p>
        </p:txBody>
      </p:sp>
      <p:sp>
        <p:nvSpPr>
          <p:cNvPr id="26" name="Oval 25"/>
          <p:cNvSpPr/>
          <p:nvPr/>
        </p:nvSpPr>
        <p:spPr>
          <a:xfrm>
            <a:off x="5692037" y="2231129"/>
            <a:ext cx="2880000" cy="2880000"/>
          </a:xfrm>
          <a:prstGeom prst="ellipse">
            <a:avLst/>
          </a:prstGeom>
          <a:noFill/>
          <a:ln w="25400">
            <a:solidFill>
              <a:srgbClr val="FF0202"/>
            </a:solidFill>
            <a:prstDash val="dash"/>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endParaRPr lang="en-US"/>
          </a:p>
        </p:txBody>
      </p:sp>
      <p:cxnSp>
        <p:nvCxnSpPr>
          <p:cNvPr id="27" name="Straight Arrow Connector 26"/>
          <p:cNvCxnSpPr/>
          <p:nvPr/>
        </p:nvCxnSpPr>
        <p:spPr>
          <a:xfrm flipH="1">
            <a:off x="7143556" y="1887015"/>
            <a:ext cx="529170" cy="1734207"/>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902606" y="963685"/>
            <a:ext cx="2155819" cy="923330"/>
          </a:xfrm>
          <a:prstGeom prst="rect">
            <a:avLst/>
          </a:prstGeom>
          <a:noFill/>
        </p:spPr>
        <p:txBody>
          <a:bodyPr wrap="square" rtlCol="0">
            <a:spAutoFit/>
          </a:bodyPr>
          <a:lstStyle/>
          <a:p>
            <a:r>
              <a:rPr lang="en-US" dirty="0" smtClean="0"/>
              <a:t>Any point on an exposed, energized or circuit part</a:t>
            </a:r>
            <a:endParaRPr lang="en-US" dirty="0"/>
          </a:p>
        </p:txBody>
      </p:sp>
      <p:sp>
        <p:nvSpPr>
          <p:cNvPr id="29" name="TextBox 28"/>
          <p:cNvSpPr txBox="1"/>
          <p:nvPr/>
        </p:nvSpPr>
        <p:spPr>
          <a:xfrm>
            <a:off x="4811979" y="4815340"/>
            <a:ext cx="1829806" cy="646331"/>
          </a:xfrm>
          <a:prstGeom prst="rect">
            <a:avLst/>
          </a:prstGeom>
          <a:noFill/>
        </p:spPr>
        <p:txBody>
          <a:bodyPr wrap="square" rtlCol="0">
            <a:spAutoFit/>
          </a:bodyPr>
          <a:lstStyle/>
          <a:p>
            <a:r>
              <a:rPr lang="en-US" dirty="0" smtClean="0"/>
              <a:t>Restricted</a:t>
            </a:r>
          </a:p>
          <a:p>
            <a:r>
              <a:rPr lang="en-US" dirty="0" smtClean="0"/>
              <a:t> space boundary</a:t>
            </a:r>
            <a:endParaRPr lang="en-US" dirty="0"/>
          </a:p>
        </p:txBody>
      </p:sp>
      <p:cxnSp>
        <p:nvCxnSpPr>
          <p:cNvPr id="30" name="Straight Arrow Connector 29"/>
          <p:cNvCxnSpPr/>
          <p:nvPr/>
        </p:nvCxnSpPr>
        <p:spPr>
          <a:xfrm flipV="1">
            <a:off x="5692037" y="4153008"/>
            <a:ext cx="717320" cy="775077"/>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494751" y="5771093"/>
            <a:ext cx="1570532" cy="646331"/>
          </a:xfrm>
          <a:prstGeom prst="rect">
            <a:avLst/>
          </a:prstGeom>
          <a:noFill/>
        </p:spPr>
        <p:txBody>
          <a:bodyPr wrap="square" rtlCol="0">
            <a:spAutoFit/>
          </a:bodyPr>
          <a:lstStyle/>
          <a:p>
            <a:r>
              <a:rPr lang="en-US" dirty="0" smtClean="0"/>
              <a:t>Limited space boundary</a:t>
            </a:r>
            <a:endParaRPr lang="en-US" dirty="0"/>
          </a:p>
        </p:txBody>
      </p:sp>
      <p:cxnSp>
        <p:nvCxnSpPr>
          <p:cNvPr id="35" name="Straight Arrow Connector 34"/>
          <p:cNvCxnSpPr/>
          <p:nvPr/>
        </p:nvCxnSpPr>
        <p:spPr>
          <a:xfrm flipV="1">
            <a:off x="6240329" y="4893236"/>
            <a:ext cx="622589" cy="937383"/>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174425" y="5935917"/>
            <a:ext cx="1756124" cy="646331"/>
          </a:xfrm>
          <a:prstGeom prst="rect">
            <a:avLst/>
          </a:prstGeom>
          <a:noFill/>
        </p:spPr>
        <p:txBody>
          <a:bodyPr wrap="square" rtlCol="0">
            <a:spAutoFit/>
          </a:bodyPr>
          <a:lstStyle/>
          <a:p>
            <a:r>
              <a:rPr lang="en-US" dirty="0" smtClean="0"/>
              <a:t>Flash protection boundary</a:t>
            </a:r>
            <a:endParaRPr lang="en-US" dirty="0"/>
          </a:p>
        </p:txBody>
      </p:sp>
      <p:cxnSp>
        <p:nvCxnSpPr>
          <p:cNvPr id="38" name="Straight Arrow Connector 37"/>
          <p:cNvCxnSpPr>
            <a:stCxn id="37" idx="0"/>
          </p:cNvCxnSpPr>
          <p:nvPr/>
        </p:nvCxnSpPr>
        <p:spPr>
          <a:xfrm flipH="1" flipV="1">
            <a:off x="7667659" y="5025919"/>
            <a:ext cx="384828" cy="909998"/>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62186" y="1112501"/>
            <a:ext cx="4410890" cy="923330"/>
          </a:xfrm>
          <a:prstGeom prst="rect">
            <a:avLst/>
          </a:prstGeom>
          <a:noFill/>
          <a:ln>
            <a:solidFill>
              <a:srgbClr val="800000"/>
            </a:solidFill>
          </a:ln>
        </p:spPr>
        <p:txBody>
          <a:bodyPr wrap="square" rtlCol="0">
            <a:spAutoFit/>
          </a:bodyPr>
          <a:lstStyle/>
          <a:p>
            <a:pPr algn="just"/>
            <a:r>
              <a:rPr lang="en-US" b="1" dirty="0" smtClean="0"/>
              <a:t>Prohibited space</a:t>
            </a:r>
            <a:r>
              <a:rPr lang="en-US" dirty="0" smtClean="0"/>
              <a:t> is considered as equivalent to direct contact. Required: appropriate PPE, training, work permit, risk assessment</a:t>
            </a:r>
            <a:endParaRPr lang="en-US" dirty="0"/>
          </a:p>
        </p:txBody>
      </p:sp>
      <p:sp>
        <p:nvSpPr>
          <p:cNvPr id="44" name="TextBox 43"/>
          <p:cNvSpPr txBox="1"/>
          <p:nvPr/>
        </p:nvSpPr>
        <p:spPr>
          <a:xfrm>
            <a:off x="255834" y="2266922"/>
            <a:ext cx="4417242" cy="923330"/>
          </a:xfrm>
          <a:prstGeom prst="rect">
            <a:avLst/>
          </a:prstGeom>
          <a:noFill/>
          <a:ln>
            <a:solidFill>
              <a:srgbClr val="800000"/>
            </a:solidFill>
          </a:ln>
        </p:spPr>
        <p:txBody>
          <a:bodyPr wrap="square" rtlCol="0">
            <a:spAutoFit/>
          </a:bodyPr>
          <a:lstStyle/>
          <a:p>
            <a:pPr algn="just"/>
            <a:r>
              <a:rPr lang="en-US" b="1" dirty="0" smtClean="0"/>
              <a:t>Restricted space</a:t>
            </a:r>
            <a:r>
              <a:rPr lang="en-US" dirty="0" smtClean="0"/>
              <a:t> – appropriate PPE, training, work permit, risk assessment are required to enter this region.</a:t>
            </a:r>
            <a:endParaRPr lang="en-US" dirty="0"/>
          </a:p>
        </p:txBody>
      </p:sp>
      <p:sp>
        <p:nvSpPr>
          <p:cNvPr id="45" name="TextBox 44"/>
          <p:cNvSpPr txBox="1"/>
          <p:nvPr/>
        </p:nvSpPr>
        <p:spPr>
          <a:xfrm>
            <a:off x="259404" y="3421343"/>
            <a:ext cx="4413672" cy="1200329"/>
          </a:xfrm>
          <a:prstGeom prst="rect">
            <a:avLst/>
          </a:prstGeom>
          <a:noFill/>
          <a:ln>
            <a:solidFill>
              <a:srgbClr val="800000"/>
            </a:solidFill>
          </a:ln>
        </p:spPr>
        <p:txBody>
          <a:bodyPr wrap="square" rtlCol="0">
            <a:spAutoFit/>
          </a:bodyPr>
          <a:lstStyle/>
          <a:p>
            <a:pPr algn="just"/>
            <a:r>
              <a:rPr lang="en-US" b="1" dirty="0" smtClean="0"/>
              <a:t>Limited space</a:t>
            </a:r>
            <a:r>
              <a:rPr lang="en-US" dirty="0" smtClean="0"/>
              <a:t> – Unqualified persons must be accompanied by a qualified person. Appropriate PPE, training on the task to be performed and risk assessment are required.</a:t>
            </a:r>
            <a:endParaRPr lang="en-US" dirty="0"/>
          </a:p>
        </p:txBody>
      </p:sp>
      <p:sp>
        <p:nvSpPr>
          <p:cNvPr id="49" name="TextBox 48"/>
          <p:cNvSpPr txBox="1"/>
          <p:nvPr/>
        </p:nvSpPr>
        <p:spPr>
          <a:xfrm>
            <a:off x="262974" y="4833710"/>
            <a:ext cx="4413672" cy="1754327"/>
          </a:xfrm>
          <a:prstGeom prst="rect">
            <a:avLst/>
          </a:prstGeom>
          <a:noFill/>
          <a:ln>
            <a:solidFill>
              <a:srgbClr val="800000"/>
            </a:solidFill>
          </a:ln>
        </p:spPr>
        <p:txBody>
          <a:bodyPr wrap="square" rtlCol="0">
            <a:spAutoFit/>
          </a:bodyPr>
          <a:lstStyle/>
          <a:p>
            <a:pPr algn="just"/>
            <a:r>
              <a:rPr lang="en-US" b="1" dirty="0" smtClean="0"/>
              <a:t>Flash protection boundary</a:t>
            </a:r>
            <a:r>
              <a:rPr lang="en-US" dirty="0" smtClean="0"/>
              <a:t> is defined as the distance at which a person can be exposed to 1.2 </a:t>
            </a:r>
            <a:r>
              <a:rPr lang="en-US" dirty="0" err="1" smtClean="0"/>
              <a:t>cal</a:t>
            </a:r>
            <a:r>
              <a:rPr lang="en-US" dirty="0" smtClean="0"/>
              <a:t>/cm</a:t>
            </a:r>
            <a:r>
              <a:rPr lang="en-US" baseline="30000" dirty="0" smtClean="0"/>
              <a:t>2</a:t>
            </a:r>
            <a:r>
              <a:rPr lang="en-US" dirty="0" smtClean="0"/>
              <a:t> of incident energy. PPE must be worn to prevent 2</a:t>
            </a:r>
            <a:r>
              <a:rPr lang="en-US" baseline="30000" dirty="0" smtClean="0"/>
              <a:t>nd</a:t>
            </a:r>
            <a:r>
              <a:rPr lang="en-US" dirty="0" smtClean="0"/>
              <a:t> degree or greater burns. Unqualified person must be accompanied by a qualified worker.</a:t>
            </a:r>
            <a:endParaRPr lang="en-US" dirty="0"/>
          </a:p>
        </p:txBody>
      </p:sp>
      <p:sp>
        <p:nvSpPr>
          <p:cNvPr id="31"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44</a:t>
            </a:fld>
            <a:endParaRPr lang="en-US" sz="1600" dirty="0"/>
          </a:p>
        </p:txBody>
      </p:sp>
    </p:spTree>
    <p:extLst>
      <p:ext uri="{BB962C8B-B14F-4D97-AF65-F5344CB8AC3E}">
        <p14:creationId xmlns:p14="http://schemas.microsoft.com/office/powerpoint/2010/main" xmlns="" val="768674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Arcing Hazard – Blast</a:t>
            </a:r>
          </a:p>
        </p:txBody>
      </p:sp>
      <p:sp>
        <p:nvSpPr>
          <p:cNvPr id="43" name="TextBox 42"/>
          <p:cNvSpPr txBox="1"/>
          <p:nvPr/>
        </p:nvSpPr>
        <p:spPr>
          <a:xfrm>
            <a:off x="331639" y="1209146"/>
            <a:ext cx="8369611" cy="4893647"/>
          </a:xfrm>
          <a:prstGeom prst="rect">
            <a:avLst/>
          </a:prstGeom>
          <a:noFill/>
          <a:ln>
            <a:noFill/>
          </a:ln>
        </p:spPr>
        <p:txBody>
          <a:bodyPr wrap="square" rtlCol="0">
            <a:spAutoFit/>
          </a:bodyPr>
          <a:lstStyle/>
          <a:p>
            <a:pPr marL="285750" indent="-285750" algn="just">
              <a:buFont typeface="Arial"/>
              <a:buChar char="•"/>
            </a:pPr>
            <a:r>
              <a:rPr lang="en-US" sz="2400" dirty="0" smtClean="0"/>
              <a:t>During an arc flash, the rapidly expanding gases and heated air may cause blasts, pressure waves or explosions.</a:t>
            </a:r>
          </a:p>
          <a:p>
            <a:pPr marL="285750" indent="-285750" algn="just">
              <a:buFont typeface="Arial"/>
              <a:buChar char="•"/>
            </a:pPr>
            <a:r>
              <a:rPr lang="en-US" sz="2400" dirty="0" smtClean="0"/>
              <a:t>Blast pressures may exceed 10 ton/m</a:t>
            </a:r>
            <a:r>
              <a:rPr lang="en-US" sz="2400" baseline="30000" dirty="0" smtClean="0"/>
              <a:t>2</a:t>
            </a:r>
            <a:r>
              <a:rPr lang="en-US" sz="2400" dirty="0" smtClean="0"/>
              <a:t>, knocking workers off ladders or collapsing workers’ lung.</a:t>
            </a:r>
          </a:p>
          <a:p>
            <a:pPr marL="285750" indent="-285750" algn="just">
              <a:buFont typeface="Arial"/>
              <a:buChar char="•"/>
            </a:pPr>
            <a:r>
              <a:rPr lang="en-US" sz="2400" dirty="0" smtClean="0"/>
              <a:t>These events occur very rapidly with speeds exceeding 1100 km/h, making it impossible for a worker to get out of the way.</a:t>
            </a:r>
          </a:p>
          <a:p>
            <a:pPr marL="285750" indent="-285750" algn="just">
              <a:buFont typeface="Arial"/>
              <a:buChar char="•"/>
            </a:pPr>
            <a:r>
              <a:rPr lang="en-US" sz="2400" dirty="0" smtClean="0"/>
              <a:t>The gasses expelled from the blast also carry the products of the arc with them including droplets of molten metal similar to buckshot.</a:t>
            </a:r>
          </a:p>
          <a:p>
            <a:pPr marL="285750" indent="-285750" algn="just">
              <a:buFont typeface="Arial"/>
              <a:buChar char="•"/>
            </a:pPr>
            <a:r>
              <a:rPr lang="en-US" sz="2400" dirty="0" smtClean="0"/>
              <a:t>The sound level from blasts and pressure waves can be as high as 160 dB at a distance of several feet, where </a:t>
            </a:r>
            <a:r>
              <a:rPr lang="en-US" sz="2400" dirty="0"/>
              <a:t>t</a:t>
            </a:r>
            <a:r>
              <a:rPr lang="en-US" sz="2400" dirty="0" smtClean="0"/>
              <a:t>he sound from a jet engine at 200 feet is about 130 </a:t>
            </a:r>
            <a:r>
              <a:rPr lang="en-US" sz="2400" dirty="0" err="1" smtClean="0"/>
              <a:t>dB.</a:t>
            </a:r>
            <a:endParaRPr lang="en-US" sz="2400" dirty="0" smtClean="0"/>
          </a:p>
          <a:p>
            <a:pPr marL="285750" indent="-285750" algn="just">
              <a:buFont typeface="Arial"/>
              <a:buChar char="•"/>
            </a:pPr>
            <a:r>
              <a:rPr lang="en-US" sz="2400" dirty="0" smtClean="0"/>
              <a:t>Hearing protections are required for above 85 </a:t>
            </a:r>
            <a:r>
              <a:rPr lang="en-US" sz="2400" dirty="0" err="1" smtClean="0"/>
              <a:t>dB.</a:t>
            </a:r>
            <a:endParaRPr lang="en-US" sz="2400" dirty="0" smtClean="0"/>
          </a:p>
        </p:txBody>
      </p:sp>
      <p:sp>
        <p:nvSpPr>
          <p:cNvPr id="11"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45</a:t>
            </a:fld>
            <a:endParaRPr lang="en-US" sz="1600" dirty="0"/>
          </a:p>
        </p:txBody>
      </p:sp>
    </p:spTree>
    <p:extLst>
      <p:ext uri="{BB962C8B-B14F-4D97-AF65-F5344CB8AC3E}">
        <p14:creationId xmlns:p14="http://schemas.microsoft.com/office/powerpoint/2010/main" xmlns="" val="11196741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 Flash Hazard Calculation</a:t>
            </a:r>
          </a:p>
        </p:txBody>
      </p:sp>
      <p:sp>
        <p:nvSpPr>
          <p:cNvPr id="43" name="TextBox 42"/>
          <p:cNvSpPr txBox="1"/>
          <p:nvPr/>
        </p:nvSpPr>
        <p:spPr>
          <a:xfrm>
            <a:off x="374331" y="1044714"/>
            <a:ext cx="8369611" cy="1015663"/>
          </a:xfrm>
          <a:prstGeom prst="rect">
            <a:avLst/>
          </a:prstGeom>
          <a:noFill/>
          <a:ln>
            <a:solidFill>
              <a:srgbClr val="800000"/>
            </a:solidFill>
          </a:ln>
        </p:spPr>
        <p:txBody>
          <a:bodyPr wrap="square" rtlCol="0">
            <a:spAutoFit/>
          </a:bodyPr>
          <a:lstStyle/>
          <a:p>
            <a:pPr algn="just"/>
            <a:r>
              <a:rPr lang="en-US" sz="2000" dirty="0"/>
              <a:t>W</a:t>
            </a:r>
            <a:r>
              <a:rPr lang="en-US" sz="2000" dirty="0" smtClean="0"/>
              <a:t>idely accepted standards for calculating arc flash hazard:</a:t>
            </a:r>
            <a:endParaRPr lang="en-US" sz="2000" dirty="0"/>
          </a:p>
          <a:p>
            <a:pPr marL="285750" indent="-285750" algn="just">
              <a:buFont typeface="Wingdings" charset="2"/>
              <a:buChar char="Ø"/>
            </a:pPr>
            <a:r>
              <a:rPr lang="en-US" sz="2000" dirty="0" smtClean="0"/>
              <a:t>IEEE 1584-2002 and</a:t>
            </a:r>
          </a:p>
          <a:p>
            <a:pPr marL="285750" indent="-285750" algn="just">
              <a:buFont typeface="Wingdings" charset="2"/>
              <a:buChar char="Ø"/>
            </a:pPr>
            <a:r>
              <a:rPr lang="en-US" sz="2000" dirty="0" smtClean="0"/>
              <a:t>Appendix </a:t>
            </a:r>
            <a:r>
              <a:rPr lang="en-US" sz="2000" dirty="0"/>
              <a:t>D of NFPA </a:t>
            </a:r>
            <a:r>
              <a:rPr lang="en-US" sz="2000" dirty="0" smtClean="0"/>
              <a:t>70E-2012 (NFPA: National Fire Protection Association)</a:t>
            </a:r>
            <a:endParaRPr lang="en-US" sz="2000" dirty="0"/>
          </a:p>
        </p:txBody>
      </p:sp>
      <p:sp>
        <p:nvSpPr>
          <p:cNvPr id="12"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46</a:t>
            </a:fld>
            <a:endParaRPr lang="en-US" sz="1600" dirty="0"/>
          </a:p>
        </p:txBody>
      </p:sp>
      <p:pic>
        <p:nvPicPr>
          <p:cNvPr id="3" name="Picture 2" descr="Arc Flash Warnin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59557" y="2211926"/>
            <a:ext cx="6368563" cy="4178691"/>
          </a:xfrm>
          <a:prstGeom prst="rect">
            <a:avLst/>
          </a:prstGeom>
        </p:spPr>
      </p:pic>
      <p:sp>
        <p:nvSpPr>
          <p:cNvPr id="4" name="TextBox 3"/>
          <p:cNvSpPr txBox="1"/>
          <p:nvPr/>
        </p:nvSpPr>
        <p:spPr>
          <a:xfrm rot="16200000">
            <a:off x="-114674" y="4034447"/>
            <a:ext cx="3613686"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a:t>A</a:t>
            </a:r>
            <a:r>
              <a:rPr lang="en-US" sz="2400" dirty="0" smtClean="0"/>
              <a:t> sample warning label</a:t>
            </a:r>
            <a:endParaRPr lang="en-US" sz="2400" dirty="0"/>
          </a:p>
        </p:txBody>
      </p:sp>
      <p:sp>
        <p:nvSpPr>
          <p:cNvPr id="2" name="TextBox 1"/>
          <p:cNvSpPr txBox="1"/>
          <p:nvPr/>
        </p:nvSpPr>
        <p:spPr>
          <a:xfrm>
            <a:off x="2498939" y="6431582"/>
            <a:ext cx="4246830" cy="338554"/>
          </a:xfrm>
          <a:prstGeom prst="rect">
            <a:avLst/>
          </a:prstGeom>
          <a:noFill/>
        </p:spPr>
        <p:txBody>
          <a:bodyPr wrap="square" rtlCol="0">
            <a:spAutoFit/>
          </a:bodyPr>
          <a:lstStyle/>
          <a:p>
            <a:r>
              <a:rPr lang="en-US" sz="1600" dirty="0" smtClean="0"/>
              <a:t>* This warning label is copied from ESPS. </a:t>
            </a:r>
            <a:endParaRPr lang="en-US" sz="1600" dirty="0"/>
          </a:p>
        </p:txBody>
      </p:sp>
    </p:spTree>
    <p:extLst>
      <p:ext uri="{BB962C8B-B14F-4D97-AF65-F5344CB8AC3E}">
        <p14:creationId xmlns:p14="http://schemas.microsoft.com/office/powerpoint/2010/main" xmlns="" val="3380777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0" name="Rounded Rectangle 9"/>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8" name="Rounded Rectangle 17"/>
          <p:cNvSpPr/>
          <p:nvPr/>
        </p:nvSpPr>
        <p:spPr>
          <a:xfrm>
            <a:off x="3886903" y="82300"/>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Arc and Blast</a:t>
            </a:r>
            <a:endParaRPr lang="en-US" sz="1200" dirty="0"/>
          </a:p>
        </p:txBody>
      </p:sp>
      <p:sp>
        <p:nvSpPr>
          <p:cNvPr id="19" name="Rounded Rectangle 18"/>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20" name="Rounded Rectangle 1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1" name="Rounded Rectangle 2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2" name="TextBox 2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 Natural Arcing – Lightening</a:t>
            </a:r>
          </a:p>
        </p:txBody>
      </p:sp>
      <p:sp>
        <p:nvSpPr>
          <p:cNvPr id="43" name="TextBox 42"/>
          <p:cNvSpPr txBox="1"/>
          <p:nvPr/>
        </p:nvSpPr>
        <p:spPr>
          <a:xfrm>
            <a:off x="2612839" y="5505441"/>
            <a:ext cx="3767978" cy="461665"/>
          </a:xfrm>
          <a:prstGeom prst="rect">
            <a:avLst/>
          </a:prstGeom>
          <a:noFill/>
          <a:ln>
            <a:noFill/>
          </a:ln>
        </p:spPr>
        <p:txBody>
          <a:bodyPr wrap="square" rtlCol="0">
            <a:spAutoFit/>
          </a:bodyPr>
          <a:lstStyle/>
          <a:p>
            <a:pPr algn="just"/>
            <a:r>
              <a:rPr lang="en-US" sz="2400" dirty="0" smtClean="0"/>
              <a:t>Lightening is a natural arcing</a:t>
            </a:r>
          </a:p>
        </p:txBody>
      </p:sp>
      <p:pic>
        <p:nvPicPr>
          <p:cNvPr id="11" name="Picture 10" descr="Untitle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8027" y="1467045"/>
            <a:ext cx="6302423" cy="3983499"/>
          </a:xfrm>
          <a:prstGeom prst="rect">
            <a:avLst/>
          </a:prstGeom>
        </p:spPr>
      </p:pic>
      <p:sp>
        <p:nvSpPr>
          <p:cNvPr id="12"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47</a:t>
            </a:fld>
            <a:endParaRPr lang="en-US" sz="1600" dirty="0"/>
          </a:p>
        </p:txBody>
      </p:sp>
    </p:spTree>
    <p:extLst>
      <p:ext uri="{BB962C8B-B14F-4D97-AF65-F5344CB8AC3E}">
        <p14:creationId xmlns:p14="http://schemas.microsoft.com/office/powerpoint/2010/main" xmlns="" val="2451219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97" y="998883"/>
            <a:ext cx="6780877" cy="1200328"/>
          </a:xfrm>
          <a:prstGeom prst="rect">
            <a:avLst/>
          </a:prstGeom>
          <a:noFill/>
        </p:spPr>
        <p:txBody>
          <a:bodyPr wrap="square" rtlCol="0">
            <a:spAutoFit/>
          </a:bodyPr>
          <a:lstStyle/>
          <a:p>
            <a:r>
              <a:rPr lang="en-US" sz="2400" dirty="0" smtClean="0"/>
              <a:t>Is there a </a:t>
            </a:r>
            <a:r>
              <a:rPr lang="en-US" sz="2400" b="1" dirty="0" smtClean="0">
                <a:solidFill>
                  <a:srgbClr val="38B51B"/>
                </a:solidFill>
              </a:rPr>
              <a:t>SAFE</a:t>
            </a:r>
            <a:r>
              <a:rPr lang="en-US" sz="2400" dirty="0" smtClean="0"/>
              <a:t> limit on number of devices that can be connected to a </a:t>
            </a:r>
            <a:r>
              <a:rPr lang="en-US" sz="2400" dirty="0" err="1" smtClean="0"/>
              <a:t>multiplug</a:t>
            </a:r>
            <a:r>
              <a:rPr lang="en-US" sz="2400" dirty="0" smtClean="0"/>
              <a:t>? Is it just the number of devices or the amount of current that sets the limit?</a:t>
            </a:r>
            <a:endParaRPr lang="en-US" sz="2400" dirty="0"/>
          </a:p>
        </p:txBody>
      </p:sp>
      <p:sp>
        <p:nvSpPr>
          <p:cNvPr id="68" name="TextBox 67"/>
          <p:cNvSpPr txBox="1"/>
          <p:nvPr/>
        </p:nvSpPr>
        <p:spPr>
          <a:xfrm>
            <a:off x="0" y="2168959"/>
            <a:ext cx="9071319" cy="461665"/>
          </a:xfrm>
          <a:prstGeom prst="rect">
            <a:avLst/>
          </a:prstGeom>
          <a:noFill/>
        </p:spPr>
        <p:txBody>
          <a:bodyPr wrap="square" rtlCol="0">
            <a:spAutoFit/>
          </a:bodyPr>
          <a:lstStyle/>
          <a:p>
            <a:r>
              <a:rPr lang="en-US" sz="2400" dirty="0" smtClean="0"/>
              <a:t>Equivalent circuit of a </a:t>
            </a:r>
            <a:r>
              <a:rPr lang="en-US" sz="2400" dirty="0" err="1" smtClean="0"/>
              <a:t>multiplug</a:t>
            </a:r>
            <a:r>
              <a:rPr lang="en-US" sz="2400" dirty="0" smtClean="0"/>
              <a:t> when connected to multiple devices</a:t>
            </a:r>
            <a:endParaRPr lang="en-US" sz="2400" dirty="0"/>
          </a:p>
        </p:txBody>
      </p:sp>
      <p:sp>
        <p:nvSpPr>
          <p:cNvPr id="102" name="TextBox 101"/>
          <p:cNvSpPr txBox="1"/>
          <p:nvPr/>
        </p:nvSpPr>
        <p:spPr>
          <a:xfrm>
            <a:off x="350088" y="5379334"/>
            <a:ext cx="8567866" cy="1200328"/>
          </a:xfrm>
          <a:prstGeom prst="rect">
            <a:avLst/>
          </a:prstGeom>
          <a:noFill/>
        </p:spPr>
        <p:txBody>
          <a:bodyPr wrap="square" rtlCol="0">
            <a:spAutoFit/>
          </a:bodyPr>
          <a:lstStyle/>
          <a:p>
            <a:r>
              <a:rPr lang="en-US" sz="2400" b="1" dirty="0" smtClean="0">
                <a:latin typeface="Times New Roman"/>
                <a:cs typeface="Times New Roman"/>
              </a:rPr>
              <a:t>I</a:t>
            </a:r>
            <a:r>
              <a:rPr lang="en-US" sz="2400" dirty="0" smtClean="0"/>
              <a:t> is the total current that the </a:t>
            </a:r>
            <a:r>
              <a:rPr lang="en-US" sz="2400" dirty="0" err="1" smtClean="0"/>
              <a:t>multiplug</a:t>
            </a:r>
            <a:r>
              <a:rPr lang="en-US" sz="2400" dirty="0" smtClean="0"/>
              <a:t> is receiving from the wall socket. This current depends on the individual current demanded by each device connected to it.</a:t>
            </a:r>
            <a:endParaRPr lang="en-US" sz="2400" dirty="0"/>
          </a:p>
        </p:txBody>
      </p:sp>
      <p:sp>
        <p:nvSpPr>
          <p:cNvPr id="34" name="TextBox 3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35" name="Rounded Rectangle 34"/>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37" name="Rounded Rectangle 36"/>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38" name="Rounded Rectangle 37"/>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39" name="Rounded Rectangle 38"/>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40" name="TextBox 39"/>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SAFE Limit of Current Through a Wire</a:t>
            </a:r>
          </a:p>
        </p:txBody>
      </p:sp>
      <p:sp>
        <p:nvSpPr>
          <p:cNvPr id="41" name="Rounded Rectangle 40"/>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grpSp>
        <p:nvGrpSpPr>
          <p:cNvPr id="6" name="Group 5"/>
          <p:cNvGrpSpPr/>
          <p:nvPr/>
        </p:nvGrpSpPr>
        <p:grpSpPr>
          <a:xfrm>
            <a:off x="1010263" y="2722325"/>
            <a:ext cx="7608650" cy="2448348"/>
            <a:chOff x="1010263" y="2722325"/>
            <a:chExt cx="7608650" cy="2448348"/>
          </a:xfrm>
        </p:grpSpPr>
        <p:sp>
          <p:nvSpPr>
            <p:cNvPr id="5" name="Rounded Rectangle 4"/>
            <p:cNvSpPr/>
            <p:nvPr/>
          </p:nvSpPr>
          <p:spPr>
            <a:xfrm>
              <a:off x="1010263" y="2722325"/>
              <a:ext cx="7608650" cy="2448348"/>
            </a:xfrm>
            <a:prstGeom prst="roundRect">
              <a:avLst/>
            </a:prstGeom>
            <a:solidFill>
              <a:srgbClr val="D2F18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1" name="Group 10"/>
            <p:cNvGrpSpPr/>
            <p:nvPr/>
          </p:nvGrpSpPr>
          <p:grpSpPr>
            <a:xfrm>
              <a:off x="1508188" y="2722325"/>
              <a:ext cx="6665423" cy="1731878"/>
              <a:chOff x="259217" y="3335622"/>
              <a:chExt cx="6665423" cy="1731878"/>
            </a:xfrm>
          </p:grpSpPr>
          <p:cxnSp>
            <p:nvCxnSpPr>
              <p:cNvPr id="97" name="Straight Connector 96"/>
              <p:cNvCxnSpPr/>
              <p:nvPr/>
            </p:nvCxnSpPr>
            <p:spPr>
              <a:xfrm flipH="1">
                <a:off x="1264089" y="3660549"/>
                <a:ext cx="666482" cy="1"/>
              </a:xfrm>
              <a:prstGeom prst="line">
                <a:avLst/>
              </a:prstGeom>
              <a:ln>
                <a:solidFill>
                  <a:schemeClr val="tx1"/>
                </a:solidFill>
                <a:headEnd type="arrow"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978030" y="3660549"/>
                <a:ext cx="55512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978030" y="5067500"/>
                <a:ext cx="55512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2508170" y="3660549"/>
                <a:ext cx="0" cy="1406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3499193" y="3660549"/>
                <a:ext cx="0" cy="1406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4502198" y="3660549"/>
                <a:ext cx="0" cy="1406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5505201" y="3660549"/>
                <a:ext cx="0" cy="1406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6517309" y="3660549"/>
                <a:ext cx="0" cy="1406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2513379" y="4172935"/>
                <a:ext cx="0" cy="610325"/>
              </a:xfrm>
              <a:prstGeom prst="line">
                <a:avLst/>
              </a:prstGeom>
              <a:ln>
                <a:solidFill>
                  <a:schemeClr val="tx1"/>
                </a:solidFill>
                <a:headEnd type="arrow" w="lg" len="lg"/>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493355" y="4172935"/>
                <a:ext cx="0" cy="610325"/>
              </a:xfrm>
              <a:prstGeom prst="line">
                <a:avLst/>
              </a:prstGeom>
              <a:ln>
                <a:solidFill>
                  <a:schemeClr val="tx1"/>
                </a:solidFill>
                <a:headEnd type="arrow" w="lg" len="lg"/>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4502198" y="4172935"/>
                <a:ext cx="0" cy="610325"/>
              </a:xfrm>
              <a:prstGeom prst="line">
                <a:avLst/>
              </a:prstGeom>
              <a:ln>
                <a:solidFill>
                  <a:schemeClr val="tx1"/>
                </a:solidFill>
                <a:headEnd type="arrow" w="lg" len="lg"/>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511425" y="4172935"/>
                <a:ext cx="0" cy="610325"/>
              </a:xfrm>
              <a:prstGeom prst="line">
                <a:avLst/>
              </a:prstGeom>
              <a:ln>
                <a:solidFill>
                  <a:schemeClr val="tx1"/>
                </a:solidFill>
                <a:headEnd type="arrow" w="lg" len="lg"/>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517309" y="4172935"/>
                <a:ext cx="0" cy="610325"/>
              </a:xfrm>
              <a:prstGeom prst="line">
                <a:avLst/>
              </a:prstGeom>
              <a:ln>
                <a:solidFill>
                  <a:schemeClr val="tx1"/>
                </a:solidFill>
                <a:headEnd type="arrow" w="lg" len="lg"/>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091838" y="4130307"/>
                <a:ext cx="814663" cy="276999"/>
              </a:xfrm>
              <a:prstGeom prst="rect">
                <a:avLst/>
              </a:prstGeom>
              <a:solidFill>
                <a:schemeClr val="bg1"/>
              </a:solidFill>
              <a:ln>
                <a:solidFill>
                  <a:schemeClr val="tx1"/>
                </a:solidFill>
              </a:ln>
            </p:spPr>
            <p:txBody>
              <a:bodyPr wrap="square" lIns="0" tIns="0" rIns="0" bIns="0" rtlCol="0" anchor="ctr" anchorCtr="1">
                <a:spAutoFit/>
              </a:bodyPr>
              <a:lstStyle/>
              <a:p>
                <a:pPr algn="ctr"/>
                <a:r>
                  <a:rPr lang="en-US" dirty="0" smtClean="0"/>
                  <a:t>Device-2</a:t>
                </a:r>
                <a:endParaRPr lang="en-US" dirty="0"/>
              </a:p>
            </p:txBody>
          </p:sp>
          <p:sp>
            <p:nvSpPr>
              <p:cNvPr id="82" name="TextBox 81"/>
              <p:cNvSpPr txBox="1"/>
              <p:nvPr/>
            </p:nvSpPr>
            <p:spPr>
              <a:xfrm>
                <a:off x="4094841" y="4133673"/>
                <a:ext cx="814663" cy="276999"/>
              </a:xfrm>
              <a:prstGeom prst="rect">
                <a:avLst/>
              </a:prstGeom>
              <a:solidFill>
                <a:schemeClr val="bg1"/>
              </a:solidFill>
              <a:ln>
                <a:solidFill>
                  <a:schemeClr val="tx1"/>
                </a:solidFill>
              </a:ln>
            </p:spPr>
            <p:txBody>
              <a:bodyPr wrap="square" lIns="0" tIns="0" rIns="0" bIns="0" rtlCol="0" anchor="ctr" anchorCtr="1">
                <a:spAutoFit/>
              </a:bodyPr>
              <a:lstStyle/>
              <a:p>
                <a:pPr algn="ctr"/>
                <a:r>
                  <a:rPr lang="en-US" dirty="0" smtClean="0"/>
                  <a:t>Device-3</a:t>
                </a:r>
                <a:endParaRPr lang="en-US" dirty="0"/>
              </a:p>
            </p:txBody>
          </p:sp>
          <p:sp>
            <p:nvSpPr>
              <p:cNvPr id="83" name="TextBox 82"/>
              <p:cNvSpPr txBox="1"/>
              <p:nvPr/>
            </p:nvSpPr>
            <p:spPr>
              <a:xfrm>
                <a:off x="5101184" y="4130313"/>
                <a:ext cx="814663" cy="276999"/>
              </a:xfrm>
              <a:prstGeom prst="rect">
                <a:avLst/>
              </a:prstGeom>
              <a:solidFill>
                <a:schemeClr val="bg1"/>
              </a:solidFill>
              <a:ln>
                <a:solidFill>
                  <a:schemeClr val="tx1"/>
                </a:solidFill>
              </a:ln>
            </p:spPr>
            <p:txBody>
              <a:bodyPr wrap="square" lIns="0" tIns="0" rIns="0" bIns="0" rtlCol="0" anchor="ctr" anchorCtr="1">
                <a:spAutoFit/>
              </a:bodyPr>
              <a:lstStyle/>
              <a:p>
                <a:pPr algn="ctr"/>
                <a:r>
                  <a:rPr lang="en-US" dirty="0" smtClean="0"/>
                  <a:t>Device-4</a:t>
                </a:r>
                <a:endParaRPr lang="en-US" dirty="0"/>
              </a:p>
            </p:txBody>
          </p:sp>
          <p:sp>
            <p:nvSpPr>
              <p:cNvPr id="84" name="TextBox 83"/>
              <p:cNvSpPr txBox="1"/>
              <p:nvPr/>
            </p:nvSpPr>
            <p:spPr>
              <a:xfrm>
                <a:off x="6109977" y="4123587"/>
                <a:ext cx="814663" cy="276999"/>
              </a:xfrm>
              <a:prstGeom prst="rect">
                <a:avLst/>
              </a:prstGeom>
              <a:solidFill>
                <a:schemeClr val="bg1"/>
              </a:solidFill>
              <a:ln>
                <a:solidFill>
                  <a:schemeClr val="tx1"/>
                </a:solidFill>
              </a:ln>
            </p:spPr>
            <p:txBody>
              <a:bodyPr wrap="square" lIns="0" tIns="0" rIns="0" bIns="0" rtlCol="0" anchor="ctr" anchorCtr="1">
                <a:spAutoFit/>
              </a:bodyPr>
              <a:lstStyle/>
              <a:p>
                <a:pPr algn="ctr"/>
                <a:r>
                  <a:rPr lang="en-US" dirty="0" smtClean="0"/>
                  <a:t>Device-5</a:t>
                </a:r>
                <a:endParaRPr lang="en-US" dirty="0"/>
              </a:p>
            </p:txBody>
          </p:sp>
          <p:sp>
            <p:nvSpPr>
              <p:cNvPr id="91" name="TextBox 90"/>
              <p:cNvSpPr txBox="1"/>
              <p:nvPr/>
            </p:nvSpPr>
            <p:spPr>
              <a:xfrm>
                <a:off x="2110729" y="4538847"/>
                <a:ext cx="526203" cy="276999"/>
              </a:xfrm>
              <a:prstGeom prst="rect">
                <a:avLst/>
              </a:prstGeom>
              <a:noFill/>
              <a:ln>
                <a:noFill/>
              </a:ln>
            </p:spPr>
            <p:txBody>
              <a:bodyPr wrap="square" lIns="0" tIns="0" rIns="0" bIns="0" rtlCol="0" anchor="ctr" anchorCtr="1">
                <a:spAutoFit/>
              </a:bodyPr>
              <a:lstStyle/>
              <a:p>
                <a:pPr algn="ctr"/>
                <a:r>
                  <a:rPr lang="en-US" b="1" dirty="0" smtClean="0">
                    <a:latin typeface="Times New Roman"/>
                    <a:cs typeface="Times New Roman"/>
                  </a:rPr>
                  <a:t>I</a:t>
                </a:r>
                <a:r>
                  <a:rPr lang="en-US" b="1" baseline="-25000" dirty="0" smtClean="0">
                    <a:latin typeface="Times New Roman"/>
                    <a:cs typeface="Times New Roman"/>
                  </a:rPr>
                  <a:t>1</a:t>
                </a:r>
                <a:endParaRPr lang="en-US" b="1" baseline="-25000" dirty="0">
                  <a:latin typeface="Times New Roman"/>
                  <a:cs typeface="Times New Roman"/>
                </a:endParaRPr>
              </a:p>
            </p:txBody>
          </p:sp>
          <p:sp>
            <p:nvSpPr>
              <p:cNvPr id="92" name="TextBox 91"/>
              <p:cNvSpPr txBox="1"/>
              <p:nvPr/>
            </p:nvSpPr>
            <p:spPr>
              <a:xfrm>
                <a:off x="3091838" y="4538847"/>
                <a:ext cx="526203" cy="276999"/>
              </a:xfrm>
              <a:prstGeom prst="rect">
                <a:avLst/>
              </a:prstGeom>
              <a:noFill/>
              <a:ln>
                <a:noFill/>
              </a:ln>
            </p:spPr>
            <p:txBody>
              <a:bodyPr wrap="square" lIns="0" tIns="0" rIns="0" bIns="0" rtlCol="0" anchor="ctr" anchorCtr="1">
                <a:spAutoFit/>
              </a:bodyPr>
              <a:lstStyle/>
              <a:p>
                <a:pPr algn="ctr"/>
                <a:r>
                  <a:rPr lang="en-US" b="1" dirty="0" smtClean="0">
                    <a:latin typeface="Times New Roman"/>
                    <a:cs typeface="Times New Roman"/>
                  </a:rPr>
                  <a:t>I</a:t>
                </a:r>
                <a:r>
                  <a:rPr lang="en-US" b="1" baseline="-25000" dirty="0">
                    <a:latin typeface="Times New Roman"/>
                    <a:cs typeface="Times New Roman"/>
                  </a:rPr>
                  <a:t>2</a:t>
                </a:r>
              </a:p>
            </p:txBody>
          </p:sp>
          <p:sp>
            <p:nvSpPr>
              <p:cNvPr id="93" name="TextBox 92"/>
              <p:cNvSpPr txBox="1"/>
              <p:nvPr/>
            </p:nvSpPr>
            <p:spPr>
              <a:xfrm>
                <a:off x="4095795" y="4545267"/>
                <a:ext cx="526203" cy="276999"/>
              </a:xfrm>
              <a:prstGeom prst="rect">
                <a:avLst/>
              </a:prstGeom>
              <a:noFill/>
              <a:ln>
                <a:noFill/>
              </a:ln>
            </p:spPr>
            <p:txBody>
              <a:bodyPr wrap="square" lIns="0" tIns="0" rIns="0" bIns="0" rtlCol="0" anchor="ctr" anchorCtr="1">
                <a:spAutoFit/>
              </a:bodyPr>
              <a:lstStyle/>
              <a:p>
                <a:pPr algn="ctr"/>
                <a:r>
                  <a:rPr lang="en-US" b="1" dirty="0" smtClean="0">
                    <a:latin typeface="Times New Roman"/>
                    <a:cs typeface="Times New Roman"/>
                  </a:rPr>
                  <a:t>I</a:t>
                </a:r>
                <a:r>
                  <a:rPr lang="en-US" b="1" baseline="-25000" dirty="0" smtClean="0">
                    <a:latin typeface="Times New Roman"/>
                    <a:cs typeface="Times New Roman"/>
                  </a:rPr>
                  <a:t>3</a:t>
                </a:r>
                <a:endParaRPr lang="en-US" b="1" baseline="-25000" dirty="0">
                  <a:latin typeface="Times New Roman"/>
                  <a:cs typeface="Times New Roman"/>
                </a:endParaRPr>
              </a:p>
            </p:txBody>
          </p:sp>
          <p:sp>
            <p:nvSpPr>
              <p:cNvPr id="94" name="TextBox 93"/>
              <p:cNvSpPr txBox="1"/>
              <p:nvPr/>
            </p:nvSpPr>
            <p:spPr>
              <a:xfrm>
                <a:off x="5086818" y="4538926"/>
                <a:ext cx="526203" cy="276999"/>
              </a:xfrm>
              <a:prstGeom prst="rect">
                <a:avLst/>
              </a:prstGeom>
              <a:noFill/>
              <a:ln>
                <a:noFill/>
              </a:ln>
            </p:spPr>
            <p:txBody>
              <a:bodyPr wrap="square" lIns="0" tIns="0" rIns="0" bIns="0" rtlCol="0" anchor="ctr" anchorCtr="1">
                <a:spAutoFit/>
              </a:bodyPr>
              <a:lstStyle/>
              <a:p>
                <a:pPr algn="ctr"/>
                <a:r>
                  <a:rPr lang="en-US" b="1" dirty="0" smtClean="0">
                    <a:latin typeface="Times New Roman"/>
                    <a:cs typeface="Times New Roman"/>
                  </a:rPr>
                  <a:t>I</a:t>
                </a:r>
                <a:r>
                  <a:rPr lang="en-US" b="1" baseline="-25000" dirty="0">
                    <a:latin typeface="Times New Roman"/>
                    <a:cs typeface="Times New Roman"/>
                  </a:rPr>
                  <a:t>4</a:t>
                </a:r>
              </a:p>
            </p:txBody>
          </p:sp>
          <p:sp>
            <p:nvSpPr>
              <p:cNvPr id="95" name="TextBox 94"/>
              <p:cNvSpPr txBox="1"/>
              <p:nvPr/>
            </p:nvSpPr>
            <p:spPr>
              <a:xfrm>
                <a:off x="6092234" y="4538847"/>
                <a:ext cx="526203" cy="276999"/>
              </a:xfrm>
              <a:prstGeom prst="rect">
                <a:avLst/>
              </a:prstGeom>
              <a:noFill/>
              <a:ln>
                <a:noFill/>
              </a:ln>
            </p:spPr>
            <p:txBody>
              <a:bodyPr wrap="square" lIns="0" tIns="0" rIns="0" bIns="0" rtlCol="0" anchor="ctr" anchorCtr="1">
                <a:spAutoFit/>
              </a:bodyPr>
              <a:lstStyle/>
              <a:p>
                <a:pPr algn="ctr"/>
                <a:r>
                  <a:rPr lang="en-US" b="1" dirty="0" smtClean="0">
                    <a:latin typeface="Times New Roman"/>
                    <a:cs typeface="Times New Roman"/>
                  </a:rPr>
                  <a:t>I</a:t>
                </a:r>
                <a:r>
                  <a:rPr lang="en-US" b="1" baseline="-25000" dirty="0" smtClean="0">
                    <a:latin typeface="Times New Roman"/>
                    <a:cs typeface="Times New Roman"/>
                  </a:rPr>
                  <a:t>5</a:t>
                </a:r>
                <a:endParaRPr lang="en-US" b="1" baseline="-25000" dirty="0">
                  <a:latin typeface="Times New Roman"/>
                  <a:cs typeface="Times New Roman"/>
                </a:endParaRPr>
              </a:p>
            </p:txBody>
          </p:sp>
          <p:sp>
            <p:nvSpPr>
              <p:cNvPr id="96" name="TextBox 95"/>
              <p:cNvSpPr txBox="1"/>
              <p:nvPr/>
            </p:nvSpPr>
            <p:spPr>
              <a:xfrm>
                <a:off x="1677304" y="3335622"/>
                <a:ext cx="526203" cy="276999"/>
              </a:xfrm>
              <a:prstGeom prst="rect">
                <a:avLst/>
              </a:prstGeom>
              <a:noFill/>
              <a:ln>
                <a:noFill/>
              </a:ln>
            </p:spPr>
            <p:txBody>
              <a:bodyPr wrap="square" lIns="0" tIns="0" rIns="0" bIns="0" rtlCol="0" anchor="ctr" anchorCtr="1">
                <a:spAutoFit/>
              </a:bodyPr>
              <a:lstStyle/>
              <a:p>
                <a:pPr algn="ctr"/>
                <a:r>
                  <a:rPr lang="en-US" b="1" dirty="0" smtClean="0">
                    <a:latin typeface="Times New Roman"/>
                    <a:cs typeface="Times New Roman"/>
                  </a:rPr>
                  <a:t>I</a:t>
                </a:r>
                <a:endParaRPr lang="en-US" b="1" baseline="-25000" dirty="0">
                  <a:latin typeface="Times New Roman"/>
                  <a:cs typeface="Times New Roman"/>
                </a:endParaRPr>
              </a:p>
            </p:txBody>
          </p:sp>
          <p:sp>
            <p:nvSpPr>
              <p:cNvPr id="99" name="TextBox 98"/>
              <p:cNvSpPr txBox="1"/>
              <p:nvPr/>
            </p:nvSpPr>
            <p:spPr>
              <a:xfrm>
                <a:off x="259217" y="3927111"/>
                <a:ext cx="1321329" cy="830997"/>
              </a:xfrm>
              <a:prstGeom prst="rect">
                <a:avLst/>
              </a:prstGeom>
              <a:noFill/>
              <a:ln>
                <a:noFill/>
              </a:ln>
            </p:spPr>
            <p:txBody>
              <a:bodyPr wrap="square" lIns="0" tIns="0" rIns="0" bIns="0" rtlCol="0" anchor="ctr" anchorCtr="1">
                <a:spAutoFit/>
              </a:bodyPr>
              <a:lstStyle/>
              <a:p>
                <a:pPr algn="ctr"/>
                <a:r>
                  <a:rPr lang="en-US" dirty="0" smtClean="0"/>
                  <a:t>120 V ac line,</a:t>
                </a:r>
              </a:p>
              <a:p>
                <a:pPr algn="ctr"/>
                <a:r>
                  <a:rPr lang="en-US" dirty="0" smtClean="0"/>
                  <a:t>Input to the </a:t>
                </a:r>
                <a:r>
                  <a:rPr lang="en-US" dirty="0" err="1" smtClean="0"/>
                  <a:t>multiplug</a:t>
                </a:r>
                <a:endParaRPr lang="en-US" dirty="0"/>
              </a:p>
            </p:txBody>
          </p:sp>
        </p:grpSp>
        <p:sp>
          <p:nvSpPr>
            <p:cNvPr id="100" name="TextBox 99"/>
            <p:cNvSpPr txBox="1"/>
            <p:nvPr/>
          </p:nvSpPr>
          <p:spPr>
            <a:xfrm>
              <a:off x="2757549" y="4567888"/>
              <a:ext cx="4543097"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smtClean="0">
                  <a:solidFill>
                    <a:schemeClr val="tx1"/>
                  </a:solidFill>
                </a:rPr>
                <a:t>By KCL,    </a:t>
              </a:r>
              <a:r>
                <a:rPr lang="en-US" sz="2400" b="1" dirty="0" smtClean="0">
                  <a:solidFill>
                    <a:schemeClr val="tx1"/>
                  </a:solidFill>
                  <a:latin typeface="Times New Roman"/>
                  <a:cs typeface="Times New Roman"/>
                </a:rPr>
                <a:t>I </a:t>
              </a:r>
              <a:r>
                <a:rPr lang="en-US" sz="2400" dirty="0" smtClean="0">
                  <a:solidFill>
                    <a:schemeClr val="tx1"/>
                  </a:solidFill>
                </a:rPr>
                <a:t>= </a:t>
              </a:r>
              <a:r>
                <a:rPr lang="en-US" sz="2400" b="1" dirty="0" smtClean="0">
                  <a:solidFill>
                    <a:schemeClr val="tx1"/>
                  </a:solidFill>
                  <a:latin typeface="Times New Roman"/>
                  <a:cs typeface="Times New Roman"/>
                </a:rPr>
                <a:t>I</a:t>
              </a:r>
              <a:r>
                <a:rPr lang="en-US" sz="2400" b="1" baseline="-25000" dirty="0" smtClean="0">
                  <a:solidFill>
                    <a:schemeClr val="tx1"/>
                  </a:solidFill>
                  <a:latin typeface="Times New Roman"/>
                  <a:cs typeface="Times New Roman"/>
                </a:rPr>
                <a:t>1</a:t>
              </a:r>
              <a:r>
                <a:rPr lang="en-US" sz="2400" b="1" dirty="0" smtClean="0">
                  <a:solidFill>
                    <a:schemeClr val="tx1"/>
                  </a:solidFill>
                  <a:latin typeface="Times New Roman"/>
                  <a:cs typeface="Times New Roman"/>
                </a:rPr>
                <a:t> + I</a:t>
              </a:r>
              <a:r>
                <a:rPr lang="en-US" sz="2400" b="1" baseline="-25000" dirty="0" smtClean="0">
                  <a:solidFill>
                    <a:schemeClr val="tx1"/>
                  </a:solidFill>
                  <a:latin typeface="Times New Roman"/>
                  <a:cs typeface="Times New Roman"/>
                </a:rPr>
                <a:t>2</a:t>
              </a:r>
              <a:r>
                <a:rPr lang="en-US" sz="2400" b="1" dirty="0" smtClean="0">
                  <a:solidFill>
                    <a:schemeClr val="tx1"/>
                  </a:solidFill>
                  <a:latin typeface="Times New Roman"/>
                  <a:cs typeface="Times New Roman"/>
                </a:rPr>
                <a:t> + I</a:t>
              </a:r>
              <a:r>
                <a:rPr lang="en-US" sz="2400" b="1" baseline="-25000" dirty="0" smtClean="0">
                  <a:solidFill>
                    <a:schemeClr val="tx1"/>
                  </a:solidFill>
                  <a:latin typeface="Times New Roman"/>
                  <a:cs typeface="Times New Roman"/>
                </a:rPr>
                <a:t>3</a:t>
              </a:r>
              <a:r>
                <a:rPr lang="en-US" sz="2400" b="1" dirty="0" smtClean="0">
                  <a:solidFill>
                    <a:schemeClr val="tx1"/>
                  </a:solidFill>
                  <a:latin typeface="Times New Roman"/>
                  <a:cs typeface="Times New Roman"/>
                </a:rPr>
                <a:t> + I</a:t>
              </a:r>
              <a:r>
                <a:rPr lang="en-US" sz="2400" b="1" baseline="-25000" dirty="0" smtClean="0">
                  <a:solidFill>
                    <a:schemeClr val="tx1"/>
                  </a:solidFill>
                  <a:latin typeface="Times New Roman"/>
                  <a:cs typeface="Times New Roman"/>
                </a:rPr>
                <a:t>4</a:t>
              </a:r>
              <a:r>
                <a:rPr lang="en-US" sz="2400" b="1" dirty="0" smtClean="0">
                  <a:solidFill>
                    <a:schemeClr val="tx1"/>
                  </a:solidFill>
                  <a:latin typeface="Times New Roman"/>
                  <a:cs typeface="Times New Roman"/>
                </a:rPr>
                <a:t> + I</a:t>
              </a:r>
              <a:r>
                <a:rPr lang="en-US" sz="2400" b="1" baseline="-25000" dirty="0" smtClean="0">
                  <a:solidFill>
                    <a:schemeClr val="tx1"/>
                  </a:solidFill>
                  <a:latin typeface="Times New Roman"/>
                  <a:cs typeface="Times New Roman"/>
                </a:rPr>
                <a:t>5</a:t>
              </a:r>
              <a:r>
                <a:rPr lang="en-US" sz="2400" b="1" dirty="0" smtClean="0">
                  <a:solidFill>
                    <a:schemeClr val="tx1"/>
                  </a:solidFill>
                  <a:latin typeface="Times New Roman"/>
                  <a:cs typeface="Times New Roman"/>
                </a:rPr>
                <a:t>    </a:t>
              </a:r>
              <a:endParaRPr lang="en-US" sz="2400" dirty="0">
                <a:solidFill>
                  <a:schemeClr val="tx1"/>
                </a:solidFill>
              </a:endParaRPr>
            </a:p>
          </p:txBody>
        </p:sp>
        <p:sp>
          <p:nvSpPr>
            <p:cNvPr id="43" name="TextBox 42"/>
            <p:cNvSpPr txBox="1"/>
            <p:nvPr/>
          </p:nvSpPr>
          <p:spPr>
            <a:xfrm>
              <a:off x="3348715" y="3512610"/>
              <a:ext cx="814663" cy="276999"/>
            </a:xfrm>
            <a:prstGeom prst="rect">
              <a:avLst/>
            </a:prstGeom>
            <a:solidFill>
              <a:schemeClr val="bg1"/>
            </a:solidFill>
            <a:ln>
              <a:solidFill>
                <a:schemeClr val="tx1"/>
              </a:solidFill>
            </a:ln>
          </p:spPr>
          <p:txBody>
            <a:bodyPr wrap="square" lIns="0" tIns="0" rIns="0" bIns="0" rtlCol="0" anchor="ctr" anchorCtr="1">
              <a:spAutoFit/>
            </a:bodyPr>
            <a:lstStyle/>
            <a:p>
              <a:pPr algn="ctr"/>
              <a:r>
                <a:rPr lang="en-US" dirty="0" smtClean="0"/>
                <a:t>Device-1</a:t>
              </a:r>
              <a:endParaRPr lang="en-US" dirty="0"/>
            </a:p>
          </p:txBody>
        </p:sp>
      </p:grpSp>
      <p:pic>
        <p:nvPicPr>
          <p:cNvPr id="2" name="Picture 1" descr="Multiplug.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48882" y="988211"/>
            <a:ext cx="2333110" cy="1230561"/>
          </a:xfrm>
          <a:prstGeom prst="rect">
            <a:avLst/>
          </a:prstGeom>
        </p:spPr>
      </p:pic>
      <p:sp>
        <p:nvSpPr>
          <p:cNvPr id="44"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48</a:t>
            </a:fld>
            <a:endParaRPr lang="en-US" sz="1600" dirty="0"/>
          </a:p>
        </p:txBody>
      </p:sp>
    </p:spTree>
    <p:extLst>
      <p:ext uri="{BB962C8B-B14F-4D97-AF65-F5344CB8AC3E}">
        <p14:creationId xmlns:p14="http://schemas.microsoft.com/office/powerpoint/2010/main" xmlns="" val="2100988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03810" y="3267577"/>
            <a:ext cx="8757489" cy="2368241"/>
          </a:xfrm>
          <a:prstGeom prst="roundRect">
            <a:avLst/>
          </a:prstGeom>
          <a:solidFill>
            <a:srgbClr val="D2F18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TextBox 22"/>
          <p:cNvSpPr txBox="1"/>
          <p:nvPr/>
        </p:nvSpPr>
        <p:spPr>
          <a:xfrm>
            <a:off x="5650663" y="3523263"/>
            <a:ext cx="2423338" cy="11079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sz="700" b="1" dirty="0" smtClean="0">
              <a:solidFill>
                <a:schemeClr val="tx1"/>
              </a:solidFill>
              <a:latin typeface="Times New Roman"/>
              <a:cs typeface="Times New Roman"/>
            </a:endParaRPr>
          </a:p>
          <a:p>
            <a:pPr algn="ctr"/>
            <a:endParaRPr lang="en-US" sz="700" b="1" dirty="0">
              <a:solidFill>
                <a:schemeClr val="tx1"/>
              </a:solidFill>
              <a:latin typeface="Times New Roman"/>
              <a:cs typeface="Times New Roman"/>
            </a:endParaRPr>
          </a:p>
          <a:p>
            <a:pPr algn="ctr"/>
            <a:endParaRPr lang="en-US" sz="700" b="1" dirty="0" smtClean="0">
              <a:solidFill>
                <a:schemeClr val="tx1"/>
              </a:solidFill>
              <a:latin typeface="Times New Roman"/>
              <a:cs typeface="Times New Roman"/>
            </a:endParaRPr>
          </a:p>
          <a:p>
            <a:pPr algn="ctr"/>
            <a:endParaRPr lang="en-US" sz="700" b="1" dirty="0">
              <a:solidFill>
                <a:schemeClr val="tx1"/>
              </a:solidFill>
              <a:latin typeface="Times New Roman"/>
              <a:cs typeface="Times New Roman"/>
            </a:endParaRPr>
          </a:p>
          <a:p>
            <a:pPr algn="ctr"/>
            <a:endParaRPr lang="en-US" sz="700" b="1" dirty="0" smtClean="0">
              <a:solidFill>
                <a:schemeClr val="tx1"/>
              </a:solidFill>
              <a:latin typeface="Times New Roman"/>
              <a:cs typeface="Times New Roman"/>
            </a:endParaRPr>
          </a:p>
          <a:p>
            <a:pPr algn="ctr"/>
            <a:endParaRPr lang="en-US" sz="700" b="1" dirty="0">
              <a:solidFill>
                <a:schemeClr val="tx1"/>
              </a:solidFill>
              <a:latin typeface="Times New Roman"/>
              <a:cs typeface="Times New Roman"/>
            </a:endParaRPr>
          </a:p>
          <a:p>
            <a:pPr algn="ctr"/>
            <a:endParaRPr lang="en-US" sz="2400" dirty="0">
              <a:solidFill>
                <a:schemeClr val="tx1"/>
              </a:solidFill>
            </a:endParaRPr>
          </a:p>
        </p:txBody>
      </p:sp>
      <p:sp>
        <p:nvSpPr>
          <p:cNvPr id="4" name="TextBox 3"/>
          <p:cNvSpPr txBox="1"/>
          <p:nvPr/>
        </p:nvSpPr>
        <p:spPr>
          <a:xfrm>
            <a:off x="-1" y="959254"/>
            <a:ext cx="9244709" cy="2215991"/>
          </a:xfrm>
          <a:prstGeom prst="rect">
            <a:avLst/>
          </a:prstGeom>
          <a:noFill/>
        </p:spPr>
        <p:txBody>
          <a:bodyPr wrap="square" rtlCol="0">
            <a:spAutoFit/>
          </a:bodyPr>
          <a:lstStyle/>
          <a:p>
            <a:pPr marL="342900" indent="-342900">
              <a:buFont typeface="Arial"/>
              <a:buChar char="•"/>
            </a:pPr>
            <a:r>
              <a:rPr lang="en-US" sz="2300" dirty="0"/>
              <a:t>E</a:t>
            </a:r>
            <a:r>
              <a:rPr lang="en-US" sz="2300" dirty="0" smtClean="0"/>
              <a:t>lectric wires have limits of maximum current flow, called </a:t>
            </a:r>
            <a:r>
              <a:rPr lang="en-US" sz="2300" dirty="0" err="1" smtClean="0"/>
              <a:t>ampacity</a:t>
            </a:r>
            <a:endParaRPr lang="en-US" sz="2300" dirty="0"/>
          </a:p>
          <a:p>
            <a:pPr marL="342900" indent="-342900">
              <a:buFont typeface="Arial"/>
              <a:buChar char="•"/>
            </a:pPr>
            <a:r>
              <a:rPr lang="en-US" sz="2300" dirty="0" smtClean="0"/>
              <a:t>When current flows through a wire, it produces heat </a:t>
            </a:r>
          </a:p>
          <a:p>
            <a:r>
              <a:rPr lang="en-US" sz="2300" dirty="0"/>
              <a:t>	</a:t>
            </a:r>
            <a:r>
              <a:rPr lang="en-US" sz="2300" dirty="0" smtClean="0"/>
              <a:t>Joule Heat = (Current)</a:t>
            </a:r>
            <a:r>
              <a:rPr lang="en-US" sz="2300" baseline="30000" dirty="0" smtClean="0"/>
              <a:t>2</a:t>
            </a:r>
            <a:r>
              <a:rPr lang="en-US" sz="2300" dirty="0" smtClean="0"/>
              <a:t> x (Resistance of the wire)</a:t>
            </a:r>
          </a:p>
          <a:p>
            <a:pPr marL="342900" indent="-342900">
              <a:buFont typeface="Arial"/>
              <a:buChar char="•"/>
            </a:pPr>
            <a:r>
              <a:rPr lang="en-US" sz="2300" dirty="0" smtClean="0"/>
              <a:t>Excessive heat may damage wire material and its insulation</a:t>
            </a:r>
          </a:p>
          <a:p>
            <a:pPr marL="342900" indent="-342900">
              <a:buFont typeface="Arial"/>
              <a:buChar char="•"/>
            </a:pPr>
            <a:r>
              <a:rPr lang="en-US" sz="2300" dirty="0" smtClean="0"/>
              <a:t>Such damages may cause short circuit, severe electric shock, burn, etc. </a:t>
            </a:r>
          </a:p>
          <a:p>
            <a:pPr marL="342900" indent="-342900">
              <a:buFont typeface="Arial"/>
              <a:buChar char="•"/>
            </a:pPr>
            <a:r>
              <a:rPr lang="en-US" sz="2300" dirty="0" smtClean="0"/>
              <a:t>Higher diameter is required for larger current to flow safely</a:t>
            </a:r>
          </a:p>
        </p:txBody>
      </p:sp>
      <p:cxnSp>
        <p:nvCxnSpPr>
          <p:cNvPr id="6" name="Straight Connector 5"/>
          <p:cNvCxnSpPr/>
          <p:nvPr/>
        </p:nvCxnSpPr>
        <p:spPr>
          <a:xfrm flipV="1">
            <a:off x="467239" y="4073763"/>
            <a:ext cx="3486281" cy="1"/>
          </a:xfrm>
          <a:prstGeom prst="line">
            <a:avLst/>
          </a:prstGeom>
          <a:ln w="488950" cmpd="sng">
            <a:solidFill>
              <a:srgbClr val="AE833C"/>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1293878" y="3678368"/>
            <a:ext cx="1389459" cy="1695"/>
          </a:xfrm>
          <a:prstGeom prst="line">
            <a:avLst/>
          </a:prstGeom>
          <a:ln>
            <a:solidFill>
              <a:schemeClr val="tx1"/>
            </a:solidFill>
            <a:headEnd type="arrow"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467240" y="4549668"/>
            <a:ext cx="3486280" cy="1"/>
          </a:xfrm>
          <a:prstGeom prst="line">
            <a:avLst/>
          </a:prstGeom>
          <a:ln>
            <a:solidFill>
              <a:schemeClr val="tx1"/>
            </a:solidFill>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837241" y="4538888"/>
            <a:ext cx="526203" cy="276999"/>
          </a:xfrm>
          <a:prstGeom prst="rect">
            <a:avLst/>
          </a:prstGeom>
          <a:noFill/>
          <a:ln>
            <a:noFill/>
          </a:ln>
        </p:spPr>
        <p:txBody>
          <a:bodyPr wrap="square" lIns="0" tIns="0" rIns="0" bIns="0" rtlCol="0" anchor="ctr" anchorCtr="1">
            <a:spAutoFit/>
          </a:bodyPr>
          <a:lstStyle/>
          <a:p>
            <a:pPr algn="ctr"/>
            <a:r>
              <a:rPr lang="en-US" b="1" i="1" dirty="0">
                <a:latin typeface="Times New Roman"/>
                <a:cs typeface="Times New Roman"/>
              </a:rPr>
              <a:t>l</a:t>
            </a:r>
            <a:endParaRPr lang="en-US" b="1" i="1" baseline="-25000" dirty="0">
              <a:latin typeface="Times New Roman"/>
              <a:cs typeface="Times New Roman"/>
            </a:endParaRPr>
          </a:p>
        </p:txBody>
      </p:sp>
      <p:sp>
        <p:nvSpPr>
          <p:cNvPr id="43" name="TextBox 42"/>
          <p:cNvSpPr txBox="1"/>
          <p:nvPr/>
        </p:nvSpPr>
        <p:spPr>
          <a:xfrm>
            <a:off x="4279960" y="3438311"/>
            <a:ext cx="526203" cy="276999"/>
          </a:xfrm>
          <a:prstGeom prst="rect">
            <a:avLst/>
          </a:prstGeom>
          <a:noFill/>
          <a:ln>
            <a:noFill/>
          </a:ln>
        </p:spPr>
        <p:txBody>
          <a:bodyPr wrap="square" lIns="0" tIns="0" rIns="0" bIns="0" rtlCol="0" anchor="ctr" anchorCtr="1">
            <a:spAutoFit/>
          </a:bodyPr>
          <a:lstStyle/>
          <a:p>
            <a:pPr algn="ctr"/>
            <a:r>
              <a:rPr lang="en-US" b="1" dirty="0" smtClean="0">
                <a:latin typeface="Times New Roman"/>
                <a:cs typeface="Times New Roman"/>
              </a:rPr>
              <a:t>A</a:t>
            </a:r>
            <a:endParaRPr lang="en-US" b="1" baseline="-25000" dirty="0">
              <a:latin typeface="Times New Roman"/>
              <a:cs typeface="Times New Roman"/>
            </a:endParaRPr>
          </a:p>
        </p:txBody>
      </p:sp>
      <p:cxnSp>
        <p:nvCxnSpPr>
          <p:cNvPr id="13" name="Curved Connector 12"/>
          <p:cNvCxnSpPr/>
          <p:nvPr/>
        </p:nvCxnSpPr>
        <p:spPr>
          <a:xfrm flipH="1">
            <a:off x="3965501" y="3608171"/>
            <a:ext cx="683882" cy="525498"/>
          </a:xfrm>
          <a:prstGeom prst="curvedConnector3">
            <a:avLst>
              <a:gd name="adj1" fmla="val -33427"/>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xmlns="" val="1584415943"/>
              </p:ext>
            </p:extLst>
          </p:nvPr>
        </p:nvGraphicFramePr>
        <p:xfrm>
          <a:off x="6150275" y="3608171"/>
          <a:ext cx="1229620" cy="907577"/>
        </p:xfrm>
        <a:graphic>
          <a:graphicData uri="http://schemas.openxmlformats.org/presentationml/2006/ole">
            <p:oleObj spid="_x0000_s5360" name="Equation" r:id="rId3" imgW="520920" imgH="383760" progId="Equation.3">
              <p:embed/>
            </p:oleObj>
          </a:graphicData>
        </a:graphic>
      </p:graphicFrame>
      <p:sp>
        <p:nvSpPr>
          <p:cNvPr id="48" name="TextBox 47"/>
          <p:cNvSpPr txBox="1"/>
          <p:nvPr/>
        </p:nvSpPr>
        <p:spPr>
          <a:xfrm>
            <a:off x="4552530" y="4688670"/>
            <a:ext cx="4408769" cy="830997"/>
          </a:xfrm>
          <a:prstGeom prst="rect">
            <a:avLst/>
          </a:prstGeom>
          <a:noFill/>
        </p:spPr>
        <p:txBody>
          <a:bodyPr wrap="square" rtlCol="0">
            <a:spAutoFit/>
          </a:bodyPr>
          <a:lstStyle/>
          <a:p>
            <a:r>
              <a:rPr lang="en-US" sz="2400" dirty="0" smtClean="0"/>
              <a:t> R = Resistance 	</a:t>
            </a:r>
            <a:r>
              <a:rPr lang="en-US" sz="2400" dirty="0" err="1" smtClean="0"/>
              <a:t>ρ</a:t>
            </a:r>
            <a:r>
              <a:rPr lang="en-US" sz="2400" dirty="0" smtClean="0"/>
              <a:t> = Resistivity</a:t>
            </a:r>
          </a:p>
          <a:p>
            <a:r>
              <a:rPr lang="en-US" sz="2400" dirty="0" smtClean="0"/>
              <a:t> </a:t>
            </a:r>
            <a:r>
              <a:rPr lang="en-US" sz="2400" i="1" dirty="0" smtClean="0">
                <a:latin typeface="Times New Roman"/>
                <a:cs typeface="Times New Roman"/>
              </a:rPr>
              <a:t>l</a:t>
            </a:r>
            <a:r>
              <a:rPr lang="en-US" sz="2400" dirty="0" smtClean="0"/>
              <a:t> = length 			A = Area </a:t>
            </a:r>
            <a:endParaRPr lang="en-US" sz="2400" dirty="0"/>
          </a:p>
        </p:txBody>
      </p:sp>
      <p:sp>
        <p:nvSpPr>
          <p:cNvPr id="49" name="TextBox 48"/>
          <p:cNvSpPr txBox="1"/>
          <p:nvPr/>
        </p:nvSpPr>
        <p:spPr>
          <a:xfrm>
            <a:off x="0" y="5635818"/>
            <a:ext cx="9144000" cy="830997"/>
          </a:xfrm>
          <a:prstGeom prst="rect">
            <a:avLst/>
          </a:prstGeom>
          <a:noFill/>
        </p:spPr>
        <p:txBody>
          <a:bodyPr wrap="square" rtlCol="0">
            <a:spAutoFit/>
          </a:bodyPr>
          <a:lstStyle/>
          <a:p>
            <a:pPr marL="342900" indent="-342900">
              <a:buFont typeface="Arial"/>
              <a:buChar char="•"/>
            </a:pPr>
            <a:r>
              <a:rPr lang="en-US" sz="2400" dirty="0" smtClean="0"/>
              <a:t>CSA Group has standards for </a:t>
            </a:r>
            <a:r>
              <a:rPr lang="en-US" sz="2400" dirty="0" err="1" smtClean="0"/>
              <a:t>ampacity</a:t>
            </a:r>
            <a:r>
              <a:rPr lang="en-US" sz="2400" dirty="0" smtClean="0"/>
              <a:t> where the diameter is expressed in terms of AWG (American Wire Gauge)</a:t>
            </a:r>
          </a:p>
        </p:txBody>
      </p:sp>
      <p:sp>
        <p:nvSpPr>
          <p:cNvPr id="14" name="TextBox 13"/>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6" name="Rounded Rectangle 15"/>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17" name="Rounded Rectangle 16"/>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8" name="Rounded Rectangle 17"/>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9" name="Rounded Rectangle 18"/>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0" name="TextBox 19"/>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SAFE Limit of Current Through a Wire (continued …)</a:t>
            </a:r>
          </a:p>
        </p:txBody>
      </p:sp>
      <p:sp>
        <p:nvSpPr>
          <p:cNvPr id="21" name="Rounded Rectangle 20"/>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24"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49</a:t>
            </a:fld>
            <a:endParaRPr lang="en-US" sz="1600" dirty="0"/>
          </a:p>
        </p:txBody>
      </p:sp>
    </p:spTree>
    <p:extLst>
      <p:ext uri="{BB962C8B-B14F-4D97-AF65-F5344CB8AC3E}">
        <p14:creationId xmlns:p14="http://schemas.microsoft.com/office/powerpoint/2010/main" xmlns="" val="9143662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Electrical Incidents: </a:t>
            </a:r>
            <a:r>
              <a:rPr lang="en-US" sz="2400" b="1" dirty="0" err="1" smtClean="0">
                <a:solidFill>
                  <a:srgbClr val="0065CC"/>
                </a:solidFill>
                <a:latin typeface="Arial" pitchFamily="34" charset="0"/>
                <a:cs typeface="Arial" pitchFamily="34" charset="0"/>
              </a:rPr>
              <a:t>Powerline</a:t>
            </a:r>
            <a:r>
              <a:rPr lang="en-US" sz="2400" b="1" dirty="0" smtClean="0">
                <a:solidFill>
                  <a:srgbClr val="0065CC"/>
                </a:solidFill>
                <a:latin typeface="Arial" pitchFamily="34" charset="0"/>
                <a:cs typeface="Arial" pitchFamily="34" charset="0"/>
              </a:rPr>
              <a:t> Contact</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a:t>
            </a:fld>
            <a:endParaRPr lang="en-US" sz="1600" dirty="0"/>
          </a:p>
        </p:txBody>
      </p:sp>
      <p:sp>
        <p:nvSpPr>
          <p:cNvPr id="15" name="Content Placeholder 2"/>
          <p:cNvSpPr>
            <a:spLocks noGrp="1"/>
          </p:cNvSpPr>
          <p:nvPr>
            <p:ph idx="1"/>
          </p:nvPr>
        </p:nvSpPr>
        <p:spPr>
          <a:xfrm>
            <a:off x="4552378" y="1600200"/>
            <a:ext cx="4319942" cy="4525963"/>
          </a:xfrm>
        </p:spPr>
        <p:txBody>
          <a:bodyPr>
            <a:normAutofit fontScale="85000" lnSpcReduction="20000"/>
          </a:bodyPr>
          <a:lstStyle/>
          <a:p>
            <a:r>
              <a:rPr lang="en-US" sz="2800" dirty="0" smtClean="0"/>
              <a:t>May 18, 2010</a:t>
            </a:r>
          </a:p>
          <a:p>
            <a:r>
              <a:rPr lang="en-US" sz="2800" dirty="0" smtClean="0"/>
              <a:t>A precast concrete company was making a delivery with a boom truck at a road rebuilding site</a:t>
            </a:r>
          </a:p>
          <a:p>
            <a:r>
              <a:rPr lang="en-US" sz="2800" dirty="0"/>
              <a:t>the victim helped guide the load by grabbing one of the legs of the sling suspending the </a:t>
            </a:r>
            <a:r>
              <a:rPr lang="en-US" sz="2800" dirty="0" smtClean="0"/>
              <a:t>load</a:t>
            </a:r>
            <a:endParaRPr lang="en-US" sz="2800" dirty="0"/>
          </a:p>
          <a:p>
            <a:r>
              <a:rPr lang="en-US" sz="2800" dirty="0"/>
              <a:t>The wire rope </a:t>
            </a:r>
            <a:r>
              <a:rPr lang="en-US" sz="2800" dirty="0" smtClean="0"/>
              <a:t>made </a:t>
            </a:r>
            <a:r>
              <a:rPr lang="en-US" sz="2800" dirty="0"/>
              <a:t>contact with the </a:t>
            </a:r>
            <a:r>
              <a:rPr lang="en-US" sz="2800" dirty="0" err="1" smtClean="0"/>
              <a:t>powerline</a:t>
            </a:r>
            <a:r>
              <a:rPr lang="en-US" sz="2800" dirty="0" smtClean="0"/>
              <a:t> </a:t>
            </a:r>
          </a:p>
          <a:p>
            <a:r>
              <a:rPr lang="en-US" sz="2800" dirty="0" smtClean="0"/>
              <a:t>The worker </a:t>
            </a:r>
            <a:r>
              <a:rPr lang="en-US" sz="2800" dirty="0"/>
              <a:t>received a severe shock and fell to the ground </a:t>
            </a:r>
            <a:r>
              <a:rPr lang="en-US" sz="2800" dirty="0" smtClean="0"/>
              <a:t>convulsing</a:t>
            </a:r>
            <a:endParaRPr lang="en-US" sz="2800" dirty="0" smtClean="0">
              <a:solidFill>
                <a:srgbClr val="3366FF"/>
              </a:solidFill>
            </a:endParaRPr>
          </a:p>
          <a:p>
            <a:endParaRPr lang="en-US" dirty="0"/>
          </a:p>
        </p:txBody>
      </p:sp>
      <p:sp>
        <p:nvSpPr>
          <p:cNvPr id="12" name="Rounded Rectangle 11"/>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14" name="Rounded Rectangle 13"/>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17" name="Rounded Rectangle 16"/>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8" name="Rounded Rectangle 17"/>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9" name="Rounded Rectangle 18"/>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pic>
        <p:nvPicPr>
          <p:cNvPr id="2" name="Picture 1" descr="Incidences_1-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725" y="1143000"/>
            <a:ext cx="4370832" cy="5145024"/>
          </a:xfrm>
          <a:prstGeom prst="rect">
            <a:avLst/>
          </a:prstGeom>
        </p:spPr>
      </p:pic>
    </p:spTree>
    <p:extLst>
      <p:ext uri="{BB962C8B-B14F-4D97-AF65-F5344CB8AC3E}">
        <p14:creationId xmlns:p14="http://schemas.microsoft.com/office/powerpoint/2010/main" xmlns="" val="36550928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78" y="1192107"/>
            <a:ext cx="9144000" cy="830997"/>
          </a:xfrm>
          <a:prstGeom prst="rect">
            <a:avLst/>
          </a:prstGeom>
          <a:noFill/>
        </p:spPr>
        <p:txBody>
          <a:bodyPr wrap="square" rtlCol="0">
            <a:spAutoFit/>
          </a:bodyPr>
          <a:lstStyle/>
          <a:p>
            <a:pPr marL="342900" indent="-342900">
              <a:buFont typeface="Arial"/>
              <a:buChar char="•"/>
            </a:pPr>
            <a:r>
              <a:rPr lang="en-US" sz="2400" dirty="0"/>
              <a:t>E</a:t>
            </a:r>
            <a:r>
              <a:rPr lang="en-US" sz="2400" dirty="0" smtClean="0"/>
              <a:t>lectric wires, plugs, sockets, etc. have well defined current limit.</a:t>
            </a:r>
          </a:p>
          <a:p>
            <a:pPr marL="342900" indent="-342900">
              <a:buFont typeface="Arial"/>
              <a:buChar char="•"/>
            </a:pPr>
            <a:r>
              <a:rPr lang="en-US" sz="2400" dirty="0" smtClean="0"/>
              <a:t>The users should never exceed these current limits.</a:t>
            </a:r>
          </a:p>
        </p:txBody>
      </p:sp>
      <p:sp>
        <p:nvSpPr>
          <p:cNvPr id="7" name="TextBox 6"/>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8" name="Rounded Rectangle 7"/>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9" name="Rounded Rectangle 8"/>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0" name="Rounded Rectangle 9"/>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11" name="Rounded Rectangle 10"/>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12" name="TextBox 11"/>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SAFE Limit of Current Through a Wire (continued …)</a:t>
            </a:r>
          </a:p>
        </p:txBody>
      </p:sp>
      <p:sp>
        <p:nvSpPr>
          <p:cNvPr id="13" name="Rounded Rectangle 12"/>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14"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50</a:t>
            </a:fld>
            <a:endParaRPr lang="en-US" sz="1600" dirty="0"/>
          </a:p>
        </p:txBody>
      </p:sp>
      <p:grpSp>
        <p:nvGrpSpPr>
          <p:cNvPr id="28" name="Group 27"/>
          <p:cNvGrpSpPr/>
          <p:nvPr/>
        </p:nvGrpSpPr>
        <p:grpSpPr>
          <a:xfrm>
            <a:off x="285416" y="2409914"/>
            <a:ext cx="3500643" cy="1371350"/>
            <a:chOff x="285416" y="2409914"/>
            <a:chExt cx="3500643" cy="1371350"/>
          </a:xfrm>
        </p:grpSpPr>
        <p:pic>
          <p:nvPicPr>
            <p:cNvPr id="2" name="Picture 1" descr="Extension Cor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416" y="2409914"/>
              <a:ext cx="3500643" cy="1342811"/>
            </a:xfrm>
            <a:prstGeom prst="rect">
              <a:avLst/>
            </a:prstGeom>
          </p:spPr>
        </p:pic>
        <p:pic>
          <p:nvPicPr>
            <p:cNvPr id="3" name="Picture 2" descr="Label_Extension Cor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2594198" y="2572702"/>
              <a:ext cx="1332869" cy="1019657"/>
            </a:xfrm>
            <a:prstGeom prst="rect">
              <a:avLst/>
            </a:prstGeom>
          </p:spPr>
        </p:pic>
        <p:sp>
          <p:nvSpPr>
            <p:cNvPr id="6" name="Oval 5"/>
            <p:cNvSpPr/>
            <p:nvPr/>
          </p:nvSpPr>
          <p:spPr>
            <a:xfrm>
              <a:off x="2896968" y="3410272"/>
              <a:ext cx="746384" cy="370992"/>
            </a:xfrm>
            <a:prstGeom prst="ellipse">
              <a:avLst/>
            </a:prstGeom>
            <a:noFill/>
            <a:ln w="5715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776121" y="3969982"/>
            <a:ext cx="5274707" cy="2164118"/>
            <a:chOff x="4255400" y="2409914"/>
            <a:chExt cx="4540066" cy="1642813"/>
          </a:xfrm>
        </p:grpSpPr>
        <p:pic>
          <p:nvPicPr>
            <p:cNvPr id="16" name="Picture 15" descr="Switch.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55400" y="2409914"/>
              <a:ext cx="4540066" cy="1591866"/>
            </a:xfrm>
            <a:prstGeom prst="rect">
              <a:avLst/>
            </a:prstGeom>
          </p:spPr>
        </p:pic>
        <p:sp>
          <p:nvSpPr>
            <p:cNvPr id="17" name="Oval 16"/>
            <p:cNvSpPr/>
            <p:nvPr/>
          </p:nvSpPr>
          <p:spPr>
            <a:xfrm>
              <a:off x="5844939" y="3377176"/>
              <a:ext cx="1410408" cy="370992"/>
            </a:xfrm>
            <a:prstGeom prst="ellipse">
              <a:avLst/>
            </a:prstGeom>
            <a:noFill/>
            <a:ln w="5715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202705" y="3714173"/>
              <a:ext cx="570124" cy="338554"/>
            </a:xfrm>
            <a:prstGeom prst="rect">
              <a:avLst/>
            </a:prstGeom>
            <a:noFill/>
          </p:spPr>
          <p:txBody>
            <a:bodyPr wrap="square" rtlCol="0">
              <a:spAutoFit/>
            </a:bodyPr>
            <a:lstStyle/>
            <a:p>
              <a:r>
                <a:rPr lang="en-US" sz="1600" dirty="0" smtClean="0"/>
                <a:t>15 A</a:t>
              </a:r>
              <a:endParaRPr lang="en-US" sz="1600" dirty="0"/>
            </a:p>
          </p:txBody>
        </p:sp>
        <p:cxnSp>
          <p:nvCxnSpPr>
            <p:cNvPr id="20" name="Straight Arrow Connector 19"/>
            <p:cNvCxnSpPr/>
            <p:nvPr/>
          </p:nvCxnSpPr>
          <p:spPr>
            <a:xfrm flipV="1">
              <a:off x="5569245" y="3582791"/>
              <a:ext cx="437949" cy="198473"/>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4733364" y="2700689"/>
            <a:ext cx="3485043" cy="961973"/>
            <a:chOff x="285416" y="4409604"/>
            <a:chExt cx="3485043" cy="961973"/>
          </a:xfrm>
        </p:grpSpPr>
        <p:pic>
          <p:nvPicPr>
            <p:cNvPr id="22" name="Picture 21" descr="Extension.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5416" y="4409604"/>
              <a:ext cx="3485043" cy="961973"/>
            </a:xfrm>
            <a:prstGeom prst="rect">
              <a:avLst/>
            </a:prstGeom>
          </p:spPr>
        </p:pic>
        <p:pic>
          <p:nvPicPr>
            <p:cNvPr id="23" name="Picture 22" descr="Label_Extension.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02880" y="4815897"/>
              <a:ext cx="1156173" cy="555680"/>
            </a:xfrm>
            <a:prstGeom prst="rect">
              <a:avLst/>
            </a:prstGeom>
          </p:spPr>
        </p:pic>
      </p:grpSp>
    </p:spTree>
    <p:extLst>
      <p:ext uri="{BB962C8B-B14F-4D97-AF65-F5344CB8AC3E}">
        <p14:creationId xmlns:p14="http://schemas.microsoft.com/office/powerpoint/2010/main" xmlns="" val="348505964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Short Circuit and Ground Fault</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51</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grpSp>
        <p:nvGrpSpPr>
          <p:cNvPr id="9" name="Group 8"/>
          <p:cNvGrpSpPr/>
          <p:nvPr/>
        </p:nvGrpSpPr>
        <p:grpSpPr>
          <a:xfrm>
            <a:off x="5548599" y="915250"/>
            <a:ext cx="3444693" cy="2413960"/>
            <a:chOff x="5559547" y="1046638"/>
            <a:chExt cx="3444693" cy="2413960"/>
          </a:xfrm>
        </p:grpSpPr>
        <p:grpSp>
          <p:nvGrpSpPr>
            <p:cNvPr id="15" name="Group 14"/>
            <p:cNvGrpSpPr/>
            <p:nvPr/>
          </p:nvGrpSpPr>
          <p:grpSpPr>
            <a:xfrm>
              <a:off x="5559547" y="1624779"/>
              <a:ext cx="3444693" cy="1835819"/>
              <a:chOff x="2943655" y="1742577"/>
              <a:chExt cx="3444693" cy="1835819"/>
            </a:xfrm>
          </p:grpSpPr>
          <p:pic>
            <p:nvPicPr>
              <p:cNvPr id="16" name="Picture 15"/>
              <p:cNvPicPr>
                <a:picLocks noChangeAspect="1"/>
              </p:cNvPicPr>
              <p:nvPr/>
            </p:nvPicPr>
            <p:blipFill>
              <a:blip r:embed="rId2" cstate="print"/>
              <a:stretch>
                <a:fillRect/>
              </a:stretch>
            </p:blipFill>
            <p:spPr>
              <a:xfrm>
                <a:off x="3520087" y="1742577"/>
                <a:ext cx="1322944" cy="1188837"/>
              </a:xfrm>
              <a:prstGeom prst="rect">
                <a:avLst/>
              </a:prstGeom>
            </p:spPr>
          </p:pic>
          <p:sp>
            <p:nvSpPr>
              <p:cNvPr id="17" name="TextBox 16"/>
              <p:cNvSpPr txBox="1"/>
              <p:nvPr/>
            </p:nvSpPr>
            <p:spPr>
              <a:xfrm>
                <a:off x="4810671" y="2740589"/>
                <a:ext cx="1577677" cy="461665"/>
              </a:xfrm>
              <a:prstGeom prst="rect">
                <a:avLst/>
              </a:prstGeom>
              <a:noFill/>
            </p:spPr>
            <p:txBody>
              <a:bodyPr wrap="square" rtlCol="0">
                <a:spAutoFit/>
              </a:bodyPr>
              <a:lstStyle/>
              <a:p>
                <a:r>
                  <a:rPr lang="en-US" sz="2400" dirty="0" smtClean="0"/>
                  <a:t>Live or hot</a:t>
                </a:r>
                <a:endParaRPr lang="en-US" sz="2400" dirty="0"/>
              </a:p>
            </p:txBody>
          </p:sp>
          <p:cxnSp>
            <p:nvCxnSpPr>
              <p:cNvPr id="19" name="Straight Arrow Connector 18"/>
              <p:cNvCxnSpPr/>
              <p:nvPr/>
            </p:nvCxnSpPr>
            <p:spPr>
              <a:xfrm flipH="1" flipV="1">
                <a:off x="4453255" y="2247307"/>
                <a:ext cx="790420" cy="68410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43655" y="3091750"/>
                <a:ext cx="1152864" cy="461665"/>
              </a:xfrm>
              <a:prstGeom prst="rect">
                <a:avLst/>
              </a:prstGeom>
              <a:noFill/>
            </p:spPr>
            <p:txBody>
              <a:bodyPr wrap="square" rtlCol="0">
                <a:spAutoFit/>
              </a:bodyPr>
              <a:lstStyle/>
              <a:p>
                <a:r>
                  <a:rPr lang="en-US" sz="2400" dirty="0" smtClean="0"/>
                  <a:t>Neutral</a:t>
                </a:r>
                <a:endParaRPr lang="en-US" sz="2400" dirty="0"/>
              </a:p>
            </p:txBody>
          </p:sp>
          <p:cxnSp>
            <p:nvCxnSpPr>
              <p:cNvPr id="27" name="Straight Arrow Connector 26"/>
              <p:cNvCxnSpPr/>
              <p:nvPr/>
            </p:nvCxnSpPr>
            <p:spPr>
              <a:xfrm flipV="1">
                <a:off x="3432846" y="2247307"/>
                <a:ext cx="441674" cy="95494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453255" y="3116731"/>
                <a:ext cx="1357001" cy="461665"/>
              </a:xfrm>
              <a:prstGeom prst="rect">
                <a:avLst/>
              </a:prstGeom>
              <a:noFill/>
            </p:spPr>
            <p:txBody>
              <a:bodyPr wrap="square" rtlCol="0">
                <a:spAutoFit/>
              </a:bodyPr>
              <a:lstStyle/>
              <a:p>
                <a:r>
                  <a:rPr lang="en-US" sz="2400" dirty="0" smtClean="0"/>
                  <a:t>Ground</a:t>
                </a:r>
                <a:endParaRPr lang="en-US" sz="2400" dirty="0"/>
              </a:p>
            </p:txBody>
          </p:sp>
          <p:cxnSp>
            <p:nvCxnSpPr>
              <p:cNvPr id="29" name="Straight Arrow Connector 28"/>
              <p:cNvCxnSpPr/>
              <p:nvPr/>
            </p:nvCxnSpPr>
            <p:spPr>
              <a:xfrm flipH="1" flipV="1">
                <a:off x="4289201" y="2708971"/>
                <a:ext cx="383387" cy="49328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 name="Freeform 7"/>
            <p:cNvSpPr/>
            <p:nvPr/>
          </p:nvSpPr>
          <p:spPr>
            <a:xfrm>
              <a:off x="6529771" y="1127349"/>
              <a:ext cx="544071" cy="887214"/>
            </a:xfrm>
            <a:custGeom>
              <a:avLst/>
              <a:gdLst>
                <a:gd name="connsiteX0" fmla="*/ 5958 w 544071"/>
                <a:gd name="connsiteY0" fmla="*/ 843419 h 887214"/>
                <a:gd name="connsiteX1" fmla="*/ 27854 w 544071"/>
                <a:gd name="connsiteY1" fmla="*/ 252189 h 887214"/>
                <a:gd name="connsiteX2" fmla="*/ 224911 w 544071"/>
                <a:gd name="connsiteY2" fmla="*/ 11317 h 887214"/>
                <a:gd name="connsiteX3" fmla="*/ 465758 w 544071"/>
                <a:gd name="connsiteY3" fmla="*/ 77009 h 887214"/>
                <a:gd name="connsiteX4" fmla="*/ 542392 w 544071"/>
                <a:gd name="connsiteY4" fmla="*/ 405471 h 887214"/>
                <a:gd name="connsiteX5" fmla="*/ 520497 w 544071"/>
                <a:gd name="connsiteY5" fmla="*/ 887214 h 887214"/>
                <a:gd name="connsiteX6" fmla="*/ 520497 w 544071"/>
                <a:gd name="connsiteY6" fmla="*/ 887214 h 88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071" h="887214">
                  <a:moveTo>
                    <a:pt x="5958" y="843419"/>
                  </a:moveTo>
                  <a:cubicBezTo>
                    <a:pt x="-1340" y="617146"/>
                    <a:pt x="-8638" y="390873"/>
                    <a:pt x="27854" y="252189"/>
                  </a:cubicBezTo>
                  <a:cubicBezTo>
                    <a:pt x="64346" y="113505"/>
                    <a:pt x="151927" y="40514"/>
                    <a:pt x="224911" y="11317"/>
                  </a:cubicBezTo>
                  <a:cubicBezTo>
                    <a:pt x="297895" y="-17880"/>
                    <a:pt x="412845" y="11317"/>
                    <a:pt x="465758" y="77009"/>
                  </a:cubicBezTo>
                  <a:cubicBezTo>
                    <a:pt x="518671" y="142701"/>
                    <a:pt x="533269" y="270437"/>
                    <a:pt x="542392" y="405471"/>
                  </a:cubicBezTo>
                  <a:cubicBezTo>
                    <a:pt x="551515" y="540505"/>
                    <a:pt x="520497" y="887214"/>
                    <a:pt x="520497" y="887214"/>
                  </a:cubicBezTo>
                  <a:lnTo>
                    <a:pt x="520497" y="887214"/>
                  </a:ln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7031034" y="1046638"/>
              <a:ext cx="1646306" cy="400110"/>
            </a:xfrm>
            <a:prstGeom prst="rect">
              <a:avLst/>
            </a:prstGeom>
            <a:noFill/>
          </p:spPr>
          <p:txBody>
            <a:bodyPr wrap="square" rtlCol="0">
              <a:spAutoFit/>
            </a:bodyPr>
            <a:lstStyle/>
            <a:p>
              <a:r>
                <a:rPr lang="en-US" sz="2000" b="1" dirty="0" smtClean="0">
                  <a:solidFill>
                    <a:srgbClr val="3366FF"/>
                  </a:solidFill>
                </a:rPr>
                <a:t>Short circuit</a:t>
              </a:r>
              <a:endParaRPr lang="en-US" sz="2000" b="1" dirty="0">
                <a:solidFill>
                  <a:srgbClr val="3366FF"/>
                </a:solidFill>
              </a:endParaRPr>
            </a:p>
          </p:txBody>
        </p:sp>
      </p:grpSp>
      <p:grpSp>
        <p:nvGrpSpPr>
          <p:cNvPr id="12" name="Group 11"/>
          <p:cNvGrpSpPr/>
          <p:nvPr/>
        </p:nvGrpSpPr>
        <p:grpSpPr>
          <a:xfrm>
            <a:off x="5544237" y="3649536"/>
            <a:ext cx="3444693" cy="2403011"/>
            <a:chOff x="5566133" y="3988955"/>
            <a:chExt cx="3444693" cy="2403011"/>
          </a:xfrm>
        </p:grpSpPr>
        <p:grpSp>
          <p:nvGrpSpPr>
            <p:cNvPr id="31" name="Group 30"/>
            <p:cNvGrpSpPr/>
            <p:nvPr/>
          </p:nvGrpSpPr>
          <p:grpSpPr>
            <a:xfrm>
              <a:off x="5566133" y="4556147"/>
              <a:ext cx="3444693" cy="1835819"/>
              <a:chOff x="2943655" y="1742577"/>
              <a:chExt cx="3444693" cy="1835819"/>
            </a:xfrm>
          </p:grpSpPr>
          <p:pic>
            <p:nvPicPr>
              <p:cNvPr id="32" name="Picture 31"/>
              <p:cNvPicPr>
                <a:picLocks noChangeAspect="1"/>
              </p:cNvPicPr>
              <p:nvPr/>
            </p:nvPicPr>
            <p:blipFill>
              <a:blip r:embed="rId2" cstate="print"/>
              <a:stretch>
                <a:fillRect/>
              </a:stretch>
            </p:blipFill>
            <p:spPr>
              <a:xfrm>
                <a:off x="3520087" y="1742577"/>
                <a:ext cx="1322944" cy="1188837"/>
              </a:xfrm>
              <a:prstGeom prst="rect">
                <a:avLst/>
              </a:prstGeom>
            </p:spPr>
          </p:pic>
          <p:sp>
            <p:nvSpPr>
              <p:cNvPr id="33" name="TextBox 32"/>
              <p:cNvSpPr txBox="1"/>
              <p:nvPr/>
            </p:nvSpPr>
            <p:spPr>
              <a:xfrm>
                <a:off x="4810671" y="2740589"/>
                <a:ext cx="1577677" cy="461665"/>
              </a:xfrm>
              <a:prstGeom prst="rect">
                <a:avLst/>
              </a:prstGeom>
              <a:noFill/>
            </p:spPr>
            <p:txBody>
              <a:bodyPr wrap="square" rtlCol="0">
                <a:spAutoFit/>
              </a:bodyPr>
              <a:lstStyle/>
              <a:p>
                <a:r>
                  <a:rPr lang="en-US" sz="2400" dirty="0" smtClean="0"/>
                  <a:t>Live or hot</a:t>
                </a:r>
                <a:endParaRPr lang="en-US" sz="2400" dirty="0"/>
              </a:p>
            </p:txBody>
          </p:sp>
          <p:cxnSp>
            <p:nvCxnSpPr>
              <p:cNvPr id="34" name="Straight Arrow Connector 33"/>
              <p:cNvCxnSpPr/>
              <p:nvPr/>
            </p:nvCxnSpPr>
            <p:spPr>
              <a:xfrm flipH="1" flipV="1">
                <a:off x="4453255" y="2247307"/>
                <a:ext cx="790420" cy="68410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943655" y="3091750"/>
                <a:ext cx="1152864" cy="461665"/>
              </a:xfrm>
              <a:prstGeom prst="rect">
                <a:avLst/>
              </a:prstGeom>
              <a:noFill/>
            </p:spPr>
            <p:txBody>
              <a:bodyPr wrap="square" rtlCol="0">
                <a:spAutoFit/>
              </a:bodyPr>
              <a:lstStyle/>
              <a:p>
                <a:r>
                  <a:rPr lang="en-US" sz="2400" dirty="0" smtClean="0"/>
                  <a:t>Neutral</a:t>
                </a:r>
                <a:endParaRPr lang="en-US" sz="2400" dirty="0"/>
              </a:p>
            </p:txBody>
          </p:sp>
          <p:cxnSp>
            <p:nvCxnSpPr>
              <p:cNvPr id="36" name="Straight Arrow Connector 35"/>
              <p:cNvCxnSpPr/>
              <p:nvPr/>
            </p:nvCxnSpPr>
            <p:spPr>
              <a:xfrm flipV="1">
                <a:off x="3432846" y="2247307"/>
                <a:ext cx="441674" cy="95494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453255" y="3116731"/>
                <a:ext cx="1357001" cy="461665"/>
              </a:xfrm>
              <a:prstGeom prst="rect">
                <a:avLst/>
              </a:prstGeom>
              <a:noFill/>
            </p:spPr>
            <p:txBody>
              <a:bodyPr wrap="square" rtlCol="0">
                <a:spAutoFit/>
              </a:bodyPr>
              <a:lstStyle/>
              <a:p>
                <a:r>
                  <a:rPr lang="en-US" sz="2400" dirty="0" smtClean="0"/>
                  <a:t>Ground</a:t>
                </a:r>
                <a:endParaRPr lang="en-US" sz="2400" dirty="0"/>
              </a:p>
            </p:txBody>
          </p:sp>
          <p:cxnSp>
            <p:nvCxnSpPr>
              <p:cNvPr id="38" name="Straight Arrow Connector 37"/>
              <p:cNvCxnSpPr/>
              <p:nvPr/>
            </p:nvCxnSpPr>
            <p:spPr>
              <a:xfrm flipH="1" flipV="1">
                <a:off x="4289201" y="2708971"/>
                <a:ext cx="383387" cy="49328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6993828" y="3988955"/>
              <a:ext cx="1628772" cy="400110"/>
            </a:xfrm>
            <a:prstGeom prst="rect">
              <a:avLst/>
            </a:prstGeom>
            <a:noFill/>
          </p:spPr>
          <p:txBody>
            <a:bodyPr wrap="square" rtlCol="0">
              <a:spAutoFit/>
            </a:bodyPr>
            <a:lstStyle/>
            <a:p>
              <a:r>
                <a:rPr lang="en-US" sz="2000" b="1" dirty="0" smtClean="0">
                  <a:solidFill>
                    <a:srgbClr val="3366FF"/>
                  </a:solidFill>
                </a:rPr>
                <a:t>Ground fault</a:t>
              </a:r>
              <a:endParaRPr lang="en-US" sz="2000" b="1" dirty="0">
                <a:solidFill>
                  <a:srgbClr val="3366FF"/>
                </a:solidFill>
              </a:endParaRPr>
            </a:p>
          </p:txBody>
        </p:sp>
        <p:sp>
          <p:nvSpPr>
            <p:cNvPr id="10" name="Freeform 9"/>
            <p:cNvSpPr/>
            <p:nvPr/>
          </p:nvSpPr>
          <p:spPr>
            <a:xfrm flipH="1">
              <a:off x="6806579" y="4112290"/>
              <a:ext cx="256314" cy="1351118"/>
            </a:xfrm>
            <a:custGeom>
              <a:avLst/>
              <a:gdLst>
                <a:gd name="connsiteX0" fmla="*/ 35899 w 339594"/>
                <a:gd name="connsiteY0" fmla="*/ 814631 h 1351118"/>
                <a:gd name="connsiteX1" fmla="*/ 14004 w 339594"/>
                <a:gd name="connsiteY1" fmla="*/ 201503 h 1351118"/>
                <a:gd name="connsiteX2" fmla="*/ 222008 w 339594"/>
                <a:gd name="connsiteY2" fmla="*/ 4426 h 1351118"/>
                <a:gd name="connsiteX3" fmla="*/ 331485 w 339594"/>
                <a:gd name="connsiteY3" fmla="*/ 354785 h 1351118"/>
                <a:gd name="connsiteX4" fmla="*/ 331485 w 339594"/>
                <a:gd name="connsiteY4" fmla="*/ 1351118 h 135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594" h="1351118">
                  <a:moveTo>
                    <a:pt x="35899" y="814631"/>
                  </a:moveTo>
                  <a:cubicBezTo>
                    <a:pt x="9442" y="575584"/>
                    <a:pt x="-17014" y="336537"/>
                    <a:pt x="14004" y="201503"/>
                  </a:cubicBezTo>
                  <a:cubicBezTo>
                    <a:pt x="45022" y="66469"/>
                    <a:pt x="169095" y="-21121"/>
                    <a:pt x="222008" y="4426"/>
                  </a:cubicBezTo>
                  <a:cubicBezTo>
                    <a:pt x="274921" y="29973"/>
                    <a:pt x="313239" y="130336"/>
                    <a:pt x="331485" y="354785"/>
                  </a:cubicBezTo>
                  <a:cubicBezTo>
                    <a:pt x="349731" y="579234"/>
                    <a:pt x="331485" y="1351118"/>
                    <a:pt x="331485" y="1351118"/>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3" name="Rectangle 42"/>
          <p:cNvSpPr/>
          <p:nvPr/>
        </p:nvSpPr>
        <p:spPr>
          <a:xfrm>
            <a:off x="-6604" y="3362057"/>
            <a:ext cx="9150604" cy="163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202498" y="1376059"/>
            <a:ext cx="5170652" cy="1200328"/>
          </a:xfrm>
          <a:prstGeom prst="rect">
            <a:avLst/>
          </a:prstGeom>
          <a:ln>
            <a:solidFill>
              <a:srgbClr val="8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a:t>Short Circuit:</a:t>
            </a:r>
            <a:r>
              <a:rPr lang="en-US" sz="2400" dirty="0"/>
              <a:t> A short circuit occurs when a live line and neutral line actually touch each other</a:t>
            </a:r>
            <a:r>
              <a:rPr lang="en-US" sz="2400" dirty="0" smtClean="0"/>
              <a:t>.</a:t>
            </a:r>
            <a:endParaRPr lang="en-US" sz="2400" dirty="0"/>
          </a:p>
        </p:txBody>
      </p:sp>
      <p:sp>
        <p:nvSpPr>
          <p:cNvPr id="45" name="TextBox 44"/>
          <p:cNvSpPr txBox="1"/>
          <p:nvPr/>
        </p:nvSpPr>
        <p:spPr>
          <a:xfrm>
            <a:off x="202498" y="3877938"/>
            <a:ext cx="5170652" cy="1938992"/>
          </a:xfrm>
          <a:prstGeom prst="rect">
            <a:avLst/>
          </a:prstGeom>
          <a:ln>
            <a:solidFill>
              <a:srgbClr val="8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b="1" dirty="0"/>
              <a:t>Ground Fault: </a:t>
            </a:r>
            <a:r>
              <a:rPr lang="en-US" sz="2400" dirty="0"/>
              <a:t>A ground fault occurs when the live line comes into contact with the ground line or a grounded portion of a junction box or grounded part of an appliance or </a:t>
            </a:r>
            <a:r>
              <a:rPr lang="en-US" sz="2400" dirty="0" smtClean="0"/>
              <a:t>a device</a:t>
            </a:r>
            <a:r>
              <a:rPr lang="en-US" sz="2400" dirty="0"/>
              <a:t>.</a:t>
            </a:r>
          </a:p>
        </p:txBody>
      </p:sp>
      <p:sp>
        <p:nvSpPr>
          <p:cNvPr id="46" name="TextBox 45"/>
          <p:cNvSpPr txBox="1"/>
          <p:nvPr/>
        </p:nvSpPr>
        <p:spPr>
          <a:xfrm>
            <a:off x="241857" y="6148005"/>
            <a:ext cx="5883174" cy="461665"/>
          </a:xfrm>
          <a:prstGeom prst="rect">
            <a:avLst/>
          </a:prstGeom>
          <a:ln>
            <a:solidFill>
              <a:srgbClr val="8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dirty="0" smtClean="0"/>
              <a:t>A large amount of current flows in both cases.</a:t>
            </a:r>
            <a:endParaRPr lang="en-US" sz="2400" dirty="0"/>
          </a:p>
        </p:txBody>
      </p:sp>
    </p:spTree>
    <p:extLst>
      <p:ext uri="{BB962C8B-B14F-4D97-AF65-F5344CB8AC3E}">
        <p14:creationId xmlns:p14="http://schemas.microsoft.com/office/powerpoint/2010/main" xmlns="" val="3995081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An Ordinary Over-limit Protector</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8" name="TextBox 17"/>
          <p:cNvSpPr txBox="1"/>
          <p:nvPr/>
        </p:nvSpPr>
        <p:spPr>
          <a:xfrm>
            <a:off x="194247" y="3677393"/>
            <a:ext cx="8706167" cy="2677656"/>
          </a:xfrm>
          <a:prstGeom prst="rect">
            <a:avLst/>
          </a:prstGeom>
          <a:noFill/>
        </p:spPr>
        <p:txBody>
          <a:bodyPr wrap="square" rtlCol="0">
            <a:spAutoFit/>
          </a:bodyPr>
          <a:lstStyle/>
          <a:p>
            <a:pPr algn="just"/>
            <a:r>
              <a:rPr lang="en-US" sz="2400" dirty="0" smtClean="0"/>
              <a:t>Assume an appliance is supposed to draw a maximum of 15A current at 120 V. A fuse or circuit breaker rated 15 A is connected to the line. A person accidentally touches the live line. The over-limit protection device will not break the circuit until the current exceeds 15 A. But current levels as low as 10 to 30 mA can be fatal to human beings. Thus, such an ordinary over-limit </a:t>
            </a:r>
            <a:r>
              <a:rPr lang="en-US" sz="2400" smtClean="0"/>
              <a:t>protector cannot </a:t>
            </a:r>
            <a:r>
              <a:rPr lang="en-US" sz="2400" dirty="0" smtClean="0"/>
              <a:t>save the users in this situation although it protects the appliance. </a:t>
            </a: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52</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14" name="TextBox 13"/>
          <p:cNvSpPr txBox="1"/>
          <p:nvPr/>
        </p:nvSpPr>
        <p:spPr>
          <a:xfrm>
            <a:off x="202497" y="1331389"/>
            <a:ext cx="4515470" cy="2308324"/>
          </a:xfrm>
          <a:prstGeom prst="rect">
            <a:avLst/>
          </a:prstGeom>
          <a:noFill/>
        </p:spPr>
        <p:txBody>
          <a:bodyPr wrap="square" rtlCol="0">
            <a:spAutoFit/>
          </a:bodyPr>
          <a:lstStyle/>
          <a:p>
            <a:pPr algn="just"/>
            <a:r>
              <a:rPr lang="en-US" sz="2400" dirty="0" smtClean="0"/>
              <a:t>If current flows over the rated (or safe) limit in a circuit, the over-limit protection devices break the circuit. This can be done by blowing a fuse or by tripping a circuit breaker.</a:t>
            </a:r>
          </a:p>
        </p:txBody>
      </p:sp>
      <p:pic>
        <p:nvPicPr>
          <p:cNvPr id="2" name="Picture 1"/>
          <p:cNvPicPr>
            <a:picLocks noChangeAspect="1"/>
          </p:cNvPicPr>
          <p:nvPr/>
        </p:nvPicPr>
        <p:blipFill>
          <a:blip r:embed="rId2" cstate="print"/>
          <a:stretch>
            <a:fillRect/>
          </a:stretch>
        </p:blipFill>
        <p:spPr>
          <a:xfrm>
            <a:off x="4855156" y="1263979"/>
            <a:ext cx="2383889" cy="1504498"/>
          </a:xfrm>
          <a:prstGeom prst="rect">
            <a:avLst/>
          </a:prstGeom>
        </p:spPr>
      </p:pic>
      <p:pic>
        <p:nvPicPr>
          <p:cNvPr id="3" name="Picture 2"/>
          <p:cNvPicPr>
            <a:picLocks noChangeAspect="1"/>
          </p:cNvPicPr>
          <p:nvPr/>
        </p:nvPicPr>
        <p:blipFill>
          <a:blip r:embed="rId3" cstate="print"/>
          <a:stretch>
            <a:fillRect/>
          </a:stretch>
        </p:blipFill>
        <p:spPr>
          <a:xfrm>
            <a:off x="7494700" y="1005948"/>
            <a:ext cx="1531436" cy="1751580"/>
          </a:xfrm>
          <a:prstGeom prst="rect">
            <a:avLst/>
          </a:prstGeom>
        </p:spPr>
      </p:pic>
      <p:sp>
        <p:nvSpPr>
          <p:cNvPr id="15" name="Left Brace 14"/>
          <p:cNvSpPr/>
          <p:nvPr/>
        </p:nvSpPr>
        <p:spPr>
          <a:xfrm rot="16200000">
            <a:off x="5921078" y="1770900"/>
            <a:ext cx="248303" cy="2313148"/>
          </a:xfrm>
          <a:prstGeom prst="leftBrace">
            <a:avLst>
              <a:gd name="adj1" fmla="val 61821"/>
              <a:gd name="adj2" fmla="val 50492"/>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382701" y="3022090"/>
            <a:ext cx="1361040" cy="338554"/>
          </a:xfrm>
          <a:prstGeom prst="rect">
            <a:avLst/>
          </a:prstGeom>
          <a:noFill/>
        </p:spPr>
        <p:txBody>
          <a:bodyPr wrap="square" rtlCol="0">
            <a:spAutoFit/>
          </a:bodyPr>
          <a:lstStyle/>
          <a:p>
            <a:pPr algn="ctr"/>
            <a:r>
              <a:rPr lang="en-US" sz="1600" dirty="0" smtClean="0"/>
              <a:t>Fuses</a:t>
            </a:r>
            <a:endParaRPr lang="en-US" sz="1600" dirty="0"/>
          </a:p>
        </p:txBody>
      </p:sp>
      <p:sp>
        <p:nvSpPr>
          <p:cNvPr id="17" name="Left Brace 16"/>
          <p:cNvSpPr/>
          <p:nvPr/>
        </p:nvSpPr>
        <p:spPr>
          <a:xfrm rot="16200000">
            <a:off x="8132792" y="2165231"/>
            <a:ext cx="247418" cy="1523598"/>
          </a:xfrm>
          <a:prstGeom prst="leftBrace">
            <a:avLst>
              <a:gd name="adj1" fmla="val 61821"/>
              <a:gd name="adj2" fmla="val 50492"/>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7593324" y="2999306"/>
            <a:ext cx="1467195" cy="338554"/>
          </a:xfrm>
          <a:prstGeom prst="rect">
            <a:avLst/>
          </a:prstGeom>
          <a:noFill/>
        </p:spPr>
        <p:txBody>
          <a:bodyPr wrap="square" rtlCol="0">
            <a:spAutoFit/>
          </a:bodyPr>
          <a:lstStyle/>
          <a:p>
            <a:pPr algn="ctr"/>
            <a:r>
              <a:rPr lang="en-US" sz="1600" dirty="0" smtClean="0"/>
              <a:t>Circuit breaker</a:t>
            </a:r>
            <a:endParaRPr lang="en-US" sz="1600" dirty="0"/>
          </a:p>
        </p:txBody>
      </p:sp>
    </p:spTree>
    <p:extLst>
      <p:ext uri="{BB962C8B-B14F-4D97-AF65-F5344CB8AC3E}">
        <p14:creationId xmlns:p14="http://schemas.microsoft.com/office/powerpoint/2010/main" xmlns="" val="334439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Ground-Fault Circuit Interrupter (GFCI)</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53</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14" name="TextBox 13"/>
          <p:cNvSpPr txBox="1"/>
          <p:nvPr/>
        </p:nvSpPr>
        <p:spPr>
          <a:xfrm>
            <a:off x="257549" y="1249010"/>
            <a:ext cx="5966369" cy="4154983"/>
          </a:xfrm>
          <a:prstGeom prst="rect">
            <a:avLst/>
          </a:prstGeom>
          <a:noFill/>
        </p:spPr>
        <p:txBody>
          <a:bodyPr wrap="square" rtlCol="0">
            <a:spAutoFit/>
          </a:bodyPr>
          <a:lstStyle/>
          <a:p>
            <a:pPr algn="just"/>
            <a:r>
              <a:rPr lang="en-US" sz="2400" dirty="0" smtClean="0"/>
              <a:t>GFCIs interrupts a circuit when there is a difference in the currents in the live and neutral lines. Such a difference indicates an abnormal diversion of current either through the ground line or through a person’s body who has come into contact with the live line and is being electrocuted. The device activates with a minimum current difference of 5 mA. This keeps the person safe. When a circuit functions normally, the difference in current is always zero.</a:t>
            </a:r>
          </a:p>
        </p:txBody>
      </p:sp>
      <p:sp>
        <p:nvSpPr>
          <p:cNvPr id="12" name="TextBox 11"/>
          <p:cNvSpPr txBox="1"/>
          <p:nvPr/>
        </p:nvSpPr>
        <p:spPr>
          <a:xfrm>
            <a:off x="242405" y="5346898"/>
            <a:ext cx="8411081" cy="1200328"/>
          </a:xfrm>
          <a:prstGeom prst="rect">
            <a:avLst/>
          </a:prstGeom>
          <a:noFill/>
        </p:spPr>
        <p:txBody>
          <a:bodyPr wrap="square" rtlCol="0">
            <a:spAutoFit/>
          </a:bodyPr>
          <a:lstStyle/>
          <a:p>
            <a:pPr algn="just"/>
            <a:r>
              <a:rPr lang="en-US" sz="2400" dirty="0" smtClean="0"/>
              <a:t>GFCIs are required to be used in bathrooms, swimming pools, and in some kitchen receptacles. The GFCIs have a “Test” button which causes a small difference between the live and neutral line.</a:t>
            </a:r>
          </a:p>
        </p:txBody>
      </p:sp>
      <p:pic>
        <p:nvPicPr>
          <p:cNvPr id="4" name="Picture 3" descr="GFCI.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20942" y="1355548"/>
            <a:ext cx="1733462" cy="3577570"/>
          </a:xfrm>
          <a:prstGeom prst="rect">
            <a:avLst/>
          </a:prstGeom>
        </p:spPr>
      </p:pic>
    </p:spTree>
    <p:extLst>
      <p:ext uri="{BB962C8B-B14F-4D97-AF65-F5344CB8AC3E}">
        <p14:creationId xmlns:p14="http://schemas.microsoft.com/office/powerpoint/2010/main" xmlns="" val="15606816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Arc-Fault Circuit Interrupter (AFCI)</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54</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14" name="TextBox 13"/>
          <p:cNvSpPr txBox="1"/>
          <p:nvPr/>
        </p:nvSpPr>
        <p:spPr>
          <a:xfrm>
            <a:off x="353843" y="1294198"/>
            <a:ext cx="5667351" cy="4893647"/>
          </a:xfrm>
          <a:prstGeom prst="rect">
            <a:avLst/>
          </a:prstGeom>
          <a:noFill/>
        </p:spPr>
        <p:txBody>
          <a:bodyPr wrap="square" rtlCol="0">
            <a:spAutoFit/>
          </a:bodyPr>
          <a:lstStyle/>
          <a:p>
            <a:pPr algn="just"/>
            <a:r>
              <a:rPr lang="en-US" sz="2400" dirty="0" smtClean="0"/>
              <a:t>AFCI is a device intended to provide protection from the effects of arc faults by recognizing characteristics unique to arcing and by functioning to de-energize the circuit when an arc fault has occurred. AFCIs use integrated processors which recognizes the unique current and/or voltage signatures associated with arcing faults. It clears the fault in a very short time. For 60 Hz ac power system, the clearing time is less than 8.3 milliseconds. It is recommended that AFCIs should be used in most rooms and other places in new construction. </a:t>
            </a:r>
          </a:p>
        </p:txBody>
      </p:sp>
      <p:pic>
        <p:nvPicPr>
          <p:cNvPr id="2" name="Picture 1"/>
          <p:cNvPicPr>
            <a:picLocks noChangeAspect="1"/>
          </p:cNvPicPr>
          <p:nvPr/>
        </p:nvPicPr>
        <p:blipFill>
          <a:blip r:embed="rId2" cstate="print"/>
          <a:stretch>
            <a:fillRect/>
          </a:stretch>
        </p:blipFill>
        <p:spPr>
          <a:xfrm>
            <a:off x="6696238" y="1373216"/>
            <a:ext cx="1744381" cy="4672449"/>
          </a:xfrm>
          <a:prstGeom prst="rect">
            <a:avLst/>
          </a:prstGeom>
        </p:spPr>
      </p:pic>
    </p:spTree>
    <p:extLst>
      <p:ext uri="{BB962C8B-B14F-4D97-AF65-F5344CB8AC3E}">
        <p14:creationId xmlns:p14="http://schemas.microsoft.com/office/powerpoint/2010/main" xmlns="" val="16926668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Step Potential</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pic>
        <p:nvPicPr>
          <p:cNvPr id="10" name="Picture 9"/>
          <p:cNvPicPr>
            <a:picLocks noChangeAspect="1"/>
          </p:cNvPicPr>
          <p:nvPr/>
        </p:nvPicPr>
        <p:blipFill>
          <a:blip r:embed="rId2" cstate="print"/>
          <a:stretch>
            <a:fillRect/>
          </a:stretch>
        </p:blipFill>
        <p:spPr>
          <a:xfrm>
            <a:off x="4849591" y="1264196"/>
            <a:ext cx="4160301" cy="3115296"/>
          </a:xfrm>
          <a:prstGeom prst="rect">
            <a:avLst/>
          </a:prstGeom>
        </p:spPr>
      </p:pic>
      <p:sp>
        <p:nvSpPr>
          <p:cNvPr id="18" name="TextBox 17"/>
          <p:cNvSpPr txBox="1"/>
          <p:nvPr/>
        </p:nvSpPr>
        <p:spPr>
          <a:xfrm>
            <a:off x="138839" y="1279697"/>
            <a:ext cx="4820434" cy="3416320"/>
          </a:xfrm>
          <a:prstGeom prst="rect">
            <a:avLst/>
          </a:prstGeom>
          <a:noFill/>
        </p:spPr>
        <p:txBody>
          <a:bodyPr wrap="square" rtlCol="0">
            <a:spAutoFit/>
          </a:bodyPr>
          <a:lstStyle/>
          <a:p>
            <a:pPr marL="342900" indent="-342900">
              <a:buFont typeface="Arial"/>
              <a:buChar char="•"/>
            </a:pPr>
            <a:r>
              <a:rPr lang="en-US" sz="2400" dirty="0" smtClean="0"/>
              <a:t>In case of a fault at a tower, the current will flow through the ground.</a:t>
            </a:r>
          </a:p>
          <a:p>
            <a:pPr marL="342900" indent="-342900">
              <a:buFont typeface="Arial"/>
              <a:buChar char="•"/>
            </a:pPr>
            <a:r>
              <a:rPr lang="en-US" sz="2400" dirty="0" smtClean="0"/>
              <a:t>If the fault current for a high-voltage tower is 7000 A and the resistance to ground of the grounding system is 5 </a:t>
            </a:r>
            <a:r>
              <a:rPr lang="en-US" sz="2400" dirty="0" err="1" smtClean="0"/>
              <a:t>Ω</a:t>
            </a:r>
            <a:r>
              <a:rPr lang="en-US" sz="2400" dirty="0" smtClean="0"/>
              <a:t>, the ground potential rise will be 35000 V. </a:t>
            </a:r>
          </a:p>
        </p:txBody>
      </p:sp>
      <p:sp>
        <p:nvSpPr>
          <p:cNvPr id="19" name="TextBox 18"/>
          <p:cNvSpPr txBox="1"/>
          <p:nvPr/>
        </p:nvSpPr>
        <p:spPr>
          <a:xfrm>
            <a:off x="146182" y="4563513"/>
            <a:ext cx="8863710" cy="1569660"/>
          </a:xfrm>
          <a:prstGeom prst="rect">
            <a:avLst/>
          </a:prstGeom>
          <a:noFill/>
        </p:spPr>
        <p:txBody>
          <a:bodyPr wrap="square" rtlCol="0">
            <a:spAutoFit/>
          </a:bodyPr>
          <a:lstStyle/>
          <a:p>
            <a:pPr marL="342900" indent="-342900">
              <a:buFont typeface="Arial"/>
              <a:buChar char="•"/>
            </a:pPr>
            <a:r>
              <a:rPr lang="en-US" sz="2400" dirty="0" smtClean="0"/>
              <a:t>A person walking nearby is likely to experience a large voltage difference between the feet.</a:t>
            </a:r>
          </a:p>
          <a:p>
            <a:pPr marL="342900" indent="-342900">
              <a:buFont typeface="Arial"/>
              <a:buChar char="•"/>
            </a:pPr>
            <a:r>
              <a:rPr lang="en-US" sz="2400" dirty="0" smtClean="0"/>
              <a:t>A current will flow through the person’s body causing an electrical shock although there is no direct contact.</a:t>
            </a: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55</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Tree>
    <p:extLst>
      <p:ext uri="{BB962C8B-B14F-4D97-AF65-F5344CB8AC3E}">
        <p14:creationId xmlns:p14="http://schemas.microsoft.com/office/powerpoint/2010/main" xmlns="" val="6053602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The Common Personal Protection Equipment (PPE)</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8" name="TextBox 17"/>
          <p:cNvSpPr txBox="1"/>
          <p:nvPr/>
        </p:nvSpPr>
        <p:spPr>
          <a:xfrm>
            <a:off x="629797" y="1967755"/>
            <a:ext cx="8153998" cy="3416320"/>
          </a:xfrm>
          <a:prstGeom prst="rect">
            <a:avLst/>
          </a:prstGeom>
          <a:noFill/>
        </p:spPr>
        <p:txBody>
          <a:bodyPr wrap="square" rtlCol="0">
            <a:spAutoFit/>
          </a:bodyPr>
          <a:lstStyle/>
          <a:p>
            <a:pPr marL="342900" indent="-342900">
              <a:buFont typeface="Arial"/>
              <a:buChar char="•"/>
            </a:pPr>
            <a:r>
              <a:rPr lang="en-US" sz="2400" dirty="0" smtClean="0"/>
              <a:t>Nonconductive flame-resistant head, face, and chin protection (hard hats, full face shields, switching hoods, etc.)</a:t>
            </a:r>
          </a:p>
          <a:p>
            <a:pPr marL="342900" indent="-342900">
              <a:buFont typeface="Arial"/>
              <a:buChar char="•"/>
            </a:pPr>
            <a:r>
              <a:rPr lang="en-US" sz="2400" dirty="0" smtClean="0"/>
              <a:t>Eye protection (face shields, safety glasses, goggles)</a:t>
            </a:r>
          </a:p>
          <a:p>
            <a:pPr marL="342900" indent="-342900">
              <a:buFont typeface="Arial"/>
              <a:buChar char="•"/>
            </a:pPr>
            <a:r>
              <a:rPr lang="en-US" sz="2400" dirty="0" smtClean="0"/>
              <a:t>Body protection resistant to flash flame (shirts, pants, jackets, coveralls)</a:t>
            </a:r>
          </a:p>
          <a:p>
            <a:pPr marL="342900" indent="-342900">
              <a:buFont typeface="Arial"/>
              <a:buChar char="•"/>
            </a:pPr>
            <a:r>
              <a:rPr lang="en-US" sz="2400" dirty="0" smtClean="0"/>
              <a:t>Hand and arms protection (insulating gloves and sleeves with leather protectors)</a:t>
            </a:r>
          </a:p>
          <a:p>
            <a:pPr marL="342900" indent="-342900">
              <a:buFont typeface="Arial"/>
              <a:buChar char="•"/>
            </a:pPr>
            <a:r>
              <a:rPr lang="en-US" sz="2400" dirty="0" smtClean="0"/>
              <a:t>Foot and leg protection (insulated leg and footwear)</a:t>
            </a:r>
          </a:p>
          <a:p>
            <a:pPr marL="342900" indent="-342900">
              <a:buFont typeface="Arial"/>
              <a:buChar char="•"/>
            </a:pPr>
            <a:r>
              <a:rPr lang="en-US" sz="2400" dirty="0" smtClean="0"/>
              <a:t>Insulating blankets or mats</a:t>
            </a: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56</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14" name="TextBox 13"/>
          <p:cNvSpPr txBox="1"/>
          <p:nvPr/>
        </p:nvSpPr>
        <p:spPr>
          <a:xfrm>
            <a:off x="471246" y="1467632"/>
            <a:ext cx="5539001" cy="461665"/>
          </a:xfrm>
          <a:prstGeom prst="rect">
            <a:avLst/>
          </a:prstGeom>
          <a:noFill/>
        </p:spPr>
        <p:txBody>
          <a:bodyPr wrap="square" rtlCol="0">
            <a:spAutoFit/>
          </a:bodyPr>
          <a:lstStyle/>
          <a:p>
            <a:r>
              <a:rPr lang="en-US" sz="2400" dirty="0" smtClean="0"/>
              <a:t>The most common types of PPE include:</a:t>
            </a:r>
          </a:p>
        </p:txBody>
      </p:sp>
    </p:spTree>
    <p:extLst>
      <p:ext uri="{BB962C8B-B14F-4D97-AF65-F5344CB8AC3E}">
        <p14:creationId xmlns:p14="http://schemas.microsoft.com/office/powerpoint/2010/main" xmlns="" val="14664516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Arc Resistant (Also known as Fire Resistant) Cloths</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57</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xmlns="" val="2342518101"/>
              </p:ext>
            </p:extLst>
          </p:nvPr>
        </p:nvGraphicFramePr>
        <p:xfrm>
          <a:off x="235178" y="1585131"/>
          <a:ext cx="8736848" cy="4490720"/>
        </p:xfrm>
        <a:graphic>
          <a:graphicData uri="http://schemas.openxmlformats.org/drawingml/2006/table">
            <a:tbl>
              <a:tblPr firstRow="1" bandRow="1">
                <a:tableStyleId>{073A0DAA-6AF3-43AB-8588-CEC1D06C72B9}</a:tableStyleId>
              </a:tblPr>
              <a:tblGrid>
                <a:gridCol w="1066638"/>
                <a:gridCol w="1495256"/>
                <a:gridCol w="4693335"/>
                <a:gridCol w="1481619"/>
              </a:tblGrid>
              <a:tr h="370840">
                <a:tc gridSpan="2">
                  <a:txBody>
                    <a:bodyPr/>
                    <a:lstStyle/>
                    <a:p>
                      <a:pPr algn="ctr"/>
                      <a:r>
                        <a:rPr lang="en-US" dirty="0" smtClean="0"/>
                        <a:t>PPE Requirements</a:t>
                      </a:r>
                      <a:endParaRPr lang="en-US" dirty="0"/>
                    </a:p>
                  </a:txBody>
                  <a:tcPr>
                    <a:lnL w="38100" cap="flat" cmpd="sng" algn="ctr">
                      <a:solidFill>
                        <a:srgbClr val="800000"/>
                      </a:solidFill>
                      <a:prstDash val="solid"/>
                      <a:round/>
                      <a:headEnd type="none" w="med" len="med"/>
                      <a:tailEnd type="none" w="med" len="med"/>
                    </a:lnL>
                    <a:lnT w="38100" cap="flat" cmpd="sng" algn="ctr">
                      <a:solidFill>
                        <a:srgbClr val="800000"/>
                      </a:solidFill>
                      <a:prstDash val="solid"/>
                      <a:round/>
                      <a:headEnd type="none" w="med" len="med"/>
                      <a:tailEnd type="none" w="med" len="med"/>
                    </a:lnT>
                  </a:tcPr>
                </a:tc>
                <a:tc hMerge="1">
                  <a:txBody>
                    <a:bodyPr/>
                    <a:lstStyle/>
                    <a:p>
                      <a:endParaRPr lang="en-US" dirty="0"/>
                    </a:p>
                  </a:txBody>
                  <a:tcPr/>
                </a:tc>
                <a:tc rowSpan="2">
                  <a:txBody>
                    <a:bodyPr/>
                    <a:lstStyle/>
                    <a:p>
                      <a:pPr algn="ctr"/>
                      <a:r>
                        <a:rPr lang="en-US" dirty="0" smtClean="0"/>
                        <a:t>Typical</a:t>
                      </a:r>
                      <a:r>
                        <a:rPr lang="en-US" baseline="0" dirty="0" smtClean="0"/>
                        <a:t> Protective Clothing Systems Clothing Description</a:t>
                      </a:r>
                      <a:endParaRPr lang="en-US" dirty="0"/>
                    </a:p>
                  </a:txBody>
                  <a:tcPr>
                    <a:lnT w="38100" cap="flat" cmpd="sng" algn="ctr">
                      <a:solidFill>
                        <a:srgbClr val="800000"/>
                      </a:solidFill>
                      <a:prstDash val="solid"/>
                      <a:round/>
                      <a:headEnd type="none" w="med" len="med"/>
                      <a:tailEnd type="none" w="med" len="med"/>
                    </a:lnT>
                  </a:tcPr>
                </a:tc>
                <a:tc rowSpan="2">
                  <a:txBody>
                    <a:bodyPr/>
                    <a:lstStyle/>
                    <a:p>
                      <a:pPr algn="ctr"/>
                      <a:r>
                        <a:rPr lang="en-US" dirty="0" smtClean="0"/>
                        <a:t>Minimum Flash Protection Boundary (in)</a:t>
                      </a:r>
                      <a:endParaRPr lang="en-US" dirty="0"/>
                    </a:p>
                  </a:txBody>
                  <a:tcPr>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tcPr>
                </a:tc>
              </a:tr>
              <a:tr h="370840">
                <a:tc>
                  <a:txBody>
                    <a:bodyPr/>
                    <a:lstStyle/>
                    <a:p>
                      <a:pPr algn="ctr"/>
                      <a:r>
                        <a:rPr lang="en-US" dirty="0" smtClean="0"/>
                        <a:t>Hazard Risk Category</a:t>
                      </a:r>
                      <a:endParaRPr lang="en-US" dirty="0"/>
                    </a:p>
                  </a:txBody>
                  <a:tcPr>
                    <a:lnL w="38100" cap="flat" cmpd="sng" algn="ctr">
                      <a:solidFill>
                        <a:srgbClr val="800000"/>
                      </a:solidFill>
                      <a:prstDash val="solid"/>
                      <a:round/>
                      <a:headEnd type="none" w="med" len="med"/>
                      <a:tailEnd type="none" w="med" len="med"/>
                    </a:lnL>
                  </a:tcPr>
                </a:tc>
                <a:tc>
                  <a:txBody>
                    <a:bodyPr/>
                    <a:lstStyle/>
                    <a:p>
                      <a:pPr algn="ctr"/>
                      <a:r>
                        <a:rPr lang="en-US" dirty="0" smtClean="0"/>
                        <a:t>Required Minimum Arc Rating of PPE (</a:t>
                      </a:r>
                      <a:r>
                        <a:rPr lang="en-US" dirty="0" err="1" smtClean="0"/>
                        <a:t>cal</a:t>
                      </a:r>
                      <a:r>
                        <a:rPr lang="en-US" dirty="0" smtClean="0"/>
                        <a:t>/cm</a:t>
                      </a:r>
                      <a:r>
                        <a:rPr lang="en-US" baseline="30000" dirty="0" smtClean="0"/>
                        <a:t>2</a:t>
                      </a:r>
                      <a:r>
                        <a:rPr lang="en-US" dirty="0" smtClean="0"/>
                        <a:t>)</a:t>
                      </a:r>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pPr algn="ctr"/>
                      <a:r>
                        <a:rPr lang="en-US" dirty="0" smtClean="0"/>
                        <a:t>0</a:t>
                      </a:r>
                      <a:endParaRPr lang="en-US" dirty="0"/>
                    </a:p>
                  </a:txBody>
                  <a:tcPr>
                    <a:lnL w="38100" cap="flat" cmpd="sng" algn="ctr">
                      <a:solidFill>
                        <a:srgbClr val="800000"/>
                      </a:solidFill>
                      <a:prstDash val="solid"/>
                      <a:round/>
                      <a:headEnd type="none" w="med" len="med"/>
                      <a:tailEnd type="none" w="med" len="med"/>
                    </a:lnL>
                  </a:tcPr>
                </a:tc>
                <a:tc>
                  <a:txBody>
                    <a:bodyPr/>
                    <a:lstStyle/>
                    <a:p>
                      <a:pPr algn="ctr"/>
                      <a:r>
                        <a:rPr lang="en-US" dirty="0" smtClean="0"/>
                        <a:t>N/A</a:t>
                      </a:r>
                      <a:endParaRPr lang="en-US" dirty="0"/>
                    </a:p>
                  </a:txBody>
                  <a:tcPr/>
                </a:tc>
                <a:tc>
                  <a:txBody>
                    <a:bodyPr/>
                    <a:lstStyle/>
                    <a:p>
                      <a:pPr algn="ctr"/>
                      <a:r>
                        <a:rPr lang="en-US" dirty="0" smtClean="0"/>
                        <a:t>1 layer of non-melting, flammable fabric with weight of at least 4.5 </a:t>
                      </a:r>
                      <a:r>
                        <a:rPr lang="en-US" dirty="0" err="1" smtClean="0"/>
                        <a:t>oz</a:t>
                      </a:r>
                      <a:r>
                        <a:rPr lang="en-US" dirty="0" smtClean="0"/>
                        <a:t>/yd</a:t>
                      </a:r>
                      <a:r>
                        <a:rPr lang="en-US" baseline="30000" dirty="0" smtClean="0"/>
                        <a:t>2</a:t>
                      </a:r>
                      <a:r>
                        <a:rPr lang="en-US" baseline="0" dirty="0" smtClean="0"/>
                        <a:t> </a:t>
                      </a:r>
                      <a:endParaRPr lang="en-US" dirty="0"/>
                    </a:p>
                  </a:txBody>
                  <a:tcPr/>
                </a:tc>
                <a:tc>
                  <a:txBody>
                    <a:bodyPr/>
                    <a:lstStyle/>
                    <a:p>
                      <a:pPr algn="ctr"/>
                      <a:r>
                        <a:rPr lang="en-US" dirty="0" smtClean="0"/>
                        <a:t>6</a:t>
                      </a:r>
                      <a:endParaRPr lang="en-US" dirty="0"/>
                    </a:p>
                  </a:txBody>
                  <a:tcPr>
                    <a:lnR w="38100" cap="flat" cmpd="sng" algn="ctr">
                      <a:solidFill>
                        <a:srgbClr val="800000"/>
                      </a:solidFill>
                      <a:prstDash val="solid"/>
                      <a:round/>
                      <a:headEnd type="none" w="med" len="med"/>
                      <a:tailEnd type="none" w="med" len="med"/>
                    </a:lnR>
                  </a:tcPr>
                </a:tc>
              </a:tr>
              <a:tr h="370840">
                <a:tc>
                  <a:txBody>
                    <a:bodyPr/>
                    <a:lstStyle/>
                    <a:p>
                      <a:pPr algn="ctr"/>
                      <a:r>
                        <a:rPr lang="en-US" dirty="0" smtClean="0"/>
                        <a:t>1</a:t>
                      </a:r>
                      <a:endParaRPr lang="en-US" dirty="0"/>
                    </a:p>
                  </a:txBody>
                  <a:tcPr>
                    <a:lnL w="38100" cap="flat" cmpd="sng" algn="ctr">
                      <a:solidFill>
                        <a:srgbClr val="800000"/>
                      </a:solidFill>
                      <a:prstDash val="solid"/>
                      <a:round/>
                      <a:headEnd type="none" w="med" len="med"/>
                      <a:tailEnd type="none" w="med" len="med"/>
                    </a:lnL>
                  </a:tcPr>
                </a:tc>
                <a:tc>
                  <a:txBody>
                    <a:bodyPr/>
                    <a:lstStyle/>
                    <a:p>
                      <a:pPr algn="ctr"/>
                      <a:r>
                        <a:rPr lang="en-US" dirty="0" smtClean="0"/>
                        <a:t>4</a:t>
                      </a:r>
                      <a:endParaRPr lang="en-US" dirty="0"/>
                    </a:p>
                  </a:txBody>
                  <a:tcPr/>
                </a:tc>
                <a:tc>
                  <a:txBody>
                    <a:bodyPr/>
                    <a:lstStyle/>
                    <a:p>
                      <a:pPr algn="ctr"/>
                      <a:r>
                        <a:rPr lang="en-US" dirty="0" smtClean="0"/>
                        <a:t>1</a:t>
                      </a:r>
                      <a:r>
                        <a:rPr lang="en-US" baseline="0" dirty="0" smtClean="0"/>
                        <a:t> layer of AR shirt and AR pants or AR coverall</a:t>
                      </a:r>
                      <a:endParaRPr lang="en-US" dirty="0"/>
                    </a:p>
                  </a:txBody>
                  <a:tcPr/>
                </a:tc>
                <a:tc>
                  <a:txBody>
                    <a:bodyPr/>
                    <a:lstStyle/>
                    <a:p>
                      <a:pPr algn="ctr"/>
                      <a:r>
                        <a:rPr lang="en-US" dirty="0" smtClean="0"/>
                        <a:t>15</a:t>
                      </a:r>
                      <a:endParaRPr lang="en-US" dirty="0"/>
                    </a:p>
                  </a:txBody>
                  <a:tcPr>
                    <a:lnR w="38100" cap="flat" cmpd="sng" algn="ctr">
                      <a:solidFill>
                        <a:srgbClr val="800000"/>
                      </a:solidFill>
                      <a:prstDash val="solid"/>
                      <a:round/>
                      <a:headEnd type="none" w="med" len="med"/>
                      <a:tailEnd type="none" w="med" len="med"/>
                    </a:lnR>
                  </a:tcPr>
                </a:tc>
              </a:tr>
              <a:tr h="370840">
                <a:tc>
                  <a:txBody>
                    <a:bodyPr/>
                    <a:lstStyle/>
                    <a:p>
                      <a:pPr algn="ctr"/>
                      <a:r>
                        <a:rPr lang="en-US" dirty="0" smtClean="0"/>
                        <a:t>2</a:t>
                      </a:r>
                      <a:endParaRPr lang="en-US" dirty="0"/>
                    </a:p>
                  </a:txBody>
                  <a:tcPr>
                    <a:lnL w="38100" cap="flat" cmpd="sng" algn="ctr">
                      <a:solidFill>
                        <a:srgbClr val="800000"/>
                      </a:solidFill>
                      <a:prstDash val="solid"/>
                      <a:round/>
                      <a:headEnd type="none" w="med" len="med"/>
                      <a:tailEnd type="none" w="med" len="med"/>
                    </a:lnL>
                  </a:tcPr>
                </a:tc>
                <a:tc>
                  <a:txBody>
                    <a:bodyPr/>
                    <a:lstStyle/>
                    <a:p>
                      <a:pPr algn="ctr"/>
                      <a:r>
                        <a:rPr lang="en-US" dirty="0" smtClean="0"/>
                        <a:t>8</a:t>
                      </a:r>
                      <a:endParaRPr lang="en-US" dirty="0"/>
                    </a:p>
                  </a:txBody>
                  <a:tcPr/>
                </a:tc>
                <a:tc>
                  <a:txBody>
                    <a:bodyPr/>
                    <a:lstStyle/>
                    <a:p>
                      <a:pPr algn="ctr"/>
                      <a:r>
                        <a:rPr lang="en-US" dirty="0" smtClean="0"/>
                        <a:t>1 or 2 layers of AR shirt and AR pants with conventional cotton underwear</a:t>
                      </a:r>
                      <a:endParaRPr lang="en-US" dirty="0"/>
                    </a:p>
                  </a:txBody>
                  <a:tcPr/>
                </a:tc>
                <a:tc>
                  <a:txBody>
                    <a:bodyPr/>
                    <a:lstStyle/>
                    <a:p>
                      <a:pPr algn="ctr"/>
                      <a:r>
                        <a:rPr lang="en-US" dirty="0" smtClean="0"/>
                        <a:t>45</a:t>
                      </a:r>
                      <a:endParaRPr lang="en-US" dirty="0"/>
                    </a:p>
                  </a:txBody>
                  <a:tcPr>
                    <a:lnR w="38100" cap="flat" cmpd="sng" algn="ctr">
                      <a:solidFill>
                        <a:srgbClr val="800000"/>
                      </a:solidFill>
                      <a:prstDash val="solid"/>
                      <a:round/>
                      <a:headEnd type="none" w="med" len="med"/>
                      <a:tailEnd type="none" w="med" len="med"/>
                    </a:lnR>
                  </a:tcPr>
                </a:tc>
              </a:tr>
              <a:tr h="370840">
                <a:tc>
                  <a:txBody>
                    <a:bodyPr/>
                    <a:lstStyle/>
                    <a:p>
                      <a:pPr algn="ctr"/>
                      <a:r>
                        <a:rPr lang="en-US" dirty="0" smtClean="0"/>
                        <a:t>3</a:t>
                      </a:r>
                      <a:endParaRPr lang="en-US" dirty="0"/>
                    </a:p>
                  </a:txBody>
                  <a:tcPr>
                    <a:lnL w="38100" cap="flat" cmpd="sng" algn="ctr">
                      <a:solidFill>
                        <a:srgbClr val="800000"/>
                      </a:solidFill>
                      <a:prstDash val="solid"/>
                      <a:round/>
                      <a:headEnd type="none" w="med" len="med"/>
                      <a:tailEnd type="none" w="med" len="med"/>
                    </a:lnL>
                  </a:tcPr>
                </a:tc>
                <a:tc>
                  <a:txBody>
                    <a:bodyPr/>
                    <a:lstStyle/>
                    <a:p>
                      <a:pPr algn="ctr"/>
                      <a:r>
                        <a:rPr lang="en-US" dirty="0" smtClean="0"/>
                        <a:t>25</a:t>
                      </a:r>
                      <a:endParaRPr lang="en-US" dirty="0"/>
                    </a:p>
                  </a:txBody>
                  <a:tcPr/>
                </a:tc>
                <a:tc>
                  <a:txBody>
                    <a:bodyPr/>
                    <a:lstStyle/>
                    <a:p>
                      <a:pPr algn="ctr"/>
                      <a:r>
                        <a:rPr lang="en-US" dirty="0" smtClean="0"/>
                        <a:t>2 or 3 layers of AR shirt, AR pants plus AR coverall cotton underwear</a:t>
                      </a:r>
                      <a:endParaRPr lang="en-US" dirty="0"/>
                    </a:p>
                  </a:txBody>
                  <a:tcPr/>
                </a:tc>
                <a:tc>
                  <a:txBody>
                    <a:bodyPr/>
                    <a:lstStyle/>
                    <a:p>
                      <a:pPr algn="ctr"/>
                      <a:r>
                        <a:rPr lang="en-US" dirty="0" smtClean="0"/>
                        <a:t>60</a:t>
                      </a:r>
                      <a:endParaRPr lang="en-US" dirty="0"/>
                    </a:p>
                  </a:txBody>
                  <a:tcPr>
                    <a:lnR w="38100" cap="flat" cmpd="sng" algn="ctr">
                      <a:solidFill>
                        <a:srgbClr val="800000"/>
                      </a:solidFill>
                      <a:prstDash val="solid"/>
                      <a:round/>
                      <a:headEnd type="none" w="med" len="med"/>
                      <a:tailEnd type="none" w="med" len="med"/>
                    </a:lnR>
                  </a:tcPr>
                </a:tc>
              </a:tr>
              <a:tr h="370840">
                <a:tc>
                  <a:txBody>
                    <a:bodyPr/>
                    <a:lstStyle/>
                    <a:p>
                      <a:pPr algn="ctr"/>
                      <a:r>
                        <a:rPr lang="en-US" dirty="0" smtClean="0"/>
                        <a:t>4</a:t>
                      </a:r>
                      <a:endParaRPr lang="en-US" dirty="0"/>
                    </a:p>
                  </a:txBody>
                  <a:tcPr>
                    <a:lnL w="38100" cap="flat" cmpd="sng" algn="ctr">
                      <a:solidFill>
                        <a:srgbClr val="800000"/>
                      </a:solidFill>
                      <a:prstDash val="solid"/>
                      <a:round/>
                      <a:headEnd type="none" w="med" len="med"/>
                      <a:tailEnd type="none" w="med" len="med"/>
                    </a:lnL>
                    <a:lnB w="38100" cap="flat" cmpd="sng" algn="ctr">
                      <a:solidFill>
                        <a:srgbClr val="800000"/>
                      </a:solidFill>
                      <a:prstDash val="solid"/>
                      <a:round/>
                      <a:headEnd type="none" w="med" len="med"/>
                      <a:tailEnd type="none" w="med" len="med"/>
                    </a:lnB>
                  </a:tcPr>
                </a:tc>
                <a:tc>
                  <a:txBody>
                    <a:bodyPr/>
                    <a:lstStyle/>
                    <a:p>
                      <a:pPr algn="ctr"/>
                      <a:r>
                        <a:rPr lang="en-US" dirty="0" smtClean="0"/>
                        <a:t>40</a:t>
                      </a:r>
                      <a:endParaRPr lang="en-US" dirty="0"/>
                    </a:p>
                  </a:txBody>
                  <a:tcPr>
                    <a:lnB w="38100" cap="flat" cmpd="sng" algn="ctr">
                      <a:solidFill>
                        <a:srgbClr val="800000"/>
                      </a:solidFill>
                      <a:prstDash val="solid"/>
                      <a:round/>
                      <a:headEnd type="none" w="med" len="med"/>
                      <a:tailEnd type="none" w="med" len="med"/>
                    </a:lnB>
                  </a:tcPr>
                </a:tc>
                <a:tc>
                  <a:txBody>
                    <a:bodyPr/>
                    <a:lstStyle/>
                    <a:p>
                      <a:pPr algn="ctr"/>
                      <a:r>
                        <a:rPr lang="en-US" dirty="0" smtClean="0"/>
                        <a:t>3 or more</a:t>
                      </a:r>
                      <a:r>
                        <a:rPr lang="en-US" baseline="0" dirty="0" smtClean="0"/>
                        <a:t> layers of AR shirt, AR pants plus multi-layer flash suit</a:t>
                      </a:r>
                      <a:endParaRPr lang="en-US" dirty="0"/>
                    </a:p>
                  </a:txBody>
                  <a:tcPr>
                    <a:lnB w="38100" cap="flat" cmpd="sng" algn="ctr">
                      <a:solidFill>
                        <a:srgbClr val="800000"/>
                      </a:solidFill>
                      <a:prstDash val="solid"/>
                      <a:round/>
                      <a:headEnd type="none" w="med" len="med"/>
                      <a:tailEnd type="none" w="med" len="med"/>
                    </a:lnB>
                  </a:tcPr>
                </a:tc>
                <a:tc>
                  <a:txBody>
                    <a:bodyPr/>
                    <a:lstStyle/>
                    <a:p>
                      <a:pPr algn="ctr"/>
                      <a:r>
                        <a:rPr lang="en-US" dirty="0" smtClean="0"/>
                        <a:t>~ 120</a:t>
                      </a:r>
                      <a:endParaRPr lang="en-US" dirty="0"/>
                    </a:p>
                  </a:txBody>
                  <a:tcPr>
                    <a:lnR w="38100" cap="flat" cmpd="sng" algn="ctr">
                      <a:solidFill>
                        <a:srgbClr val="800000"/>
                      </a:solidFill>
                      <a:prstDash val="solid"/>
                      <a:round/>
                      <a:headEnd type="none" w="med" len="med"/>
                      <a:tailEnd type="none" w="med" len="med"/>
                    </a:lnR>
                    <a:lnB w="38100" cap="flat" cmpd="sng" algn="ctr">
                      <a:solidFill>
                        <a:srgbClr val="8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848915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Best Practices</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18" name="TextBox 17"/>
          <p:cNvSpPr txBox="1"/>
          <p:nvPr/>
        </p:nvSpPr>
        <p:spPr>
          <a:xfrm>
            <a:off x="629797" y="2153888"/>
            <a:ext cx="8153998" cy="3785652"/>
          </a:xfrm>
          <a:prstGeom prst="rect">
            <a:avLst/>
          </a:prstGeom>
          <a:noFill/>
        </p:spPr>
        <p:txBody>
          <a:bodyPr wrap="square" rtlCol="0">
            <a:spAutoFit/>
          </a:bodyPr>
          <a:lstStyle/>
          <a:p>
            <a:pPr marL="342900" indent="-342900">
              <a:buFont typeface="Arial"/>
              <a:buChar char="•"/>
            </a:pPr>
            <a:r>
              <a:rPr lang="en-US" sz="2400" dirty="0" smtClean="0"/>
              <a:t>Make sure that the design is safe</a:t>
            </a:r>
          </a:p>
          <a:p>
            <a:pPr marL="342900" indent="-342900">
              <a:buFont typeface="Arial"/>
              <a:buChar char="•"/>
            </a:pPr>
            <a:r>
              <a:rPr lang="en-US" sz="2400" dirty="0" smtClean="0"/>
              <a:t>Use current-limiting overcurrent protective devices</a:t>
            </a:r>
          </a:p>
          <a:p>
            <a:pPr marL="342900" indent="-342900">
              <a:buFont typeface="Arial"/>
              <a:buChar char="•"/>
            </a:pPr>
            <a:r>
              <a:rPr lang="en-US" sz="2400" dirty="0" smtClean="0"/>
              <a:t>Implement an electrical safety program</a:t>
            </a:r>
          </a:p>
          <a:p>
            <a:pPr marL="342900" indent="-342900">
              <a:buFont typeface="Arial"/>
              <a:buChar char="•"/>
            </a:pPr>
            <a:r>
              <a:rPr lang="en-US" sz="2400" dirty="0" smtClean="0"/>
              <a:t>Observe safe work practices</a:t>
            </a:r>
          </a:p>
          <a:p>
            <a:pPr marL="342900" indent="-342900">
              <a:buFont typeface="Arial"/>
              <a:buChar char="•"/>
            </a:pPr>
            <a:r>
              <a:rPr lang="en-US" sz="2400" dirty="0" smtClean="0"/>
              <a:t>Use appropriate personal protective equipment (PPE)</a:t>
            </a:r>
          </a:p>
          <a:p>
            <a:pPr marL="342900" indent="-342900">
              <a:buFont typeface="Arial"/>
              <a:buChar char="•"/>
            </a:pPr>
            <a:r>
              <a:rPr lang="en-US" sz="2400" dirty="0" smtClean="0"/>
              <a:t>Use warning labels</a:t>
            </a:r>
          </a:p>
          <a:p>
            <a:pPr marL="342900" indent="-342900">
              <a:buFont typeface="Arial"/>
              <a:buChar char="•"/>
            </a:pPr>
            <a:r>
              <a:rPr lang="en-US" sz="2400" dirty="0" smtClean="0"/>
              <a:t>Use an energized electrical work permit if necessary</a:t>
            </a:r>
          </a:p>
          <a:p>
            <a:pPr marL="342900" indent="-342900">
              <a:buFont typeface="Arial"/>
              <a:buChar char="•"/>
            </a:pPr>
            <a:r>
              <a:rPr lang="en-US" sz="2400" dirty="0" smtClean="0"/>
              <a:t>Avoid hazards of improperly selected or maintained overcurrent protective devices</a:t>
            </a:r>
          </a:p>
          <a:p>
            <a:pPr marL="342900" indent="-342900">
              <a:buFont typeface="Arial"/>
              <a:buChar char="•"/>
            </a:pPr>
            <a:r>
              <a:rPr lang="en-US" sz="2400" dirty="0" smtClean="0"/>
              <a:t>Achieve or increase selective coordination</a:t>
            </a: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58</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14" name="TextBox 13"/>
          <p:cNvSpPr txBox="1"/>
          <p:nvPr/>
        </p:nvSpPr>
        <p:spPr>
          <a:xfrm>
            <a:off x="372714" y="1292448"/>
            <a:ext cx="8411081" cy="830997"/>
          </a:xfrm>
          <a:prstGeom prst="rect">
            <a:avLst/>
          </a:prstGeom>
          <a:noFill/>
        </p:spPr>
        <p:txBody>
          <a:bodyPr wrap="square" rtlCol="0">
            <a:spAutoFit/>
          </a:bodyPr>
          <a:lstStyle/>
          <a:p>
            <a:r>
              <a:rPr lang="en-US" sz="2400" dirty="0" smtClean="0"/>
              <a:t>Recommendations for circuit designers and electrical maintenance engineers</a:t>
            </a:r>
          </a:p>
        </p:txBody>
      </p:sp>
    </p:spTree>
    <p:extLst>
      <p:ext uri="{BB962C8B-B14F-4D97-AF65-F5344CB8AC3E}">
        <p14:creationId xmlns:p14="http://schemas.microsoft.com/office/powerpoint/2010/main" xmlns="" val="2524176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Lockout and Tag out </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59</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pic>
        <p:nvPicPr>
          <p:cNvPr id="2" name="Picture 1" descr="lockou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1163321"/>
            <a:ext cx="2703781" cy="5262879"/>
          </a:xfrm>
          <a:prstGeom prst="rect">
            <a:avLst/>
          </a:prstGeom>
        </p:spPr>
      </p:pic>
      <p:sp>
        <p:nvSpPr>
          <p:cNvPr id="12" name="TextBox 11"/>
          <p:cNvSpPr txBox="1"/>
          <p:nvPr/>
        </p:nvSpPr>
        <p:spPr>
          <a:xfrm>
            <a:off x="2806700" y="980409"/>
            <a:ext cx="6307020" cy="5632310"/>
          </a:xfrm>
          <a:prstGeom prst="rect">
            <a:avLst/>
          </a:prstGeom>
          <a:noFill/>
        </p:spPr>
        <p:txBody>
          <a:bodyPr wrap="square" rtlCol="0">
            <a:spAutoFit/>
          </a:bodyPr>
          <a:lstStyle/>
          <a:p>
            <a:r>
              <a:rPr lang="en-US" sz="2400" dirty="0" smtClean="0"/>
              <a:t>Energy </a:t>
            </a:r>
            <a:r>
              <a:rPr lang="en-US" sz="2400" dirty="0"/>
              <a:t>sources including electrical, mechanical, hydraulic, pneumatic, chemical, thermal or other sources in machines and equipment can be hazardous to workers. During the servicing and maintenance of machines and equipment, the unexpected startup or release of stored energy could cause injury to employees</a:t>
            </a:r>
            <a:r>
              <a:rPr lang="en-US" sz="2400" dirty="0" smtClean="0"/>
              <a:t>.</a:t>
            </a:r>
          </a:p>
          <a:p>
            <a:endParaRPr lang="en-US" sz="2400" dirty="0"/>
          </a:p>
          <a:p>
            <a:r>
              <a:rPr lang="en-US" sz="2400" dirty="0" smtClean="0"/>
              <a:t>Lockout is the process of physically neutralizing all energies in a piece of equipment. The equipment must be tagged out after it has been locked out.</a:t>
            </a:r>
          </a:p>
          <a:p>
            <a:endParaRPr lang="en-US" sz="2400" dirty="0"/>
          </a:p>
          <a:p>
            <a:r>
              <a:rPr lang="en-US" sz="2400" dirty="0" smtClean="0"/>
              <a:t>Proper procedures must be developed specific to an industry or equipment.</a:t>
            </a:r>
          </a:p>
        </p:txBody>
      </p:sp>
    </p:spTree>
    <p:extLst>
      <p:ext uri="{BB962C8B-B14F-4D97-AF65-F5344CB8AC3E}">
        <p14:creationId xmlns:p14="http://schemas.microsoft.com/office/powerpoint/2010/main" xmlns="" val="3361500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Electrical Incidents: </a:t>
            </a:r>
            <a:r>
              <a:rPr lang="en-US" sz="2400" b="1" dirty="0" err="1" smtClean="0">
                <a:solidFill>
                  <a:srgbClr val="0065CC"/>
                </a:solidFill>
                <a:latin typeface="Arial" pitchFamily="34" charset="0"/>
                <a:cs typeface="Arial" pitchFamily="34" charset="0"/>
              </a:rPr>
              <a:t>Powerline</a:t>
            </a:r>
            <a:r>
              <a:rPr lang="en-US" sz="2400" b="1" dirty="0" smtClean="0">
                <a:solidFill>
                  <a:srgbClr val="0065CC"/>
                </a:solidFill>
                <a:latin typeface="Arial" pitchFamily="34" charset="0"/>
                <a:cs typeface="Arial" pitchFamily="34" charset="0"/>
              </a:rPr>
              <a:t> Contact </a:t>
            </a:r>
            <a:r>
              <a:rPr lang="en-US" sz="2400" dirty="0" smtClean="0">
                <a:solidFill>
                  <a:srgbClr val="0065CC"/>
                </a:solidFill>
                <a:latin typeface="Times New Roman"/>
                <a:cs typeface="Times New Roman"/>
              </a:rPr>
              <a:t>(</a:t>
            </a:r>
            <a:r>
              <a:rPr lang="en-US" sz="2400" i="1" dirty="0" smtClean="0">
                <a:solidFill>
                  <a:srgbClr val="0065CC"/>
                </a:solidFill>
                <a:latin typeface="Times New Roman"/>
                <a:cs typeface="Times New Roman"/>
              </a:rPr>
              <a:t>continued …</a:t>
            </a:r>
            <a:r>
              <a:rPr lang="en-US" sz="2400" dirty="0" smtClean="0">
                <a:solidFill>
                  <a:srgbClr val="0065CC"/>
                </a:solidFill>
                <a:latin typeface="Times New Roman"/>
                <a:cs typeface="Times New Roman"/>
              </a:rPr>
              <a:t>)</a:t>
            </a:r>
            <a:endParaRPr lang="en-US" sz="2400" dirty="0">
              <a:solidFill>
                <a:srgbClr val="0065CC"/>
              </a:solidFill>
              <a:latin typeface="Times New Roman"/>
              <a:cs typeface="Times New Roman"/>
            </a:endParaRP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6</a:t>
            </a:fld>
            <a:endParaRPr lang="en-US" sz="1600" dirty="0"/>
          </a:p>
        </p:txBody>
      </p:sp>
      <p:sp>
        <p:nvSpPr>
          <p:cNvPr id="12" name="Content Placeholder 2"/>
          <p:cNvSpPr>
            <a:spLocks noGrp="1"/>
          </p:cNvSpPr>
          <p:nvPr>
            <p:ph idx="1"/>
          </p:nvPr>
        </p:nvSpPr>
        <p:spPr>
          <a:xfrm>
            <a:off x="4709356" y="1600200"/>
            <a:ext cx="3977444" cy="4525963"/>
          </a:xfrm>
        </p:spPr>
        <p:txBody>
          <a:bodyPr>
            <a:normAutofit fontScale="85000" lnSpcReduction="10000"/>
          </a:bodyPr>
          <a:lstStyle/>
          <a:p>
            <a:r>
              <a:rPr lang="en-US" dirty="0">
                <a:solidFill>
                  <a:srgbClr val="000000"/>
                </a:solidFill>
              </a:rPr>
              <a:t>Approximately 14 months of </a:t>
            </a:r>
            <a:r>
              <a:rPr lang="en-US" dirty="0" smtClean="0">
                <a:solidFill>
                  <a:srgbClr val="000000"/>
                </a:solidFill>
              </a:rPr>
              <a:t>investigation</a:t>
            </a:r>
          </a:p>
          <a:p>
            <a:r>
              <a:rPr lang="en-US" dirty="0" smtClean="0">
                <a:solidFill>
                  <a:srgbClr val="000000"/>
                </a:solidFill>
              </a:rPr>
              <a:t>No designated area for unloading</a:t>
            </a:r>
          </a:p>
          <a:p>
            <a:r>
              <a:rPr lang="en-US" dirty="0" smtClean="0">
                <a:solidFill>
                  <a:srgbClr val="000000"/>
                </a:solidFill>
              </a:rPr>
              <a:t>No </a:t>
            </a:r>
            <a:r>
              <a:rPr lang="en-US" dirty="0" err="1" smtClean="0">
                <a:solidFill>
                  <a:srgbClr val="000000"/>
                </a:solidFill>
              </a:rPr>
              <a:t>signaller</a:t>
            </a:r>
            <a:r>
              <a:rPr lang="en-US" dirty="0" smtClean="0">
                <a:solidFill>
                  <a:srgbClr val="000000"/>
                </a:solidFill>
              </a:rPr>
              <a:t> was used</a:t>
            </a:r>
          </a:p>
          <a:p>
            <a:r>
              <a:rPr lang="en-US" dirty="0" smtClean="0">
                <a:solidFill>
                  <a:srgbClr val="000000"/>
                </a:solidFill>
              </a:rPr>
              <a:t>The boom truck operator’s view might have been obstructed by the worker standing in front of him on the flatbed of the truck</a:t>
            </a:r>
            <a:endParaRPr lang="en-US" dirty="0">
              <a:solidFill>
                <a:srgbClr val="000000"/>
              </a:solidFill>
            </a:endParaRPr>
          </a:p>
          <a:p>
            <a:endParaRPr lang="en-US" dirty="0"/>
          </a:p>
        </p:txBody>
      </p:sp>
      <p:sp>
        <p:nvSpPr>
          <p:cNvPr id="14" name="Rounded Rectangle 13"/>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16" name="Rounded Rectangle 15"/>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17" name="Rounded Rectangle 16"/>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8" name="Rounded Rectangle 17"/>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9" name="Rounded Rectangle 18"/>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pic>
        <p:nvPicPr>
          <p:cNvPr id="2" name="Picture 1" descr="Incidences_1-b.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4920" y="1104900"/>
            <a:ext cx="4517136" cy="5138928"/>
          </a:xfrm>
          <a:prstGeom prst="rect">
            <a:avLst/>
          </a:prstGeom>
        </p:spPr>
      </p:pic>
    </p:spTree>
    <p:extLst>
      <p:ext uri="{BB962C8B-B14F-4D97-AF65-F5344CB8AC3E}">
        <p14:creationId xmlns:p14="http://schemas.microsoft.com/office/powerpoint/2010/main" xmlns="" val="14340726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Lockout and Tag out </a:t>
            </a:r>
            <a:r>
              <a:rPr lang="en-US" sz="2400" i="1" dirty="0" smtClean="0">
                <a:solidFill>
                  <a:srgbClr val="0065CC"/>
                </a:solidFill>
                <a:latin typeface="Times New Roman"/>
                <a:cs typeface="Times New Roman"/>
              </a:rPr>
              <a:t>(Continued …)</a:t>
            </a:r>
            <a:r>
              <a:rPr lang="en-US" sz="2400" b="1" dirty="0" smtClean="0">
                <a:solidFill>
                  <a:srgbClr val="0065CC"/>
                </a:solidFill>
                <a:latin typeface="Arial" pitchFamily="34" charset="0"/>
                <a:cs typeface="Arial" pitchFamily="34" charset="0"/>
              </a:rPr>
              <a:t> </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60</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12" name="TextBox 11"/>
          <p:cNvSpPr txBox="1"/>
          <p:nvPr/>
        </p:nvSpPr>
        <p:spPr>
          <a:xfrm>
            <a:off x="2794000" y="1183609"/>
            <a:ext cx="6184900" cy="5262979"/>
          </a:xfrm>
          <a:prstGeom prst="rect">
            <a:avLst/>
          </a:prstGeom>
          <a:noFill/>
        </p:spPr>
        <p:txBody>
          <a:bodyPr wrap="square" rtlCol="0">
            <a:spAutoFit/>
          </a:bodyPr>
          <a:lstStyle/>
          <a:p>
            <a:r>
              <a:rPr lang="en-US" sz="2400" dirty="0" smtClean="0"/>
              <a:t>Disconnecting the electrical power line may not ensure the complete release of all sources of energies. Examples:</a:t>
            </a:r>
          </a:p>
          <a:p>
            <a:endParaRPr lang="en-US" sz="2400" dirty="0"/>
          </a:p>
          <a:p>
            <a:r>
              <a:rPr lang="en-US" sz="2400" dirty="0" smtClean="0"/>
              <a:t>A mechanical spring in a piece of equipment may store high potential energy which can be released during the maintenance work and cause harm.</a:t>
            </a:r>
          </a:p>
          <a:p>
            <a:endParaRPr lang="en-US" sz="2400" dirty="0"/>
          </a:p>
          <a:p>
            <a:r>
              <a:rPr lang="en-US" sz="2400" dirty="0" smtClean="0"/>
              <a:t>Electrical energy can be stored in a capacitor inside an equipment. Shutting down the equipment may not release the energy. A sudden release of this stored energy may cause serious injury.</a:t>
            </a:r>
          </a:p>
        </p:txBody>
      </p:sp>
      <p:pic>
        <p:nvPicPr>
          <p:cNvPr id="5" name="Picture 4" descr="Capaci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613" y="4330700"/>
            <a:ext cx="2133600" cy="2133600"/>
          </a:xfrm>
          <a:prstGeom prst="rect">
            <a:avLst/>
          </a:prstGeom>
        </p:spPr>
      </p:pic>
      <p:pic>
        <p:nvPicPr>
          <p:cNvPr id="6" name="Picture 5" descr="Springs.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813" y="2631409"/>
            <a:ext cx="2485537" cy="1572291"/>
          </a:xfrm>
          <a:prstGeom prst="rect">
            <a:avLst/>
          </a:prstGeom>
        </p:spPr>
      </p:pic>
    </p:spTree>
    <p:extLst>
      <p:ext uri="{BB962C8B-B14F-4D97-AF65-F5344CB8AC3E}">
        <p14:creationId xmlns:p14="http://schemas.microsoft.com/office/powerpoint/2010/main" xmlns="" val="36823966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smtClean="0">
                <a:solidFill>
                  <a:srgbClr val="0065CC"/>
                </a:solidFill>
                <a:latin typeface="Arial" pitchFamily="34" charset="0"/>
                <a:cs typeface="Arial" pitchFamily="34" charset="0"/>
              </a:rPr>
              <a:t>Major Regulatory Bodies</a:t>
            </a: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61</a:t>
            </a:fld>
            <a:endParaRPr lang="en-US" sz="1600" dirty="0"/>
          </a:p>
        </p:txBody>
      </p:sp>
      <p:sp>
        <p:nvSpPr>
          <p:cNvPr id="21" name="Rounded Rectangle 20"/>
          <p:cNvSpPr/>
          <p:nvPr/>
        </p:nvSpPr>
        <p:spPr>
          <a:xfrm>
            <a:off x="742775" y="5688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Introduction</a:t>
            </a:r>
            <a:endParaRPr lang="en-US" sz="1200" dirty="0"/>
          </a:p>
        </p:txBody>
      </p:sp>
      <p:sp>
        <p:nvSpPr>
          <p:cNvPr id="22" name="Rounded Rectangle 21"/>
          <p:cNvSpPr/>
          <p:nvPr/>
        </p:nvSpPr>
        <p:spPr>
          <a:xfrm>
            <a:off x="3913611" y="72565"/>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23" name="Rounded Rectangle 22"/>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
        <p:nvSpPr>
          <p:cNvPr id="24" name="Rounded Rectangle 23"/>
          <p:cNvSpPr/>
          <p:nvPr/>
        </p:nvSpPr>
        <p:spPr>
          <a:xfrm>
            <a:off x="2332817" y="66465"/>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25" name="Rounded Rectangle 24"/>
          <p:cNvSpPr/>
          <p:nvPr/>
        </p:nvSpPr>
        <p:spPr>
          <a:xfrm>
            <a:off x="5480643" y="78538"/>
            <a:ext cx="1437642" cy="3011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Other Safety Issues</a:t>
            </a:r>
            <a:endParaRPr lang="en-US" sz="1200" dirty="0"/>
          </a:p>
        </p:txBody>
      </p:sp>
      <p:sp>
        <p:nvSpPr>
          <p:cNvPr id="10" name="Content Placeholder 2"/>
          <p:cNvSpPr>
            <a:spLocks noGrp="1"/>
          </p:cNvSpPr>
          <p:nvPr>
            <p:ph idx="1"/>
          </p:nvPr>
        </p:nvSpPr>
        <p:spPr>
          <a:xfrm>
            <a:off x="457200" y="3012759"/>
            <a:ext cx="8293098" cy="3273742"/>
          </a:xfrm>
          <a:ln>
            <a:solidFill>
              <a:schemeClr val="accent6">
                <a:lumMod val="50000"/>
              </a:schemeClr>
            </a:solidFill>
          </a:ln>
        </p:spPr>
        <p:txBody>
          <a:bodyPr>
            <a:normAutofit fontScale="92500" lnSpcReduction="20000"/>
          </a:bodyPr>
          <a:lstStyle/>
          <a:p>
            <a:r>
              <a:rPr lang="en-US" sz="2400" dirty="0" smtClean="0"/>
              <a:t>Canadian Advisory Council on Electrical Safety (CACES)</a:t>
            </a:r>
          </a:p>
          <a:p>
            <a:r>
              <a:rPr lang="en-US" sz="2400" dirty="0" smtClean="0"/>
              <a:t>Canadian Standards Association (CSA) Group</a:t>
            </a:r>
          </a:p>
          <a:p>
            <a:r>
              <a:rPr lang="en-US" sz="2400" dirty="0" smtClean="0"/>
              <a:t>Canadian Centre for Occupational Health &amp; Safety (CCOHS)</a:t>
            </a:r>
          </a:p>
          <a:p>
            <a:r>
              <a:rPr lang="en-US" sz="2400" dirty="0" smtClean="0"/>
              <a:t>Provincial Authorities such as</a:t>
            </a:r>
          </a:p>
          <a:p>
            <a:pPr lvl="1"/>
            <a:r>
              <a:rPr lang="en-US" sz="2400" dirty="0" smtClean="0"/>
              <a:t>Alberta Safety Council</a:t>
            </a:r>
          </a:p>
          <a:p>
            <a:pPr lvl="1"/>
            <a:r>
              <a:rPr lang="en-US" sz="2400" dirty="0" smtClean="0"/>
              <a:t>Ontario Electrical Safety Authority</a:t>
            </a:r>
          </a:p>
          <a:p>
            <a:r>
              <a:rPr lang="en-US" sz="2400" dirty="0" smtClean="0"/>
              <a:t>Institute for Electrical and Electronic Engineers (IEEE)</a:t>
            </a:r>
          </a:p>
          <a:p>
            <a:r>
              <a:rPr lang="en-US" sz="2400" dirty="0" smtClean="0"/>
              <a:t> Occupational Safety &amp; Health Administration (OSHA)</a:t>
            </a:r>
          </a:p>
          <a:p>
            <a:r>
              <a:rPr lang="en-US" sz="2400" dirty="0" smtClean="0"/>
              <a:t>American National Standards Institute (ANSI)</a:t>
            </a:r>
          </a:p>
        </p:txBody>
      </p:sp>
      <p:sp>
        <p:nvSpPr>
          <p:cNvPr id="15" name="TextBox 14"/>
          <p:cNvSpPr txBox="1"/>
          <p:nvPr/>
        </p:nvSpPr>
        <p:spPr>
          <a:xfrm>
            <a:off x="457200" y="1096659"/>
            <a:ext cx="8293099" cy="1569660"/>
          </a:xfrm>
          <a:prstGeom prst="rect">
            <a:avLst/>
          </a:prstGeom>
          <a:ln>
            <a:solidFill>
              <a:srgbClr val="8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a:t>Law:</a:t>
            </a:r>
            <a:r>
              <a:rPr lang="en-US" sz="2400" dirty="0"/>
              <a:t> the system of rules set by the federal government and/or provincial government.  </a:t>
            </a:r>
          </a:p>
          <a:p>
            <a:r>
              <a:rPr lang="en-US" sz="2400" b="1" dirty="0"/>
              <a:t>Standard:</a:t>
            </a:r>
            <a:r>
              <a:rPr lang="en-US" sz="2400" dirty="0"/>
              <a:t> A required or agreed level of quality or attainment. These are usually </a:t>
            </a:r>
            <a:r>
              <a:rPr lang="en-US" sz="2400" dirty="0" smtClean="0"/>
              <a:t>set and suggested </a:t>
            </a:r>
            <a:r>
              <a:rPr lang="en-US" sz="2400" dirty="0"/>
              <a:t>by various regulatory bodies.</a:t>
            </a:r>
          </a:p>
        </p:txBody>
      </p:sp>
    </p:spTree>
    <p:extLst>
      <p:ext uri="{BB962C8B-B14F-4D97-AF65-F5344CB8AC3E}">
        <p14:creationId xmlns:p14="http://schemas.microsoft.com/office/powerpoint/2010/main" xmlns="" val="336150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Electrical Incidents: </a:t>
            </a:r>
            <a:r>
              <a:rPr lang="en-US" sz="2400" b="1" dirty="0" smtClean="0">
                <a:solidFill>
                  <a:srgbClr val="0065CC"/>
                </a:solidFill>
                <a:latin typeface="Arial" pitchFamily="34" charset="0"/>
                <a:cs typeface="Arial" pitchFamily="34" charset="0"/>
              </a:rPr>
              <a:t>Electrical Panel</a:t>
            </a:r>
            <a:endParaRPr lang="en-US" sz="2400" b="1" dirty="0">
              <a:solidFill>
                <a:srgbClr val="0065CC"/>
              </a:solidFill>
              <a:latin typeface="Arial" pitchFamily="34" charset="0"/>
              <a:cs typeface="Arial" pitchFamily="34" charset="0"/>
            </a:endParaRP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7</a:t>
            </a:fld>
            <a:endParaRPr lang="en-US" sz="1600" dirty="0"/>
          </a:p>
        </p:txBody>
      </p:sp>
      <p:sp>
        <p:nvSpPr>
          <p:cNvPr id="14" name="Content Placeholder 2"/>
          <p:cNvSpPr>
            <a:spLocks noGrp="1"/>
          </p:cNvSpPr>
          <p:nvPr>
            <p:ph idx="1"/>
          </p:nvPr>
        </p:nvSpPr>
        <p:spPr>
          <a:xfrm>
            <a:off x="4423941" y="1371600"/>
            <a:ext cx="4462650" cy="5207000"/>
          </a:xfrm>
        </p:spPr>
        <p:txBody>
          <a:bodyPr>
            <a:noAutofit/>
          </a:bodyPr>
          <a:lstStyle/>
          <a:p>
            <a:r>
              <a:rPr lang="en-US" sz="2600" dirty="0" smtClean="0"/>
              <a:t>October 3, 2007</a:t>
            </a:r>
          </a:p>
          <a:p>
            <a:r>
              <a:rPr lang="en-US" sz="2600" dirty="0" smtClean="0"/>
              <a:t>Connection of temporary lighting cables to the electrical panel on a construction site</a:t>
            </a:r>
          </a:p>
          <a:p>
            <a:r>
              <a:rPr lang="en-US" sz="2600" dirty="0" smtClean="0"/>
              <a:t>The apprentice entered the panel to pull up the cable and hook it into the power panel</a:t>
            </a:r>
          </a:p>
          <a:p>
            <a:r>
              <a:rPr lang="en-US" sz="2600" dirty="0" smtClean="0"/>
              <a:t>Inadvertently, the apprentice came into contact with the exposed terminals</a:t>
            </a:r>
          </a:p>
        </p:txBody>
      </p:sp>
      <p:pic>
        <p:nvPicPr>
          <p:cNvPr id="16" name="Picture 15"/>
          <p:cNvPicPr>
            <a:picLocks noChangeAspect="1"/>
          </p:cNvPicPr>
          <p:nvPr/>
        </p:nvPicPr>
        <p:blipFill>
          <a:blip r:embed="rId2" cstate="print"/>
          <a:stretch>
            <a:fillRect/>
          </a:stretch>
        </p:blipFill>
        <p:spPr>
          <a:xfrm>
            <a:off x="114301" y="1371600"/>
            <a:ext cx="4309640" cy="4984750"/>
          </a:xfrm>
          <a:prstGeom prst="rect">
            <a:avLst/>
          </a:prstGeom>
        </p:spPr>
      </p:pic>
      <p:sp>
        <p:nvSpPr>
          <p:cNvPr id="12" name="Rounded Rectangle 11"/>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15" name="Rounded Rectangle 14"/>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17" name="Rounded Rectangle 16"/>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8" name="Rounded Rectangle 17"/>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9" name="Rounded Rectangle 18"/>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Tree>
    <p:extLst>
      <p:ext uri="{BB962C8B-B14F-4D97-AF65-F5344CB8AC3E}">
        <p14:creationId xmlns:p14="http://schemas.microsoft.com/office/powerpoint/2010/main" xmlns="" val="684249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Electrical Incidents: </a:t>
            </a:r>
            <a:r>
              <a:rPr lang="en-US" sz="2400" b="1" dirty="0" smtClean="0">
                <a:solidFill>
                  <a:srgbClr val="0065CC"/>
                </a:solidFill>
                <a:latin typeface="Arial" pitchFamily="34" charset="0"/>
                <a:cs typeface="Arial" pitchFamily="34" charset="0"/>
              </a:rPr>
              <a:t>Electrical Panel </a:t>
            </a:r>
            <a:r>
              <a:rPr lang="en-US" sz="2400" dirty="0">
                <a:solidFill>
                  <a:srgbClr val="0065CC"/>
                </a:solidFill>
                <a:latin typeface="Times New Roman"/>
                <a:cs typeface="Times New Roman"/>
              </a:rPr>
              <a:t>(</a:t>
            </a:r>
            <a:r>
              <a:rPr lang="en-US" sz="2400" i="1" dirty="0">
                <a:solidFill>
                  <a:srgbClr val="0065CC"/>
                </a:solidFill>
                <a:latin typeface="Times New Roman"/>
                <a:cs typeface="Times New Roman"/>
              </a:rPr>
              <a:t>continued …</a:t>
            </a:r>
            <a:r>
              <a:rPr lang="en-US" sz="2400" dirty="0" smtClean="0">
                <a:solidFill>
                  <a:srgbClr val="0065CC"/>
                </a:solidFill>
                <a:latin typeface="Times New Roman"/>
                <a:cs typeface="Times New Roman"/>
              </a:rPr>
              <a:t>)</a:t>
            </a:r>
            <a:endParaRPr lang="en-US" sz="2400" dirty="0">
              <a:solidFill>
                <a:srgbClr val="0065CC"/>
              </a:solidFill>
              <a:latin typeface="Times New Roman"/>
              <a:cs typeface="Times New Roman"/>
            </a:endParaRP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8</a:t>
            </a:fld>
            <a:endParaRPr lang="en-US" sz="1600" dirty="0"/>
          </a:p>
        </p:txBody>
      </p:sp>
      <p:sp>
        <p:nvSpPr>
          <p:cNvPr id="10" name="Content Placeholder 2"/>
          <p:cNvSpPr>
            <a:spLocks noGrp="1"/>
          </p:cNvSpPr>
          <p:nvPr>
            <p:ph idx="1"/>
          </p:nvPr>
        </p:nvSpPr>
        <p:spPr>
          <a:xfrm>
            <a:off x="457200" y="1600200"/>
            <a:ext cx="8229600" cy="4525963"/>
          </a:xfrm>
        </p:spPr>
        <p:txBody>
          <a:bodyPr/>
          <a:lstStyle/>
          <a:p>
            <a:r>
              <a:rPr lang="en-US" dirty="0">
                <a:solidFill>
                  <a:srgbClr val="000000"/>
                </a:solidFill>
              </a:rPr>
              <a:t>Approximately 11 months of </a:t>
            </a:r>
            <a:r>
              <a:rPr lang="en-US" dirty="0" smtClean="0">
                <a:solidFill>
                  <a:srgbClr val="000000"/>
                </a:solidFill>
              </a:rPr>
              <a:t>investigation</a:t>
            </a:r>
          </a:p>
          <a:p>
            <a:r>
              <a:rPr lang="en-US" dirty="0"/>
              <a:t>The panel was left energized </a:t>
            </a:r>
          </a:p>
          <a:p>
            <a:r>
              <a:rPr lang="en-US" dirty="0"/>
              <a:t>No personal protective equipment was worn</a:t>
            </a:r>
          </a:p>
          <a:p>
            <a:r>
              <a:rPr lang="en-US" dirty="0" smtClean="0">
                <a:solidFill>
                  <a:srgbClr val="000000"/>
                </a:solidFill>
              </a:rPr>
              <a:t>Safety policies were not followed </a:t>
            </a:r>
          </a:p>
          <a:p>
            <a:r>
              <a:rPr lang="en-US" dirty="0" smtClean="0">
                <a:solidFill>
                  <a:srgbClr val="000000"/>
                </a:solidFill>
              </a:rPr>
              <a:t>No hazard assessment was conducted prior to performing the work</a:t>
            </a:r>
            <a:endParaRPr lang="en-US" dirty="0">
              <a:solidFill>
                <a:srgbClr val="000000"/>
              </a:solidFill>
            </a:endParaRPr>
          </a:p>
          <a:p>
            <a:r>
              <a:rPr lang="en-US" dirty="0"/>
              <a:t>Contractor was fined $300,000 (Ruling July 8, 2009)</a:t>
            </a:r>
          </a:p>
          <a:p>
            <a:endParaRPr lang="en-US" dirty="0"/>
          </a:p>
        </p:txBody>
      </p:sp>
      <p:sp>
        <p:nvSpPr>
          <p:cNvPr id="12" name="Rounded Rectangle 11"/>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14" name="Rounded Rectangle 13"/>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15" name="Rounded Rectangle 14"/>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6" name="Rounded Rectangle 15"/>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7" name="Rounded Rectangle 16"/>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spTree>
    <p:extLst>
      <p:ext uri="{BB962C8B-B14F-4D97-AF65-F5344CB8AC3E}">
        <p14:creationId xmlns:p14="http://schemas.microsoft.com/office/powerpoint/2010/main" xmlns="" val="3061942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04" y="447656"/>
            <a:ext cx="91506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rgbClr val="0065CC"/>
                </a:solidFill>
                <a:latin typeface="Arial" pitchFamily="34" charset="0"/>
                <a:cs typeface="Arial" pitchFamily="34" charset="0"/>
              </a:rPr>
              <a:t>Electrical Incidents: </a:t>
            </a:r>
            <a:r>
              <a:rPr lang="en-US" sz="2400" b="1" dirty="0" smtClean="0">
                <a:solidFill>
                  <a:srgbClr val="0065CC"/>
                </a:solidFill>
                <a:latin typeface="Arial" pitchFamily="34" charset="0"/>
                <a:cs typeface="Arial" pitchFamily="34" charset="0"/>
              </a:rPr>
              <a:t>Overloading</a:t>
            </a:r>
            <a:endParaRPr lang="en-US" sz="2400" b="1" dirty="0">
              <a:solidFill>
                <a:srgbClr val="0065CC"/>
              </a:solidFill>
              <a:latin typeface="Arial" pitchFamily="34" charset="0"/>
              <a:cs typeface="Arial" pitchFamily="34" charset="0"/>
            </a:endParaRPr>
          </a:p>
        </p:txBody>
      </p:sp>
      <p:sp>
        <p:nvSpPr>
          <p:cNvPr id="11" name="TextBox 10"/>
          <p:cNvSpPr txBox="1"/>
          <p:nvPr/>
        </p:nvSpPr>
        <p:spPr>
          <a:xfrm>
            <a:off x="0" y="0"/>
            <a:ext cx="9144000" cy="446400"/>
          </a:xfrm>
          <a:prstGeom prst="rect">
            <a:avLst/>
          </a:prstGeom>
          <a:solidFill>
            <a:srgbClr val="191919"/>
          </a:solidFill>
        </p:spPr>
        <p:txBody>
          <a:bodyPr wrap="square" rtlCol="0">
            <a:spAutoFit/>
          </a:bodyPr>
          <a:lstStyle/>
          <a:p>
            <a:pPr algn="ctr"/>
            <a:r>
              <a:rPr lang="en-US" sz="3000" b="1" dirty="0" smtClean="0">
                <a:solidFill>
                  <a:schemeClr val="accent6">
                    <a:lumMod val="40000"/>
                    <a:lumOff val="60000"/>
                  </a:schemeClr>
                </a:solidFill>
              </a:rPr>
              <a:t> </a:t>
            </a:r>
            <a:endParaRPr lang="en-US" sz="2200" b="1" dirty="0">
              <a:solidFill>
                <a:schemeClr val="accent6">
                  <a:lumMod val="40000"/>
                  <a:lumOff val="60000"/>
                </a:schemeClr>
              </a:solidFill>
            </a:endParaRPr>
          </a:p>
        </p:txBody>
      </p:sp>
      <p:sp>
        <p:nvSpPr>
          <p:cNvPr id="20" name="Slide Number Placeholder 1"/>
          <p:cNvSpPr>
            <a:spLocks noGrp="1"/>
          </p:cNvSpPr>
          <p:nvPr>
            <p:ph type="sldNum" sz="quarter" idx="12"/>
          </p:nvPr>
        </p:nvSpPr>
        <p:spPr>
          <a:xfrm>
            <a:off x="8666392" y="6484414"/>
            <a:ext cx="447328" cy="365125"/>
          </a:xfrm>
        </p:spPr>
        <p:txBody>
          <a:bodyPr/>
          <a:lstStyle/>
          <a:p>
            <a:fld id="{90034978-CCFC-E547-B74E-526FDE0DA738}" type="slidenum">
              <a:rPr lang="en-US" sz="1600" smtClean="0"/>
              <a:pPr/>
              <a:t>9</a:t>
            </a:fld>
            <a:endParaRPr lang="en-US" sz="1600" dirty="0"/>
          </a:p>
        </p:txBody>
      </p:sp>
      <p:sp>
        <p:nvSpPr>
          <p:cNvPr id="10" name="Content Placeholder 2"/>
          <p:cNvSpPr>
            <a:spLocks noGrp="1"/>
          </p:cNvSpPr>
          <p:nvPr>
            <p:ph idx="1"/>
          </p:nvPr>
        </p:nvSpPr>
        <p:spPr>
          <a:xfrm>
            <a:off x="4566648" y="1600200"/>
            <a:ext cx="4120152" cy="4525963"/>
          </a:xfrm>
        </p:spPr>
        <p:txBody>
          <a:bodyPr>
            <a:normAutofit fontScale="92500" lnSpcReduction="20000"/>
          </a:bodyPr>
          <a:lstStyle/>
          <a:p>
            <a:r>
              <a:rPr lang="en-US" dirty="0" smtClean="0"/>
              <a:t>February 3, 2010</a:t>
            </a:r>
          </a:p>
          <a:p>
            <a:r>
              <a:rPr lang="en-US" dirty="0" smtClean="0"/>
              <a:t>Portable space heater was connected to an extension cord which plugged into a wall receptacle </a:t>
            </a:r>
          </a:p>
          <a:p>
            <a:r>
              <a:rPr lang="en-US" dirty="0" smtClean="0"/>
              <a:t>This connection was kept semi-permanently which is not the intended use for an extension cord</a:t>
            </a:r>
          </a:p>
          <a:p>
            <a:endParaRPr lang="en-US" dirty="0" smtClean="0"/>
          </a:p>
        </p:txBody>
      </p:sp>
      <p:sp>
        <p:nvSpPr>
          <p:cNvPr id="14" name="Rounded Rectangle 13"/>
          <p:cNvSpPr/>
          <p:nvPr/>
        </p:nvSpPr>
        <p:spPr>
          <a:xfrm>
            <a:off x="742775" y="74730"/>
            <a:ext cx="1437642" cy="30868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rgbClr val="6C6EFF"/>
                </a:solidFill>
              </a:rPr>
              <a:t>Introduction</a:t>
            </a:r>
            <a:endParaRPr lang="en-US" sz="1200" b="1" dirty="0">
              <a:solidFill>
                <a:srgbClr val="6C6EFF"/>
              </a:solidFill>
            </a:endParaRPr>
          </a:p>
        </p:txBody>
      </p:sp>
      <p:sp>
        <p:nvSpPr>
          <p:cNvPr id="15" name="Rounded Rectangle 14"/>
          <p:cNvSpPr/>
          <p:nvPr/>
        </p:nvSpPr>
        <p:spPr>
          <a:xfrm>
            <a:off x="2308841" y="70839"/>
            <a:ext cx="1437642" cy="3125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Electric Shock</a:t>
            </a:r>
            <a:endParaRPr lang="en-US" sz="1200" dirty="0"/>
          </a:p>
        </p:txBody>
      </p:sp>
      <p:sp>
        <p:nvSpPr>
          <p:cNvPr id="16" name="Rounded Rectangle 15"/>
          <p:cNvSpPr/>
          <p:nvPr/>
        </p:nvSpPr>
        <p:spPr>
          <a:xfrm>
            <a:off x="3886903" y="82300"/>
            <a:ext cx="1437642" cy="301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Arc and Blast</a:t>
            </a:r>
            <a:endParaRPr lang="en-US" sz="1200" dirty="0"/>
          </a:p>
        </p:txBody>
      </p:sp>
      <p:sp>
        <p:nvSpPr>
          <p:cNvPr id="17" name="Rounded Rectangle 16"/>
          <p:cNvSpPr/>
          <p:nvPr/>
        </p:nvSpPr>
        <p:spPr>
          <a:xfrm>
            <a:off x="5464965" y="89349"/>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Safety Issues</a:t>
            </a:r>
            <a:endParaRPr lang="en-US" sz="1200" dirty="0"/>
          </a:p>
        </p:txBody>
      </p:sp>
      <p:sp>
        <p:nvSpPr>
          <p:cNvPr id="18" name="Rounded Rectangle 17"/>
          <p:cNvSpPr/>
          <p:nvPr/>
        </p:nvSpPr>
        <p:spPr>
          <a:xfrm>
            <a:off x="7031033" y="94717"/>
            <a:ext cx="1437642" cy="29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Review</a:t>
            </a:r>
            <a:endParaRPr lang="en-US" sz="1200" dirty="0"/>
          </a:p>
        </p:txBody>
      </p:sp>
      <p:pic>
        <p:nvPicPr>
          <p:cNvPr id="2" name="Picture 1" descr="Incidences_3-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964" y="1288479"/>
            <a:ext cx="4443984" cy="4901184"/>
          </a:xfrm>
          <a:prstGeom prst="rect">
            <a:avLst/>
          </a:prstGeom>
        </p:spPr>
      </p:pic>
    </p:spTree>
    <p:extLst>
      <p:ext uri="{BB962C8B-B14F-4D97-AF65-F5344CB8AC3E}">
        <p14:creationId xmlns:p14="http://schemas.microsoft.com/office/powerpoint/2010/main" xmlns="" val="664508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38437</TotalTime>
  <Words>5946</Words>
  <Application>Microsoft Office PowerPoint</Application>
  <PresentationFormat>On-screen Show (4:3)</PresentationFormat>
  <Paragraphs>1045</Paragraphs>
  <Slides>61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Equation</vt:lpstr>
      <vt:lpstr>Electrical Safety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University of Calgary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 Haque</dc:creator>
  <cp:lastModifiedBy>qliang</cp:lastModifiedBy>
  <cp:revision>586</cp:revision>
  <cp:lastPrinted>2013-11-24T18:08:46Z</cp:lastPrinted>
  <dcterms:created xsi:type="dcterms:W3CDTF">2013-07-19T06:10:30Z</dcterms:created>
  <dcterms:modified xsi:type="dcterms:W3CDTF">2014-09-11T18:49:34Z</dcterms:modified>
</cp:coreProperties>
</file>